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4" r:id="rId8"/>
    <p:sldId id="261" r:id="rId9"/>
    <p:sldId id="262" r:id="rId10"/>
    <p:sldId id="263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6" r:id="rId28"/>
    <p:sldId id="282" r:id="rId29"/>
    <p:sldId id="283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érémy clausse" initials="jc" lastIdx="1" clrIdx="0">
    <p:extLst>
      <p:ext uri="{19B8F6BF-5375-455C-9EA6-DF929625EA0E}">
        <p15:presenceInfo xmlns:p15="http://schemas.microsoft.com/office/powerpoint/2012/main" userId="b8587f7bb6c2f5a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42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390" y="92533"/>
            <a:ext cx="1579686" cy="157968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fr-FR" dirty="0" smtClean="0"/>
              <a:t>Le tutorat est gratuit. Toute vente ou reproduction est interdite.</a:t>
            </a:r>
          </a:p>
        </p:txBody>
      </p:sp>
      <p:sp>
        <p:nvSpPr>
          <p:cNvPr id="13" name="Footer Placeholder 4"/>
          <p:cNvSpPr txBox="1">
            <a:spLocks/>
          </p:cNvSpPr>
          <p:nvPr userDrawn="1"/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mtClean="0"/>
              <a:t>Le tutorat est gratuit. Toute vente ou reproduction est interdite.</a:t>
            </a:r>
            <a:endParaRPr lang="fr-FR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390" y="92533"/>
            <a:ext cx="1579686" cy="157968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Le tutorat est gratuit. Toute vente ou reproduction est interdite.</a:t>
            </a:r>
            <a:endParaRPr lang="fr-FR" dirty="0" smtClean="0"/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3031785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mtClean="0"/>
              <a:t>Le tutorat est gratuit. Toute vente ou reproduction est interdite.</a:t>
            </a:r>
            <a:endParaRPr lang="fr-FR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748579" cy="2098226"/>
          </a:xfrm>
        </p:spPr>
        <p:txBody>
          <a:bodyPr/>
          <a:lstStyle/>
          <a:p>
            <a:r>
              <a:rPr lang="fr-FR" dirty="0" smtClean="0"/>
              <a:t>Les dérivés halogénés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Nachos et </a:t>
            </a:r>
            <a:r>
              <a:rPr lang="fr-FR" dirty="0" err="1" smtClean="0"/>
              <a:t>Hyper’ion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752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73" y="828372"/>
            <a:ext cx="8582170" cy="602962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649014" y="218941"/>
            <a:ext cx="48939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i="1" dirty="0" smtClean="0"/>
              <a:t>Qui sont les halogènes ?</a:t>
            </a:r>
            <a:endParaRPr lang="fr-FR" sz="3000" i="1" dirty="0"/>
          </a:p>
        </p:txBody>
      </p:sp>
      <p:sp>
        <p:nvSpPr>
          <p:cNvPr id="7" name="Ellipse 6"/>
          <p:cNvSpPr/>
          <p:nvPr/>
        </p:nvSpPr>
        <p:spPr>
          <a:xfrm>
            <a:off x="8162042" y="1549590"/>
            <a:ext cx="785611" cy="441745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9609222" y="2630906"/>
            <a:ext cx="2582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3 plus utilisés sont le Brome, le chlore et l’iode.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085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918952" y="540913"/>
            <a:ext cx="444321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i="1" u="sng" dirty="0" smtClean="0"/>
              <a:t>Rappels nomenclature</a:t>
            </a:r>
            <a:endParaRPr lang="fr-FR" sz="2500" i="1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9" y="1697736"/>
            <a:ext cx="6838683" cy="277455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759" y="1488176"/>
            <a:ext cx="1150909" cy="115090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294" y="3420662"/>
            <a:ext cx="925838" cy="92583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074" y="1451678"/>
            <a:ext cx="1027635" cy="102763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650508" y="2479313"/>
            <a:ext cx="349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1-Chloropropane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1650508" y="4549185"/>
            <a:ext cx="349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</a:t>
            </a:r>
            <a:r>
              <a:rPr lang="fr-FR" dirty="0" smtClean="0"/>
              <a:t>-Chloropropane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5700779" y="2663979"/>
            <a:ext cx="349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1-Chloro-2-méthylbutane</a:t>
            </a:r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264" y="3354655"/>
            <a:ext cx="2138810" cy="1563862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779" y="3521550"/>
            <a:ext cx="1027635" cy="1027635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5872766" y="5048518"/>
            <a:ext cx="314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2-chloro-2-méthylpropane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1650508" y="5772671"/>
            <a:ext cx="91826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Quels sont les halogènes primaires, secondaires et tertiaires ?</a:t>
            </a:r>
            <a:endParaRPr lang="fr-FR" sz="2500" dirty="0"/>
          </a:p>
        </p:txBody>
      </p:sp>
    </p:spTree>
    <p:extLst>
      <p:ext uri="{BB962C8B-B14F-4D97-AF65-F5344CB8AC3E}">
        <p14:creationId xmlns:p14="http://schemas.microsoft.com/office/powerpoint/2010/main" val="170657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918952" y="540913"/>
            <a:ext cx="444321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i="1" u="sng" dirty="0" smtClean="0"/>
              <a:t>Rappels nomenclature</a:t>
            </a:r>
            <a:endParaRPr lang="fr-FR" sz="2500" i="1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904" y="4028391"/>
            <a:ext cx="1661989" cy="15360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795" y="3975342"/>
            <a:ext cx="3095907" cy="164217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873731" y="2261936"/>
            <a:ext cx="3243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Chlore en position </a:t>
            </a:r>
            <a:r>
              <a:rPr lang="fr-FR" b="1" dirty="0" smtClean="0"/>
              <a:t>vinylique</a:t>
            </a:r>
            <a:br>
              <a:rPr lang="fr-FR" b="1" dirty="0" smtClean="0"/>
            </a:br>
            <a:r>
              <a:rPr lang="fr-FR" dirty="0" smtClean="0">
                <a:sym typeface="Wingdings" panose="05000000000000000000" pitchFamily="2" charset="2"/>
              </a:rPr>
              <a:t> l’halogène est directement sur le carbone de la double liaison. 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6879365" y="2261936"/>
            <a:ext cx="34998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Chlore en position </a:t>
            </a:r>
            <a:r>
              <a:rPr lang="fr-FR" b="1" dirty="0" smtClean="0"/>
              <a:t>allylique</a:t>
            </a:r>
            <a:br>
              <a:rPr lang="fr-FR" b="1" dirty="0" smtClean="0"/>
            </a:br>
            <a:r>
              <a:rPr lang="fr-FR" dirty="0" smtClean="0">
                <a:sym typeface="Wingdings" panose="05000000000000000000" pitchFamily="2" charset="2"/>
              </a:rPr>
              <a:t> l’halogène n’est pas lié au carbone de la double liaison, il y en a un supplémentaire qui les sépare.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756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2050" y="144887"/>
            <a:ext cx="7832405" cy="2071621"/>
          </a:xfrm>
        </p:spPr>
        <p:txBody>
          <a:bodyPr>
            <a:normAutofit/>
          </a:bodyPr>
          <a:lstStyle/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des alcools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0274" y="2216508"/>
            <a:ext cx="8178607" cy="405094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548647" y="1666201"/>
            <a:ext cx="2460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 smtClean="0"/>
              <a:t>Action d’un hydracide</a:t>
            </a:r>
            <a:endParaRPr lang="fr-FR" u="sng" dirty="0"/>
          </a:p>
        </p:txBody>
      </p:sp>
      <p:sp>
        <p:nvSpPr>
          <p:cNvPr id="6" name="Ellipse 5"/>
          <p:cNvSpPr/>
          <p:nvPr/>
        </p:nvSpPr>
        <p:spPr>
          <a:xfrm>
            <a:off x="6502885" y="2571750"/>
            <a:ext cx="640863" cy="609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6823316" y="2035533"/>
            <a:ext cx="0" cy="479067"/>
          </a:xfrm>
          <a:prstGeom prst="straightConnector1">
            <a:avLst/>
          </a:prstGeom>
          <a:ln w="952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6840026" y="3219450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Réaction réversible !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 rot="20392813">
            <a:off x="771647" y="2583670"/>
            <a:ext cx="4686570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0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L’alcool</a:t>
            </a:r>
            <a:r>
              <a:rPr lang="fr-FR" sz="5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(avec un hydracide)</a:t>
            </a:r>
            <a:r>
              <a:rPr lang="fr-FR" sz="5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50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c’est de l’eau !</a:t>
            </a:r>
            <a:endParaRPr lang="fr-FR" sz="50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944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1" y="144887"/>
            <a:ext cx="7354422" cy="25983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des alcools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153" y="2630904"/>
            <a:ext cx="8053694" cy="338488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149302" y="2373868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PCl5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149302" y="4403048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SOCl2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287888" y="2261572"/>
            <a:ext cx="3498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Libération de </a:t>
            </a:r>
            <a:r>
              <a:rPr lang="fr-FR" dirty="0" err="1" smtClean="0"/>
              <a:t>HCl</a:t>
            </a:r>
            <a:r>
              <a:rPr lang="fr-FR" dirty="0" smtClean="0"/>
              <a:t> à chaque fois </a:t>
            </a:r>
            <a:endParaRPr lang="fr-FR" dirty="0"/>
          </a:p>
        </p:txBody>
      </p:sp>
      <p:sp>
        <p:nvSpPr>
          <p:cNvPr id="9" name="Ellipse 8"/>
          <p:cNvSpPr/>
          <p:nvPr/>
        </p:nvSpPr>
        <p:spPr>
          <a:xfrm>
            <a:off x="7587746" y="2807148"/>
            <a:ext cx="898358" cy="70585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7587746" y="4756010"/>
            <a:ext cx="898358" cy="70585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93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8047149" cy="18764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</a:t>
            </a:r>
            <a:r>
              <a:rPr lang="fr-FR" sz="3200" dirty="0" err="1" smtClean="0">
                <a:sym typeface="Wingdings" panose="05000000000000000000" pitchFamily="2" charset="2"/>
              </a:rPr>
              <a:t>Arylméthanols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806" y="3027947"/>
            <a:ext cx="8870553" cy="2362200"/>
          </a:xfrm>
          <a:prstGeom prst="rect">
            <a:avLst/>
          </a:prstGeom>
        </p:spPr>
      </p:pic>
      <p:cxnSp>
        <p:nvCxnSpPr>
          <p:cNvPr id="7" name="Connecteur droit avec flèche 6"/>
          <p:cNvCxnSpPr/>
          <p:nvPr/>
        </p:nvCxnSpPr>
        <p:spPr>
          <a:xfrm flipH="1">
            <a:off x="7539789" y="2534652"/>
            <a:ext cx="625642" cy="67376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7475621" y="2021305"/>
            <a:ext cx="32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Nom de la position ?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392609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8047149" cy="18764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</a:t>
            </a:r>
            <a:r>
              <a:rPr lang="fr-FR" sz="3200" dirty="0" err="1" smtClean="0">
                <a:sym typeface="Wingdings" panose="05000000000000000000" pitchFamily="2" charset="2"/>
              </a:rPr>
              <a:t>Transhalogénation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r="5897"/>
          <a:stretch/>
        </p:blipFill>
        <p:spPr>
          <a:xfrm>
            <a:off x="2932343" y="1925053"/>
            <a:ext cx="6327315" cy="450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47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8047149" cy="18764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Alcanes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387" y="2021305"/>
            <a:ext cx="8265226" cy="248602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767264" y="5021179"/>
            <a:ext cx="6657473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200" u="sng" dirty="0" smtClean="0"/>
              <a:t>Ordre de stabilité des radicaux </a:t>
            </a:r>
            <a:r>
              <a:rPr lang="fr-FR" sz="2200" dirty="0" smtClean="0"/>
              <a:t>:</a:t>
            </a:r>
          </a:p>
          <a:p>
            <a:pPr algn="ctr"/>
            <a:endParaRPr lang="fr-FR" sz="2200" dirty="0"/>
          </a:p>
          <a:p>
            <a:pPr algn="ctr"/>
            <a:r>
              <a:rPr lang="fr-FR" sz="2200" dirty="0" smtClean="0"/>
              <a:t>C   </a:t>
            </a:r>
            <a:r>
              <a:rPr lang="fr-FR" sz="2200" dirty="0" err="1" smtClean="0"/>
              <a:t>III</a:t>
            </a:r>
            <a:r>
              <a:rPr lang="fr-FR" sz="2200" baseline="30000" dirty="0" err="1" smtClean="0"/>
              <a:t>aire</a:t>
            </a:r>
            <a:r>
              <a:rPr lang="fr-FR" sz="2200" dirty="0" smtClean="0"/>
              <a:t> &gt; C   </a:t>
            </a:r>
            <a:r>
              <a:rPr lang="fr-FR" sz="2200" dirty="0" err="1" smtClean="0"/>
              <a:t>II</a:t>
            </a:r>
            <a:r>
              <a:rPr lang="fr-FR" sz="2200" baseline="30000" dirty="0" err="1" smtClean="0"/>
              <a:t>aire</a:t>
            </a:r>
            <a:r>
              <a:rPr lang="fr-FR" sz="2200" dirty="0" smtClean="0"/>
              <a:t> &gt; C  </a:t>
            </a:r>
            <a:r>
              <a:rPr lang="fr-FR" sz="2200" dirty="0" err="1" smtClean="0"/>
              <a:t>I</a:t>
            </a:r>
            <a:r>
              <a:rPr lang="fr-FR" sz="2200" baseline="30000" dirty="0" err="1" smtClean="0"/>
              <a:t>aire</a:t>
            </a:r>
            <a:endParaRPr lang="fr-FR" sz="2200" baseline="30000" dirty="0"/>
          </a:p>
        </p:txBody>
      </p:sp>
      <p:sp>
        <p:nvSpPr>
          <p:cNvPr id="7" name="Ellipse 6"/>
          <p:cNvSpPr/>
          <p:nvPr/>
        </p:nvSpPr>
        <p:spPr>
          <a:xfrm>
            <a:off x="4705370" y="5791199"/>
            <a:ext cx="128336" cy="1122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7101622" y="5791199"/>
            <a:ext cx="128336" cy="1122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5967664" y="5791199"/>
            <a:ext cx="128336" cy="1122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70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8047149" cy="18764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Alcènes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1313" y="2021305"/>
            <a:ext cx="7754379" cy="431231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581912" y="4379495"/>
            <a:ext cx="1973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Stabilisation par mésomérie</a:t>
            </a:r>
            <a:endParaRPr lang="fr-FR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7708230" y="1507958"/>
            <a:ext cx="2261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Position allylique </a:t>
            </a:r>
            <a:endParaRPr lang="fr-FR" u="sng" dirty="0"/>
          </a:p>
        </p:txBody>
      </p:sp>
      <p:cxnSp>
        <p:nvCxnSpPr>
          <p:cNvPr id="10" name="Connecteur droit avec flèche 9"/>
          <p:cNvCxnSpPr/>
          <p:nvPr/>
        </p:nvCxnSpPr>
        <p:spPr>
          <a:xfrm flipH="1">
            <a:off x="8021054" y="1877290"/>
            <a:ext cx="336883" cy="62527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711840" y="4734744"/>
            <a:ext cx="2737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Pour les mécanismes radicalaires on utilise </a:t>
            </a:r>
            <a:r>
              <a:rPr lang="fr-FR" b="1" u="sng" dirty="0" smtClean="0"/>
              <a:t>des demi-flèches </a:t>
            </a:r>
            <a:r>
              <a:rPr lang="fr-FR" dirty="0" smtClean="0"/>
              <a:t>et non des flèches entières !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676467" y="3595128"/>
            <a:ext cx="249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 smtClean="0"/>
              <a:t>Mécanisme radicalaire</a:t>
            </a:r>
            <a:endParaRPr lang="fr-FR" u="sng" dirty="0"/>
          </a:p>
        </p:txBody>
      </p:sp>
      <p:sp>
        <p:nvSpPr>
          <p:cNvPr id="14" name="Ellipse 13"/>
          <p:cNvSpPr/>
          <p:nvPr/>
        </p:nvSpPr>
        <p:spPr>
          <a:xfrm>
            <a:off x="5581912" y="2711116"/>
            <a:ext cx="1460572" cy="75397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Connecteur droit avec flèche 14"/>
          <p:cNvCxnSpPr>
            <a:stCxn id="13" idx="3"/>
          </p:cNvCxnSpPr>
          <p:nvPr/>
        </p:nvCxnSpPr>
        <p:spPr>
          <a:xfrm flipV="1">
            <a:off x="5172663" y="3346477"/>
            <a:ext cx="442456" cy="4333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20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21170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Dégradation des diazoïques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883" y="2871537"/>
            <a:ext cx="6494296" cy="1999306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4299284" y="2679032"/>
            <a:ext cx="1860884" cy="24704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780674" y="2919664"/>
            <a:ext cx="1796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/>
              <a:t>Diazoïque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Composé stable </a:t>
            </a:r>
            <a:r>
              <a:rPr lang="fr-FR" u="sng" dirty="0" smtClean="0"/>
              <a:t>à basse température</a:t>
            </a:r>
          </a:p>
          <a:p>
            <a:r>
              <a:rPr lang="fr-FR" dirty="0" smtClean="0"/>
              <a:t>(ils seront vu plus tard en détails dans un autre cours)</a:t>
            </a:r>
            <a:endParaRPr lang="fr-FR" dirty="0"/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3224152" y="3048364"/>
            <a:ext cx="1075132" cy="36860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3715125" y="5227988"/>
            <a:ext cx="6320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même chose peut être faite avec les Brome ou l’iode !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MAIS pas avec le fluor !</a:t>
            </a:r>
            <a:r>
              <a:rPr lang="fr-FR" dirty="0" smtClean="0"/>
              <a:t> +++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5791199" y="2186508"/>
            <a:ext cx="5165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Réaction de </a:t>
            </a:r>
            <a:r>
              <a:rPr lang="fr-FR" sz="2400" u="sng" dirty="0" err="1" smtClean="0"/>
              <a:t>Sandmeyer</a:t>
            </a:r>
            <a:endParaRPr lang="fr-FR" sz="2400" u="sng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177" y="5779236"/>
            <a:ext cx="4142792" cy="77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17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21170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Dégradation des diazoïques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064041" y="2261937"/>
            <a:ext cx="78125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Méthode de </a:t>
            </a:r>
            <a:r>
              <a:rPr lang="fr-FR" sz="2400" u="sng" dirty="0" err="1" smtClean="0"/>
              <a:t>Schiemann</a:t>
            </a:r>
            <a:r>
              <a:rPr lang="fr-FR" sz="2400" dirty="0" smtClean="0"/>
              <a:t>  </a:t>
            </a:r>
            <a:r>
              <a:rPr lang="fr-FR" sz="2400" dirty="0" smtClean="0">
                <a:sym typeface="Wingdings" panose="05000000000000000000" pitchFamily="2" charset="2"/>
              </a:rPr>
              <a:t> Uniquement pour le </a:t>
            </a:r>
            <a:r>
              <a:rPr lang="fr-FR" sz="2400" b="1" dirty="0" smtClean="0">
                <a:sym typeface="Wingdings" panose="05000000000000000000" pitchFamily="2" charset="2"/>
              </a:rPr>
              <a:t>FLUOR</a:t>
            </a:r>
          </a:p>
          <a:p>
            <a:r>
              <a:rPr lang="fr-FR" sz="2400" dirty="0" smtClean="0">
                <a:sym typeface="Wingdings" panose="05000000000000000000" pitchFamily="2" charset="2"/>
              </a:rPr>
              <a:t> </a:t>
            </a:r>
            <a:endParaRPr lang="fr-FR" sz="2400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916" y="3453181"/>
            <a:ext cx="9082755" cy="185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9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21170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Benzène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3810" y="3307681"/>
            <a:ext cx="5926378" cy="188996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163286" y="2715992"/>
            <a:ext cx="2791328" cy="861774"/>
          </a:xfrm>
          <a:prstGeom prst="rect">
            <a:avLst/>
          </a:prstGeom>
          <a:noFill/>
          <a:ln w="34925" cmpd="dbl">
            <a:solidFill>
              <a:srgbClr val="FF0000"/>
            </a:solidFill>
            <a:prstDash val="soli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5000" dirty="0" smtClean="0">
                <a:solidFill>
                  <a:srgbClr val="FF0000"/>
                </a:solidFill>
              </a:rPr>
              <a:t>DÉJÀ VU</a:t>
            </a:r>
            <a:endParaRPr lang="fr-FR" sz="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92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Benzène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711116" y="1925053"/>
            <a:ext cx="6769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 err="1" smtClean="0"/>
              <a:t>Chlorométhylation</a:t>
            </a:r>
            <a:r>
              <a:rPr lang="fr-FR" sz="2400" u="sng" dirty="0" smtClean="0"/>
              <a:t> de Blanc</a:t>
            </a:r>
            <a:endParaRPr lang="fr-FR" sz="2400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6387" y="2447330"/>
            <a:ext cx="6820792" cy="194109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270293" y="3858125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Formaldéhyde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547" y="4545407"/>
            <a:ext cx="9550319" cy="2185689"/>
          </a:xfrm>
          <a:prstGeom prst="rect">
            <a:avLst/>
          </a:prstGeom>
        </p:spPr>
      </p:pic>
      <p:sp>
        <p:nvSpPr>
          <p:cNvPr id="11" name="Flèche à angle droit 10"/>
          <p:cNvSpPr/>
          <p:nvPr/>
        </p:nvSpPr>
        <p:spPr>
          <a:xfrm rot="16200000">
            <a:off x="9809172" y="2854389"/>
            <a:ext cx="2237121" cy="1301777"/>
          </a:xfrm>
          <a:prstGeom prst="bentUpArrow">
            <a:avLst>
              <a:gd name="adj1" fmla="val 8980"/>
              <a:gd name="adj2" fmla="val 12677"/>
              <a:gd name="adj3" fmla="val 22535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5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Substitutions </a:t>
            </a:r>
            <a:r>
              <a:rPr lang="fr-FR" sz="3200" dirty="0" smtClean="0">
                <a:sym typeface="Wingdings" panose="05000000000000000000" pitchFamily="2" charset="2"/>
              </a:rPr>
              <a:t> </a:t>
            </a:r>
            <a:r>
              <a:rPr lang="fr-FR" sz="3200" dirty="0" err="1" smtClean="0">
                <a:sym typeface="Wingdings" panose="05000000000000000000" pitchFamily="2" charset="2"/>
              </a:rPr>
              <a:t>Alkylbenzène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421" y="2141871"/>
            <a:ext cx="5276484" cy="233107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111914" y="2103394"/>
            <a:ext cx="2791328" cy="861774"/>
          </a:xfrm>
          <a:prstGeom prst="rect">
            <a:avLst/>
          </a:prstGeom>
          <a:noFill/>
          <a:ln w="34925" cmpd="dbl">
            <a:solidFill>
              <a:srgbClr val="FF0000"/>
            </a:solidFill>
            <a:prstDash val="soli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5000" dirty="0" smtClean="0">
                <a:solidFill>
                  <a:srgbClr val="FF0000"/>
                </a:solidFill>
              </a:rPr>
              <a:t>DÉJÀ VU</a:t>
            </a:r>
            <a:endParaRPr lang="fr-FR" sz="5000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946232" y="1787066"/>
            <a:ext cx="328968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u="sng" dirty="0" smtClean="0"/>
              <a:t>Mécanisme radicalaire</a:t>
            </a:r>
            <a:endParaRPr lang="fr-FR" sz="2200" u="sng" dirty="0"/>
          </a:p>
        </p:txBody>
      </p:sp>
      <p:sp>
        <p:nvSpPr>
          <p:cNvPr id="8" name="ZoneTexte 7"/>
          <p:cNvSpPr txBox="1"/>
          <p:nvPr/>
        </p:nvSpPr>
        <p:spPr>
          <a:xfrm>
            <a:off x="1467852" y="4151189"/>
            <a:ext cx="28648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200" u="sng" dirty="0" smtClean="0"/>
              <a:t>Mécanisme ionique</a:t>
            </a:r>
            <a:endParaRPr lang="fr-FR" sz="2200" u="sng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852" y="4827754"/>
            <a:ext cx="7391356" cy="2022003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163286" y="4499067"/>
            <a:ext cx="2791328" cy="861774"/>
          </a:xfrm>
          <a:prstGeom prst="rect">
            <a:avLst/>
          </a:prstGeom>
          <a:noFill/>
          <a:ln w="34925" cmpd="dbl">
            <a:solidFill>
              <a:srgbClr val="FF0000"/>
            </a:solidFill>
            <a:prstDash val="soli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5000" dirty="0" smtClean="0">
                <a:solidFill>
                  <a:srgbClr val="FF0000"/>
                </a:solidFill>
              </a:rPr>
              <a:t>DÉJÀ VU</a:t>
            </a:r>
            <a:endParaRPr lang="fr-FR" sz="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92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2) Les Additions </a:t>
            </a:r>
            <a:r>
              <a:rPr lang="fr-FR" sz="3200" dirty="0" smtClean="0">
                <a:sym typeface="Wingdings" panose="05000000000000000000" pitchFamily="2" charset="2"/>
              </a:rPr>
              <a:t> Alcènes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1095" y="2148517"/>
            <a:ext cx="7048500" cy="16573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568337" y="1624705"/>
            <a:ext cx="237789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200" u="sng" dirty="0" smtClean="0"/>
              <a:t>L’halogénation</a:t>
            </a:r>
            <a:endParaRPr lang="fr-FR" sz="2200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432" y="3866621"/>
            <a:ext cx="8489532" cy="262995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315451" y="4110730"/>
            <a:ext cx="1277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Ion ponté </a:t>
            </a:r>
            <a:endParaRPr lang="fr-FR" b="1" dirty="0"/>
          </a:p>
        </p:txBody>
      </p:sp>
      <p:cxnSp>
        <p:nvCxnSpPr>
          <p:cNvPr id="10" name="Connecteur droit avec flèche 9"/>
          <p:cNvCxnSpPr/>
          <p:nvPr/>
        </p:nvCxnSpPr>
        <p:spPr>
          <a:xfrm flipH="1">
            <a:off x="6689809" y="4331369"/>
            <a:ext cx="625642" cy="66556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64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2) Les Additions </a:t>
            </a:r>
            <a:r>
              <a:rPr lang="fr-FR" sz="3200" dirty="0" smtClean="0">
                <a:sym typeface="Wingdings" panose="05000000000000000000" pitchFamily="2" charset="2"/>
              </a:rPr>
              <a:t> Alcènes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58503" y="1748589"/>
            <a:ext cx="31922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200" u="sng" dirty="0" smtClean="0"/>
              <a:t>L’hydro-halogénation</a:t>
            </a:r>
            <a:endParaRPr lang="fr-FR" sz="22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1267327" y="2179476"/>
            <a:ext cx="61398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b="1" dirty="0" smtClean="0"/>
              <a:t>Mécanisme ionique </a:t>
            </a:r>
            <a:r>
              <a:rPr lang="fr-FR" sz="2000" dirty="0" smtClean="0">
                <a:sym typeface="Wingdings" panose="05000000000000000000" pitchFamily="2" charset="2"/>
              </a:rPr>
              <a:t> règle de </a:t>
            </a:r>
            <a:r>
              <a:rPr lang="fr-FR" sz="2000" dirty="0" err="1" smtClean="0">
                <a:sym typeface="Wingdings" panose="05000000000000000000" pitchFamily="2" charset="2"/>
              </a:rPr>
              <a:t>Markovnikov</a:t>
            </a:r>
            <a:r>
              <a:rPr lang="fr-FR" sz="2000" dirty="0" smtClean="0">
                <a:sym typeface="Wingdings" panose="05000000000000000000" pitchFamily="2" charset="2"/>
              </a:rPr>
              <a:t> +++</a:t>
            </a:r>
            <a:endParaRPr lang="fr-FR" sz="20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483" y="2610363"/>
            <a:ext cx="7143750" cy="15811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804" y="4622400"/>
            <a:ext cx="7391400" cy="15716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18"/>
          <a:stretch/>
        </p:blipFill>
        <p:spPr>
          <a:xfrm>
            <a:off x="8871284" y="4222290"/>
            <a:ext cx="1391528" cy="122532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47" b="-2076"/>
          <a:stretch/>
        </p:blipFill>
        <p:spPr>
          <a:xfrm>
            <a:off x="8871284" y="5426870"/>
            <a:ext cx="1355808" cy="143113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0385195" y="4473200"/>
            <a:ext cx="1630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plus stable </a:t>
            </a:r>
            <a:r>
              <a:rPr lang="fr-FR" dirty="0" smtClean="0">
                <a:sym typeface="Wingdings" panose="05000000000000000000" pitchFamily="2" charset="2"/>
              </a:rPr>
              <a:t> Effet +I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803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2) Les Additions </a:t>
            </a:r>
            <a:r>
              <a:rPr lang="fr-FR" sz="3200" dirty="0" smtClean="0">
                <a:sym typeface="Wingdings" panose="05000000000000000000" pitchFamily="2" charset="2"/>
              </a:rPr>
              <a:t> Alcènes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58503" y="1748589"/>
            <a:ext cx="31922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200" u="sng" dirty="0" smtClean="0"/>
              <a:t>L’hydro-halogénation</a:t>
            </a:r>
            <a:endParaRPr lang="fr-FR" sz="22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1267327" y="2179476"/>
            <a:ext cx="8436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b="1" dirty="0" smtClean="0"/>
              <a:t>Mécanisme radicalaire </a:t>
            </a:r>
            <a:r>
              <a:rPr lang="fr-FR" sz="2000" dirty="0" smtClean="0">
                <a:sym typeface="Wingdings" panose="05000000000000000000" pitchFamily="2" charset="2"/>
              </a:rPr>
              <a:t> effet </a:t>
            </a:r>
            <a:r>
              <a:rPr lang="fr-FR" sz="2000" dirty="0" err="1" smtClean="0">
                <a:sym typeface="Wingdings" panose="05000000000000000000" pitchFamily="2" charset="2"/>
              </a:rPr>
              <a:t>Karash</a:t>
            </a:r>
            <a:r>
              <a:rPr lang="fr-FR" sz="2000" dirty="0" smtClean="0">
                <a:sym typeface="Wingdings" panose="05000000000000000000" pitchFamily="2" charset="2"/>
              </a:rPr>
              <a:t> +++</a:t>
            </a:r>
            <a:br>
              <a:rPr lang="fr-FR" sz="2000" dirty="0" smtClean="0">
                <a:sym typeface="Wingdings" panose="05000000000000000000" pitchFamily="2" charset="2"/>
              </a:rPr>
            </a:br>
            <a:r>
              <a:rPr lang="fr-FR" sz="2000" dirty="0" smtClean="0">
                <a:sym typeface="Wingdings" panose="05000000000000000000" pitchFamily="2" charset="2"/>
              </a:rPr>
              <a:t>							  C’est environ « l’inverse de </a:t>
            </a:r>
            <a:r>
              <a:rPr lang="fr-FR" sz="2000" dirty="0" err="1" smtClean="0">
                <a:sym typeface="Wingdings" panose="05000000000000000000" pitchFamily="2" charset="2"/>
              </a:rPr>
              <a:t>Markovnikov</a:t>
            </a:r>
            <a:r>
              <a:rPr lang="fr-FR" sz="2000" dirty="0" smtClean="0">
                <a:sym typeface="Wingdings" panose="05000000000000000000" pitchFamily="2" charset="2"/>
              </a:rPr>
              <a:t> »</a:t>
            </a:r>
            <a:endParaRPr lang="fr-FR" sz="20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625" y="3116428"/>
            <a:ext cx="7334250" cy="13335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267327" y="5182177"/>
            <a:ext cx="4783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 smtClean="0"/>
              <a:t>1 étape d’initiation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1 étape de propagation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030" y="4886407"/>
            <a:ext cx="7773559" cy="134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6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I. Préparation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2) Les Additions </a:t>
            </a:r>
            <a:r>
              <a:rPr lang="fr-FR" sz="3200" dirty="0" smtClean="0">
                <a:sym typeface="Wingdings" panose="05000000000000000000" pitchFamily="2" charset="2"/>
              </a:rPr>
              <a:t> Alcynes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722" y="3240755"/>
            <a:ext cx="8582025" cy="172402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906614" y="2140729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C’est la même chose que pour les alcènes !</a:t>
            </a:r>
            <a:br>
              <a:rPr lang="fr-FR" sz="2000" dirty="0" smtClean="0"/>
            </a:br>
            <a:r>
              <a:rPr lang="fr-FR" sz="2000" dirty="0" smtClean="0">
                <a:sym typeface="Wingdings" panose="05000000000000000000" pitchFamily="2" charset="2"/>
              </a:rPr>
              <a:t> </a:t>
            </a:r>
            <a:r>
              <a:rPr lang="fr-FR" sz="2000" dirty="0" smtClean="0"/>
              <a:t>Règle de </a:t>
            </a:r>
            <a:r>
              <a:rPr lang="fr-FR" sz="2000" dirty="0" err="1" smtClean="0"/>
              <a:t>Markovnikov</a:t>
            </a:r>
            <a:r>
              <a:rPr lang="fr-FR" sz="2000" dirty="0" smtClean="0"/>
              <a:t> +++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51450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II. Réactivité</a:t>
            </a:r>
            <a:br>
              <a:rPr lang="fr-FR" dirty="0" smtClean="0"/>
            </a:br>
            <a:endParaRPr lang="fr-FR" sz="2500" dirty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326" y="1009946"/>
            <a:ext cx="3169569" cy="116038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912171" y="1009946"/>
            <a:ext cx="5451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réactivité est liée à la polarisation de la liaison C-X due à l’électronégativité de l’halogène.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422720" y="2229853"/>
            <a:ext cx="6357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anose="05000000000000000000" pitchFamily="2" charset="2"/>
              </a:rPr>
              <a:t> Plus le carbone sera substitué plus il y aura un effet +I </a:t>
            </a:r>
            <a:br>
              <a:rPr lang="fr-FR" dirty="0" smtClean="0">
                <a:sym typeface="Wingdings" panose="05000000000000000000" pitchFamily="2" charset="2"/>
              </a:rPr>
            </a:br>
            <a:r>
              <a:rPr lang="fr-FR" dirty="0" smtClean="0">
                <a:sym typeface="Wingdings" panose="05000000000000000000" pitchFamily="2" charset="2"/>
              </a:rPr>
              <a:t>qui stabilisera le carbocation.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87" t="6774" r="839" b="18224"/>
          <a:stretch/>
        </p:blipFill>
        <p:spPr>
          <a:xfrm>
            <a:off x="10026316" y="2229853"/>
            <a:ext cx="1578650" cy="462814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987842" y="3357448"/>
            <a:ext cx="3449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Les dérivés halogénés saturés</a:t>
            </a:r>
            <a:endParaRPr lang="fr-FR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650958" y="3726780"/>
            <a:ext cx="8845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anose="05000000000000000000" pitchFamily="2" charset="2"/>
              </a:rPr>
              <a:t> La réactivité est </a:t>
            </a:r>
            <a:r>
              <a:rPr lang="fr-FR" u="sng" dirty="0" smtClean="0">
                <a:sym typeface="Wingdings" panose="05000000000000000000" pitchFamily="2" charset="2"/>
              </a:rPr>
              <a:t>inversement proportionnelle à l’électronégativité </a:t>
            </a:r>
            <a:r>
              <a:rPr lang="fr-FR" dirty="0" smtClean="0">
                <a:sym typeface="Wingdings" panose="05000000000000000000" pitchFamily="2" charset="2"/>
              </a:rPr>
              <a:t>des halogènes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 Plus l’atome est </a:t>
            </a:r>
            <a:r>
              <a:rPr lang="fr-FR" u="sng" dirty="0" smtClean="0">
                <a:sym typeface="Wingdings" panose="05000000000000000000" pitchFamily="2" charset="2"/>
              </a:rPr>
              <a:t>volumineux</a:t>
            </a:r>
            <a:r>
              <a:rPr lang="fr-FR" dirty="0" smtClean="0">
                <a:sym typeface="Wingdings" panose="05000000000000000000" pitchFamily="2" charset="2"/>
              </a:rPr>
              <a:t> et plus il sera réactif car la liaison se cassera plus facilement </a:t>
            </a:r>
            <a:endParaRPr lang="fr-FR" dirty="0"/>
          </a:p>
        </p:txBody>
      </p:sp>
      <p:cxnSp>
        <p:nvCxnSpPr>
          <p:cNvPr id="12" name="Connecteur droit avec flèche 11"/>
          <p:cNvCxnSpPr/>
          <p:nvPr/>
        </p:nvCxnSpPr>
        <p:spPr>
          <a:xfrm>
            <a:off x="11871158" y="2673534"/>
            <a:ext cx="0" cy="404028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V="1">
            <a:off x="9758119" y="2794051"/>
            <a:ext cx="2005" cy="37992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8140924" y="2414519"/>
            <a:ext cx="1965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Electronégativité</a:t>
            </a: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11500693" y="2220799"/>
            <a:ext cx="739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Taille</a:t>
            </a:r>
            <a:endParaRPr lang="fr-FR" dirty="0"/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6257" y="4577376"/>
            <a:ext cx="5394667" cy="12310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4100914" y="5988676"/>
            <a:ext cx="26853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200" dirty="0" smtClean="0">
                <a:solidFill>
                  <a:srgbClr val="FF0000"/>
                </a:solidFill>
              </a:rPr>
              <a:t>RF &lt;&lt; </a:t>
            </a:r>
            <a:r>
              <a:rPr lang="fr-FR" sz="2200" dirty="0" err="1" smtClean="0">
                <a:solidFill>
                  <a:srgbClr val="FF0000"/>
                </a:solidFill>
              </a:rPr>
              <a:t>RCl</a:t>
            </a:r>
            <a:r>
              <a:rPr lang="fr-FR" sz="2200" dirty="0" smtClean="0">
                <a:solidFill>
                  <a:srgbClr val="FF0000"/>
                </a:solidFill>
              </a:rPr>
              <a:t> &lt; </a:t>
            </a:r>
            <a:r>
              <a:rPr lang="fr-FR" sz="2200" dirty="0" err="1" smtClean="0">
                <a:solidFill>
                  <a:srgbClr val="FF0000"/>
                </a:solidFill>
              </a:rPr>
              <a:t>RBr</a:t>
            </a:r>
            <a:r>
              <a:rPr lang="fr-FR" sz="2200" dirty="0" smtClean="0">
                <a:solidFill>
                  <a:srgbClr val="FF0000"/>
                </a:solidFill>
              </a:rPr>
              <a:t> &lt; RI</a:t>
            </a:r>
            <a:endParaRPr lang="fr-FR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0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3" grpId="0"/>
      <p:bldP spid="24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75250" y="886822"/>
            <a:ext cx="5558561" cy="144056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792050" y="144887"/>
            <a:ext cx="5608750" cy="10743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II. Réactivité</a:t>
            </a:r>
            <a:br>
              <a:rPr lang="fr-FR" dirty="0" smtClean="0"/>
            </a:br>
            <a:endParaRPr lang="fr-FR" sz="2500" dirty="0"/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92050" y="1219200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u="sng" dirty="0" smtClean="0"/>
              <a:t>Halogénures vinyliques</a:t>
            </a:r>
            <a:endParaRPr lang="fr-FR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792050" y="2644023"/>
            <a:ext cx="2855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u="sng" dirty="0" smtClean="0"/>
              <a:t>Halogénures allyliques</a:t>
            </a:r>
            <a:endParaRPr lang="fr-FR" u="sng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7168" y="2362712"/>
            <a:ext cx="8503925" cy="994611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611744" y="4745324"/>
            <a:ext cx="2855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u="sng" dirty="0" smtClean="0"/>
              <a:t>Halogénures allyliques</a:t>
            </a:r>
            <a:endParaRPr lang="fr-FR" u="sng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2183" y="3457026"/>
            <a:ext cx="8496336" cy="1577891"/>
          </a:xfrm>
          <a:prstGeom prst="rect">
            <a:avLst/>
          </a:prstGeom>
        </p:spPr>
      </p:pic>
      <p:pic>
        <p:nvPicPr>
          <p:cNvPr id="11" name="Image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425" y="5028655"/>
            <a:ext cx="8503925" cy="1577891"/>
          </a:xfrm>
          <a:prstGeom prst="rect">
            <a:avLst/>
          </a:prstGeom>
        </p:spPr>
      </p:pic>
      <p:sp>
        <p:nvSpPr>
          <p:cNvPr id="2" name="Accolade ouvrante 1"/>
          <p:cNvSpPr/>
          <p:nvPr/>
        </p:nvSpPr>
        <p:spPr>
          <a:xfrm>
            <a:off x="3333697" y="3457025"/>
            <a:ext cx="421803" cy="3252867"/>
          </a:xfrm>
          <a:prstGeom prst="leftBrace">
            <a:avLst>
              <a:gd name="adj1" fmla="val 119276"/>
              <a:gd name="adj2" fmla="val 45567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7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Eliminations </a:t>
            </a:r>
            <a:r>
              <a:rPr lang="fr-FR" sz="3200" dirty="0" smtClean="0">
                <a:sym typeface="Wingdings" panose="05000000000000000000" pitchFamily="2" charset="2"/>
              </a:rPr>
              <a:t> E2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50" y="3754326"/>
            <a:ext cx="10582275" cy="18478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61031" y="2034861"/>
            <a:ext cx="6787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000" dirty="0" smtClean="0"/>
              <a:t>Halogène Primaire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Base Forte</a:t>
            </a:r>
          </a:p>
          <a:p>
            <a:pPr marL="285750" indent="-285750">
              <a:buFontTx/>
              <a:buChar char="-"/>
            </a:pPr>
            <a:r>
              <a:rPr lang="fr-FR" sz="2000" u="sng" dirty="0" smtClean="0"/>
              <a:t>Etat de transition</a:t>
            </a:r>
            <a:r>
              <a:rPr lang="fr-FR" sz="2000" dirty="0" smtClean="0"/>
              <a:t> </a:t>
            </a:r>
            <a:r>
              <a:rPr lang="fr-FR" sz="2000" dirty="0" smtClean="0">
                <a:cs typeface="Times New Roman" panose="02020603050405020304" pitchFamily="18" charset="0"/>
              </a:rPr>
              <a:t>≠ intermédiaire réactionnel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72611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Eliminations </a:t>
            </a:r>
            <a:r>
              <a:rPr lang="fr-FR" sz="3200" dirty="0" smtClean="0">
                <a:sym typeface="Wingdings" panose="05000000000000000000" pitchFamily="2" charset="2"/>
              </a:rPr>
              <a:t> E1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61031" y="2034861"/>
            <a:ext cx="67871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000" dirty="0" smtClean="0"/>
              <a:t>Halogène Tertiaire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Base Forte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2 étapes </a:t>
            </a:r>
            <a:r>
              <a:rPr lang="fr-FR" sz="2000" dirty="0" smtClean="0">
                <a:cs typeface="Times New Roman" panose="02020603050405020304" pitchFamily="18" charset="0"/>
                <a:sym typeface="Wingdings" panose="05000000000000000000" pitchFamily="2" charset="2"/>
              </a:rPr>
              <a:t> carbocation  </a:t>
            </a:r>
            <a:r>
              <a:rPr lang="fr-FR" sz="2000" dirty="0" smtClean="0">
                <a:cs typeface="Times New Roman" panose="02020603050405020304" pitchFamily="18" charset="0"/>
              </a:rPr>
              <a:t>Intermédiaire réactionnel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Règle de Zaitsev </a:t>
            </a:r>
            <a:r>
              <a:rPr lang="fr-FR" sz="2000" dirty="0" smtClean="0">
                <a:cs typeface="Times New Roman" panose="02020603050405020304" pitchFamily="18" charset="0"/>
                <a:sym typeface="Wingdings" panose="05000000000000000000" pitchFamily="2" charset="2"/>
              </a:rPr>
              <a:t> dérivé le plus substitué</a:t>
            </a:r>
            <a:endParaRPr lang="fr-FR" sz="20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204" y="4041551"/>
            <a:ext cx="970597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25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 smtClean="0"/>
              <a:t>1) Les Eliminations </a:t>
            </a:r>
            <a:r>
              <a:rPr lang="fr-FR" sz="3200" dirty="0" smtClean="0">
                <a:sym typeface="Wingdings" panose="05000000000000000000" pitchFamily="2" charset="2"/>
              </a:rPr>
              <a:t> Dérivés </a:t>
            </a:r>
            <a:r>
              <a:rPr lang="fr-FR" sz="3200" dirty="0" err="1" smtClean="0">
                <a:sym typeface="Wingdings" panose="05000000000000000000" pitchFamily="2" charset="2"/>
              </a:rPr>
              <a:t>dihalogénés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329" y="2189408"/>
            <a:ext cx="7517342" cy="354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3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/>
              <a:t>2</a:t>
            </a:r>
            <a:r>
              <a:rPr lang="fr-FR" sz="3200" dirty="0" smtClean="0"/>
              <a:t>) Les Substitutions Nucléophiles </a:t>
            </a:r>
            <a:r>
              <a:rPr lang="fr-FR" sz="3200" dirty="0" smtClean="0">
                <a:sym typeface="Wingdings" panose="05000000000000000000" pitchFamily="2" charset="2"/>
              </a:rPr>
              <a:t> SN2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61031" y="2034861"/>
            <a:ext cx="67871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000" dirty="0" smtClean="0"/>
              <a:t>Halogène Primaire</a:t>
            </a:r>
          </a:p>
          <a:p>
            <a:pPr marL="285750" indent="-285750">
              <a:buFontTx/>
              <a:buChar char="-"/>
            </a:pPr>
            <a:r>
              <a:rPr lang="fr-FR" sz="2000" u="sng" dirty="0" smtClean="0"/>
              <a:t>Etat de transition</a:t>
            </a:r>
            <a:r>
              <a:rPr lang="fr-FR" sz="2000" dirty="0" smtClean="0"/>
              <a:t> </a:t>
            </a:r>
            <a:r>
              <a:rPr lang="fr-FR" sz="2000" dirty="0" smtClean="0">
                <a:cs typeface="Times New Roman" panose="02020603050405020304" pitchFamily="18" charset="0"/>
              </a:rPr>
              <a:t>≠ intermédiaire réactionnel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1 seule étape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Inversion de Walden si le composé de départ possède </a:t>
            </a:r>
            <a:r>
              <a:rPr lang="fr-FR" sz="2000" u="sng" dirty="0" smtClean="0">
                <a:cs typeface="Times New Roman" panose="02020603050405020304" pitchFamily="18" charset="0"/>
              </a:rPr>
              <a:t>un carbone asymétrique</a:t>
            </a:r>
            <a:r>
              <a:rPr lang="fr-FR" sz="2000" dirty="0" smtClean="0">
                <a:cs typeface="Times New Roman" panose="02020603050405020304" pitchFamily="18" charset="0"/>
              </a:rPr>
              <a:t> (et seulement si !)</a:t>
            </a:r>
            <a:endParaRPr lang="fr-FR" sz="2000" u="sng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879" y="3767570"/>
            <a:ext cx="9639300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0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/>
              <a:t>2</a:t>
            </a:r>
            <a:r>
              <a:rPr lang="fr-FR" sz="3200" dirty="0" smtClean="0"/>
              <a:t>) Les Substitutions Nucléophiles </a:t>
            </a:r>
            <a:r>
              <a:rPr lang="fr-FR" sz="3200" dirty="0" smtClean="0">
                <a:sym typeface="Wingdings" panose="05000000000000000000" pitchFamily="2" charset="2"/>
              </a:rPr>
              <a:t> SN1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561031" y="2034861"/>
            <a:ext cx="6787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000" dirty="0" smtClean="0"/>
              <a:t>Halogène Tertiaire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2 étapes </a:t>
            </a:r>
            <a:r>
              <a:rPr lang="fr-FR" sz="2000" dirty="0" smtClean="0">
                <a:cs typeface="Times New Roman" panose="02020603050405020304" pitchFamily="18" charset="0"/>
                <a:sym typeface="Wingdings" panose="05000000000000000000" pitchFamily="2" charset="2"/>
              </a:rPr>
              <a:t> carbocation  </a:t>
            </a:r>
            <a:r>
              <a:rPr lang="fr-FR" sz="2000" dirty="0" smtClean="0">
                <a:cs typeface="Times New Roman" panose="02020603050405020304" pitchFamily="18" charset="0"/>
              </a:rPr>
              <a:t>Intermédiaire réactionnel</a:t>
            </a:r>
          </a:p>
          <a:p>
            <a:pPr marL="285750" indent="-285750">
              <a:buFontTx/>
              <a:buChar char="-"/>
            </a:pPr>
            <a:r>
              <a:rPr lang="fr-FR" sz="2000" dirty="0" smtClean="0">
                <a:cs typeface="Times New Roman" panose="02020603050405020304" pitchFamily="18" charset="0"/>
              </a:rPr>
              <a:t>Mélange racémique 50/50 si carbone asymétrique</a:t>
            </a:r>
            <a:endParaRPr lang="fr-FR" sz="20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275" y="3681412"/>
            <a:ext cx="855345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9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2500" dirty="0" smtClean="0"/>
              <a:t>		</a:t>
            </a:r>
            <a:r>
              <a:rPr lang="fr-FR" sz="3200" dirty="0" err="1" smtClean="0"/>
              <a:t>Récap</a:t>
            </a:r>
            <a:r>
              <a:rPr lang="fr-FR" sz="3200" dirty="0" smtClean="0"/>
              <a:t> 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484537"/>
              </p:ext>
            </p:extLst>
          </p:nvPr>
        </p:nvGraphicFramePr>
        <p:xfrm>
          <a:off x="1106079" y="1851780"/>
          <a:ext cx="10967101" cy="462159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29007"/>
                <a:gridCol w="2685143"/>
                <a:gridCol w="2569028"/>
                <a:gridCol w="3683923"/>
              </a:tblGrid>
              <a:tr h="154053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Halogène Primaire</a:t>
                      </a:r>
                    </a:p>
                    <a:p>
                      <a:endParaRPr lang="fr-FR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r>
                        <a:rPr lang="fr-FR" dirty="0" smtClean="0">
                          <a:sym typeface="Wingdings" panose="05000000000000000000" pitchFamily="2" charset="2"/>
                        </a:rPr>
                        <a:t>Ordre 2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r>
                        <a:rPr lang="fr-FR" dirty="0" smtClean="0">
                          <a:sym typeface="Wingdings" panose="05000000000000000000" pitchFamily="2" charset="2"/>
                        </a:rPr>
                        <a:t>1</a:t>
                      </a:r>
                      <a:r>
                        <a:rPr lang="fr-FR" baseline="0" dirty="0" smtClean="0">
                          <a:sym typeface="Wingdings" panose="05000000000000000000" pitchFamily="2" charset="2"/>
                        </a:rPr>
                        <a:t> étape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Halogène</a:t>
                      </a:r>
                      <a:r>
                        <a:rPr lang="fr-FR" baseline="0" dirty="0" smtClean="0"/>
                        <a:t> Secondaire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Halogène Tertiaire</a:t>
                      </a:r>
                    </a:p>
                    <a:p>
                      <a:endParaRPr lang="fr-FR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r>
                        <a:rPr lang="fr-FR" dirty="0" smtClean="0">
                          <a:sym typeface="Wingdings" panose="05000000000000000000" pitchFamily="2" charset="2"/>
                        </a:rPr>
                        <a:t>Ordre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r>
                        <a:rPr lang="fr-FR" dirty="0" smtClean="0">
                          <a:sym typeface="Wingdings" panose="05000000000000000000" pitchFamily="2" charset="2"/>
                        </a:rPr>
                        <a:t>2 étapes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540530">
                <a:tc>
                  <a:txBody>
                    <a:bodyPr/>
                    <a:lstStyle/>
                    <a:p>
                      <a:r>
                        <a:rPr lang="fr-FR" dirty="0" smtClean="0"/>
                        <a:t>Soude</a:t>
                      </a:r>
                      <a:r>
                        <a:rPr lang="fr-FR" baseline="0" dirty="0" smtClean="0"/>
                        <a:t> concentrée</a:t>
                      </a:r>
                    </a:p>
                    <a:p>
                      <a:endParaRPr lang="fr-FR" baseline="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r>
                        <a:rPr lang="fr-FR" baseline="0" dirty="0" smtClean="0">
                          <a:sym typeface="Wingdings" panose="05000000000000000000" pitchFamily="2" charset="2"/>
                        </a:rPr>
                        <a:t>Elimination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à"/>
                      </a:pP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u="sng" dirty="0" smtClean="0"/>
                        <a:t>E2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Etat de transition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Règle de </a:t>
                      </a:r>
                      <a:r>
                        <a:rPr lang="fr-FR" dirty="0" err="1" smtClean="0"/>
                        <a:t>Zaïtsev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u="none" dirty="0" smtClean="0"/>
                        <a:t>E1 ou E2</a:t>
                      </a:r>
                      <a:endParaRPr lang="fr-FR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u="sng" dirty="0" smtClean="0"/>
                        <a:t>E1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u="none" dirty="0" smtClean="0"/>
                        <a:t>Intermédiaire réactionnel ++++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u="none" dirty="0" smtClean="0"/>
                        <a:t>Règle de </a:t>
                      </a:r>
                      <a:r>
                        <a:rPr lang="fr-FR" u="none" smtClean="0"/>
                        <a:t>Zaïtsev</a:t>
                      </a:r>
                      <a:endParaRPr lang="fr-FR" u="none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fr-FR" u="none" dirty="0" smtClean="0"/>
                    </a:p>
                    <a:p>
                      <a:pPr marL="0" indent="0">
                        <a:buFontTx/>
                        <a:buNone/>
                      </a:pPr>
                      <a:endParaRPr lang="fr-FR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40530">
                <a:tc>
                  <a:txBody>
                    <a:bodyPr/>
                    <a:lstStyle/>
                    <a:p>
                      <a:r>
                        <a:rPr lang="fr-FR" dirty="0" smtClean="0"/>
                        <a:t>Soude diluée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>
                          <a:sym typeface="Wingdings" panose="05000000000000000000" pitchFamily="2" charset="2"/>
                        </a:rPr>
                        <a:t> SN 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u="sng" dirty="0" smtClean="0"/>
                        <a:t>SN2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Etat de transition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Inversion de Walden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SN1 ou SN2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u="sng" dirty="0" smtClean="0"/>
                        <a:t>SN1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Intermédiaire réactionnel +++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 smtClean="0"/>
                        <a:t>Mélange racémique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5798345" y="3505350"/>
            <a:ext cx="2598681" cy="2400657"/>
          </a:xfrm>
          <a:prstGeom prst="rect">
            <a:avLst/>
          </a:prstGeom>
          <a:noFill/>
          <a:ln w="34925" cmpd="dbl">
            <a:solidFill>
              <a:srgbClr val="FF0000"/>
            </a:solidFill>
            <a:prstDash val="solid"/>
          </a:ln>
          <a:effectLst>
            <a:outerShdw blurRad="317500" dir="2700000" algn="ctr">
              <a:srgbClr val="000000">
                <a:alpha val="59000"/>
              </a:srgbClr>
            </a:outerShdw>
          </a:effectLst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5000" dirty="0" smtClean="0">
                <a:solidFill>
                  <a:srgbClr val="FF0000"/>
                </a:solidFill>
              </a:rPr>
              <a:t>Ça ne tombera pas ! </a:t>
            </a:r>
            <a:endParaRPr lang="fr-FR" sz="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51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694" y="1748589"/>
            <a:ext cx="7881256" cy="4719798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/>
              <a:t>2</a:t>
            </a:r>
            <a:r>
              <a:rPr lang="fr-FR" sz="3200" dirty="0" smtClean="0"/>
              <a:t>) Les Substitutions Nucléophiles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252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92050" y="144887"/>
            <a:ext cx="10325129" cy="16037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III. Propriétés chimiques</a:t>
            </a:r>
            <a:br>
              <a:rPr lang="fr-FR" dirty="0" smtClean="0"/>
            </a:br>
            <a:r>
              <a:rPr lang="fr-FR" sz="2500" dirty="0" smtClean="0"/>
              <a:t/>
            </a:r>
            <a:br>
              <a:rPr lang="fr-FR" sz="2500" dirty="0" smtClean="0"/>
            </a:br>
            <a:r>
              <a:rPr lang="fr-FR" sz="3200" dirty="0"/>
              <a:t>2</a:t>
            </a:r>
            <a:r>
              <a:rPr lang="fr-FR" sz="3200" dirty="0" smtClean="0"/>
              <a:t>) Les Substitutions Nucléophiles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834" y="2228045"/>
            <a:ext cx="8314866" cy="427111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982490" y="1741334"/>
            <a:ext cx="5325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Méthode d’Hofmann </a:t>
            </a:r>
            <a:r>
              <a:rPr lang="fr-FR" dirty="0" smtClean="0"/>
              <a:t>de préparation des amines 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9480700" y="5852827"/>
            <a:ext cx="2785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Ne marche pas avec les Amines </a:t>
            </a:r>
            <a:r>
              <a:rPr lang="fr-FR" b="1" dirty="0" err="1" smtClean="0">
                <a:solidFill>
                  <a:srgbClr val="FF0000"/>
                </a:solidFill>
              </a:rPr>
              <a:t>III</a:t>
            </a:r>
            <a:r>
              <a:rPr lang="fr-FR" b="1" baseline="30000" dirty="0" err="1" smtClean="0">
                <a:solidFill>
                  <a:srgbClr val="FF0000"/>
                </a:solidFill>
              </a:rPr>
              <a:t>aire</a:t>
            </a:r>
            <a:r>
              <a:rPr lang="fr-FR" b="1" baseline="30000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</a:rPr>
              <a:t>!!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4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TM10001105[[fn=Rogner]]</Template>
  <TotalTime>936</TotalTime>
  <Words>506</Words>
  <Application>Microsoft Office PowerPoint</Application>
  <PresentationFormat>Grand écran</PresentationFormat>
  <Paragraphs>133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5" baseType="lpstr">
      <vt:lpstr>Arial</vt:lpstr>
      <vt:lpstr>Courier New</vt:lpstr>
      <vt:lpstr>Franklin Gothic Book</vt:lpstr>
      <vt:lpstr>Times New Roman</vt:lpstr>
      <vt:lpstr>Wingdings</vt:lpstr>
      <vt:lpstr>Crop</vt:lpstr>
      <vt:lpstr>Les dérivés halogénés </vt:lpstr>
      <vt:lpstr>Présentation PowerPoint</vt:lpstr>
      <vt:lpstr>Présentation PowerPoint</vt:lpstr>
      <vt:lpstr>Présentation PowerPoint</vt:lpstr>
      <vt:lpstr>I. Préparation  1) Les Substitutions  des alcools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dérives halogénés</dc:title>
  <dc:creator>jérémy clausse</dc:creator>
  <cp:lastModifiedBy>jérémy clausse</cp:lastModifiedBy>
  <cp:revision>56</cp:revision>
  <dcterms:created xsi:type="dcterms:W3CDTF">2018-01-07T08:24:26Z</dcterms:created>
  <dcterms:modified xsi:type="dcterms:W3CDTF">2018-01-09T10:41:29Z</dcterms:modified>
</cp:coreProperties>
</file>