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68" r:id="rId4"/>
    <p:sldId id="269" r:id="rId5"/>
    <p:sldId id="270" r:id="rId6"/>
    <p:sldId id="271" r:id="rId7"/>
    <p:sldId id="262" r:id="rId8"/>
    <p:sldId id="272" r:id="rId9"/>
    <p:sldId id="273" r:id="rId10"/>
    <p:sldId id="274" r:id="rId11"/>
    <p:sldId id="275" r:id="rId12"/>
    <p:sldId id="263" r:id="rId13"/>
    <p:sldId id="276" r:id="rId14"/>
    <p:sldId id="277" r:id="rId15"/>
    <p:sldId id="278" r:id="rId16"/>
    <p:sldId id="279" r:id="rId17"/>
    <p:sldId id="264" r:id="rId18"/>
    <p:sldId id="280" r:id="rId19"/>
    <p:sldId id="265" r:id="rId20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-104" y="-1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FB737-2B9D-7549-9671-5EE6E343726C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93245DA-EDDF-884F-806F-6A1E9D460647}" type="slidenum">
              <a:rPr lang="fr-FR" smtClean="0"/>
              <a:t>‹#›</a:t>
            </a:fld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FB737-2B9D-7549-9671-5EE6E343726C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245DA-EDDF-884F-806F-6A1E9D46064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FB737-2B9D-7549-9671-5EE6E343726C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245DA-EDDF-884F-806F-6A1E9D460647}" type="slidenum">
              <a:rPr lang="fr-FR" smtClean="0"/>
              <a:t>‹#›</a:t>
            </a:fld>
            <a:endParaRPr lang="fr-F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FB737-2B9D-7549-9671-5EE6E343726C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245DA-EDDF-884F-806F-6A1E9D46064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FB737-2B9D-7549-9671-5EE6E343726C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245DA-EDDF-884F-806F-6A1E9D46064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FB737-2B9D-7549-9671-5EE6E343726C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245DA-EDDF-884F-806F-6A1E9D46064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FB737-2B9D-7549-9671-5EE6E343726C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245DA-EDDF-884F-806F-6A1E9D46064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FB737-2B9D-7549-9671-5EE6E343726C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245DA-EDDF-884F-806F-6A1E9D460647}" type="slidenum">
              <a:rPr lang="fr-FR" smtClean="0"/>
              <a:t>‹#›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FB737-2B9D-7549-9671-5EE6E343726C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245DA-EDDF-884F-806F-6A1E9D460647}" type="slidenum">
              <a:rPr lang="fr-FR" smtClean="0"/>
              <a:t>‹#›</a:t>
            </a:fld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FB737-2B9D-7549-9671-5EE6E343726C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245DA-EDDF-884F-806F-6A1E9D46064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FB737-2B9D-7549-9671-5EE6E343726C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245DA-EDDF-884F-806F-6A1E9D460647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A76FB737-2B9D-7549-9671-5EE6E343726C}" type="datetimeFigureOut">
              <a:rPr lang="fr-FR" smtClean="0"/>
              <a:t>04/02/2015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3245DA-EDDF-884F-806F-6A1E9D460647}" type="slidenum">
              <a:rPr lang="fr-FR" smtClean="0"/>
              <a:t>‹#›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Appareil pulmonaire</a:t>
            </a:r>
            <a:endParaRPr lang="fr-FR" dirty="0"/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err="1" smtClean="0"/>
              <a:t>Qcms</a:t>
            </a:r>
            <a:r>
              <a:rPr lang="fr-FR" dirty="0" smtClean="0"/>
              <a:t> de fin de cours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323346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pulmonaire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smtClean="0"/>
              <a:t>QCM 1 A propos des voies aériennes inférieures : </a:t>
            </a:r>
          </a:p>
          <a:p>
            <a:endParaRPr lang="fr-FR" b="1" dirty="0" smtClean="0"/>
          </a:p>
          <a:p>
            <a:r>
              <a:rPr lang="fr-FR" dirty="0" smtClean="0"/>
              <a:t>A. La carène se projette en C5</a:t>
            </a:r>
          </a:p>
          <a:p>
            <a:r>
              <a:rPr lang="fr-FR" dirty="0" smtClean="0"/>
              <a:t>B. Le muscle trachéal se trouve dans la partie antérieure de la trachée</a:t>
            </a:r>
          </a:p>
          <a:p>
            <a:r>
              <a:rPr lang="fr-FR" dirty="0" smtClean="0"/>
              <a:t>C. La division veineuse pulmonaire suit la division bronchique</a:t>
            </a:r>
          </a:p>
          <a:p>
            <a:r>
              <a:rPr lang="fr-FR" dirty="0" smtClean="0"/>
              <a:t>D. La petite scissure sépare les lobes pulmonaires gauches supérieur et moyen </a:t>
            </a:r>
          </a:p>
          <a:p>
            <a:r>
              <a:rPr lang="fr-FR" dirty="0" smtClean="0"/>
              <a:t>E. Tous les items sont faux.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941256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pulmonaire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smtClean="0"/>
              <a:t>QCM 1 A propos des voies aériennes inférieures : </a:t>
            </a:r>
          </a:p>
          <a:p>
            <a:endParaRPr lang="fr-FR" b="1" dirty="0" smtClean="0"/>
          </a:p>
          <a:p>
            <a:r>
              <a:rPr lang="fr-FR" dirty="0" smtClean="0">
                <a:solidFill>
                  <a:srgbClr val="FF0000"/>
                </a:solidFill>
              </a:rPr>
              <a:t>A. La carène se projette en C5 </a:t>
            </a:r>
            <a:r>
              <a:rPr lang="fr-FR" b="1" dirty="0" smtClean="0">
                <a:solidFill>
                  <a:srgbClr val="FF0000"/>
                </a:solidFill>
              </a:rPr>
              <a:t>=&gt; T5</a:t>
            </a:r>
          </a:p>
          <a:p>
            <a:r>
              <a:rPr lang="fr-FR" dirty="0" smtClean="0"/>
              <a:t>B. Le muscle trachéal se trouve dans la partie antérieure de la trachée</a:t>
            </a:r>
          </a:p>
          <a:p>
            <a:r>
              <a:rPr lang="fr-FR" dirty="0" smtClean="0"/>
              <a:t>C. La division veineuse pulmonaire suit la division bronchique</a:t>
            </a:r>
          </a:p>
          <a:p>
            <a:r>
              <a:rPr lang="fr-FR" dirty="0" smtClean="0"/>
              <a:t>D. La petite scissure sépare les lobes pulmonaires gauches supérieur et moyen </a:t>
            </a:r>
          </a:p>
          <a:p>
            <a:r>
              <a:rPr lang="fr-FR" dirty="0" smtClean="0"/>
              <a:t>E. Tous les items sont faux.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66194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pulmonaire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smtClean="0"/>
              <a:t>QCM 1 A propos des voies aériennes inférieures : </a:t>
            </a:r>
          </a:p>
          <a:p>
            <a:endParaRPr lang="fr-FR" b="1" dirty="0" smtClean="0"/>
          </a:p>
          <a:p>
            <a:r>
              <a:rPr lang="fr-FR" dirty="0" smtClean="0">
                <a:solidFill>
                  <a:srgbClr val="FF0000"/>
                </a:solidFill>
              </a:rPr>
              <a:t>A. La carène se projette en </a:t>
            </a:r>
            <a:r>
              <a:rPr lang="fr-FR" strike="sngStrike" dirty="0" smtClean="0">
                <a:solidFill>
                  <a:srgbClr val="FF0000"/>
                </a:solidFill>
              </a:rPr>
              <a:t>C5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b="1" dirty="0" smtClean="0">
                <a:solidFill>
                  <a:srgbClr val="FF0000"/>
                </a:solidFill>
              </a:rPr>
              <a:t>=&gt; T5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Le muscle trachéal se trouve dans la partie </a:t>
            </a:r>
            <a:r>
              <a:rPr lang="fr-FR" strike="sngStrike" dirty="0" smtClean="0">
                <a:solidFill>
                  <a:srgbClr val="FF0000"/>
                </a:solidFill>
              </a:rPr>
              <a:t>antérieure</a:t>
            </a:r>
            <a:r>
              <a:rPr lang="fr-FR" dirty="0" smtClean="0">
                <a:solidFill>
                  <a:srgbClr val="FF0000"/>
                </a:solidFill>
              </a:rPr>
              <a:t> de la trachée =&gt; </a:t>
            </a:r>
            <a:r>
              <a:rPr lang="fr-FR" b="1" dirty="0" smtClean="0">
                <a:solidFill>
                  <a:srgbClr val="FF0000"/>
                </a:solidFill>
              </a:rPr>
              <a:t>postérieure</a:t>
            </a:r>
          </a:p>
          <a:p>
            <a:r>
              <a:rPr lang="fr-FR" dirty="0" smtClean="0"/>
              <a:t>C. La division veineuse pulmonaire suit la division bronchique</a:t>
            </a:r>
          </a:p>
          <a:p>
            <a:r>
              <a:rPr lang="fr-FR" dirty="0" smtClean="0"/>
              <a:t>D. La petite scissure sépare les lobes pulmonaires gauches supérieur et moyen </a:t>
            </a:r>
          </a:p>
          <a:p>
            <a:r>
              <a:rPr lang="fr-FR" dirty="0" smtClean="0"/>
              <a:t>E. Tous les items sont faux.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222551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pulmonaire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smtClean="0"/>
              <a:t>QCM 1 A propos des voies aériennes inférieures : </a:t>
            </a:r>
          </a:p>
          <a:p>
            <a:endParaRPr lang="fr-FR" b="1" dirty="0" smtClean="0"/>
          </a:p>
          <a:p>
            <a:r>
              <a:rPr lang="fr-FR" dirty="0" smtClean="0">
                <a:solidFill>
                  <a:srgbClr val="FF0000"/>
                </a:solidFill>
              </a:rPr>
              <a:t>A. La carène se projette en </a:t>
            </a:r>
            <a:r>
              <a:rPr lang="fr-FR" strike="sngStrike" dirty="0" smtClean="0">
                <a:solidFill>
                  <a:srgbClr val="FF0000"/>
                </a:solidFill>
              </a:rPr>
              <a:t>C5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b="1" dirty="0" smtClean="0">
                <a:solidFill>
                  <a:srgbClr val="FF0000"/>
                </a:solidFill>
              </a:rPr>
              <a:t>=&gt; T5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Le muscle trachéal se trouve dans la partie </a:t>
            </a:r>
            <a:r>
              <a:rPr lang="fr-FR" strike="sngStrike" dirty="0" smtClean="0">
                <a:solidFill>
                  <a:srgbClr val="FF0000"/>
                </a:solidFill>
              </a:rPr>
              <a:t>antérieure</a:t>
            </a:r>
            <a:r>
              <a:rPr lang="fr-FR" dirty="0" smtClean="0">
                <a:solidFill>
                  <a:srgbClr val="FF0000"/>
                </a:solidFill>
              </a:rPr>
              <a:t> de la trachée =&gt; </a:t>
            </a:r>
            <a:r>
              <a:rPr lang="fr-FR" b="1" dirty="0" smtClean="0">
                <a:solidFill>
                  <a:srgbClr val="FF0000"/>
                </a:solidFill>
              </a:rPr>
              <a:t>postérieure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C. La division </a:t>
            </a:r>
            <a:r>
              <a:rPr lang="fr-FR" strike="sngStrike" dirty="0" smtClean="0">
                <a:solidFill>
                  <a:srgbClr val="FF0000"/>
                </a:solidFill>
              </a:rPr>
              <a:t>veineuse</a:t>
            </a:r>
            <a:r>
              <a:rPr lang="fr-FR" dirty="0" smtClean="0">
                <a:solidFill>
                  <a:srgbClr val="FF0000"/>
                </a:solidFill>
              </a:rPr>
              <a:t> pulmonaire suit la division bronchique =&gt; </a:t>
            </a:r>
            <a:r>
              <a:rPr lang="fr-FR" b="1" dirty="0" smtClean="0">
                <a:solidFill>
                  <a:srgbClr val="FF0000"/>
                </a:solidFill>
              </a:rPr>
              <a:t>artérielle</a:t>
            </a:r>
          </a:p>
          <a:p>
            <a:r>
              <a:rPr lang="fr-FR" dirty="0" smtClean="0"/>
              <a:t>D. La petite scissure sépare les lobes pulmonaires gauches supérieur et moyen </a:t>
            </a:r>
          </a:p>
          <a:p>
            <a:r>
              <a:rPr lang="fr-FR" dirty="0" smtClean="0"/>
              <a:t>E. Tous les items sont faux.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521064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Appareil pulmonaire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smtClean="0"/>
              <a:t>QCM 1 A propos des voies aériennes inférieures : </a:t>
            </a:r>
          </a:p>
          <a:p>
            <a:endParaRPr lang="fr-FR" b="1" dirty="0" smtClean="0"/>
          </a:p>
          <a:p>
            <a:r>
              <a:rPr lang="fr-FR" dirty="0" smtClean="0">
                <a:solidFill>
                  <a:srgbClr val="FF0000"/>
                </a:solidFill>
              </a:rPr>
              <a:t>A. La carène se projette en </a:t>
            </a:r>
            <a:r>
              <a:rPr lang="fr-FR" strike="sngStrike" dirty="0" smtClean="0">
                <a:solidFill>
                  <a:srgbClr val="FF0000"/>
                </a:solidFill>
              </a:rPr>
              <a:t>C5</a:t>
            </a:r>
            <a:r>
              <a:rPr lang="fr-FR" dirty="0" smtClean="0">
                <a:solidFill>
                  <a:srgbClr val="FF0000"/>
                </a:solidFill>
              </a:rPr>
              <a:t> </a:t>
            </a:r>
            <a:r>
              <a:rPr lang="fr-FR" b="1" dirty="0" smtClean="0">
                <a:solidFill>
                  <a:srgbClr val="FF0000"/>
                </a:solidFill>
              </a:rPr>
              <a:t>=&gt; T5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Le muscle trachéal se trouve dans la partie </a:t>
            </a:r>
            <a:r>
              <a:rPr lang="fr-FR" strike="sngStrike" dirty="0" smtClean="0">
                <a:solidFill>
                  <a:srgbClr val="FF0000"/>
                </a:solidFill>
              </a:rPr>
              <a:t>antérieure</a:t>
            </a:r>
            <a:r>
              <a:rPr lang="fr-FR" dirty="0" smtClean="0">
                <a:solidFill>
                  <a:srgbClr val="FF0000"/>
                </a:solidFill>
              </a:rPr>
              <a:t> de la trachée =&gt; </a:t>
            </a:r>
            <a:r>
              <a:rPr lang="fr-FR" b="1" dirty="0" smtClean="0">
                <a:solidFill>
                  <a:srgbClr val="FF0000"/>
                </a:solidFill>
              </a:rPr>
              <a:t>postérieure</a:t>
            </a:r>
          </a:p>
          <a:p>
            <a:r>
              <a:rPr lang="fr-FR" dirty="0">
                <a:solidFill>
                  <a:srgbClr val="FF0000"/>
                </a:solidFill>
              </a:rPr>
              <a:t>C. La division </a:t>
            </a:r>
            <a:r>
              <a:rPr lang="fr-FR" strike="sngStrike" dirty="0">
                <a:solidFill>
                  <a:srgbClr val="FF0000"/>
                </a:solidFill>
              </a:rPr>
              <a:t>veineuse</a:t>
            </a:r>
            <a:r>
              <a:rPr lang="fr-FR" dirty="0">
                <a:solidFill>
                  <a:srgbClr val="FF0000"/>
                </a:solidFill>
              </a:rPr>
              <a:t> pulmonaire suit la division bronchique =&gt; </a:t>
            </a:r>
            <a:r>
              <a:rPr lang="fr-FR" b="1" dirty="0">
                <a:solidFill>
                  <a:srgbClr val="FF0000"/>
                </a:solidFill>
              </a:rPr>
              <a:t>artérielle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D. La petite scissure sépare les lobes pulmonaires </a:t>
            </a:r>
            <a:r>
              <a:rPr lang="fr-FR" strike="sngStrike" dirty="0" smtClean="0">
                <a:solidFill>
                  <a:srgbClr val="FF0000"/>
                </a:solidFill>
              </a:rPr>
              <a:t>gauches</a:t>
            </a:r>
            <a:r>
              <a:rPr lang="fr-FR" dirty="0" smtClean="0">
                <a:solidFill>
                  <a:srgbClr val="FF0000"/>
                </a:solidFill>
              </a:rPr>
              <a:t> supérieur et moyen =&gt; à droite !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E. Tous les items sont faux.</a:t>
            </a:r>
            <a:endParaRPr lang="fr-FR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3486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pulmonaire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sz="2600" b="1" dirty="0" smtClean="0"/>
              <a:t>QCM 2 : A propos du hile pulmonaire (</a:t>
            </a:r>
            <a:r>
              <a:rPr lang="fr-FR" sz="2600" b="1" dirty="0" smtClean="0">
                <a:solidFill>
                  <a:srgbClr val="660066"/>
                </a:solidFill>
              </a:rPr>
              <a:t>New</a:t>
            </a:r>
            <a:r>
              <a:rPr lang="fr-FR" sz="2600" b="1" dirty="0" smtClean="0"/>
              <a:t>)</a:t>
            </a:r>
          </a:p>
          <a:p>
            <a:endParaRPr lang="fr-FR" sz="2600" b="1" dirty="0" smtClean="0"/>
          </a:p>
          <a:p>
            <a:r>
              <a:rPr lang="fr-FR" sz="2600" dirty="0" smtClean="0"/>
              <a:t>A. Le hile pulmonaire droit a la forme d’une raquette de tennis.</a:t>
            </a:r>
          </a:p>
          <a:p>
            <a:r>
              <a:rPr lang="fr-FR" sz="2600" dirty="0" smtClean="0"/>
              <a:t>B. L’artère pulmonaire droite passe au dessus de la bronche souche gauche.</a:t>
            </a:r>
          </a:p>
          <a:p>
            <a:r>
              <a:rPr lang="fr-FR" sz="2600" dirty="0" smtClean="0"/>
              <a:t>C. Les éléments fonctionnels du poumon sont les artères pulmonaires et les bronches</a:t>
            </a:r>
          </a:p>
          <a:p>
            <a:r>
              <a:rPr lang="fr-FR" sz="2600" dirty="0" smtClean="0"/>
              <a:t>D. Les éléments fonctionnels permettent l’hématose et les éléments nourriciers permettent le bon fonctionnement du poumon</a:t>
            </a:r>
          </a:p>
          <a:p>
            <a:r>
              <a:rPr lang="fr-FR" sz="2600" dirty="0" smtClean="0"/>
              <a:t>E. Tous les items sont faux.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143146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pulmonaire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sz="2600" b="1" dirty="0" smtClean="0"/>
              <a:t>QCM 2 : A propos du hile pulmonaire (</a:t>
            </a:r>
            <a:r>
              <a:rPr lang="fr-FR" sz="2600" b="1" dirty="0" smtClean="0">
                <a:solidFill>
                  <a:srgbClr val="660066"/>
                </a:solidFill>
              </a:rPr>
              <a:t>New</a:t>
            </a:r>
            <a:r>
              <a:rPr lang="fr-FR" sz="2600" b="1" dirty="0" smtClean="0"/>
              <a:t>)</a:t>
            </a:r>
          </a:p>
          <a:p>
            <a:endParaRPr lang="fr-FR" sz="2600" b="1" dirty="0" smtClean="0"/>
          </a:p>
          <a:p>
            <a:r>
              <a:rPr lang="fr-FR" sz="2600" dirty="0" smtClean="0">
                <a:solidFill>
                  <a:srgbClr val="FF0000"/>
                </a:solidFill>
              </a:rPr>
              <a:t>A. Le hile pulmonaire </a:t>
            </a:r>
            <a:r>
              <a:rPr lang="fr-FR" sz="2600" strike="sngStrike" dirty="0" smtClean="0">
                <a:solidFill>
                  <a:srgbClr val="FF0000"/>
                </a:solidFill>
              </a:rPr>
              <a:t>droit</a:t>
            </a:r>
            <a:r>
              <a:rPr lang="fr-FR" sz="2600" dirty="0" smtClean="0">
                <a:solidFill>
                  <a:srgbClr val="FF0000"/>
                </a:solidFill>
              </a:rPr>
              <a:t> a la forme d’une raquette de tennis =&gt; gauche</a:t>
            </a:r>
          </a:p>
          <a:p>
            <a:r>
              <a:rPr lang="fr-FR" sz="2600" dirty="0" smtClean="0"/>
              <a:t>B. L’artère pulmonaire droite passe au dessus de la bronche souche gauche.</a:t>
            </a:r>
          </a:p>
          <a:p>
            <a:r>
              <a:rPr lang="fr-FR" sz="2600" dirty="0" smtClean="0"/>
              <a:t>C. Les éléments fonctionnels du poumon sont les artères pulmonaires et les bronches</a:t>
            </a:r>
          </a:p>
          <a:p>
            <a:r>
              <a:rPr lang="fr-FR" sz="2600" dirty="0" smtClean="0"/>
              <a:t>D. Les éléments fonctionnels permettent l’hématose et les éléments nourriciers permettent le bon fonctionnement du poumon</a:t>
            </a:r>
          </a:p>
          <a:p>
            <a:r>
              <a:rPr lang="fr-FR" sz="2600" dirty="0" smtClean="0"/>
              <a:t>E. Tous les items sont faux.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96779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pulmonaire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sz="2600" b="1" dirty="0" smtClean="0"/>
              <a:t>QCM 2 : A propos du hile pulmonaire (</a:t>
            </a:r>
            <a:r>
              <a:rPr lang="fr-FR" sz="2600" b="1" dirty="0" smtClean="0">
                <a:solidFill>
                  <a:srgbClr val="660066"/>
                </a:solidFill>
              </a:rPr>
              <a:t>New</a:t>
            </a:r>
            <a:r>
              <a:rPr lang="fr-FR" sz="2600" b="1" dirty="0" smtClean="0"/>
              <a:t>)</a:t>
            </a:r>
          </a:p>
          <a:p>
            <a:endParaRPr lang="fr-FR" sz="2600" b="1" dirty="0" smtClean="0"/>
          </a:p>
          <a:p>
            <a:r>
              <a:rPr lang="fr-FR" sz="2600" dirty="0" smtClean="0">
                <a:solidFill>
                  <a:srgbClr val="FF0000"/>
                </a:solidFill>
              </a:rPr>
              <a:t>A. Le hile pulmonaire </a:t>
            </a:r>
            <a:r>
              <a:rPr lang="fr-FR" sz="2600" strike="sngStrike" dirty="0" smtClean="0">
                <a:solidFill>
                  <a:srgbClr val="FF0000"/>
                </a:solidFill>
              </a:rPr>
              <a:t>droit</a:t>
            </a:r>
            <a:r>
              <a:rPr lang="fr-FR" sz="2600" dirty="0" smtClean="0">
                <a:solidFill>
                  <a:srgbClr val="FF0000"/>
                </a:solidFill>
              </a:rPr>
              <a:t> a la forme d’une raquette de tennis =&gt; gauche</a:t>
            </a:r>
          </a:p>
          <a:p>
            <a:r>
              <a:rPr lang="fr-FR" sz="2600" dirty="0" smtClean="0">
                <a:solidFill>
                  <a:srgbClr val="FF0000"/>
                </a:solidFill>
              </a:rPr>
              <a:t>B. L’artère pulmonaire </a:t>
            </a:r>
            <a:r>
              <a:rPr lang="fr-FR" sz="2600" strike="sngStrike" dirty="0" smtClean="0">
                <a:solidFill>
                  <a:srgbClr val="FF0000"/>
                </a:solidFill>
              </a:rPr>
              <a:t>droite</a:t>
            </a:r>
            <a:r>
              <a:rPr lang="fr-FR" sz="2600" dirty="0" smtClean="0">
                <a:solidFill>
                  <a:srgbClr val="FF0000"/>
                </a:solidFill>
              </a:rPr>
              <a:t> passe au dessus de la bronche souche gauche =&gt; ça c’est à gauche</a:t>
            </a:r>
          </a:p>
          <a:p>
            <a:r>
              <a:rPr lang="fr-FR" sz="2600" dirty="0" smtClean="0"/>
              <a:t>C. Les éléments fonctionnels du poumon sont les artères pulmonaires et les bronches</a:t>
            </a:r>
          </a:p>
          <a:p>
            <a:r>
              <a:rPr lang="fr-FR" sz="2600" dirty="0" smtClean="0"/>
              <a:t>D. Les éléments fonctionnels permettent l’hématose et les éléments nourriciers permettent le bon fonctionnement du poumon</a:t>
            </a:r>
          </a:p>
          <a:p>
            <a:r>
              <a:rPr lang="fr-FR" sz="2600" dirty="0" smtClean="0"/>
              <a:t>E. Tous les items sont faux.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6364041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pulmonaire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sz="2600" b="1" dirty="0" smtClean="0"/>
              <a:t>QCM 2 : A propos du hile pulmonaire (</a:t>
            </a:r>
            <a:r>
              <a:rPr lang="fr-FR" sz="2600" b="1" dirty="0" smtClean="0">
                <a:solidFill>
                  <a:srgbClr val="660066"/>
                </a:solidFill>
              </a:rPr>
              <a:t>New</a:t>
            </a:r>
            <a:r>
              <a:rPr lang="fr-FR" sz="2600" b="1" dirty="0" smtClean="0"/>
              <a:t>)</a:t>
            </a:r>
          </a:p>
          <a:p>
            <a:endParaRPr lang="fr-FR" sz="2600" b="1" dirty="0" smtClean="0"/>
          </a:p>
          <a:p>
            <a:r>
              <a:rPr lang="fr-FR" sz="2600" dirty="0" smtClean="0">
                <a:solidFill>
                  <a:srgbClr val="FF0000"/>
                </a:solidFill>
              </a:rPr>
              <a:t>A. Le hile pulmonaire </a:t>
            </a:r>
            <a:r>
              <a:rPr lang="fr-FR" sz="2600" strike="sngStrike" dirty="0" smtClean="0">
                <a:solidFill>
                  <a:srgbClr val="FF0000"/>
                </a:solidFill>
              </a:rPr>
              <a:t>droit</a:t>
            </a:r>
            <a:r>
              <a:rPr lang="fr-FR" sz="2600" dirty="0" smtClean="0">
                <a:solidFill>
                  <a:srgbClr val="FF0000"/>
                </a:solidFill>
              </a:rPr>
              <a:t> a la forme d’une raquette de tennis =&gt; gauche</a:t>
            </a:r>
          </a:p>
          <a:p>
            <a:r>
              <a:rPr lang="fr-FR" sz="2600" dirty="0" smtClean="0">
                <a:solidFill>
                  <a:srgbClr val="FF0000"/>
                </a:solidFill>
              </a:rPr>
              <a:t>B. L’artère pulmonaire </a:t>
            </a:r>
            <a:r>
              <a:rPr lang="fr-FR" sz="2600" strike="sngStrike" dirty="0" smtClean="0">
                <a:solidFill>
                  <a:srgbClr val="FF0000"/>
                </a:solidFill>
              </a:rPr>
              <a:t>droite</a:t>
            </a:r>
            <a:r>
              <a:rPr lang="fr-FR" sz="2600" dirty="0" smtClean="0">
                <a:solidFill>
                  <a:srgbClr val="FF0000"/>
                </a:solidFill>
              </a:rPr>
              <a:t> passe au dessus de la bronche souche gauche =&gt; ça c’est à gauche</a:t>
            </a:r>
          </a:p>
          <a:p>
            <a:r>
              <a:rPr lang="fr-FR" sz="2600" dirty="0" smtClean="0">
                <a:solidFill>
                  <a:srgbClr val="008000"/>
                </a:solidFill>
              </a:rPr>
              <a:t>C. Les éléments fonctionnels du poumon sont les artères pulmonaires et les bronches</a:t>
            </a:r>
          </a:p>
          <a:p>
            <a:r>
              <a:rPr lang="fr-FR" sz="2600" dirty="0" smtClean="0"/>
              <a:t>D. Les éléments fonctionnels permettent l’hématose et les éléments nourriciers permettent le bon fonctionnement du poumon</a:t>
            </a:r>
          </a:p>
          <a:p>
            <a:r>
              <a:rPr lang="fr-FR" sz="2600" dirty="0" smtClean="0"/>
              <a:t>E. Tous les items sont faux.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974248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pulmonaire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r-FR" sz="2600" b="1" dirty="0" smtClean="0"/>
              <a:t>QCM 2 : A propos du hile pulmonaire (</a:t>
            </a:r>
            <a:r>
              <a:rPr lang="fr-FR" sz="2600" b="1" dirty="0" smtClean="0">
                <a:solidFill>
                  <a:srgbClr val="660066"/>
                </a:solidFill>
              </a:rPr>
              <a:t>New</a:t>
            </a:r>
            <a:r>
              <a:rPr lang="fr-FR" sz="2600" b="1" dirty="0" smtClean="0"/>
              <a:t>)</a:t>
            </a:r>
          </a:p>
          <a:p>
            <a:endParaRPr lang="fr-FR" sz="2600" b="1" dirty="0" smtClean="0"/>
          </a:p>
          <a:p>
            <a:r>
              <a:rPr lang="fr-FR" sz="2600" dirty="0" smtClean="0">
                <a:solidFill>
                  <a:srgbClr val="FF0000"/>
                </a:solidFill>
              </a:rPr>
              <a:t>A. Le hile pulmonaire </a:t>
            </a:r>
            <a:r>
              <a:rPr lang="fr-FR" sz="2600" strike="sngStrike" dirty="0" smtClean="0">
                <a:solidFill>
                  <a:srgbClr val="FF0000"/>
                </a:solidFill>
              </a:rPr>
              <a:t>droit</a:t>
            </a:r>
            <a:r>
              <a:rPr lang="fr-FR" sz="2600" dirty="0" smtClean="0">
                <a:solidFill>
                  <a:srgbClr val="FF0000"/>
                </a:solidFill>
              </a:rPr>
              <a:t> a la forme d’une raquette de tennis =&gt; gauche</a:t>
            </a:r>
          </a:p>
          <a:p>
            <a:r>
              <a:rPr lang="fr-FR" sz="2600" dirty="0" smtClean="0">
                <a:solidFill>
                  <a:srgbClr val="FF0000"/>
                </a:solidFill>
              </a:rPr>
              <a:t>B. L’artère pulmonaire </a:t>
            </a:r>
            <a:r>
              <a:rPr lang="fr-FR" sz="2600" strike="sngStrike" dirty="0" smtClean="0">
                <a:solidFill>
                  <a:srgbClr val="FF0000"/>
                </a:solidFill>
              </a:rPr>
              <a:t>droite</a:t>
            </a:r>
            <a:r>
              <a:rPr lang="fr-FR" sz="2600" dirty="0" smtClean="0">
                <a:solidFill>
                  <a:srgbClr val="FF0000"/>
                </a:solidFill>
              </a:rPr>
              <a:t> passe au dessus de la bronche souche gauche =&gt; ça c’est à gauche</a:t>
            </a:r>
          </a:p>
          <a:p>
            <a:r>
              <a:rPr lang="fr-FR" sz="2600" dirty="0" smtClean="0">
                <a:solidFill>
                  <a:srgbClr val="008000"/>
                </a:solidFill>
              </a:rPr>
              <a:t>C. Les éléments fonctionnels du poumon sont les artères pulmonaires et les bronches</a:t>
            </a:r>
          </a:p>
          <a:p>
            <a:r>
              <a:rPr lang="fr-FR" sz="2600" dirty="0" smtClean="0">
                <a:solidFill>
                  <a:srgbClr val="008000"/>
                </a:solidFill>
              </a:rPr>
              <a:t>D. Les éléments fonctionnels permettent l’hématose et les éléments nourriciers permettent le bon fonctionnement du poumon</a:t>
            </a:r>
          </a:p>
          <a:p>
            <a:r>
              <a:rPr lang="fr-FR" sz="2600" dirty="0" smtClean="0"/>
              <a:t>E. Tous les items sont faux.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588506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pulmonaire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 smtClean="0"/>
              <a:t>QCM 3  A propos du diaphragme thoraco-abdominal (DTA) : </a:t>
            </a:r>
          </a:p>
          <a:p>
            <a:endParaRPr lang="fr-FR" dirty="0" smtClean="0"/>
          </a:p>
          <a:p>
            <a:r>
              <a:rPr lang="fr-FR" dirty="0" smtClean="0"/>
              <a:t>A. Le centre phrénique est fixe, fibreux et central </a:t>
            </a:r>
          </a:p>
          <a:p>
            <a:r>
              <a:rPr lang="fr-FR" dirty="0" smtClean="0"/>
              <a:t>B. Le hiatus </a:t>
            </a:r>
            <a:r>
              <a:rPr lang="fr-FR" dirty="0" err="1" smtClean="0"/>
              <a:t>oesophagien</a:t>
            </a:r>
            <a:r>
              <a:rPr lang="fr-FR" dirty="0" smtClean="0"/>
              <a:t> se trouve au niveau du centre phrénique, il se projette en T10</a:t>
            </a:r>
          </a:p>
          <a:p>
            <a:r>
              <a:rPr lang="fr-FR" dirty="0" smtClean="0"/>
              <a:t>C. Le hiatus aortique est plus postérieur que le hiatus </a:t>
            </a:r>
            <a:r>
              <a:rPr lang="fr-FR" dirty="0" err="1" smtClean="0"/>
              <a:t>oesophagien</a:t>
            </a:r>
            <a:endParaRPr lang="fr-FR" dirty="0" smtClean="0"/>
          </a:p>
          <a:p>
            <a:r>
              <a:rPr lang="fr-FR" dirty="0" smtClean="0"/>
              <a:t>D. Il sépare la cavité abdominale de la cavité pelvienne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321079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pulmonaire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 smtClean="0"/>
              <a:t>QCM 3  A propos du diaphragme thoraco-abdominal (DTA) : </a:t>
            </a:r>
          </a:p>
          <a:p>
            <a:endParaRPr lang="fr-FR" dirty="0" smtClean="0"/>
          </a:p>
          <a:p>
            <a:r>
              <a:rPr lang="fr-FR" dirty="0" smtClean="0">
                <a:solidFill>
                  <a:srgbClr val="008000"/>
                </a:solidFill>
              </a:rPr>
              <a:t>A. Le centre phrénique est fixe, fibreux et central </a:t>
            </a:r>
          </a:p>
          <a:p>
            <a:r>
              <a:rPr lang="fr-FR" dirty="0" smtClean="0"/>
              <a:t>B. Le hiatus </a:t>
            </a:r>
            <a:r>
              <a:rPr lang="fr-FR" dirty="0" err="1" smtClean="0"/>
              <a:t>oesophagien</a:t>
            </a:r>
            <a:r>
              <a:rPr lang="fr-FR" dirty="0" smtClean="0"/>
              <a:t> se trouve au niveau du centre phrénique, il se projette en T10</a:t>
            </a:r>
          </a:p>
          <a:p>
            <a:r>
              <a:rPr lang="fr-FR" dirty="0" smtClean="0"/>
              <a:t>C. Le hiatus aortique est plus postérieur que le hiatus </a:t>
            </a:r>
            <a:r>
              <a:rPr lang="fr-FR" dirty="0" err="1" smtClean="0"/>
              <a:t>oesophagien</a:t>
            </a:r>
            <a:endParaRPr lang="fr-FR" dirty="0" smtClean="0"/>
          </a:p>
          <a:p>
            <a:r>
              <a:rPr lang="fr-FR" dirty="0" smtClean="0"/>
              <a:t>D. Il sépare la cavité abdominale de la cavité pelvienne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652889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pulmonaire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 smtClean="0"/>
              <a:t>QCM 3  A propos du diaphragme thoraco-abdominal (DTA) : </a:t>
            </a:r>
          </a:p>
          <a:p>
            <a:endParaRPr lang="fr-FR" dirty="0" smtClean="0"/>
          </a:p>
          <a:p>
            <a:r>
              <a:rPr lang="fr-FR" dirty="0" smtClean="0">
                <a:solidFill>
                  <a:srgbClr val="008000"/>
                </a:solidFill>
              </a:rPr>
              <a:t>A. Le centre phrénique est fixe, fibreux et central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Le hiatus </a:t>
            </a:r>
            <a:r>
              <a:rPr lang="fr-FR" dirty="0" err="1" smtClean="0">
                <a:solidFill>
                  <a:srgbClr val="FF0000"/>
                </a:solidFill>
              </a:rPr>
              <a:t>oesophagien</a:t>
            </a:r>
            <a:r>
              <a:rPr lang="fr-FR" dirty="0" smtClean="0">
                <a:solidFill>
                  <a:srgbClr val="FF0000"/>
                </a:solidFill>
              </a:rPr>
              <a:t> se trouve </a:t>
            </a:r>
            <a:r>
              <a:rPr lang="fr-FR" strike="sngStrike" dirty="0" smtClean="0">
                <a:solidFill>
                  <a:srgbClr val="FF0000"/>
                </a:solidFill>
              </a:rPr>
              <a:t>au niveau du centre phrénique</a:t>
            </a:r>
            <a:r>
              <a:rPr lang="fr-FR" dirty="0" smtClean="0">
                <a:solidFill>
                  <a:srgbClr val="FF0000"/>
                </a:solidFill>
              </a:rPr>
              <a:t>, il se projette en T10</a:t>
            </a:r>
          </a:p>
          <a:p>
            <a:r>
              <a:rPr lang="fr-FR" dirty="0" smtClean="0"/>
              <a:t>C. Le hiatus aortique est plus postérieur que le hiatus </a:t>
            </a:r>
            <a:r>
              <a:rPr lang="fr-FR" dirty="0" err="1" smtClean="0"/>
              <a:t>oesophagien</a:t>
            </a:r>
            <a:endParaRPr lang="fr-FR" dirty="0" smtClean="0"/>
          </a:p>
          <a:p>
            <a:r>
              <a:rPr lang="fr-FR" dirty="0" smtClean="0"/>
              <a:t>D. Il sépare la cavité abdominale de la cavité pelvienne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940128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pulmonaire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 smtClean="0"/>
              <a:t>QCM 3  A propos du diaphragme thoraco-abdominal (DTA) : </a:t>
            </a:r>
          </a:p>
          <a:p>
            <a:endParaRPr lang="fr-FR" dirty="0" smtClean="0"/>
          </a:p>
          <a:p>
            <a:r>
              <a:rPr lang="fr-FR" dirty="0" smtClean="0">
                <a:solidFill>
                  <a:srgbClr val="008000"/>
                </a:solidFill>
              </a:rPr>
              <a:t>A. Le centre phrénique est fixe, fibreux et central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Le hiatus </a:t>
            </a:r>
            <a:r>
              <a:rPr lang="fr-FR" dirty="0" err="1" smtClean="0">
                <a:solidFill>
                  <a:srgbClr val="FF0000"/>
                </a:solidFill>
              </a:rPr>
              <a:t>oesophagien</a:t>
            </a:r>
            <a:r>
              <a:rPr lang="fr-FR" dirty="0" smtClean="0">
                <a:solidFill>
                  <a:srgbClr val="FF0000"/>
                </a:solidFill>
              </a:rPr>
              <a:t> se trouve </a:t>
            </a:r>
            <a:r>
              <a:rPr lang="fr-FR" strike="sngStrike" dirty="0" smtClean="0">
                <a:solidFill>
                  <a:srgbClr val="FF0000"/>
                </a:solidFill>
              </a:rPr>
              <a:t>au niveau du centre phrénique</a:t>
            </a:r>
            <a:r>
              <a:rPr lang="fr-FR" dirty="0" smtClean="0">
                <a:solidFill>
                  <a:srgbClr val="FF0000"/>
                </a:solidFill>
              </a:rPr>
              <a:t>, il se projette en T10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C. Le hiatus aortique est plus postérieur que le hiatus </a:t>
            </a:r>
            <a:r>
              <a:rPr lang="fr-FR" dirty="0" err="1" smtClean="0">
                <a:solidFill>
                  <a:srgbClr val="008000"/>
                </a:solidFill>
              </a:rPr>
              <a:t>oesophagien</a:t>
            </a:r>
            <a:endParaRPr lang="fr-FR" dirty="0" smtClean="0">
              <a:solidFill>
                <a:srgbClr val="008000"/>
              </a:solidFill>
            </a:endParaRPr>
          </a:p>
          <a:p>
            <a:r>
              <a:rPr lang="fr-FR" dirty="0" smtClean="0"/>
              <a:t>D. Il sépare la cavité abdominale de la cavité pelvienne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05105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pulmonaire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b="1" dirty="0" smtClean="0"/>
              <a:t>QCM 3  A propos du diaphragme thoraco-abdominal (DTA) : </a:t>
            </a:r>
          </a:p>
          <a:p>
            <a:endParaRPr lang="fr-FR" dirty="0" smtClean="0"/>
          </a:p>
          <a:p>
            <a:r>
              <a:rPr lang="fr-FR" dirty="0" smtClean="0">
                <a:solidFill>
                  <a:srgbClr val="008000"/>
                </a:solidFill>
              </a:rPr>
              <a:t>A. Le centre phrénique est fixe, fibreux et central 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B. Le hiatus </a:t>
            </a:r>
            <a:r>
              <a:rPr lang="fr-FR" dirty="0" err="1" smtClean="0">
                <a:solidFill>
                  <a:srgbClr val="FF0000"/>
                </a:solidFill>
              </a:rPr>
              <a:t>oesophagien</a:t>
            </a:r>
            <a:r>
              <a:rPr lang="fr-FR" dirty="0" smtClean="0">
                <a:solidFill>
                  <a:srgbClr val="FF0000"/>
                </a:solidFill>
              </a:rPr>
              <a:t> se trouve </a:t>
            </a:r>
            <a:r>
              <a:rPr lang="fr-FR" strike="sngStrike" dirty="0" smtClean="0">
                <a:solidFill>
                  <a:srgbClr val="FF0000"/>
                </a:solidFill>
              </a:rPr>
              <a:t>au niveau du centre phrénique</a:t>
            </a:r>
            <a:r>
              <a:rPr lang="fr-FR" dirty="0" smtClean="0">
                <a:solidFill>
                  <a:srgbClr val="FF0000"/>
                </a:solidFill>
              </a:rPr>
              <a:t>, il se projette en T10</a:t>
            </a:r>
          </a:p>
          <a:p>
            <a:r>
              <a:rPr lang="fr-FR" dirty="0" smtClean="0">
                <a:solidFill>
                  <a:srgbClr val="008000"/>
                </a:solidFill>
              </a:rPr>
              <a:t>C. Le hiatus aortique est plus postérieur que le hiatus </a:t>
            </a:r>
            <a:r>
              <a:rPr lang="fr-FR" dirty="0" err="1" smtClean="0">
                <a:solidFill>
                  <a:srgbClr val="008000"/>
                </a:solidFill>
              </a:rPr>
              <a:t>oesophagien</a:t>
            </a:r>
            <a:endParaRPr lang="fr-FR" dirty="0" smtClean="0">
              <a:solidFill>
                <a:srgbClr val="008000"/>
              </a:solidFill>
            </a:endParaRPr>
          </a:p>
          <a:p>
            <a:r>
              <a:rPr lang="fr-FR" dirty="0" smtClean="0">
                <a:solidFill>
                  <a:srgbClr val="FF0000"/>
                </a:solidFill>
              </a:rPr>
              <a:t>D. Il sépare la cavité abdominale de la cavité </a:t>
            </a:r>
            <a:r>
              <a:rPr lang="fr-FR" strike="sngStrike" dirty="0" smtClean="0">
                <a:solidFill>
                  <a:srgbClr val="FF0000"/>
                </a:solidFill>
              </a:rPr>
              <a:t>pelvienne</a:t>
            </a:r>
          </a:p>
          <a:p>
            <a:r>
              <a:rPr lang="fr-FR" dirty="0" smtClean="0"/>
              <a:t>E. Tous les items sont faux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000264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pulmonaire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smtClean="0"/>
              <a:t>QCM 4 Cause à effet : </a:t>
            </a:r>
          </a:p>
          <a:p>
            <a:endParaRPr lang="fr-FR" dirty="0"/>
          </a:p>
          <a:p>
            <a:r>
              <a:rPr lang="fr-FR" dirty="0" smtClean="0"/>
              <a:t>Lor</a:t>
            </a:r>
            <a:r>
              <a:rPr lang="fr-FR" dirty="0" smtClean="0"/>
              <a:t>s de l’inhalation d’un corps étranger, ce dernier ira plus souvent se bloquer dans la bronche souche droite </a:t>
            </a:r>
          </a:p>
          <a:p>
            <a:pPr algn="ctr"/>
            <a:r>
              <a:rPr lang="fr-FR" dirty="0" smtClean="0"/>
              <a:t>CAR</a:t>
            </a:r>
          </a:p>
          <a:p>
            <a:endParaRPr lang="fr-FR" dirty="0"/>
          </a:p>
          <a:p>
            <a:r>
              <a:rPr lang="fr-FR" dirty="0" smtClean="0"/>
              <a:t>Il existe une asymétrie entre les bronches, la bronche souche droite étant plus horizontale que la gauche</a:t>
            </a:r>
          </a:p>
        </p:txBody>
      </p:sp>
    </p:spTree>
    <p:extLst>
      <p:ext uri="{BB962C8B-B14F-4D97-AF65-F5344CB8AC3E}">
        <p14:creationId xmlns:p14="http://schemas.microsoft.com/office/powerpoint/2010/main" val="37959095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Appareil pulmonaire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dirty="0" smtClean="0"/>
              <a:t>QCM 4 Cause à effet : </a:t>
            </a:r>
          </a:p>
          <a:p>
            <a:endParaRPr lang="fr-FR" dirty="0"/>
          </a:p>
          <a:p>
            <a:r>
              <a:rPr lang="fr-FR" dirty="0" smtClean="0">
                <a:solidFill>
                  <a:srgbClr val="008000"/>
                </a:solidFill>
              </a:rPr>
              <a:t>Lor</a:t>
            </a:r>
            <a:r>
              <a:rPr lang="fr-FR" dirty="0" smtClean="0">
                <a:solidFill>
                  <a:srgbClr val="008000"/>
                </a:solidFill>
              </a:rPr>
              <a:t>s de l’inhalation d’un corps étranger, ce dernier ira plus souvent se bloquer dans la bronche souche droite </a:t>
            </a:r>
          </a:p>
          <a:p>
            <a:pPr algn="ctr"/>
            <a:r>
              <a:rPr lang="fr-FR" dirty="0" smtClean="0"/>
              <a:t>CAR</a:t>
            </a:r>
          </a:p>
          <a:p>
            <a:endParaRPr lang="fr-FR" dirty="0"/>
          </a:p>
          <a:p>
            <a:r>
              <a:rPr lang="fr-FR" dirty="0" smtClean="0">
                <a:solidFill>
                  <a:srgbClr val="FF0000"/>
                </a:solidFill>
              </a:rPr>
              <a:t>Il existe une asymétrie entre les bronches, la bronche souche droite étant plus horizontale que la gauche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884707" y="6089285"/>
            <a:ext cx="18255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Réponse C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913264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Bon courage ! </a:t>
            </a:r>
            <a:endParaRPr lang="fr-FR" dirty="0"/>
          </a:p>
        </p:txBody>
      </p:sp>
      <p:pic>
        <p:nvPicPr>
          <p:cNvPr id="6" name="Espace réservé du contenu 5" descr="bandeau-totally-spies-source-vyl-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2" r="7662"/>
          <a:stretch>
            <a:fillRect/>
          </a:stretch>
        </p:blipFill>
        <p:spPr>
          <a:xfrm>
            <a:off x="457200" y="1752600"/>
            <a:ext cx="8229600" cy="4373563"/>
          </a:xfrm>
        </p:spPr>
      </p:pic>
    </p:spTree>
    <p:extLst>
      <p:ext uri="{BB962C8B-B14F-4D97-AF65-F5344CB8AC3E}">
        <p14:creationId xmlns:p14="http://schemas.microsoft.com/office/powerpoint/2010/main" val="24611704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icaire">
  <a:themeElements>
    <a:clrScheme name="Apothicaire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icaire">
      <a:majorFont>
        <a:latin typeface="Book Antiqua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icaire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Apothicaire.thmx</Template>
  <TotalTime>155</TotalTime>
  <Words>1249</Words>
  <Application>Microsoft Macintosh PowerPoint</Application>
  <PresentationFormat>Présentation à l'écran (4:3)</PresentationFormat>
  <Paragraphs>138</Paragraphs>
  <Slides>19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Apothicaire</vt:lpstr>
      <vt:lpstr>Qcms de fin de cours</vt:lpstr>
      <vt:lpstr>Appareil pulmonaire</vt:lpstr>
      <vt:lpstr>Appareil pulmonaire</vt:lpstr>
      <vt:lpstr>Appareil pulmonaire</vt:lpstr>
      <vt:lpstr>Appareil pulmonaire</vt:lpstr>
      <vt:lpstr>Appareil pulmonaire</vt:lpstr>
      <vt:lpstr>Appareil pulmonaire</vt:lpstr>
      <vt:lpstr>Appareil pulmonaire</vt:lpstr>
      <vt:lpstr>Appareil pulmonaire</vt:lpstr>
      <vt:lpstr>Appareil pulmonaire</vt:lpstr>
      <vt:lpstr>Appareil pulmonaire</vt:lpstr>
      <vt:lpstr>Appareil pulmonaire</vt:lpstr>
      <vt:lpstr>Appareil pulmonaire</vt:lpstr>
      <vt:lpstr>Appareil pulmonaire</vt:lpstr>
      <vt:lpstr>Appareil pulmonaire</vt:lpstr>
      <vt:lpstr>Appareil pulmonaire</vt:lpstr>
      <vt:lpstr>Appareil pulmonaire</vt:lpstr>
      <vt:lpstr>Appareil pulmonaire</vt:lpstr>
      <vt:lpstr>Bon courage !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Qcms de fin de cours</dc:title>
  <dc:creator>Marie KHADIR</dc:creator>
  <cp:lastModifiedBy>Marie KHADIR</cp:lastModifiedBy>
  <cp:revision>8</cp:revision>
  <dcterms:created xsi:type="dcterms:W3CDTF">2015-02-04T09:14:37Z</dcterms:created>
  <dcterms:modified xsi:type="dcterms:W3CDTF">2015-02-04T17:40:52Z</dcterms:modified>
</cp:coreProperties>
</file>