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rels" ContentType="application/vnd.openxmlformats-package.relationships+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744" r:id="rId3"/>
  </p:sldMasterIdLst>
  <p:notesMasterIdLst>
    <p:notesMasterId r:id="rId37"/>
  </p:notesMasterIdLst>
  <p:handoutMasterIdLst>
    <p:handoutMasterId r:id="rId38"/>
  </p:handout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4" r:id="rId11"/>
    <p:sldId id="263" r:id="rId12"/>
    <p:sldId id="293" r:id="rId13"/>
    <p:sldId id="265" r:id="rId14"/>
    <p:sldId id="266" r:id="rId15"/>
    <p:sldId id="267" r:id="rId16"/>
    <p:sldId id="268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4" r:id="rId31"/>
    <p:sldId id="292" r:id="rId32"/>
    <p:sldId id="285" r:id="rId33"/>
    <p:sldId id="286" r:id="rId34"/>
    <p:sldId id="290" r:id="rId35"/>
    <p:sldId id="291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5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0"/>
    <p:restoredTop sz="94643"/>
  </p:normalViewPr>
  <p:slideViewPr>
    <p:cSldViewPr snapToGrid="0" snapToObjects="1">
      <p:cViewPr>
        <p:scale>
          <a:sx n="85" d="100"/>
          <a:sy n="85" d="100"/>
        </p:scale>
        <p:origin x="1408" y="9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7.xml"/><Relationship Id="rId21" Type="http://schemas.openxmlformats.org/officeDocument/2006/relationships/slide" Target="slides/slide18.xml"/><Relationship Id="rId22" Type="http://schemas.openxmlformats.org/officeDocument/2006/relationships/slide" Target="slides/slide19.xml"/><Relationship Id="rId23" Type="http://schemas.openxmlformats.org/officeDocument/2006/relationships/slide" Target="slides/slide20.xml"/><Relationship Id="rId24" Type="http://schemas.openxmlformats.org/officeDocument/2006/relationships/slide" Target="slides/slide21.xml"/><Relationship Id="rId25" Type="http://schemas.openxmlformats.org/officeDocument/2006/relationships/slide" Target="slides/slide22.xml"/><Relationship Id="rId26" Type="http://schemas.openxmlformats.org/officeDocument/2006/relationships/slide" Target="slides/slide23.xml"/><Relationship Id="rId27" Type="http://schemas.openxmlformats.org/officeDocument/2006/relationships/slide" Target="slides/slide24.xml"/><Relationship Id="rId28" Type="http://schemas.openxmlformats.org/officeDocument/2006/relationships/slide" Target="slides/slide25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30" Type="http://schemas.openxmlformats.org/officeDocument/2006/relationships/slide" Target="slides/slide27.xml"/><Relationship Id="rId31" Type="http://schemas.openxmlformats.org/officeDocument/2006/relationships/slide" Target="slides/slide28.xml"/><Relationship Id="rId32" Type="http://schemas.openxmlformats.org/officeDocument/2006/relationships/slide" Target="slides/slide29.xml"/><Relationship Id="rId9" Type="http://schemas.openxmlformats.org/officeDocument/2006/relationships/slide" Target="slides/slide6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Relationship Id="rId33" Type="http://schemas.openxmlformats.org/officeDocument/2006/relationships/slide" Target="slides/slide30.xml"/><Relationship Id="rId34" Type="http://schemas.openxmlformats.org/officeDocument/2006/relationships/slide" Target="slides/slide31.xml"/><Relationship Id="rId35" Type="http://schemas.openxmlformats.org/officeDocument/2006/relationships/slide" Target="slides/slide32.xml"/><Relationship Id="rId36" Type="http://schemas.openxmlformats.org/officeDocument/2006/relationships/slide" Target="slides/slide33.xml"/><Relationship Id="rId10" Type="http://schemas.openxmlformats.org/officeDocument/2006/relationships/slide" Target="slides/slide7.xml"/><Relationship Id="rId11" Type="http://schemas.openxmlformats.org/officeDocument/2006/relationships/slide" Target="slides/slide8.xml"/><Relationship Id="rId12" Type="http://schemas.openxmlformats.org/officeDocument/2006/relationships/slide" Target="slides/slide9.xml"/><Relationship Id="rId13" Type="http://schemas.openxmlformats.org/officeDocument/2006/relationships/slide" Target="slides/slide10.xml"/><Relationship Id="rId14" Type="http://schemas.openxmlformats.org/officeDocument/2006/relationships/slide" Target="slides/slide11.xml"/><Relationship Id="rId15" Type="http://schemas.openxmlformats.org/officeDocument/2006/relationships/slide" Target="slides/slide12.xml"/><Relationship Id="rId16" Type="http://schemas.openxmlformats.org/officeDocument/2006/relationships/slide" Target="slides/slide13.xml"/><Relationship Id="rId17" Type="http://schemas.openxmlformats.org/officeDocument/2006/relationships/slide" Target="slides/slide14.xml"/><Relationship Id="rId18" Type="http://schemas.openxmlformats.org/officeDocument/2006/relationships/slide" Target="slides/slide15.xml"/><Relationship Id="rId19" Type="http://schemas.openxmlformats.org/officeDocument/2006/relationships/slide" Target="slides/slide16.xml"/><Relationship Id="rId37" Type="http://schemas.openxmlformats.org/officeDocument/2006/relationships/notesMaster" Target="notesMasters/notesMaster1.xml"/><Relationship Id="rId38" Type="http://schemas.openxmlformats.org/officeDocument/2006/relationships/handoutMaster" Target="handoutMasters/handoutMaster1.xml"/><Relationship Id="rId39" Type="http://schemas.openxmlformats.org/officeDocument/2006/relationships/presProps" Target="presProps.xml"/><Relationship Id="rId40" Type="http://schemas.openxmlformats.org/officeDocument/2006/relationships/viewProps" Target="viewProps.xml"/><Relationship Id="rId41" Type="http://schemas.openxmlformats.org/officeDocument/2006/relationships/theme" Target="theme/theme1.xml"/><Relationship Id="rId4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>
            <a:noAutofit/>
          </a:bodyPr>
          <a:lstStyle/>
          <a:p>
            <a:pPr hangingPunct="0">
              <a:defRPr sz="1400"/>
            </a:pPr>
            <a:endParaRPr lang="fr-BE" sz="120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Date Placeholder 6"/>
          <p:cNvSpPr txBox="1">
            <a:spLocks noGrp="1"/>
          </p:cNvSpPr>
          <p:nvPr>
            <p:ph type="dt" sz="quarter" idx="1"/>
          </p:nvPr>
        </p:nvSpPr>
        <p:spPr>
          <a:xfrm>
            <a:off x="3881795" y="0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Ctr="0" compatLnSpc="0">
            <a:noAutofit/>
          </a:bodyPr>
          <a:lstStyle/>
          <a:p>
            <a:pPr algn="r" hangingPunct="0">
              <a:defRPr sz="1400"/>
            </a:pPr>
            <a:endParaRPr lang="fr-BE" sz="120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8" name="Footer Placeholder 7"/>
          <p:cNvSpPr txBox="1">
            <a:spLocks noGrp="1"/>
          </p:cNvSpPr>
          <p:nvPr>
            <p:ph type="ftr" sz="quarter" idx="2"/>
          </p:nvPr>
        </p:nvSpPr>
        <p:spPr>
          <a:xfrm>
            <a:off x="0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>
            <a:noAutofit/>
          </a:bodyPr>
          <a:lstStyle/>
          <a:p>
            <a:pPr hangingPunct="0">
              <a:defRPr sz="1400"/>
            </a:pPr>
            <a:endParaRPr lang="fr-BE" sz="120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9" name="Slide Number Placeholder 8"/>
          <p:cNvSpPr txBox="1">
            <a:spLocks noGrp="1"/>
          </p:cNvSpPr>
          <p:nvPr>
            <p:ph type="sldNum" sz="quarter" idx="3"/>
          </p:nvPr>
        </p:nvSpPr>
        <p:spPr>
          <a:xfrm>
            <a:off x="3881795" y="8686952"/>
            <a:ext cx="2976173" cy="456900"/>
          </a:xfrm>
          <a:prstGeom prst="rect">
            <a:avLst/>
          </a:prstGeom>
          <a:noFill/>
          <a:ln>
            <a:noFill/>
          </a:ln>
        </p:spPr>
        <p:txBody>
          <a:bodyPr vert="horz" wrap="none" lIns="78903" tIns="39452" rIns="78903" bIns="39452" anchor="b" anchorCtr="0" compatLnSpc="0">
            <a:noAutofit/>
          </a:bodyPr>
          <a:lstStyle/>
          <a:p>
            <a:pPr algn="r" hangingPunct="0">
              <a:defRPr sz="1400"/>
            </a:pPr>
            <a:fld id="{2E83A607-DD84-4445-8776-C698ECB7FE11}" type="slidenum">
              <a:t>‹#›</a:t>
            </a:fld>
            <a:endParaRPr lang="fr-BE" sz="1200"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472" cy="458897"/>
          </a:xfrm>
          <a:prstGeom prst="rect">
            <a:avLst/>
          </a:prstGeom>
        </p:spPr>
        <p:txBody>
          <a:bodyPr vert="horz" lIns="80165" tIns="40083" rIns="80165" bIns="40083" rtlCol="0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088" y="0"/>
            <a:ext cx="2972472" cy="458897"/>
          </a:xfrm>
          <a:prstGeom prst="rect">
            <a:avLst/>
          </a:prstGeom>
        </p:spPr>
        <p:txBody>
          <a:bodyPr vert="horz" lIns="80165" tIns="40083" rIns="80165" bIns="40083" rtlCol="0"/>
          <a:lstStyle>
            <a:lvl1pPr algn="r">
              <a:defRPr sz="1100"/>
            </a:lvl1pPr>
          </a:lstStyle>
          <a:p>
            <a:fld id="{E2E427B6-A561-432B-84F6-4E91B64C1043}" type="datetimeFigureOut">
              <a:rPr lang="en-US"/>
              <a:t>8/18/16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103"/>
            <a:ext cx="2972472" cy="458897"/>
          </a:xfrm>
          <a:prstGeom prst="rect">
            <a:avLst/>
          </a:prstGeom>
        </p:spPr>
        <p:txBody>
          <a:bodyPr vert="horz" lIns="80165" tIns="40083" rIns="80165" bIns="40083" rtlCol="0" anchor="b"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088" y="8685103"/>
            <a:ext cx="2972472" cy="458897"/>
          </a:xfrm>
          <a:prstGeom prst="rect">
            <a:avLst/>
          </a:prstGeom>
        </p:spPr>
        <p:txBody>
          <a:bodyPr vert="horz" lIns="80165" tIns="40083" rIns="80165" bIns="40083" rtlCol="0" anchor="b"/>
          <a:lstStyle>
            <a:lvl1pPr algn="r">
              <a:defRPr sz="1100"/>
            </a:lvl1pPr>
          </a:lstStyle>
          <a:p>
            <a:fld id="{5D6235D6-54BC-423F-A308-422DC1782921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525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EE061B-5099-4C6F-9483-4DB8B49E41BD}" type="datetimeFigureOut">
              <a:rPr lang="en-US"/>
              <a:t>8/18/16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Slide Image Placeholder 7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9" name="Notes Placeholder 8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fr-BE"/>
          </a:p>
        </p:txBody>
      </p:sp>
      <p:sp>
        <p:nvSpPr>
          <p:cNvPr id="10" name="Header Placeholder 9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rtl="0" hangingPunct="0">
              <a:buNone/>
              <a:tabLst/>
              <a:defRPr lang="fr-BE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fr-BE"/>
          </a:p>
        </p:txBody>
      </p:sp>
      <p:sp>
        <p:nvSpPr>
          <p:cNvPr id="11" name="Date Placeholder 10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>
            <a:noAutofit/>
          </a:bodyPr>
          <a:lstStyle>
            <a:lvl1pPr lvl="0" algn="r" rtl="0" hangingPunct="0">
              <a:buNone/>
              <a:tabLst/>
              <a:defRPr lang="fr-BE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fr-BE"/>
          </a:p>
        </p:txBody>
      </p:sp>
      <p:sp>
        <p:nvSpPr>
          <p:cNvPr id="12" name="Footer Placeholder 11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rtl="0" hangingPunct="0">
              <a:buNone/>
              <a:tabLst/>
              <a:defRPr lang="fr-BE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fr-BE"/>
          </a:p>
        </p:txBody>
      </p:sp>
      <p:sp>
        <p:nvSpPr>
          <p:cNvPr id="13" name="Slide Number Placeholder 12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>
            <a:noAutofit/>
          </a:bodyPr>
          <a:lstStyle>
            <a:lvl1pPr lvl="0" algn="r" rtl="0" hangingPunct="0">
              <a:buNone/>
              <a:tabLst/>
              <a:defRPr lang="fr-BE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B1593EFC-73B1-4EC1-88D0-FAD84735C7EC}" type="slidenum">
              <a:t>‹#›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C223224-244E-4F2C-AE48-1E2AA86B9EA7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3679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fr-BE" sz="2000" b="0" i="0" u="none" strike="noStrike" kern="1200">
        <a:ln>
          <a:noFill/>
        </a:ln>
        <a:latin typeface="Arial" pitchFamily="18"/>
        <a:ea typeface="Arial Unicode MS" pitchFamily="2"/>
        <a:cs typeface="Arial Unicode MS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B06896A-5C9E-4A0F-9335-EA655F3CA57E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07C2106-93D8-4430-9160-CE8980892F7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33753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9EDC5F0-4942-4DCC-BF0D-49D378C8F8D8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6F091E-1CA7-4E7A-81DD-8C4F3D8F3BE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43935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FE2E42-B357-4EBC-9C23-01EBE3EB1705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48747DA-4A10-4C5F-B680-3DB14132066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872453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69F649A-3ADD-46A1-99FF-8AC2A8D4F59D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1AE107E-0F18-411A-9F6E-0FB48789F981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068764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41C709E-6C49-4F0D-9D13-8707F2979A28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93F3112-EA3F-435A-86D6-ECED16FA9578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64578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EC60E92-5810-4022-9325-9AB263C66E82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FA17AB9-893B-4199-B5FE-6C4C64EF0C2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7327718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9C69305-D0F4-4D73-9D25-52933E2B4CFA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70F20F6-01A9-479A-9266-4ACF6FD79D6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999752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E5EE52A-3EBE-4ABD-99F6-7FBB751DF087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3C6A020-1D17-4602-B26F-2F706FB8E0B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518721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942077-D6D7-41C5-838D-D9328A72BD00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7D11F0-0E53-413F-A10B-70EAE8502BE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2826859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942077-D6D7-41C5-838D-D9328A72BD00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7D11F0-0E53-413F-A10B-70EAE8502BE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229603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CCBBBD6-FCAB-4783-A546-D44DEA9A4E43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77F263-881C-43AA-ABB3-901DA0473D9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r>
              <a:rPr lang="fr-BE" dirty="0" smtClean="0"/>
              <a:t>Sans cytodiérèse</a:t>
            </a:r>
            <a:r>
              <a:rPr lang="fr-BE" baseline="0" dirty="0" smtClean="0"/>
              <a:t> </a:t>
            </a:r>
            <a:r>
              <a:rPr lang="fr-FR" baseline="0" dirty="0" smtClean="0"/>
              <a:t>= sans division des </a:t>
            </a:r>
            <a:r>
              <a:rPr lang="fr-FR" strike="sngStrike" baseline="0" dirty="0" smtClean="0"/>
              <a:t>noyaux </a:t>
            </a:r>
            <a:r>
              <a:rPr lang="fr-FR" b="1" baseline="0" dirty="0" smtClean="0"/>
              <a:t>cytoplasme</a:t>
            </a:r>
            <a:r>
              <a:rPr lang="fr-FR" baseline="0" dirty="0" smtClean="0"/>
              <a:t>, c’est un peu comme une fusion des cellules </a:t>
            </a:r>
          </a:p>
          <a:p>
            <a:r>
              <a:rPr lang="fr-FR" baseline="0" dirty="0" smtClean="0"/>
              <a:t>Les complexes intégrines/ligand ou ligand/récepteur, sont différents de ceux utilisés pour l’étape précédente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5233425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0DA6F9-2FF2-495A-ABB3-A600AC0F3999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B27219D-BA71-4FB2-80A5-EA8FC5C1DE9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51804705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E3EC714-6ADB-4BFC-BF76-74B9654EA208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FC30368-37F2-4E40-B951-79E58335C93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r>
              <a:rPr lang="fr-FR" dirty="0" smtClean="0"/>
              <a:t>Rajouter </a:t>
            </a:r>
            <a:r>
              <a:rPr lang="fr-FR" smtClean="0"/>
              <a:t>image bouton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91811483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A701246-378E-432B-84C5-22255C0FEA6B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EB73E93-92D7-43A4-B42C-CB205C0D986C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859945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4D28769-B4E3-4770-AE5E-06DC79ED8020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D9A203-B761-40F1-891B-CF3A54B9C55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316530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607DCD5-095D-4C2C-A789-E5F1DECF7515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8C9705-F4D7-4BCD-BB26-F2F113648AC8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934047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B9026FC-3C97-4F5D-9638-22ACB191D77A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25E3ADA-F0CE-4B69-8DF7-B01EA176008B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392572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9C946E-797C-49F7-B38C-343EA02886E8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E045D6F-0C45-461D-86C7-76B389B9E20A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9528920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30C0D1F-C621-440B-B345-89A2EF2B7D75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575EFFC-5C1F-4D7B-81CF-BF43B6DE40EF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r>
              <a:rPr lang="fr-BE" dirty="0" smtClean="0"/>
              <a:t>Epiblaste donne les 3</a:t>
            </a:r>
            <a:r>
              <a:rPr lang="fr-BE" baseline="0" dirty="0" smtClean="0"/>
              <a:t> feuillets fondamentaux et les tissus extra embryonnaires. Hypoblaste: </a:t>
            </a:r>
            <a:r>
              <a:rPr lang="fr-BE" baseline="0" dirty="0" err="1" smtClean="0"/>
              <a:t>cells</a:t>
            </a:r>
            <a:r>
              <a:rPr lang="fr-BE" baseline="0" dirty="0" smtClean="0"/>
              <a:t> cubiques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20601068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F0D4DA-31BF-4D53-A80B-0CA9749BC074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D00493-A302-4739-A3A7-6D5CDDEE28B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r>
              <a:rPr lang="fr-BE" dirty="0" smtClean="0"/>
              <a:t>Le facteur</a:t>
            </a:r>
            <a:r>
              <a:rPr lang="fr-BE" baseline="0" dirty="0" smtClean="0"/>
              <a:t> de l’apoptose est le BMP-4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3374747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E35E078-9D39-401A-B7A6-C20BA4585447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BCC176B-86F8-494E-90FC-AC24BA327FE7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341812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090E676-D084-48F5-9D9A-06D8412F67D5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4B5694C-573F-48E3-B044-E11823D3244D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3529003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133F0C2-F3CC-4420-8502-8A709FFEAFBC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737847-2DCB-46BA-8288-A4EC4FBA58E0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r>
              <a:rPr lang="fr-BE" dirty="0" smtClean="0"/>
              <a:t>La</a:t>
            </a:r>
            <a:r>
              <a:rPr lang="fr-BE" baseline="0" dirty="0" smtClean="0"/>
              <a:t> VVP est étranglée car la seconde poussée ne va pas assez vite //// </a:t>
            </a:r>
            <a:r>
              <a:rPr lang="en-US" baseline="0" dirty="0" smtClean="0"/>
              <a:t>+ </a:t>
            </a:r>
            <a:r>
              <a:rPr lang="en-US" baseline="0" dirty="0" err="1" smtClean="0"/>
              <a:t>exactement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c’est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pcq</a:t>
            </a:r>
            <a:r>
              <a:rPr lang="en-US" baseline="0" dirty="0" smtClean="0"/>
              <a:t> la 2eme </a:t>
            </a:r>
            <a:r>
              <a:rPr lang="en-US" baseline="0" dirty="0" err="1" smtClean="0"/>
              <a:t>poussee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hypoblastique</a:t>
            </a:r>
            <a:r>
              <a:rPr lang="en-US" baseline="0" dirty="0" smtClean="0"/>
              <a:t> </a:t>
            </a:r>
            <a:r>
              <a:rPr lang="en-US" b="1" baseline="0" dirty="0" err="1" smtClean="0"/>
              <a:t>tapisse</a:t>
            </a:r>
            <a:r>
              <a:rPr lang="en-US" b="1" baseline="0" dirty="0" smtClean="0"/>
              <a:t> </a:t>
            </a:r>
            <a:r>
              <a:rPr lang="en-US" b="1" baseline="0" dirty="0" err="1" smtClean="0"/>
              <a:t>partiellement</a:t>
            </a:r>
            <a:r>
              <a:rPr lang="en-US" b="1" baseline="0" dirty="0" smtClean="0"/>
              <a:t> la membrane de </a:t>
            </a:r>
            <a:r>
              <a:rPr lang="en-US" b="1" baseline="0" dirty="0" err="1" smtClean="0"/>
              <a:t>heuser</a:t>
            </a:r>
            <a:r>
              <a:rPr lang="en-US" b="1" baseline="0" dirty="0" smtClean="0"/>
              <a:t>: </a:t>
            </a:r>
            <a:r>
              <a:rPr lang="en-US" b="1" baseline="0" dirty="0" err="1" smtClean="0"/>
              <a:t>elle</a:t>
            </a:r>
            <a:r>
              <a:rPr lang="en-US" b="1" baseline="0" dirty="0" smtClean="0"/>
              <a:t> </a:t>
            </a:r>
            <a:r>
              <a:rPr lang="en-US" b="1" baseline="0" dirty="0" err="1" smtClean="0"/>
              <a:t>atteint</a:t>
            </a:r>
            <a:r>
              <a:rPr lang="en-US" b="1" baseline="0" dirty="0" smtClean="0"/>
              <a:t> pas le fond de </a:t>
            </a:r>
            <a:r>
              <a:rPr lang="en-US" b="1" baseline="0" dirty="0" err="1" smtClean="0"/>
              <a:t>l’embryon</a:t>
            </a:r>
            <a:r>
              <a:rPr lang="en-US" b="0" baseline="0" dirty="0" smtClean="0"/>
              <a:t>. </a:t>
            </a:r>
            <a:r>
              <a:rPr lang="en-US" b="0" baseline="0" dirty="0" err="1" smtClean="0"/>
              <a:t>U</a:t>
            </a:r>
            <a:r>
              <a:rPr lang="en-US" baseline="0" dirty="0" err="1" smtClean="0"/>
              <a:t>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aura 2 couches et </a:t>
            </a:r>
            <a:r>
              <a:rPr lang="en-US" baseline="0" dirty="0" err="1" smtClean="0"/>
              <a:t>l’autre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qu’une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seule</a:t>
            </a:r>
            <a:r>
              <a:rPr lang="en-US" baseline="0" dirty="0" smtClean="0"/>
              <a:t> (car pas </a:t>
            </a:r>
            <a:r>
              <a:rPr lang="en-US" baseline="0" dirty="0" err="1" smtClean="0"/>
              <a:t>assez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vite</a:t>
            </a:r>
            <a:r>
              <a:rPr lang="en-US" baseline="0" dirty="0" smtClean="0"/>
              <a:t>) et </a:t>
            </a:r>
            <a:r>
              <a:rPr lang="en-US" baseline="0" dirty="0" err="1" smtClean="0"/>
              <a:t>cette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partie</a:t>
            </a:r>
            <a:r>
              <a:rPr lang="en-US" baseline="0" dirty="0" smtClean="0"/>
              <a:t> sera plus fragile, </a:t>
            </a:r>
            <a:r>
              <a:rPr lang="en-US" baseline="0" dirty="0" err="1" smtClean="0"/>
              <a:t>d’ou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l’etranglement</a:t>
            </a:r>
            <a:r>
              <a:rPr lang="en-US" baseline="0" dirty="0" smtClean="0"/>
              <a:t> a </a:t>
            </a:r>
            <a:r>
              <a:rPr lang="en-US" baseline="0" dirty="0" err="1" smtClean="0"/>
              <a:t>cet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endroit</a:t>
            </a:r>
            <a:endParaRPr lang="fr-BE" dirty="0"/>
          </a:p>
        </p:txBody>
      </p:sp>
    </p:spTree>
    <p:extLst>
      <p:ext uri="{BB962C8B-B14F-4D97-AF65-F5344CB8AC3E}">
        <p14:creationId xmlns:p14="http://schemas.microsoft.com/office/powerpoint/2010/main" val="178188610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C7F9951-DEAA-4077-8365-23CAC2428DF5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60CA2D6-E888-4B5C-B8F4-CB25A98DF1A3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0030932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1E05ADC-B4D5-4D07-B8FE-EEECCEAFAD79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B347642-31D8-4105-B6D1-521CEC93D659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9324181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265102D-5374-4DFF-8CBF-CC12DC71180B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D0F3959-249F-4DED-AB2A-28A8A26F9132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>
            <a:spAutoFit/>
          </a:bodyPr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3804593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2"/>
          <p:cNvSpPr txBox="1">
            <a:spLocks noGrp="1"/>
          </p:cNvSpPr>
          <p:nvPr/>
        </p:nvSpPr>
        <p:spPr>
          <a:xfrm>
            <a:off x="3884613" y="0"/>
            <a:ext cx="2971800" cy="458788"/>
          </a:xfrm>
          <a:prstGeom prst="rect">
            <a:avLst/>
          </a:prstGeom>
          <a:noFill/>
        </p:spPr>
        <p:txBody>
          <a:bodyPr vert="horz" lIns="91440" tIns="45720" rIns="91440" bIns="45720" rtlCol="0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EEE061B-5099-4C6F-9483-4DB8B49E41BD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8/18/16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Slide Number Placeholder 12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lIns="0" tIns="0" rIns="0" bIns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8395554-658A-4BC1-B704-CF0E50ACD90D}" type="slidenum">
              <a:rPr kumimoji="0" lang="fr-BE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fr-BE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11" name="Slide Number Placeholder 6"/>
          <p:cNvSpPr txBox="1">
            <a:spLocks noGrp="1"/>
          </p:cNvSpPr>
          <p:nvPr/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/>
        </p:spPr>
        <p:txBody>
          <a:bodyPr vert="horz" lIns="91440" tIns="45720" rIns="91440" bIns="45720" rtlCol="0" anchor="b" anchorCtr="0">
            <a:noAutofit/>
          </a:bodyPr>
          <a:lstStyle/>
          <a:p>
            <a:pPr marL="0" marR="0" lvl="0" indent="0" algn="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0E53B4-12A0-42A8-AB5A-D6C082B52065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/>
                <a:ea typeface="Arial Unicode MS" pitchFamily="2"/>
                <a:cs typeface="Tahoma" pitchFamily="2"/>
              </a:rPr>
              <a:pPr marL="0" marR="0" lvl="0" indent="0" algn="r" defTabSz="914400" rtl="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/>
              <a:ea typeface="Arial Unicode MS" pitchFamily="2"/>
              <a:cs typeface="Tahoma" pitchFamily="2"/>
            </a:endParaRPr>
          </a:p>
        </p:txBody>
      </p:sp>
      <p:sp>
        <p:nvSpPr>
          <p:cNvPr id="2" name="Slide Image Placeholder 1"/>
          <p:cNvSpPr>
            <a:spLocks noGrp="1" noRot="1" noChangeAspect="1" noResize="1"/>
          </p:cNvSpPr>
          <p:nvPr>
            <p:ph type="sldImg"/>
          </p:nvPr>
        </p:nvSpPr>
        <p:spPr>
          <a:xfrm>
            <a:off x="217488" y="812800"/>
            <a:ext cx="7123112" cy="4008438"/>
          </a:xfrm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</p:sp>
      <p:sp>
        <p:nvSpPr>
          <p:cNvPr id="3" name="Notes Placeholder 2"/>
          <p:cNvSpPr txBox="1">
            <a:spLocks noGrp="1"/>
          </p:cNvSpPr>
          <p:nvPr>
            <p:ph type="body" sz="quarter" idx="1"/>
          </p:nvPr>
        </p:nvSpPr>
        <p:spPr>
          <a:xfrm>
            <a:off x="756000" y="5078520"/>
            <a:ext cx="6047640" cy="4811040"/>
          </a:xfrm>
          <a:noFill/>
          <a:ln>
            <a:noFill/>
          </a:ln>
        </p:spPr>
        <p:txBody>
          <a:bodyPr lIns="0" tIns="0" rIns="0" bIns="0"/>
          <a:lstStyle/>
          <a:p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0914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4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Relationship Id="rId2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C2372F86-64D4-4561-BDC6-0062A51AEE12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040219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480"/>
            <a:ext cx="10131120" cy="145583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2142000"/>
            <a:ext cx="10131120" cy="36486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18AE2041-4C50-48B7-9DA7-0A1E6DAD4ACD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436178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D7C32D96-A60C-436C-8F79-0C80A8167D1F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4502764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480"/>
            <a:ext cx="10131120" cy="145583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2141538"/>
            <a:ext cx="4989513" cy="3649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7713" y="2141538"/>
            <a:ext cx="4989512" cy="36496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87606385-EF54-4687-84C9-615843BFA106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157814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77FB49AF-9207-4324-84CA-CAC55DD5AAA2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4034149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480"/>
            <a:ext cx="10131120" cy="145583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60D9E327-A9AF-460D-BCB1-CA8B0257D542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768189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0E8E9FBA-5709-43AB-ACA2-F81808733953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8710316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5D5BB3F4-BF44-432A-8937-B9470D9C8743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3053138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7802AE42-1C99-4E4C-8C45-793C67D8068A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66298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480"/>
            <a:ext cx="10131120" cy="145583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799" y="2142000"/>
            <a:ext cx="10131120" cy="36486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B0BBCA83-BEFA-434E-9796-67513A20BABE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017959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85163" y="609600"/>
            <a:ext cx="2532062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446963" cy="51816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9D0A5176-33D1-4987-81BE-4F02E6F665E1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0083108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B81A2B8D-9139-48BC-8AA7-5A0852085887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3910765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480" y="1604520"/>
            <a:ext cx="10972440" cy="45259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1D1FE102-7E61-4AF2-B320-FDBCD2EA7B48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380901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4BA4F7C5-96EE-489B-B7B6-EEF4EE6A0D22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8504210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4963"/>
            <a:ext cx="5410200" cy="45259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604963"/>
            <a:ext cx="5410200" cy="45259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E26D8A94-B717-4701-97CF-189A40A32FF3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669417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6C64F0CD-078E-47A6-A464-953B92353826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23018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058A1A62-97B9-4181-9E6C-4D79833D8DFA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433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14932698-6EE3-4D9E-A42C-26776E3C9BF9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1419695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8CF71EA7-063E-4966-A5B8-4E3DB6781880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5186579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7B6FBF98-81F8-4BE2-B71C-BA2C4F2A6243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60970186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480" y="1604520"/>
            <a:ext cx="10972440" cy="452592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725790E1-8FB0-4F00-8837-090E4B3C2CBB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5118232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/>
          <p:cNvPicPr>
            <a:picLocks noChangeAspect="1"/>
          </p:cNvPicPr>
          <p:nvPr/>
        </p:nvPicPr>
        <p:blipFill>
          <a:blip r:embed="rId2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3050"/>
            <a:ext cx="2743200" cy="58578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3050"/>
            <a:ext cx="8077200" cy="58578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89600" y="5870520"/>
            <a:ext cx="1599840" cy="377640"/>
          </a:xfrm>
        </p:spPr>
        <p:txBody>
          <a:bodyPr/>
          <a:lstStyle/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5799" y="5870520"/>
            <a:ext cx="7827119" cy="377640"/>
          </a:xfrm>
        </p:spPr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66120" y="5870520"/>
            <a:ext cx="550800" cy="377640"/>
          </a:xfrm>
        </p:spPr>
        <p:txBody>
          <a:bodyPr/>
          <a:lstStyle/>
          <a:p>
            <a:pPr lvl="0"/>
            <a:fld id="{FD1FFDA8-764F-4A99-8AF1-D221F287E3B0}" type="slidenum">
              <a:t>‹#›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9836882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CA6A448-96B6-45AD-B1DF-97AA648F172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03305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5766861-A8CF-4B0C-8C8B-F2E64385AD7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645672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AD7B81F-8188-4AD3-9BE4-589F8FA162F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7254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EFFC93C8-6CAF-40CC-9E02-96C7D293CD6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646314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4CBDB12-D4C9-469A-8768-D45125C0C517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618050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A327B0C-97A9-4268-865C-5A9F8D8BF3B8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76751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9227CAC-C885-42D9-B061-1A43CE966F2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93742271"/>
      </p:ext>
    </p:extLst>
  </p:cSld>
  <p:clrMapOvr>
    <a:masterClrMapping/>
  </p:clrMapOvr>
  <p:hf sldNum="0"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BBBE96C-0B2C-4944-829C-59EDBACCB39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57215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AA1C6E6-E0BA-4FA1-8A93-109D16DBE59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6813747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706866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7312584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845983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601595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45841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2277476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C2AEDACF-8A64-494F-8A40-6E36D3B52080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3319206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CA1A7E4F-7942-4453-9359-4401145C5BA1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5AE3B238-AD03-480B-898A-34A18B04383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6029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3" Type="http://schemas.openxmlformats.org/officeDocument/2006/relationships/image" Target="../media/image1.jp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33.xml"/><Relationship Id="rId12" Type="http://schemas.openxmlformats.org/officeDocument/2006/relationships/slideLayout" Target="../slideLayouts/slideLayout34.xml"/><Relationship Id="rId13" Type="http://schemas.openxmlformats.org/officeDocument/2006/relationships/slideLayout" Target="../slideLayouts/slideLayout35.xml"/><Relationship Id="rId14" Type="http://schemas.openxmlformats.org/officeDocument/2006/relationships/slideLayout" Target="../slideLayouts/slideLayout36.xml"/><Relationship Id="rId15" Type="http://schemas.openxmlformats.org/officeDocument/2006/relationships/slideLayout" Target="../slideLayouts/slideLayout37.xml"/><Relationship Id="rId16" Type="http://schemas.openxmlformats.org/officeDocument/2006/relationships/slideLayout" Target="../slideLayouts/slideLayout38.xml"/><Relationship Id="rId17" Type="http://schemas.openxmlformats.org/officeDocument/2006/relationships/slideLayout" Target="../slideLayouts/slideLayout39.xml"/><Relationship Id="rId18" Type="http://schemas.openxmlformats.org/officeDocument/2006/relationships/theme" Target="../theme/theme3.xml"/><Relationship Id="rId19" Type="http://schemas.openxmlformats.org/officeDocument/2006/relationships/image" Target="../media/image3.png"/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/>
          </p:cNvPicPr>
          <p:nvPr/>
        </p:nvPicPr>
        <p:blipFill>
          <a:blip r:embed="rId14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/>
          <p:cNvSpPr txBox="1">
            <a:spLocks noGrp="1"/>
          </p:cNvSpPr>
          <p:nvPr>
            <p:ph type="title"/>
          </p:nvPr>
        </p:nvSpPr>
        <p:spPr>
          <a:xfrm>
            <a:off x="685799" y="609480"/>
            <a:ext cx="10131120" cy="1455839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t">
            <a:noAutofit/>
          </a:bodyPr>
          <a:lstStyle/>
          <a:p>
            <a:pPr lvl="0"/>
            <a:r>
              <a:rPr lang="en-US"/>
              <a:t>Cliquez pour éditer le format du texte-titreCliquez et modifiez le titre</a:t>
            </a:r>
          </a:p>
        </p:txBody>
      </p:sp>
      <p:sp>
        <p:nvSpPr>
          <p:cNvPr id="4" name="Content Placeholder 2"/>
          <p:cNvSpPr txBox="1">
            <a:spLocks noGrp="1"/>
          </p:cNvSpPr>
          <p:nvPr>
            <p:ph type="body" idx="1"/>
          </p:nvPr>
        </p:nvSpPr>
        <p:spPr>
          <a:xfrm>
            <a:off x="685799" y="2142000"/>
            <a:ext cx="10131120" cy="3648600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0" tIns="45000" rIns="90000" bIns="45000" anchor="ctr">
            <a:noAutofit/>
          </a:bodyPr>
          <a:lstStyle/>
          <a:p>
            <a:pPr lvl="0"/>
            <a:r>
              <a:rPr lang="en-US"/>
              <a:t>Cliquez pour éditer le format du plan de texte</a:t>
            </a:r>
          </a:p>
          <a:p>
            <a:pPr lvl="1"/>
            <a:r>
              <a:rPr lang="en-US"/>
              <a:t>Second niveau de plan</a:t>
            </a:r>
          </a:p>
          <a:p>
            <a:pPr lvl="2"/>
            <a:r>
              <a:rPr lang="en-US"/>
              <a:t>Troisième niveau de plan</a:t>
            </a:r>
          </a:p>
          <a:p>
            <a:pPr lvl="3"/>
            <a:r>
              <a:rPr lang="en-US"/>
              <a:t>Quatrième niveau de plan</a:t>
            </a:r>
          </a:p>
          <a:p>
            <a:pPr lvl="4"/>
            <a:r>
              <a:rPr lang="en-US"/>
              <a:t>Cinquième niveau de plan</a:t>
            </a:r>
          </a:p>
          <a:p>
            <a:pPr lvl="5"/>
            <a:r>
              <a:rPr lang="en-US"/>
              <a:t>Sixième niveau de plan</a:t>
            </a:r>
          </a:p>
          <a:p>
            <a:pPr lvl="6"/>
            <a:r>
              <a:rPr lang="en-US"/>
              <a:t>Septième niveau de plan</a:t>
            </a:r>
          </a:p>
          <a:p>
            <a:pPr lvl="7"/>
            <a:r>
              <a:rPr lang="en-US"/>
              <a:t>Huitième niveau de plan</a:t>
            </a:r>
          </a:p>
          <a:p>
            <a:pPr lvl="0"/>
            <a:r>
              <a:rPr lang="en-US"/>
              <a:t>Neuvième niveau de planCliquez pour modifier les styles du texte du masque</a:t>
            </a:r>
          </a:p>
          <a:p>
            <a:pPr lvl="1"/>
            <a:r>
              <a:rPr lang="en-US"/>
              <a:t>Deuxième niveau</a:t>
            </a:r>
          </a:p>
          <a:p>
            <a:pPr lvl="2"/>
            <a:r>
              <a:rPr lang="en-US"/>
              <a:t>Troisième niveau</a:t>
            </a:r>
          </a:p>
          <a:p>
            <a:pPr lvl="3"/>
            <a:r>
              <a:rPr lang="en-US"/>
              <a:t>Quatrième niveau</a:t>
            </a:r>
          </a:p>
          <a:p>
            <a:pPr lvl="4"/>
            <a:r>
              <a:rPr lang="en-US"/>
              <a:t>Cinquième niveau</a:t>
            </a:r>
          </a:p>
        </p:txBody>
      </p:sp>
      <p:sp>
        <p:nvSpPr>
          <p:cNvPr id="5" name="Date Placeholder 3"/>
          <p:cNvSpPr txBox="1">
            <a:spLocks noGrp="1"/>
          </p:cNvSpPr>
          <p:nvPr>
            <p:ph type="dt" sz="half" idx="2"/>
          </p:nvPr>
        </p:nvSpPr>
        <p:spPr>
          <a:xfrm>
            <a:off x="8589600" y="5870520"/>
            <a:ext cx="1599840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fr-BE" sz="1800" b="0" i="0" u="none" strike="noStrike" kern="1200" spc="0">
                <a:solidFill>
                  <a:srgbClr val="FFFFFF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CF3B6E07-114A-48C1-A801-D69A9472CD6D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6" name="Footer Placeholder 4"/>
          <p:cNvSpPr txBox="1">
            <a:spLocks noGrp="1"/>
          </p:cNvSpPr>
          <p:nvPr>
            <p:ph type="ftr" sz="quarter" idx="3"/>
          </p:nvPr>
        </p:nvSpPr>
        <p:spPr>
          <a:xfrm>
            <a:off x="685799" y="5870520"/>
            <a:ext cx="7827119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fr-BE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fr-BE"/>
          </a:p>
        </p:txBody>
      </p:sp>
      <p:sp>
        <p:nvSpPr>
          <p:cNvPr id="7" name="Slide Number Placeholder 5"/>
          <p:cNvSpPr txBox="1">
            <a:spLocks noGrp="1"/>
          </p:cNvSpPr>
          <p:nvPr>
            <p:ph type="sldNum" sz="quarter" idx="4"/>
          </p:nvPr>
        </p:nvSpPr>
        <p:spPr>
          <a:xfrm>
            <a:off x="10266120" y="5870520"/>
            <a:ext cx="550800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fr-BE" sz="1800" b="0" i="0" u="none" strike="noStrike" kern="1200" spc="0">
                <a:solidFill>
                  <a:srgbClr val="FFFFFF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5916498-BB3F-4931-B505-6169680E1BC4}" type="slidenum">
              <a:t>‹#›</a:t>
            </a:fld>
            <a:endParaRPr lang="fr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lvl="0" algn="l" rtl="0" hangingPunct="1">
        <a:spcBef>
          <a:spcPts val="0"/>
        </a:spcBef>
        <a:spcAft>
          <a:spcPts val="0"/>
        </a:spcAft>
        <a:buNone/>
        <a:tabLst/>
        <a:defRPr lang="en-US" sz="2400" b="0" i="0" u="none" strike="noStrike" kern="1200" spc="0">
          <a:ln>
            <a:noFill/>
          </a:ln>
          <a:solidFill>
            <a:srgbClr val="FFFFFF"/>
          </a:solidFill>
          <a:latin typeface="Calibri Light" pitchFamily="18"/>
          <a:ea typeface="Arial Unicode MS" pitchFamily="2"/>
          <a:cs typeface="Arial Unicode MS" pitchFamily="2"/>
        </a:defRPr>
      </a:lvl1pPr>
    </p:titleStyle>
    <p:bodyStyle>
      <a:lvl1pPr marL="0" marR="0" lvl="0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1pPr>
      <a:lvl2pPr marL="0" marR="0" lvl="1" indent="0" algn="l" rtl="0" hangingPunct="1">
        <a:spcBef>
          <a:spcPts val="0"/>
        </a:spcBef>
        <a:spcAft>
          <a:spcPts val="1417"/>
        </a:spcAft>
        <a:buSzPct val="75000"/>
        <a:buFont typeface="StarSymbol"/>
        <a:buChar char="–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2pPr>
      <a:lvl3pPr marL="0" marR="0" lvl="2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3pPr>
      <a:lvl4pPr marL="0" marR="0" lvl="3" indent="0" algn="l" rtl="0" hangingPunct="1">
        <a:spcBef>
          <a:spcPts val="0"/>
        </a:spcBef>
        <a:spcAft>
          <a:spcPts val="1417"/>
        </a:spcAft>
        <a:buSzPct val="75000"/>
        <a:buFont typeface="StarSymbol"/>
        <a:buChar char="–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4pPr>
      <a:lvl5pPr marL="0" marR="0" lvl="4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5pPr>
      <a:lvl6pPr marL="0" marR="0" lvl="5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6pPr>
      <a:lvl7pPr marL="0" marR="0" lvl="6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7pPr>
      <a:lvl8pPr marL="0" marR="0" lvl="7" indent="0" algn="l" rtl="0" hangingPunct="1">
        <a:spcBef>
          <a:spcPts val="0"/>
        </a:spcBef>
        <a:spcAft>
          <a:spcPts val="1417"/>
        </a:spcAft>
        <a:buSzPct val="45000"/>
        <a:buFont typeface="StarSymbol"/>
        <a:buChar char="●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8pPr>
      <a:lvl9pPr marL="0" marR="0" lvl="0" indent="0" algn="l" rtl="0" hangingPunct="1">
        <a:spcBef>
          <a:spcPts val="0"/>
        </a:spcBef>
        <a:spcAft>
          <a:spcPts val="1001"/>
        </a:spcAft>
        <a:buClr>
          <a:srgbClr val="FFFFFF"/>
        </a:buClr>
        <a:buSzPct val="100000"/>
        <a:buFont typeface="Arial" pitchFamily="32"/>
        <a:buChar char="•"/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/>
          </p:cNvPicPr>
          <p:nvPr/>
        </p:nvPicPr>
        <p:blipFill>
          <a:blip r:embed="rId14">
            <a:lum/>
            <a:alphaModFix/>
          </a:blip>
          <a:srcRect/>
          <a:stretch>
            <a:fillRect/>
          </a:stretch>
        </p:blipFill>
        <p:spPr>
          <a:xfrm>
            <a:off x="0" y="0"/>
            <a:ext cx="12188519" cy="685584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Date Placeholder 1"/>
          <p:cNvSpPr txBox="1">
            <a:spLocks noGrp="1"/>
          </p:cNvSpPr>
          <p:nvPr>
            <p:ph type="dt" sz="half" idx="2"/>
          </p:nvPr>
        </p:nvSpPr>
        <p:spPr>
          <a:xfrm>
            <a:off x="8589600" y="5870520"/>
            <a:ext cx="1599840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fr-BE" sz="1800" b="0" i="0" u="none" strike="noStrike" kern="1200" spc="0">
                <a:solidFill>
                  <a:srgbClr val="FFFFFF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D3EC4608-D6DB-4552-8E17-EBE7E034D853}" type="datetime1">
              <a:rPr lang="fr-BE"/>
              <a:pPr lvl="0"/>
              <a:t>18/08/16</a:t>
            </a:fld>
            <a:endParaRPr lang="fr-BE"/>
          </a:p>
        </p:txBody>
      </p:sp>
      <p:sp>
        <p:nvSpPr>
          <p:cNvPr id="4" name="Footer Placeholder 2"/>
          <p:cNvSpPr txBox="1">
            <a:spLocks noGrp="1"/>
          </p:cNvSpPr>
          <p:nvPr>
            <p:ph type="ftr" sz="quarter" idx="3"/>
          </p:nvPr>
        </p:nvSpPr>
        <p:spPr>
          <a:xfrm>
            <a:off x="685799" y="5870520"/>
            <a:ext cx="7827119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lvl="0" rtl="0" hangingPunct="0">
              <a:buNone/>
              <a:tabLst/>
              <a:defRPr lang="fr-BE" sz="2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fr-BE"/>
          </a:p>
        </p:txBody>
      </p:sp>
      <p:sp>
        <p:nvSpPr>
          <p:cNvPr id="5" name="Slide Number Placeholder 3"/>
          <p:cNvSpPr txBox="1">
            <a:spLocks noGrp="1"/>
          </p:cNvSpPr>
          <p:nvPr>
            <p:ph type="sldNum" sz="quarter" idx="4"/>
          </p:nvPr>
        </p:nvSpPr>
        <p:spPr>
          <a:xfrm>
            <a:off x="10266120" y="5870520"/>
            <a:ext cx="550800" cy="377640"/>
          </a:xfrm>
          <a:prstGeom prst="rect">
            <a:avLst/>
          </a:prstGeom>
          <a:noFill/>
          <a:ln>
            <a:noFill/>
          </a:ln>
        </p:spPr>
        <p:txBody>
          <a:bodyPr wrap="square" lIns="90000" tIns="45000" rIns="90000" bIns="45000" anchor="t" anchorCtr="0">
            <a:noAutofit/>
          </a:bodyPr>
          <a:lstStyle>
            <a:lvl1pPr marL="0" marR="0" lvl="0" indent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fr-BE" sz="1800" b="0" i="0" u="none" strike="noStrike" kern="1200" spc="0">
                <a:solidFill>
                  <a:srgbClr val="FFFFFF"/>
                </a:solidFill>
                <a:latin typeface="Calibri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4F86444A-B2BD-4269-914D-24D7FE300E79}" type="slidenum">
              <a:t>‹#›</a:t>
            </a:fld>
            <a:endParaRPr lang="fr-BE"/>
          </a:p>
        </p:txBody>
      </p:sp>
      <p:sp>
        <p:nvSpPr>
          <p:cNvPr id="6" name="Title Placeholder 5"/>
          <p:cNvSpPr txBox="1"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 anchor="ctr"/>
          <a:lstStyle/>
          <a:p>
            <a:endParaRPr lang="en-US"/>
          </a:p>
        </p:txBody>
      </p:sp>
      <p:sp>
        <p:nvSpPr>
          <p:cNvPr id="7" name="Text Placeholder 6"/>
          <p:cNvSpPr txBox="1">
            <a:spLocks noGrp="1"/>
          </p:cNvSpPr>
          <p:nvPr>
            <p:ph type="body" idx="1"/>
          </p:nvPr>
        </p:nvSpPr>
        <p:spPr>
          <a:xfrm>
            <a:off x="609480" y="1604520"/>
            <a:ext cx="10972440" cy="4525920"/>
          </a:xfrm>
          <a:prstGeom prst="rect">
            <a:avLst/>
          </a:prstGeom>
          <a:noFill/>
          <a:ln>
            <a:noFill/>
          </a:ln>
        </p:spPr>
        <p:txBody>
          <a:bodyPr vert="horz" lIns="0" tIns="0" rIns="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hangingPunct="1"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1pPr>
    </p:titleStyle>
    <p:bodyStyle>
      <a:lvl1pPr marL="0" marR="0" indent="0" algn="l" rtl="0" hangingPunct="1">
        <a:spcBef>
          <a:spcPts val="0"/>
        </a:spcBef>
        <a:spcAft>
          <a:spcPts val="1417"/>
        </a:spcAft>
        <a:tabLst/>
        <a:defRPr lang="en-US" sz="1800" b="0" i="0" u="none" strike="noStrike" kern="1200" spc="0">
          <a:ln>
            <a:noFill/>
          </a:ln>
          <a:solidFill>
            <a:srgbClr val="FFFFFF"/>
          </a:solidFill>
          <a:latin typeface="Calibri" pitchFamily="18"/>
          <a:ea typeface="Arial Unicode MS" pitchFamily="2"/>
          <a:cs typeface="Arial Unicode MS" pitchFamily="2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lvl="0"/>
            <a:fld id="{CF3B6E07-114A-48C1-A801-D69A9472CD6D}" type="datetime1">
              <a:rPr lang="fr-BE" smtClean="0"/>
              <a:pPr lvl="0"/>
              <a:t>18/08/16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lvl="0"/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 lvl="0"/>
            <a:fld id="{25916498-BB3F-4931-B505-6169680E1BC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95466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4" Type="http://schemas.openxmlformats.org/officeDocument/2006/relationships/image" Target="../media/image9.png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4" Type="http://schemas.openxmlformats.org/officeDocument/2006/relationships/image" Target="../media/image12.png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5.tif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4" Type="http://schemas.openxmlformats.org/officeDocument/2006/relationships/image" Target="../media/image19.tiff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4" Type="http://schemas.openxmlformats.org/officeDocument/2006/relationships/image" Target="../media/image21.png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4" Type="http://schemas.openxmlformats.org/officeDocument/2006/relationships/image" Target="../media/image30.png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4" Type="http://schemas.openxmlformats.org/officeDocument/2006/relationships/image" Target="../media/image33.png"/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image" Target="../media/image34.tiff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Relationship Id="rId2" Type="http://schemas.openxmlformats.org/officeDocument/2006/relationships/image" Target="../media/image34.tif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us-titre 2"/>
          <p:cNvSpPr/>
          <p:nvPr/>
        </p:nvSpPr>
        <p:spPr>
          <a:xfrm>
            <a:off x="0" y="6359400"/>
            <a:ext cx="12191760" cy="498240"/>
          </a:xfrm>
          <a:custGeom>
            <a:avLst/>
            <a:gdLst>
              <a:gd name="f0" fmla="val 0"/>
              <a:gd name="f1" fmla="val 21600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l" t="t" r="r" b="b"/>
            <a:pathLst>
              <a:path w="21600" h="21600">
                <a:moveTo>
                  <a:pt x="f0" y="f0"/>
                </a:moveTo>
                <a:lnTo>
                  <a:pt x="f1" y="f0"/>
                </a:lnTo>
                <a:lnTo>
                  <a:pt x="f1" y="f1"/>
                </a:lnTo>
                <a:lnTo>
                  <a:pt x="f0" y="f1"/>
                </a:lnTo>
                <a:lnTo>
                  <a:pt x="f0" y="f0"/>
                </a:lnTo>
                <a:close/>
              </a:path>
            </a:pathLst>
          </a:cu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0">
            <a:noAutofit/>
          </a:bodyPr>
          <a:lstStyle/>
          <a:p>
            <a:pPr marL="0" marR="0" lvl="0" indent="0" algn="ctr" rtl="0" hangingPunct="1">
              <a:lnSpc>
                <a:spcPct val="100000"/>
              </a:lnSpc>
              <a:spcBef>
                <a:spcPts val="0"/>
              </a:spcBef>
              <a:spcAft>
                <a:spcPts val="1001"/>
              </a:spcAft>
              <a:buNone/>
              <a:tabLst/>
              <a:defRPr sz="1800"/>
            </a:pPr>
            <a:r>
              <a:rPr lang="fr-BE" sz="2000" b="1" i="0" u="none" strike="noStrike" kern="1200" spc="0" dirty="0" err="1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Zork</a:t>
            </a:r>
            <a:r>
              <a:rPr lang="fr-BE" sz="2000" b="1" i="0" u="none" strike="noStrike" kern="1200" spc="0" dirty="0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 &amp; </a:t>
            </a:r>
            <a:r>
              <a:rPr lang="fr-BE" sz="2000" b="1" i="0" u="none" strike="noStrike" kern="1200" spc="0" dirty="0" err="1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Bhaiya</a:t>
            </a:r>
            <a:r>
              <a:rPr lang="fr-BE" sz="2000" b="1" i="0" u="none" strike="noStrike" kern="1200" spc="0" dirty="0">
                <a:ln>
                  <a:noFill/>
                </a:ln>
                <a:solidFill>
                  <a:srgbClr val="C00000"/>
                </a:solidFill>
                <a:latin typeface="Calibri" pitchFamily="18"/>
                <a:ea typeface="Arial Unicode MS" pitchFamily="2"/>
                <a:cs typeface="Arial Unicode MS" pitchFamily="2"/>
              </a:rPr>
              <a:t> :D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440240" y="237600"/>
            <a:ext cx="3310919" cy="271908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fr-FR" sz="7200" dirty="0" smtClean="0">
                <a:solidFill>
                  <a:srgbClr val="0070C0"/>
                </a:solidFill>
              </a:rPr>
              <a:t>embr</a:t>
            </a:r>
            <a:r>
              <a:rPr lang="fr-FR" sz="7200" b="1" dirty="0" smtClean="0">
                <a:solidFill>
                  <a:srgbClr val="00B050"/>
                </a:solidFill>
              </a:rPr>
              <a:t>yolo</a:t>
            </a:r>
            <a:r>
              <a:rPr lang="fr-FR" sz="7200" dirty="0" smtClean="0">
                <a:solidFill>
                  <a:srgbClr val="0070C0"/>
                </a:solidFill>
              </a:rPr>
              <a:t>gie</a:t>
            </a:r>
            <a:endParaRPr lang="fr-FR" sz="7200" dirty="0">
              <a:solidFill>
                <a:srgbClr val="0070C0"/>
              </a:solidFill>
            </a:endParaRPr>
          </a:p>
        </p:txBody>
      </p:sp>
      <p:sp>
        <p:nvSpPr>
          <p:cNvPr id="8" name="Sous-titre 2"/>
          <p:cNvSpPr txBox="1">
            <a:spLocks/>
          </p:cNvSpPr>
          <p:nvPr/>
        </p:nvSpPr>
        <p:spPr>
          <a:xfrm>
            <a:off x="-301" y="3702380"/>
            <a:ext cx="12192000" cy="498764"/>
          </a:xfrm>
          <a:prstGeom prst="rect">
            <a:avLst/>
          </a:prstGeom>
        </p:spPr>
        <p:txBody>
          <a:bodyPr anchor="t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8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 kern="1200" cap="all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fr-FR" sz="2800" i="1" dirty="0" smtClean="0">
                <a:solidFill>
                  <a:schemeClr val="bg1">
                    <a:lumMod val="65000"/>
                  </a:schemeClr>
                </a:solidFill>
              </a:rPr>
              <a:t>DEUXIEME semaine du développement embryonnaire</a:t>
            </a:r>
            <a:endParaRPr lang="fr-FR" sz="2800" i="1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L’Embryologie, c’est quoi ?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 txBox="1">
            <a:spLocks noGrp="1"/>
          </p:cNvSpPr>
          <p:nvPr>
            <p:ph type="title" idx="4294967295"/>
          </p:nvPr>
        </p:nvSpPr>
        <p:spPr>
          <a:xfrm>
            <a:off x="0" y="0"/>
            <a:ext cx="12192000" cy="1566863"/>
          </a:xfrm>
        </p:spPr>
        <p:txBody>
          <a:bodyPr anchor="t"/>
          <a:lstStyle/>
          <a:p>
            <a:pPr lvl="0" algn="ctr"/>
            <a:r>
              <a:rPr lang="en-US" sz="7200" b="1" u="sng" dirty="0" err="1">
                <a:latin typeface="Snell Roundhand" pitchFamily="18"/>
              </a:rPr>
              <a:t>Cours</a:t>
            </a:r>
            <a:r>
              <a:rPr lang="en-US" sz="7200" b="1" u="sng" dirty="0">
                <a:latin typeface="Snell Roundhand" pitchFamily="18"/>
              </a:rPr>
              <a:t> 2</a:t>
            </a:r>
          </a:p>
        </p:txBody>
      </p:sp>
      <p:sp>
        <p:nvSpPr>
          <p:cNvPr id="3" name="Espace réservé du contenu 2"/>
          <p:cNvSpPr txBox="1">
            <a:spLocks noGrp="1"/>
          </p:cNvSpPr>
          <p:nvPr>
            <p:ph type="body" idx="4294967295"/>
          </p:nvPr>
        </p:nvSpPr>
        <p:spPr>
          <a:xfrm>
            <a:off x="238125" y="1566863"/>
            <a:ext cx="11953875" cy="5040312"/>
          </a:xfrm>
        </p:spPr>
        <p:txBody>
          <a:bodyPr wrap="square" lIns="90000" tIns="45000" rIns="90000" bIns="45000" anchor="t">
            <a:noAutofit/>
          </a:bodyPr>
          <a:lstStyle/>
          <a:p>
            <a:pPr lvl="0"/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I. Introduction</a:t>
            </a:r>
          </a:p>
          <a:p>
            <a:pPr lvl="0"/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en-US" sz="2400" b="1" dirty="0">
                <a:solidFill>
                  <a:schemeClr val="accent3">
                    <a:lumMod val="75000"/>
                  </a:schemeClr>
                </a:solidFill>
              </a:rPr>
              <a:t>II. </a:t>
            </a:r>
            <a:r>
              <a:rPr lang="en-US" sz="2400" b="1" dirty="0" err="1">
                <a:solidFill>
                  <a:schemeClr val="accent3">
                    <a:lumMod val="75000"/>
                  </a:schemeClr>
                </a:solidFill>
              </a:rPr>
              <a:t>Nidation</a:t>
            </a:r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fr-FR" sz="2400" b="1" dirty="0">
                <a:solidFill>
                  <a:schemeClr val="accent3">
                    <a:lumMod val="75000"/>
                  </a:schemeClr>
                </a:solidFill>
              </a:rPr>
              <a:t>III. Formation Disque Embryonnaire Didermique et Développement de l'</a:t>
            </a:r>
            <a:r>
              <a:rPr lang="fr-FR" sz="2400" b="1" dirty="0" err="1">
                <a:solidFill>
                  <a:schemeClr val="accent3">
                    <a:lumMod val="75000"/>
                  </a:schemeClr>
                </a:solidFill>
              </a:rPr>
              <a:t>embryoblaste</a:t>
            </a:r>
            <a:endParaRPr lang="fr-FR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r>
              <a:rPr lang="fr-FR" sz="2400" b="1" dirty="0">
                <a:solidFill>
                  <a:schemeClr val="accent3">
                    <a:lumMod val="75000"/>
                  </a:schemeClr>
                </a:solidFill>
              </a:rPr>
              <a:t>IV. Pathologies de la deuxième semaine</a:t>
            </a:r>
          </a:p>
          <a:p>
            <a:pPr lvl="0"/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  <a:p>
            <a:pPr lvl="0"/>
            <a:endParaRPr lang="en-US" sz="2400" b="1" dirty="0">
              <a:solidFill>
                <a:schemeClr val="accent3">
                  <a:lumMod val="75000"/>
                </a:schemeClr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269502" y="1566863"/>
            <a:ext cx="4077360" cy="2015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030286" y="1471613"/>
            <a:ext cx="10131425" cy="4414837"/>
          </a:xfrm>
        </p:spPr>
        <p:txBody>
          <a:bodyPr>
            <a:normAutofit fontScale="92500" lnSpcReduction="20000"/>
          </a:bodyPr>
          <a:lstStyle/>
          <a:p>
            <a:pPr lvl="0">
              <a:buSzPct val="45000"/>
              <a:buFont typeface="StarSymbol"/>
              <a:buChar char="●"/>
            </a:pPr>
            <a:r>
              <a:rPr lang="fr-BE" dirty="0"/>
              <a:t>Qu'est ce qu'il reste de la première semaine?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L'embryon est sorti de sa zone pellucide tout en arrivant dans la cavité utérine pour poursuivre deux étapes primordiales de la gestation: </a:t>
            </a:r>
            <a:r>
              <a:rPr lang="fr-BE" b="1" u="sng" dirty="0"/>
              <a:t>l'implantation</a:t>
            </a:r>
            <a:r>
              <a:rPr lang="fr-BE" dirty="0"/>
              <a:t> et la </a:t>
            </a:r>
            <a:r>
              <a:rPr lang="fr-BE" b="1" u="sng" dirty="0"/>
              <a:t>formation du DED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La fenêtre spatio-temporelle pour la meilleure implantation: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→ Géographique: partie </a:t>
            </a:r>
            <a:r>
              <a:rPr lang="fr-BE" b="1" u="sng" dirty="0" err="1"/>
              <a:t>supero-posterieur</a:t>
            </a:r>
            <a:r>
              <a:rPr lang="fr-BE" dirty="0"/>
              <a:t> de l’utérus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→ Temporelle: </a:t>
            </a:r>
            <a:r>
              <a:rPr lang="fr-BE" b="1" u="sng" dirty="0"/>
              <a:t>J20-22</a:t>
            </a:r>
            <a:r>
              <a:rPr lang="fr-BE" dirty="0"/>
              <a:t> du cycle menstruel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Tout en s'accompagnant de </a:t>
            </a:r>
            <a:r>
              <a:rPr lang="fr-BE" b="1" u="sng" dirty="0"/>
              <a:t>changements</a:t>
            </a:r>
            <a:r>
              <a:rPr lang="fr-BE" dirty="0"/>
              <a:t> du tractus féminin ET de l'</a:t>
            </a:r>
            <a:r>
              <a:rPr lang="fr-BE" dirty="0" err="1"/>
              <a:t>oeuf</a:t>
            </a:r>
            <a:r>
              <a:rPr lang="fr-BE" dirty="0"/>
              <a:t>.....</a:t>
            </a:r>
          </a:p>
          <a:p>
            <a:pPr lvl="0">
              <a:buSzPct val="45000"/>
              <a:buFont typeface="StarSymbol"/>
              <a:buChar char="●"/>
            </a:pPr>
            <a:endParaRPr lang="en-US" u="sng" dirty="0"/>
          </a:p>
          <a:p>
            <a:pPr marL="0" lvl="0" indent="0" algn="ctr">
              <a:buSzPct val="45000"/>
              <a:buNone/>
            </a:pPr>
            <a:r>
              <a:rPr lang="en-US" sz="2600" b="1" u="sng" dirty="0">
                <a:solidFill>
                  <a:srgbClr val="FF3333"/>
                </a:solidFill>
              </a:rPr>
              <a:t>/!\ </a:t>
            </a:r>
            <a:r>
              <a:rPr lang="en-US" sz="2600" b="1" u="sng" dirty="0" err="1">
                <a:solidFill>
                  <a:srgbClr val="FF3333"/>
                </a:solidFill>
              </a:rPr>
              <a:t>Nidation</a:t>
            </a:r>
            <a:r>
              <a:rPr lang="en-US" sz="2600" b="1" u="sng" dirty="0">
                <a:solidFill>
                  <a:srgbClr val="FF3333"/>
                </a:solidFill>
              </a:rPr>
              <a:t> et formation du DED </a:t>
            </a:r>
            <a:r>
              <a:rPr lang="fr-BE" sz="2600" b="1" u="sng" dirty="0">
                <a:solidFill>
                  <a:srgbClr val="FF3333"/>
                </a:solidFill>
              </a:rPr>
              <a:t>s'effectuent</a:t>
            </a:r>
            <a:r>
              <a:rPr lang="en-US" sz="2600" b="1" u="sng" dirty="0">
                <a:solidFill>
                  <a:srgbClr val="FF3333"/>
                </a:solidFill>
              </a:rPr>
              <a:t> en MEME TEMPS !! </a:t>
            </a:r>
            <a:r>
              <a:rPr lang="fr-BE" sz="2600" b="1" u="sng" dirty="0">
                <a:solidFill>
                  <a:srgbClr val="FF3333"/>
                </a:solidFill>
              </a:rPr>
              <a:t>Donc les</a:t>
            </a:r>
            <a:r>
              <a:rPr lang="en-US" sz="2600" b="1" u="sng" dirty="0">
                <a:solidFill>
                  <a:srgbClr val="FF3333"/>
                </a:solidFill>
              </a:rPr>
              <a:t> points II. Et III. Se font SIMULTANEMENT  /!\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I. INTRODUCTION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444580" y="1512000"/>
            <a:ext cx="5093279" cy="38714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6712999" y="1512000"/>
            <a:ext cx="4965120" cy="3096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728788"/>
            <a:ext cx="10131425" cy="3648075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fr-BE" sz="2200" dirty="0"/>
              <a:t>Le but de l'embryon, à ce stade, est de rentrer dans le chorion et s'y implanter afin de pouvoir </a:t>
            </a:r>
            <a:r>
              <a:rPr lang="fr-BE" sz="2200" dirty="0" smtClean="0"/>
              <a:t>trouver tous </a:t>
            </a:r>
            <a:r>
              <a:rPr lang="fr-BE" sz="2200" dirty="0"/>
              <a:t>les </a:t>
            </a:r>
            <a:r>
              <a:rPr lang="fr-BE" sz="2200" b="1" u="sng" dirty="0"/>
              <a:t>éléments nutritifs et énergétiques</a:t>
            </a:r>
            <a:r>
              <a:rPr lang="fr-BE" sz="2200" dirty="0"/>
              <a:t> nécessaires à sa croissance.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200" dirty="0"/>
              <a:t>Cela se fait grâce à la connexion au réseau sanguin de sa mère, afin de </a:t>
            </a:r>
            <a:r>
              <a:rPr lang="fr-BE" sz="2200" b="1" u="sng" dirty="0"/>
              <a:t>communiquer</a:t>
            </a:r>
            <a:r>
              <a:rPr lang="fr-BE" sz="2200" dirty="0"/>
              <a:t> !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200" dirty="0"/>
              <a:t>On a un premier développement des annexes, avec notamment le placenta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200" dirty="0"/>
              <a:t>Et on </a:t>
            </a:r>
            <a:r>
              <a:rPr lang="fr-BE" sz="2200" dirty="0" smtClean="0"/>
              <a:t>n’oublie </a:t>
            </a:r>
            <a:r>
              <a:rPr lang="fr-BE" sz="2200" dirty="0"/>
              <a:t>pas que l'</a:t>
            </a:r>
            <a:r>
              <a:rPr lang="fr-BE" sz="2200" dirty="0" err="1"/>
              <a:t>oeuf</a:t>
            </a:r>
            <a:r>
              <a:rPr lang="fr-BE" sz="2200" dirty="0"/>
              <a:t> évolue en même temps !!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373037" y="4390336"/>
            <a:ext cx="2899800" cy="235118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876832" y="2062163"/>
            <a:ext cx="10131425" cy="4795837"/>
          </a:xfrm>
        </p:spPr>
        <p:txBody>
          <a:bodyPr/>
          <a:lstStyle/>
          <a:p>
            <a:pPr lvl="0"/>
            <a:r>
              <a:rPr lang="fr-BE" sz="2400" dirty="0"/>
              <a:t>1) Apposition/Accolement</a:t>
            </a:r>
          </a:p>
          <a:p>
            <a:pPr lvl="0"/>
            <a:r>
              <a:rPr lang="en-US" sz="2400" dirty="0"/>
              <a:t>2) Adherence/Fixation</a:t>
            </a:r>
          </a:p>
          <a:p>
            <a:pPr lvl="0"/>
            <a:r>
              <a:rPr lang="en-US" sz="2400" dirty="0"/>
              <a:t>3) Dissociation/Intrusion</a:t>
            </a:r>
          </a:p>
          <a:p>
            <a:pPr lvl="0"/>
            <a:r>
              <a:rPr lang="en-US" sz="2400" dirty="0"/>
              <a:t>4) Invasion/</a:t>
            </a:r>
            <a:r>
              <a:rPr lang="fr-BE" sz="2400" dirty="0"/>
              <a:t>Colonisation</a:t>
            </a:r>
          </a:p>
          <a:p>
            <a:pPr lvl="0"/>
            <a:r>
              <a:rPr lang="fr-BE" sz="2400" dirty="0"/>
              <a:t>5) Circulation </a:t>
            </a:r>
            <a:r>
              <a:rPr lang="fr-BE" sz="2400" dirty="0" smtClean="0"/>
              <a:t>utero-lacunaire</a:t>
            </a:r>
            <a:endParaRPr lang="fr-BE" sz="2400" dirty="0"/>
          </a:p>
          <a:p>
            <a:pPr lvl="0"/>
            <a:r>
              <a:rPr lang="fr-FR" sz="2400" dirty="0"/>
              <a:t>6</a:t>
            </a:r>
            <a:r>
              <a:rPr lang="en-US" sz="2400" dirty="0" smtClean="0"/>
              <a:t>) </a:t>
            </a:r>
            <a:r>
              <a:rPr lang="en-US" sz="2400" dirty="0"/>
              <a:t>Reaction </a:t>
            </a:r>
            <a:r>
              <a:rPr lang="fr-BE" sz="2400" dirty="0"/>
              <a:t>déciduale</a:t>
            </a:r>
          </a:p>
          <a:p>
            <a:pPr lvl="0"/>
            <a:endParaRPr lang="en-US" sz="2000" dirty="0"/>
          </a:p>
          <a:p>
            <a:pPr lvl="0"/>
            <a:endParaRPr lang="en-US" i="1" dirty="0"/>
          </a:p>
          <a:p>
            <a:pPr lvl="0"/>
            <a:endParaRPr lang="en-US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5478" y="341344"/>
            <a:ext cx="2168639" cy="193067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75478" y="3937051"/>
            <a:ext cx="2232000" cy="20159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traight Connector 5"/>
          <p:cNvSpPr/>
          <p:nvPr/>
        </p:nvSpPr>
        <p:spPr>
          <a:xfrm>
            <a:off x="2059797" y="2528437"/>
            <a:ext cx="0" cy="936000"/>
          </a:xfrm>
          <a:prstGeom prst="line">
            <a:avLst/>
          </a:prstGeom>
          <a:noFill/>
          <a:ln w="72000">
            <a:solidFill>
              <a:srgbClr val="FFFFFF"/>
            </a:solidFill>
            <a:prstDash val="solid"/>
            <a:headEnd type="arrow"/>
            <a:tailEnd type="arrow"/>
          </a:ln>
        </p:spPr>
        <p:txBody>
          <a:bodyPr vert="horz" wrap="none" lIns="126000" tIns="81000" rIns="126000" bIns="81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022800" y="4669920"/>
            <a:ext cx="288720" cy="535320"/>
          </a:xfrm>
          <a:prstGeom prst="rect">
            <a:avLst/>
          </a:prstGeom>
          <a:noFill/>
          <a:ln>
            <a:noFill/>
            <a:headEnd type="arrow"/>
          </a:ln>
        </p:spPr>
        <p:txBody>
          <a:bodyPr vert="horz" wrap="none" lIns="144000" tIns="99000" rIns="144000" bIns="99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982768" y="1488239"/>
            <a:ext cx="6953400" cy="455976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2" name="&quot;No&quot; Symbol 1"/>
          <p:cNvSpPr/>
          <p:nvPr/>
        </p:nvSpPr>
        <p:spPr>
          <a:xfrm>
            <a:off x="6167160" y="1515328"/>
            <a:ext cx="584616" cy="550423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&quot;No&quot; Symbol 6"/>
          <p:cNvSpPr/>
          <p:nvPr/>
        </p:nvSpPr>
        <p:spPr>
          <a:xfrm>
            <a:off x="7122827" y="1515328"/>
            <a:ext cx="584616" cy="550423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8" name="&quot;No&quot; Symbol 7"/>
          <p:cNvSpPr/>
          <p:nvPr/>
        </p:nvSpPr>
        <p:spPr>
          <a:xfrm>
            <a:off x="5582544" y="2566517"/>
            <a:ext cx="584616" cy="550423"/>
          </a:xfrm>
          <a:prstGeom prst="noSmok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Espace réservé pour une image  2"/>
          <p:cNvPicPr>
            <a:picLocks noGrp="1" noChangeAspect="1"/>
          </p:cNvPicPr>
          <p:nvPr>
            <p:ph type="pic" idx="4294967295"/>
          </p:nvPr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128837" y="1281113"/>
            <a:ext cx="7616825" cy="3648075"/>
          </a:xfrm>
        </p:spPr>
      </p:pic>
      <p:sp>
        <p:nvSpPr>
          <p:cNvPr id="5" name="Subtitle 4"/>
          <p:cNvSpPr txBox="1">
            <a:spLocks noGrp="1"/>
          </p:cNvSpPr>
          <p:nvPr>
            <p:ph type="subTitle" idx="4294967295"/>
          </p:nvPr>
        </p:nvSpPr>
        <p:spPr>
          <a:xfrm>
            <a:off x="0" y="4487863"/>
            <a:ext cx="10131425" cy="3648075"/>
          </a:xfrm>
        </p:spPr>
        <p:txBody>
          <a:bodyPr anchor="ctr"/>
          <a:lstStyle/>
          <a:p>
            <a:pPr marL="0" lvl="0" indent="0" algn="ctr" hangingPunct="0">
              <a:buNone/>
            </a:pPr>
            <a:r>
              <a:rPr lang="fr-BE" sz="2200" b="1" dirty="0" smtClean="0">
                <a:solidFill>
                  <a:schemeClr val="accent1">
                    <a:lumMod val="75000"/>
                  </a:schemeClr>
                </a:solidFill>
                <a:latin typeface="Arial" pitchFamily="18"/>
              </a:rPr>
              <a:t>1</a:t>
            </a:r>
            <a:r>
              <a:rPr lang="fr-BE" sz="2200" b="1" dirty="0">
                <a:solidFill>
                  <a:schemeClr val="accent1">
                    <a:lumMod val="75000"/>
                  </a:schemeClr>
                </a:solidFill>
                <a:latin typeface="Arial" pitchFamily="18"/>
              </a:rPr>
              <a:t>) Apposition/Accolement                   </a:t>
            </a:r>
            <a:r>
              <a:rPr lang="fr-BE" sz="2200" b="1" dirty="0" smtClean="0">
                <a:solidFill>
                  <a:schemeClr val="accent1">
                    <a:lumMod val="75000"/>
                  </a:schemeClr>
                </a:solidFill>
                <a:latin typeface="Arial" pitchFamily="18"/>
              </a:rPr>
              <a:t>    3)  Dissociation/Intrusion</a:t>
            </a:r>
            <a:endParaRPr lang="fr-BE" sz="2200" b="1" dirty="0">
              <a:solidFill>
                <a:schemeClr val="accent1">
                  <a:lumMod val="75000"/>
                </a:schemeClr>
              </a:solidFill>
              <a:latin typeface="Arial" pitchFamily="18"/>
            </a:endParaRPr>
          </a:p>
        </p:txBody>
      </p:sp>
      <p:sp>
        <p:nvSpPr>
          <p:cNvPr id="4" name="Straight Connector 3"/>
          <p:cNvSpPr/>
          <p:nvPr/>
        </p:nvSpPr>
        <p:spPr>
          <a:xfrm flipV="1">
            <a:off x="3269160" y="4929188"/>
            <a:ext cx="459878" cy="1191892"/>
          </a:xfrm>
          <a:prstGeom prst="line">
            <a:avLst/>
          </a:prstGeom>
          <a:noFill/>
          <a:ln w="108000">
            <a:solidFill>
              <a:srgbClr val="800000"/>
            </a:solidFill>
            <a:prstDash val="solid"/>
            <a:headEnd type="arrow"/>
            <a:tailEnd type="arrow"/>
          </a:ln>
        </p:spPr>
        <p:txBody>
          <a:bodyPr vert="horz" wrap="none" lIns="144000" tIns="99000" rIns="144000" bIns="99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Straight Connector 5"/>
          <p:cNvSpPr/>
          <p:nvPr/>
        </p:nvSpPr>
        <p:spPr>
          <a:xfrm flipH="1" flipV="1">
            <a:off x="7900988" y="4929188"/>
            <a:ext cx="379012" cy="1190812"/>
          </a:xfrm>
          <a:prstGeom prst="line">
            <a:avLst/>
          </a:prstGeom>
          <a:noFill/>
          <a:ln w="108000">
            <a:solidFill>
              <a:srgbClr val="800000"/>
            </a:solidFill>
            <a:prstDash val="solid"/>
            <a:headEnd type="arrow"/>
            <a:tailEnd type="arrow"/>
          </a:ln>
        </p:spPr>
        <p:txBody>
          <a:bodyPr vert="horz" wrap="none" lIns="144000" tIns="99000" rIns="144000" bIns="99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1743074" y="2279971"/>
            <a:ext cx="1985964" cy="82518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1585911" y="3459955"/>
            <a:ext cx="2300289" cy="358019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300038" y="2001202"/>
            <a:ext cx="15287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Trophoblaste</a:t>
            </a:r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57163" y="3633308"/>
            <a:ext cx="17002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Embryoblaste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811213"/>
            <a:ext cx="11428413" cy="6046787"/>
          </a:xfrm>
        </p:spPr>
        <p:txBody>
          <a:bodyPr>
            <a:normAutofit/>
          </a:bodyPr>
          <a:lstStyle/>
          <a:p>
            <a:pPr lvl="0"/>
            <a:r>
              <a:rPr lang="fr-BE" sz="2400" b="1" dirty="0"/>
              <a:t>1) Apposition/Accolement</a:t>
            </a:r>
          </a:p>
          <a:p>
            <a:pPr lvl="0"/>
            <a:r>
              <a:rPr lang="fr-BE" sz="2000" dirty="0"/>
              <a:t>Accolement de l'</a:t>
            </a:r>
            <a:r>
              <a:rPr lang="fr-BE" sz="2000" dirty="0" err="1"/>
              <a:t>oeuf</a:t>
            </a:r>
            <a:r>
              <a:rPr lang="fr-BE" sz="2000" dirty="0"/>
              <a:t> sur la </a:t>
            </a:r>
            <a:r>
              <a:rPr lang="fr-BE" sz="2000" dirty="0" smtClean="0"/>
              <a:t>muqueuse </a:t>
            </a:r>
            <a:r>
              <a:rPr lang="fr-BE" sz="2000" dirty="0" err="1" smtClean="0"/>
              <a:t>endomètriale</a:t>
            </a:r>
            <a:r>
              <a:rPr lang="fr-BE" sz="2000" dirty="0" smtClean="0"/>
              <a:t> </a:t>
            </a:r>
            <a:r>
              <a:rPr lang="fr-BE" sz="2000" dirty="0"/>
              <a:t>à l'aide de </a:t>
            </a:r>
            <a:r>
              <a:rPr lang="fr-BE" sz="2000" b="1" u="sng" dirty="0"/>
              <a:t>4 facteurs</a:t>
            </a:r>
            <a:r>
              <a:rPr lang="fr-BE" sz="2000" dirty="0" smtClean="0"/>
              <a:t>:</a:t>
            </a:r>
          </a:p>
          <a:p>
            <a:pPr lvl="0"/>
            <a:r>
              <a:rPr lang="fr-BE" sz="2400" dirty="0" smtClean="0">
                <a:solidFill>
                  <a:schemeClr val="accent3">
                    <a:lumMod val="50000"/>
                  </a:schemeClr>
                </a:solidFill>
              </a:rPr>
              <a:t>Les facteurs « </a:t>
            </a:r>
            <a:r>
              <a:rPr lang="fr-BE" sz="2800" dirty="0" smtClean="0">
                <a:solidFill>
                  <a:schemeClr val="accent3">
                    <a:lumMod val="50000"/>
                  </a:schemeClr>
                </a:solidFill>
              </a:rPr>
              <a:t>PASSIFS</a:t>
            </a:r>
            <a:r>
              <a:rPr lang="fr-BE" sz="2400" dirty="0" smtClean="0">
                <a:solidFill>
                  <a:schemeClr val="accent3">
                    <a:lumMod val="50000"/>
                  </a:schemeClr>
                </a:solidFill>
              </a:rPr>
              <a:t> »</a:t>
            </a:r>
            <a:endParaRPr lang="en-US" sz="2400" dirty="0">
              <a:solidFill>
                <a:schemeClr val="accent3">
                  <a:lumMod val="50000"/>
                </a:schemeClr>
              </a:solidFill>
            </a:endParaRPr>
          </a:p>
          <a:p>
            <a:pPr lvl="0">
              <a:buSzPct val="45000"/>
              <a:buFont typeface="StarSymbol"/>
              <a:buChar char="●"/>
            </a:pPr>
            <a:r>
              <a:rPr lang="fr-BE" sz="2000" b="1" u="sng" dirty="0" err="1">
                <a:solidFill>
                  <a:schemeClr val="accent3">
                    <a:lumMod val="50000"/>
                  </a:schemeClr>
                </a:solidFill>
              </a:rPr>
              <a:t>Pinopodes</a:t>
            </a:r>
            <a:r>
              <a:rPr lang="fr-BE" sz="2000" dirty="0">
                <a:solidFill>
                  <a:schemeClr val="accent3">
                    <a:lumMod val="50000"/>
                  </a:schemeClr>
                </a:solidFill>
              </a:rPr>
              <a:t>: microvillosités sur l’endomètre, fonctionne sous le principe de scratch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b="1" u="sng" dirty="0">
                <a:solidFill>
                  <a:schemeClr val="accent3">
                    <a:lumMod val="50000"/>
                  </a:schemeClr>
                </a:solidFill>
              </a:rPr>
              <a:t>Sous expression des mucines:</a:t>
            </a:r>
            <a:r>
              <a:rPr lang="fr-BE" sz="2000" dirty="0">
                <a:solidFill>
                  <a:schemeClr val="accent3">
                    <a:lumMod val="50000"/>
                  </a:schemeClr>
                </a:solidFill>
              </a:rPr>
              <a:t>  au dessus des </a:t>
            </a:r>
            <a:r>
              <a:rPr lang="fr-BE" sz="2000" dirty="0" err="1">
                <a:solidFill>
                  <a:schemeClr val="accent3">
                    <a:lumMod val="50000"/>
                  </a:schemeClr>
                </a:solidFill>
              </a:rPr>
              <a:t>pinopodes</a:t>
            </a:r>
            <a:r>
              <a:rPr lang="fr-BE" sz="2000" dirty="0">
                <a:solidFill>
                  <a:schemeClr val="accent3">
                    <a:lumMod val="50000"/>
                  </a:schemeClr>
                </a:solidFill>
              </a:rPr>
              <a:t>, donc au niveau de l’endomètre, qui créer un vide entre </a:t>
            </a:r>
            <a:r>
              <a:rPr lang="fr-BE" sz="2000" dirty="0" err="1">
                <a:solidFill>
                  <a:schemeClr val="accent3">
                    <a:lumMod val="50000"/>
                  </a:schemeClr>
                </a:solidFill>
              </a:rPr>
              <a:t>oeuf</a:t>
            </a:r>
            <a:r>
              <a:rPr lang="fr-BE" sz="2000" dirty="0">
                <a:solidFill>
                  <a:schemeClr val="accent3">
                    <a:lumMod val="50000"/>
                  </a:schemeClr>
                </a:solidFill>
              </a:rPr>
              <a:t> et </a:t>
            </a:r>
            <a:r>
              <a:rPr lang="fr-BE" sz="2000" dirty="0" smtClean="0">
                <a:solidFill>
                  <a:schemeClr val="accent3">
                    <a:lumMod val="50000"/>
                  </a:schemeClr>
                </a:solidFill>
              </a:rPr>
              <a:t>endomètre</a:t>
            </a:r>
            <a:endParaRPr lang="fr-BE" sz="2000" dirty="0">
              <a:solidFill>
                <a:schemeClr val="accent3">
                  <a:lumMod val="50000"/>
                </a:schemeClr>
              </a:solidFill>
            </a:endParaRPr>
          </a:p>
          <a:p>
            <a:pPr lvl="0">
              <a:buSzPct val="45000"/>
            </a:pPr>
            <a:r>
              <a:rPr lang="fr-BE" sz="2400" dirty="0" smtClean="0">
                <a:solidFill>
                  <a:srgbClr val="00451C"/>
                </a:solidFill>
              </a:rPr>
              <a:t>Les </a:t>
            </a:r>
            <a:r>
              <a:rPr lang="fr-BE" sz="2400" dirty="0">
                <a:solidFill>
                  <a:srgbClr val="00451C"/>
                </a:solidFill>
              </a:rPr>
              <a:t>facteurs « </a:t>
            </a:r>
            <a:r>
              <a:rPr lang="fr-BE" sz="2800" dirty="0" smtClean="0">
                <a:solidFill>
                  <a:srgbClr val="00451C"/>
                </a:solidFill>
              </a:rPr>
              <a:t>ACTIFS</a:t>
            </a:r>
            <a:r>
              <a:rPr lang="fr-BE" sz="2400" dirty="0">
                <a:solidFill>
                  <a:srgbClr val="00451C"/>
                </a:solidFill>
              </a:rPr>
              <a:t> </a:t>
            </a:r>
            <a:r>
              <a:rPr lang="fr-BE" sz="2400" dirty="0" smtClean="0">
                <a:solidFill>
                  <a:srgbClr val="00451C"/>
                </a:solidFill>
              </a:rPr>
              <a:t>»</a:t>
            </a:r>
            <a:endParaRPr lang="fr-BE" sz="2000" dirty="0">
              <a:solidFill>
                <a:srgbClr val="00451C"/>
              </a:solidFill>
            </a:endParaRPr>
          </a:p>
          <a:p>
            <a:pPr lvl="0">
              <a:buSzPct val="45000"/>
              <a:buFont typeface="StarSymbol"/>
              <a:buChar char="●"/>
            </a:pPr>
            <a:r>
              <a:rPr lang="fr-BE" sz="2000" b="1" u="sng" dirty="0">
                <a:solidFill>
                  <a:srgbClr val="00451C"/>
                </a:solidFill>
              </a:rPr>
              <a:t>HBEGF</a:t>
            </a:r>
            <a:r>
              <a:rPr lang="fr-BE" sz="2000" dirty="0">
                <a:solidFill>
                  <a:srgbClr val="00451C"/>
                </a:solidFill>
              </a:rPr>
              <a:t> (ligand sur l’endomètre) et récepteurs trophoblastiques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b="1" u="sng" dirty="0" err="1">
                <a:solidFill>
                  <a:srgbClr val="00451C"/>
                </a:solidFill>
              </a:rPr>
              <a:t>Sélectines</a:t>
            </a:r>
            <a:r>
              <a:rPr lang="fr-BE" sz="2000" dirty="0">
                <a:solidFill>
                  <a:srgbClr val="00451C"/>
                </a:solidFill>
              </a:rPr>
              <a:t> (du coté de l'</a:t>
            </a:r>
            <a:r>
              <a:rPr lang="fr-BE" sz="2000" dirty="0" err="1">
                <a:solidFill>
                  <a:srgbClr val="00451C"/>
                </a:solidFill>
              </a:rPr>
              <a:t>oeuf</a:t>
            </a:r>
            <a:r>
              <a:rPr lang="fr-BE" sz="2000" dirty="0">
                <a:solidFill>
                  <a:srgbClr val="00451C"/>
                </a:solidFill>
              </a:rPr>
              <a:t>) et récepteurs sur </a:t>
            </a:r>
            <a:r>
              <a:rPr lang="fr-BE" sz="2000" dirty="0" smtClean="0">
                <a:solidFill>
                  <a:srgbClr val="00451C"/>
                </a:solidFill>
              </a:rPr>
              <a:t>l’endomètre</a:t>
            </a:r>
          </a:p>
          <a:p>
            <a:pPr algn="ctr">
              <a:buSzPct val="45000"/>
            </a:pPr>
            <a:r>
              <a:rPr lang="fr-BE" sz="2800" b="1" u="sng" dirty="0">
                <a:solidFill>
                  <a:srgbClr val="FF0000"/>
                </a:solidFill>
              </a:rPr>
              <a:t>LES PROCESSUS PASSIFS </a:t>
            </a:r>
            <a:r>
              <a:rPr lang="fr-BE" sz="2800" b="1" u="sng" dirty="0" smtClean="0">
                <a:solidFill>
                  <a:srgbClr val="FF0000"/>
                </a:solidFill>
              </a:rPr>
              <a:t>INDUISENT </a:t>
            </a:r>
            <a:r>
              <a:rPr lang="fr-BE" sz="2800" b="1" u="sng" dirty="0">
                <a:solidFill>
                  <a:srgbClr val="FF0000"/>
                </a:solidFill>
              </a:rPr>
              <a:t>L</a:t>
            </a:r>
            <a:r>
              <a:rPr lang="fr-BE" sz="2800" b="1" u="sng" dirty="0" smtClean="0">
                <a:solidFill>
                  <a:srgbClr val="FF0000"/>
                </a:solidFill>
              </a:rPr>
              <a:t>ES </a:t>
            </a:r>
            <a:r>
              <a:rPr lang="fr-BE" sz="2800" b="1" u="sng" dirty="0">
                <a:solidFill>
                  <a:srgbClr val="FF0000"/>
                </a:solidFill>
              </a:rPr>
              <a:t>PROCESSUS </a:t>
            </a:r>
            <a:r>
              <a:rPr lang="fr-BE" sz="2800" b="1" u="sng" dirty="0" smtClean="0">
                <a:solidFill>
                  <a:srgbClr val="FF0000"/>
                </a:solidFill>
              </a:rPr>
              <a:t>ACTIFS</a:t>
            </a:r>
            <a:endParaRPr lang="fr-BE" sz="2800" dirty="0">
              <a:solidFill>
                <a:srgbClr val="92D050"/>
              </a:solidFill>
            </a:endParaRPr>
          </a:p>
          <a:p>
            <a:pPr marL="0" lvl="0" indent="0" algn="ctr">
              <a:buSzPct val="45000"/>
              <a:buNone/>
            </a:pPr>
            <a:r>
              <a:rPr lang="fr-BE" sz="2000" i="1" dirty="0" smtClean="0"/>
              <a:t>→ </a:t>
            </a:r>
            <a:r>
              <a:rPr lang="fr-BE" sz="2000" i="1" dirty="0"/>
              <a:t>A ce stade, l'</a:t>
            </a:r>
            <a:r>
              <a:rPr lang="fr-BE" sz="2000" i="1" dirty="0" err="1"/>
              <a:t>oeuf</a:t>
            </a:r>
            <a:r>
              <a:rPr lang="fr-BE" sz="2000" i="1" dirty="0"/>
              <a:t> ne touche pas encore les parois de l’utérus</a:t>
            </a:r>
            <a:r>
              <a:rPr lang="fr-BE" sz="2000" i="1" dirty="0" smtClean="0"/>
              <a:t>..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900" decel="100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811213"/>
            <a:ext cx="11428413" cy="6046787"/>
          </a:xfrm>
        </p:spPr>
        <p:txBody>
          <a:bodyPr>
            <a:normAutofit/>
          </a:bodyPr>
          <a:lstStyle/>
          <a:p>
            <a:pPr lvl="0"/>
            <a:r>
              <a:rPr lang="fr-BE" sz="2400" b="1" dirty="0"/>
              <a:t>1) Apposition/Accolement</a:t>
            </a:r>
          </a:p>
          <a:p>
            <a:pPr lvl="0"/>
            <a:r>
              <a:rPr lang="fr-BE" sz="2000" dirty="0"/>
              <a:t>Accolement de l'</a:t>
            </a:r>
            <a:r>
              <a:rPr lang="fr-BE" sz="2000" dirty="0" err="1"/>
              <a:t>oeuf</a:t>
            </a:r>
            <a:r>
              <a:rPr lang="fr-BE" sz="2000" dirty="0"/>
              <a:t> sur la </a:t>
            </a:r>
            <a:r>
              <a:rPr lang="fr-BE" sz="2000" dirty="0" smtClean="0"/>
              <a:t>muqueuse endométriale,</a:t>
            </a:r>
            <a:r>
              <a:rPr lang="en-US" sz="2000" dirty="0" smtClean="0"/>
              <a:t> qui </a:t>
            </a:r>
            <a:r>
              <a:rPr lang="en-US" sz="2000" dirty="0" err="1" smtClean="0"/>
              <a:t>comprend</a:t>
            </a:r>
            <a:r>
              <a:rPr lang="en-US" sz="2000" dirty="0" smtClean="0"/>
              <a:t> : </a:t>
            </a:r>
          </a:p>
          <a:p>
            <a:pPr lvl="0" algn="just"/>
            <a:endParaRPr lang="en-US" i="1" dirty="0" smtClean="0">
              <a:solidFill>
                <a:schemeClr val="bg1"/>
              </a:solidFill>
            </a:endParaRPr>
          </a:p>
          <a:p>
            <a:pPr lvl="0"/>
            <a:endParaRPr lang="en-US" sz="2000" dirty="0" smtClean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0199" y="2205037"/>
            <a:ext cx="7006829" cy="356711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9073158" y="3836986"/>
            <a:ext cx="37659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Couche</a:t>
            </a:r>
            <a:r>
              <a:rPr lang="en-US" dirty="0" smtClean="0"/>
              <a:t> </a:t>
            </a:r>
            <a:r>
              <a:rPr lang="en-US" dirty="0" err="1" smtClean="0"/>
              <a:t>conjonctive</a:t>
            </a: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Vaisseaux</a:t>
            </a:r>
            <a:r>
              <a:rPr lang="en-US" dirty="0" smtClean="0"/>
              <a:t> et </a:t>
            </a:r>
            <a:r>
              <a:rPr lang="en-US" dirty="0" err="1" smtClean="0"/>
              <a:t>collagenes</a:t>
            </a:r>
            <a:r>
              <a:rPr lang="en-US" dirty="0" smtClean="0"/>
              <a:t> +++</a:t>
            </a:r>
            <a:endParaRPr lang="en-US" dirty="0"/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8607028" y="4100513"/>
            <a:ext cx="466130" cy="11430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7829550" y="4843463"/>
            <a:ext cx="1243608" cy="1428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angle 5"/>
          <p:cNvSpPr/>
          <p:nvPr/>
        </p:nvSpPr>
        <p:spPr>
          <a:xfrm rot="988997">
            <a:off x="1547772" y="2451842"/>
            <a:ext cx="4170615" cy="1481020"/>
          </a:xfrm>
          <a:custGeom>
            <a:avLst/>
            <a:gdLst>
              <a:gd name="connsiteX0" fmla="*/ 0 w 3914776"/>
              <a:gd name="connsiteY0" fmla="*/ 0 h 1028700"/>
              <a:gd name="connsiteX1" fmla="*/ 3914776 w 3914776"/>
              <a:gd name="connsiteY1" fmla="*/ 0 h 1028700"/>
              <a:gd name="connsiteX2" fmla="*/ 3914776 w 3914776"/>
              <a:gd name="connsiteY2" fmla="*/ 1028700 h 1028700"/>
              <a:gd name="connsiteX3" fmla="*/ 0 w 3914776"/>
              <a:gd name="connsiteY3" fmla="*/ 1028700 h 1028700"/>
              <a:gd name="connsiteX4" fmla="*/ 0 w 3914776"/>
              <a:gd name="connsiteY4" fmla="*/ 0 h 1028700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66877"/>
              <a:gd name="connsiteX1" fmla="*/ 3914776 w 3914776"/>
              <a:gd name="connsiteY1" fmla="*/ 0 h 1366877"/>
              <a:gd name="connsiteX2" fmla="*/ 3914776 w 3914776"/>
              <a:gd name="connsiteY2" fmla="*/ 1028700 h 1366877"/>
              <a:gd name="connsiteX3" fmla="*/ 1588051 w 3914776"/>
              <a:gd name="connsiteY3" fmla="*/ 957278 h 1366877"/>
              <a:gd name="connsiteX4" fmla="*/ 161740 w 3914776"/>
              <a:gd name="connsiteY4" fmla="*/ 1323539 h 1366877"/>
              <a:gd name="connsiteX5" fmla="*/ 0 w 3914776"/>
              <a:gd name="connsiteY5" fmla="*/ 0 h 1366877"/>
              <a:gd name="connsiteX0" fmla="*/ 0 w 3914776"/>
              <a:gd name="connsiteY0" fmla="*/ 0 h 1397112"/>
              <a:gd name="connsiteX1" fmla="*/ 3914776 w 3914776"/>
              <a:gd name="connsiteY1" fmla="*/ 0 h 1397112"/>
              <a:gd name="connsiteX2" fmla="*/ 3914776 w 3914776"/>
              <a:gd name="connsiteY2" fmla="*/ 1028700 h 1397112"/>
              <a:gd name="connsiteX3" fmla="*/ 1588051 w 3914776"/>
              <a:gd name="connsiteY3" fmla="*/ 957278 h 1397112"/>
              <a:gd name="connsiteX4" fmla="*/ 357123 w 3914776"/>
              <a:gd name="connsiteY4" fmla="*/ 1127806 h 1397112"/>
              <a:gd name="connsiteX5" fmla="*/ 161740 w 3914776"/>
              <a:gd name="connsiteY5" fmla="*/ 1323539 h 1397112"/>
              <a:gd name="connsiteX6" fmla="*/ 0 w 3914776"/>
              <a:gd name="connsiteY6" fmla="*/ 0 h 1397112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1588051 w 3914776"/>
              <a:gd name="connsiteY3" fmla="*/ 957278 h 1410507"/>
              <a:gd name="connsiteX4" fmla="*/ 381446 w 3914776"/>
              <a:gd name="connsiteY4" fmla="*/ 1210008 h 1410507"/>
              <a:gd name="connsiteX5" fmla="*/ 161740 w 3914776"/>
              <a:gd name="connsiteY5" fmla="*/ 1323539 h 1410507"/>
              <a:gd name="connsiteX6" fmla="*/ 0 w 3914776"/>
              <a:gd name="connsiteY6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56958 w 3914776"/>
              <a:gd name="connsiteY3" fmla="*/ 850221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67580 w 3914776"/>
              <a:gd name="connsiteY3" fmla="*/ 936477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295182"/>
              <a:gd name="connsiteX1" fmla="*/ 3914776 w 3914776"/>
              <a:gd name="connsiteY1" fmla="*/ 0 h 1295182"/>
              <a:gd name="connsiteX2" fmla="*/ 3914776 w 3914776"/>
              <a:gd name="connsiteY2" fmla="*/ 1028700 h 1295182"/>
              <a:gd name="connsiteX3" fmla="*/ 2967580 w 3914776"/>
              <a:gd name="connsiteY3" fmla="*/ 936477 h 1295182"/>
              <a:gd name="connsiteX4" fmla="*/ 1588051 w 3914776"/>
              <a:gd name="connsiteY4" fmla="*/ 957278 h 1295182"/>
              <a:gd name="connsiteX5" fmla="*/ 381446 w 3914776"/>
              <a:gd name="connsiteY5" fmla="*/ 1210008 h 1295182"/>
              <a:gd name="connsiteX6" fmla="*/ 203404 w 3914776"/>
              <a:gd name="connsiteY6" fmla="*/ 1162211 h 1295182"/>
              <a:gd name="connsiteX7" fmla="*/ 0 w 3914776"/>
              <a:gd name="connsiteY7" fmla="*/ 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386728 h 1427760"/>
              <a:gd name="connsiteX1" fmla="*/ 1899068 w 4018372"/>
              <a:gd name="connsiteY1" fmla="*/ 28434 h 1427760"/>
              <a:gd name="connsiteX2" fmla="*/ 4018372 w 4018372"/>
              <a:gd name="connsiteY2" fmla="*/ 132578 h 1427760"/>
              <a:gd name="connsiteX3" fmla="*/ 4018372 w 4018372"/>
              <a:gd name="connsiteY3" fmla="*/ 1161278 h 1427760"/>
              <a:gd name="connsiteX4" fmla="*/ 3071176 w 4018372"/>
              <a:gd name="connsiteY4" fmla="*/ 1069055 h 1427760"/>
              <a:gd name="connsiteX5" fmla="*/ 1691647 w 4018372"/>
              <a:gd name="connsiteY5" fmla="*/ 1089856 h 1427760"/>
              <a:gd name="connsiteX6" fmla="*/ 485042 w 4018372"/>
              <a:gd name="connsiteY6" fmla="*/ 1342586 h 1427760"/>
              <a:gd name="connsiteX7" fmla="*/ 307000 w 4018372"/>
              <a:gd name="connsiteY7" fmla="*/ 1294789 h 1427760"/>
              <a:gd name="connsiteX8" fmla="*/ 0 w 4018372"/>
              <a:gd name="connsiteY8" fmla="*/ 386728 h 1427760"/>
              <a:gd name="connsiteX0" fmla="*/ 0 w 4170615"/>
              <a:gd name="connsiteY0" fmla="*/ 386728 h 1427760"/>
              <a:gd name="connsiteX1" fmla="*/ 1899068 w 4170615"/>
              <a:gd name="connsiteY1" fmla="*/ 28434 h 1427760"/>
              <a:gd name="connsiteX2" fmla="*/ 4018372 w 4170615"/>
              <a:gd name="connsiteY2" fmla="*/ 132578 h 1427760"/>
              <a:gd name="connsiteX3" fmla="*/ 4170615 w 4170615"/>
              <a:gd name="connsiteY3" fmla="*/ 1071531 h 1427760"/>
              <a:gd name="connsiteX4" fmla="*/ 3071176 w 4170615"/>
              <a:gd name="connsiteY4" fmla="*/ 1069055 h 1427760"/>
              <a:gd name="connsiteX5" fmla="*/ 1691647 w 4170615"/>
              <a:gd name="connsiteY5" fmla="*/ 1089856 h 1427760"/>
              <a:gd name="connsiteX6" fmla="*/ 485042 w 4170615"/>
              <a:gd name="connsiteY6" fmla="*/ 1342586 h 1427760"/>
              <a:gd name="connsiteX7" fmla="*/ 307000 w 4170615"/>
              <a:gd name="connsiteY7" fmla="*/ 1294789 h 1427760"/>
              <a:gd name="connsiteX8" fmla="*/ 0 w 4170615"/>
              <a:gd name="connsiteY8" fmla="*/ 386728 h 1427760"/>
              <a:gd name="connsiteX0" fmla="*/ 0 w 4170615"/>
              <a:gd name="connsiteY0" fmla="*/ 439988 h 1481020"/>
              <a:gd name="connsiteX1" fmla="*/ 1899068 w 4170615"/>
              <a:gd name="connsiteY1" fmla="*/ 81694 h 1481020"/>
              <a:gd name="connsiteX2" fmla="*/ 3913386 w 4170615"/>
              <a:gd name="connsiteY2" fmla="*/ 82804 h 1481020"/>
              <a:gd name="connsiteX3" fmla="*/ 4170615 w 4170615"/>
              <a:gd name="connsiteY3" fmla="*/ 1124791 h 1481020"/>
              <a:gd name="connsiteX4" fmla="*/ 3071176 w 4170615"/>
              <a:gd name="connsiteY4" fmla="*/ 1122315 h 1481020"/>
              <a:gd name="connsiteX5" fmla="*/ 1691647 w 4170615"/>
              <a:gd name="connsiteY5" fmla="*/ 1143116 h 1481020"/>
              <a:gd name="connsiteX6" fmla="*/ 485042 w 4170615"/>
              <a:gd name="connsiteY6" fmla="*/ 1395846 h 1481020"/>
              <a:gd name="connsiteX7" fmla="*/ 307000 w 4170615"/>
              <a:gd name="connsiteY7" fmla="*/ 1348049 h 1481020"/>
              <a:gd name="connsiteX8" fmla="*/ 0 w 4170615"/>
              <a:gd name="connsiteY8" fmla="*/ 439988 h 1481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70615" h="1481020">
                <a:moveTo>
                  <a:pt x="0" y="439988"/>
                </a:moveTo>
                <a:cubicBezTo>
                  <a:pt x="250875" y="255560"/>
                  <a:pt x="1229339" y="124052"/>
                  <a:pt x="1899068" y="81694"/>
                </a:cubicBezTo>
                <a:cubicBezTo>
                  <a:pt x="2568797" y="39336"/>
                  <a:pt x="3545699" y="-79372"/>
                  <a:pt x="3913386" y="82804"/>
                </a:cubicBezTo>
                <a:lnTo>
                  <a:pt x="4170615" y="1124791"/>
                </a:lnTo>
                <a:cubicBezTo>
                  <a:pt x="3996928" y="1302935"/>
                  <a:pt x="3458963" y="1134219"/>
                  <a:pt x="3071176" y="1122315"/>
                </a:cubicBezTo>
                <a:cubicBezTo>
                  <a:pt x="2683389" y="1110411"/>
                  <a:pt x="2106849" y="1119592"/>
                  <a:pt x="1691647" y="1143116"/>
                </a:cubicBezTo>
                <a:cubicBezTo>
                  <a:pt x="1104949" y="1197519"/>
                  <a:pt x="722760" y="1334803"/>
                  <a:pt x="485042" y="1395846"/>
                </a:cubicBezTo>
                <a:cubicBezTo>
                  <a:pt x="247324" y="1456889"/>
                  <a:pt x="372764" y="1573902"/>
                  <a:pt x="307000" y="1348049"/>
                </a:cubicBezTo>
                <a:lnTo>
                  <a:pt x="0" y="439988"/>
                </a:lnTo>
                <a:close/>
              </a:path>
            </a:pathLst>
          </a:custGeom>
          <a:solidFill>
            <a:srgbClr val="92D050">
              <a:alpha val="72000"/>
            </a:srgb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5"/>
          <p:cNvSpPr/>
          <p:nvPr/>
        </p:nvSpPr>
        <p:spPr>
          <a:xfrm rot="988997">
            <a:off x="1616003" y="3560425"/>
            <a:ext cx="4059059" cy="520837"/>
          </a:xfrm>
          <a:custGeom>
            <a:avLst/>
            <a:gdLst>
              <a:gd name="connsiteX0" fmla="*/ 0 w 3914776"/>
              <a:gd name="connsiteY0" fmla="*/ 0 h 1028700"/>
              <a:gd name="connsiteX1" fmla="*/ 3914776 w 3914776"/>
              <a:gd name="connsiteY1" fmla="*/ 0 h 1028700"/>
              <a:gd name="connsiteX2" fmla="*/ 3914776 w 3914776"/>
              <a:gd name="connsiteY2" fmla="*/ 1028700 h 1028700"/>
              <a:gd name="connsiteX3" fmla="*/ 0 w 3914776"/>
              <a:gd name="connsiteY3" fmla="*/ 1028700 h 1028700"/>
              <a:gd name="connsiteX4" fmla="*/ 0 w 3914776"/>
              <a:gd name="connsiteY4" fmla="*/ 0 h 1028700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66877"/>
              <a:gd name="connsiteX1" fmla="*/ 3914776 w 3914776"/>
              <a:gd name="connsiteY1" fmla="*/ 0 h 1366877"/>
              <a:gd name="connsiteX2" fmla="*/ 3914776 w 3914776"/>
              <a:gd name="connsiteY2" fmla="*/ 1028700 h 1366877"/>
              <a:gd name="connsiteX3" fmla="*/ 1588051 w 3914776"/>
              <a:gd name="connsiteY3" fmla="*/ 957278 h 1366877"/>
              <a:gd name="connsiteX4" fmla="*/ 161740 w 3914776"/>
              <a:gd name="connsiteY4" fmla="*/ 1323539 h 1366877"/>
              <a:gd name="connsiteX5" fmla="*/ 0 w 3914776"/>
              <a:gd name="connsiteY5" fmla="*/ 0 h 1366877"/>
              <a:gd name="connsiteX0" fmla="*/ 0 w 3914776"/>
              <a:gd name="connsiteY0" fmla="*/ 0 h 1397112"/>
              <a:gd name="connsiteX1" fmla="*/ 3914776 w 3914776"/>
              <a:gd name="connsiteY1" fmla="*/ 0 h 1397112"/>
              <a:gd name="connsiteX2" fmla="*/ 3914776 w 3914776"/>
              <a:gd name="connsiteY2" fmla="*/ 1028700 h 1397112"/>
              <a:gd name="connsiteX3" fmla="*/ 1588051 w 3914776"/>
              <a:gd name="connsiteY3" fmla="*/ 957278 h 1397112"/>
              <a:gd name="connsiteX4" fmla="*/ 357123 w 3914776"/>
              <a:gd name="connsiteY4" fmla="*/ 1127806 h 1397112"/>
              <a:gd name="connsiteX5" fmla="*/ 161740 w 3914776"/>
              <a:gd name="connsiteY5" fmla="*/ 1323539 h 1397112"/>
              <a:gd name="connsiteX6" fmla="*/ 0 w 3914776"/>
              <a:gd name="connsiteY6" fmla="*/ 0 h 1397112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1588051 w 3914776"/>
              <a:gd name="connsiteY3" fmla="*/ 957278 h 1410507"/>
              <a:gd name="connsiteX4" fmla="*/ 381446 w 3914776"/>
              <a:gd name="connsiteY4" fmla="*/ 1210008 h 1410507"/>
              <a:gd name="connsiteX5" fmla="*/ 161740 w 3914776"/>
              <a:gd name="connsiteY5" fmla="*/ 1323539 h 1410507"/>
              <a:gd name="connsiteX6" fmla="*/ 0 w 3914776"/>
              <a:gd name="connsiteY6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56958 w 3914776"/>
              <a:gd name="connsiteY3" fmla="*/ 850221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67580 w 3914776"/>
              <a:gd name="connsiteY3" fmla="*/ 936477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295182"/>
              <a:gd name="connsiteX1" fmla="*/ 3914776 w 3914776"/>
              <a:gd name="connsiteY1" fmla="*/ 0 h 1295182"/>
              <a:gd name="connsiteX2" fmla="*/ 3914776 w 3914776"/>
              <a:gd name="connsiteY2" fmla="*/ 1028700 h 1295182"/>
              <a:gd name="connsiteX3" fmla="*/ 2967580 w 3914776"/>
              <a:gd name="connsiteY3" fmla="*/ 936477 h 1295182"/>
              <a:gd name="connsiteX4" fmla="*/ 1588051 w 3914776"/>
              <a:gd name="connsiteY4" fmla="*/ 957278 h 1295182"/>
              <a:gd name="connsiteX5" fmla="*/ 381446 w 3914776"/>
              <a:gd name="connsiteY5" fmla="*/ 1210008 h 1295182"/>
              <a:gd name="connsiteX6" fmla="*/ 203404 w 3914776"/>
              <a:gd name="connsiteY6" fmla="*/ 1162211 h 1295182"/>
              <a:gd name="connsiteX7" fmla="*/ 0 w 3914776"/>
              <a:gd name="connsiteY7" fmla="*/ 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386728 h 1427760"/>
              <a:gd name="connsiteX1" fmla="*/ 1899068 w 4018372"/>
              <a:gd name="connsiteY1" fmla="*/ 28434 h 1427760"/>
              <a:gd name="connsiteX2" fmla="*/ 4018372 w 4018372"/>
              <a:gd name="connsiteY2" fmla="*/ 132578 h 1427760"/>
              <a:gd name="connsiteX3" fmla="*/ 4018372 w 4018372"/>
              <a:gd name="connsiteY3" fmla="*/ 1161278 h 1427760"/>
              <a:gd name="connsiteX4" fmla="*/ 3071176 w 4018372"/>
              <a:gd name="connsiteY4" fmla="*/ 1069055 h 1427760"/>
              <a:gd name="connsiteX5" fmla="*/ 1691647 w 4018372"/>
              <a:gd name="connsiteY5" fmla="*/ 1089856 h 1427760"/>
              <a:gd name="connsiteX6" fmla="*/ 485042 w 4018372"/>
              <a:gd name="connsiteY6" fmla="*/ 1342586 h 1427760"/>
              <a:gd name="connsiteX7" fmla="*/ 307000 w 4018372"/>
              <a:gd name="connsiteY7" fmla="*/ 1294789 h 1427760"/>
              <a:gd name="connsiteX8" fmla="*/ 0 w 4018372"/>
              <a:gd name="connsiteY8" fmla="*/ 386728 h 1427760"/>
              <a:gd name="connsiteX0" fmla="*/ 0 w 4170615"/>
              <a:gd name="connsiteY0" fmla="*/ 386728 h 1427760"/>
              <a:gd name="connsiteX1" fmla="*/ 1899068 w 4170615"/>
              <a:gd name="connsiteY1" fmla="*/ 28434 h 1427760"/>
              <a:gd name="connsiteX2" fmla="*/ 4018372 w 4170615"/>
              <a:gd name="connsiteY2" fmla="*/ 132578 h 1427760"/>
              <a:gd name="connsiteX3" fmla="*/ 4170615 w 4170615"/>
              <a:gd name="connsiteY3" fmla="*/ 1071531 h 1427760"/>
              <a:gd name="connsiteX4" fmla="*/ 3071176 w 4170615"/>
              <a:gd name="connsiteY4" fmla="*/ 1069055 h 1427760"/>
              <a:gd name="connsiteX5" fmla="*/ 1691647 w 4170615"/>
              <a:gd name="connsiteY5" fmla="*/ 1089856 h 1427760"/>
              <a:gd name="connsiteX6" fmla="*/ 485042 w 4170615"/>
              <a:gd name="connsiteY6" fmla="*/ 1342586 h 1427760"/>
              <a:gd name="connsiteX7" fmla="*/ 307000 w 4170615"/>
              <a:gd name="connsiteY7" fmla="*/ 1294789 h 1427760"/>
              <a:gd name="connsiteX8" fmla="*/ 0 w 4170615"/>
              <a:gd name="connsiteY8" fmla="*/ 386728 h 1427760"/>
              <a:gd name="connsiteX0" fmla="*/ 0 w 4170615"/>
              <a:gd name="connsiteY0" fmla="*/ 439988 h 1481020"/>
              <a:gd name="connsiteX1" fmla="*/ 1899068 w 4170615"/>
              <a:gd name="connsiteY1" fmla="*/ 81694 h 1481020"/>
              <a:gd name="connsiteX2" fmla="*/ 3913386 w 4170615"/>
              <a:gd name="connsiteY2" fmla="*/ 82804 h 1481020"/>
              <a:gd name="connsiteX3" fmla="*/ 4170615 w 4170615"/>
              <a:gd name="connsiteY3" fmla="*/ 1124791 h 1481020"/>
              <a:gd name="connsiteX4" fmla="*/ 3071176 w 4170615"/>
              <a:gd name="connsiteY4" fmla="*/ 1122315 h 1481020"/>
              <a:gd name="connsiteX5" fmla="*/ 1691647 w 4170615"/>
              <a:gd name="connsiteY5" fmla="*/ 1143116 h 1481020"/>
              <a:gd name="connsiteX6" fmla="*/ 485042 w 4170615"/>
              <a:gd name="connsiteY6" fmla="*/ 1395846 h 1481020"/>
              <a:gd name="connsiteX7" fmla="*/ 307000 w 4170615"/>
              <a:gd name="connsiteY7" fmla="*/ 1348049 h 1481020"/>
              <a:gd name="connsiteX8" fmla="*/ 0 w 4170615"/>
              <a:gd name="connsiteY8" fmla="*/ 439988 h 1481020"/>
              <a:gd name="connsiteX0" fmla="*/ 0 w 4109807"/>
              <a:gd name="connsiteY0" fmla="*/ 1498276 h 1498277"/>
              <a:gd name="connsiteX1" fmla="*/ 1838260 w 4109807"/>
              <a:gd name="connsiteY1" fmla="*/ 81694 h 1498277"/>
              <a:gd name="connsiteX2" fmla="*/ 3852578 w 4109807"/>
              <a:gd name="connsiteY2" fmla="*/ 82804 h 1498277"/>
              <a:gd name="connsiteX3" fmla="*/ 4109807 w 4109807"/>
              <a:gd name="connsiteY3" fmla="*/ 1124791 h 1498277"/>
              <a:gd name="connsiteX4" fmla="*/ 3010368 w 4109807"/>
              <a:gd name="connsiteY4" fmla="*/ 1122315 h 1498277"/>
              <a:gd name="connsiteX5" fmla="*/ 1630839 w 4109807"/>
              <a:gd name="connsiteY5" fmla="*/ 1143116 h 1498277"/>
              <a:gd name="connsiteX6" fmla="*/ 424234 w 4109807"/>
              <a:gd name="connsiteY6" fmla="*/ 1395846 h 1498277"/>
              <a:gd name="connsiteX7" fmla="*/ 246192 w 4109807"/>
              <a:gd name="connsiteY7" fmla="*/ 1348049 h 1498277"/>
              <a:gd name="connsiteX8" fmla="*/ 0 w 4109807"/>
              <a:gd name="connsiteY8" fmla="*/ 1498276 h 1498277"/>
              <a:gd name="connsiteX0" fmla="*/ 0 w 4109807"/>
              <a:gd name="connsiteY0" fmla="*/ 1498276 h 2652729"/>
              <a:gd name="connsiteX1" fmla="*/ 1838260 w 4109807"/>
              <a:gd name="connsiteY1" fmla="*/ 81694 h 2652729"/>
              <a:gd name="connsiteX2" fmla="*/ 3852578 w 4109807"/>
              <a:gd name="connsiteY2" fmla="*/ 82804 h 2652729"/>
              <a:gd name="connsiteX3" fmla="*/ 4109807 w 4109807"/>
              <a:gd name="connsiteY3" fmla="*/ 1124791 h 2652729"/>
              <a:gd name="connsiteX4" fmla="*/ 3010368 w 4109807"/>
              <a:gd name="connsiteY4" fmla="*/ 1122315 h 2652729"/>
              <a:gd name="connsiteX5" fmla="*/ 1630839 w 4109807"/>
              <a:gd name="connsiteY5" fmla="*/ 1143116 h 2652729"/>
              <a:gd name="connsiteX6" fmla="*/ 424234 w 4109807"/>
              <a:gd name="connsiteY6" fmla="*/ 1395846 h 2652729"/>
              <a:gd name="connsiteX7" fmla="*/ 111142 w 4109807"/>
              <a:gd name="connsiteY7" fmla="*/ 2628052 h 2652729"/>
              <a:gd name="connsiteX8" fmla="*/ 0 w 4109807"/>
              <a:gd name="connsiteY8" fmla="*/ 1498276 h 2652729"/>
              <a:gd name="connsiteX0" fmla="*/ 0 w 4109807"/>
              <a:gd name="connsiteY0" fmla="*/ 1498276 h 2682154"/>
              <a:gd name="connsiteX1" fmla="*/ 1838260 w 4109807"/>
              <a:gd name="connsiteY1" fmla="*/ 81694 h 2682154"/>
              <a:gd name="connsiteX2" fmla="*/ 3852578 w 4109807"/>
              <a:gd name="connsiteY2" fmla="*/ 82804 h 2682154"/>
              <a:gd name="connsiteX3" fmla="*/ 4109807 w 4109807"/>
              <a:gd name="connsiteY3" fmla="*/ 1124791 h 2682154"/>
              <a:gd name="connsiteX4" fmla="*/ 3010368 w 4109807"/>
              <a:gd name="connsiteY4" fmla="*/ 1122315 h 2682154"/>
              <a:gd name="connsiteX5" fmla="*/ 1630839 w 4109807"/>
              <a:gd name="connsiteY5" fmla="*/ 1143116 h 2682154"/>
              <a:gd name="connsiteX6" fmla="*/ 472880 w 4109807"/>
              <a:gd name="connsiteY6" fmla="*/ 2242474 h 2682154"/>
              <a:gd name="connsiteX7" fmla="*/ 111142 w 4109807"/>
              <a:gd name="connsiteY7" fmla="*/ 2628052 h 2682154"/>
              <a:gd name="connsiteX8" fmla="*/ 0 w 4109807"/>
              <a:gd name="connsiteY8" fmla="*/ 1498276 h 2682154"/>
              <a:gd name="connsiteX0" fmla="*/ 0 w 4059059"/>
              <a:gd name="connsiteY0" fmla="*/ 1498276 h 2682159"/>
              <a:gd name="connsiteX1" fmla="*/ 1838260 w 4059059"/>
              <a:gd name="connsiteY1" fmla="*/ 81694 h 2682159"/>
              <a:gd name="connsiteX2" fmla="*/ 3852578 w 4059059"/>
              <a:gd name="connsiteY2" fmla="*/ 82804 h 2682159"/>
              <a:gd name="connsiteX3" fmla="*/ 4059059 w 4059059"/>
              <a:gd name="connsiteY3" fmla="*/ 1278844 h 2682159"/>
              <a:gd name="connsiteX4" fmla="*/ 3010368 w 4059059"/>
              <a:gd name="connsiteY4" fmla="*/ 1122315 h 2682159"/>
              <a:gd name="connsiteX5" fmla="*/ 1630839 w 4059059"/>
              <a:gd name="connsiteY5" fmla="*/ 1143116 h 2682159"/>
              <a:gd name="connsiteX6" fmla="*/ 472880 w 4059059"/>
              <a:gd name="connsiteY6" fmla="*/ 2242474 h 2682159"/>
              <a:gd name="connsiteX7" fmla="*/ 111142 w 4059059"/>
              <a:gd name="connsiteY7" fmla="*/ 2628052 h 2682159"/>
              <a:gd name="connsiteX8" fmla="*/ 0 w 4059059"/>
              <a:gd name="connsiteY8" fmla="*/ 1498276 h 2682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059059" h="2682159">
                <a:moveTo>
                  <a:pt x="0" y="1498276"/>
                </a:moveTo>
                <a:cubicBezTo>
                  <a:pt x="250875" y="1313848"/>
                  <a:pt x="1168531" y="124052"/>
                  <a:pt x="1838260" y="81694"/>
                </a:cubicBezTo>
                <a:cubicBezTo>
                  <a:pt x="2507989" y="39336"/>
                  <a:pt x="3484891" y="-79372"/>
                  <a:pt x="3852578" y="82804"/>
                </a:cubicBezTo>
                <a:lnTo>
                  <a:pt x="4059059" y="1278844"/>
                </a:lnTo>
                <a:cubicBezTo>
                  <a:pt x="3885372" y="1456988"/>
                  <a:pt x="3398155" y="1134219"/>
                  <a:pt x="3010368" y="1122315"/>
                </a:cubicBezTo>
                <a:cubicBezTo>
                  <a:pt x="2622581" y="1110411"/>
                  <a:pt x="2046041" y="1119592"/>
                  <a:pt x="1630839" y="1143116"/>
                </a:cubicBezTo>
                <a:cubicBezTo>
                  <a:pt x="1044141" y="1197519"/>
                  <a:pt x="710598" y="2181431"/>
                  <a:pt x="472880" y="2242474"/>
                </a:cubicBezTo>
                <a:cubicBezTo>
                  <a:pt x="235162" y="2303517"/>
                  <a:pt x="176906" y="2853905"/>
                  <a:pt x="111142" y="2628052"/>
                </a:cubicBezTo>
                <a:lnTo>
                  <a:pt x="0" y="1498276"/>
                </a:lnTo>
                <a:close/>
              </a:path>
            </a:pathLst>
          </a:custGeom>
          <a:solidFill>
            <a:srgbClr val="FF0000">
              <a:alpha val="72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Rectangle 5"/>
          <p:cNvSpPr/>
          <p:nvPr/>
        </p:nvSpPr>
        <p:spPr>
          <a:xfrm rot="988997">
            <a:off x="1381089" y="3767918"/>
            <a:ext cx="4170615" cy="2531583"/>
          </a:xfrm>
          <a:custGeom>
            <a:avLst/>
            <a:gdLst>
              <a:gd name="connsiteX0" fmla="*/ 0 w 3914776"/>
              <a:gd name="connsiteY0" fmla="*/ 0 h 1028700"/>
              <a:gd name="connsiteX1" fmla="*/ 3914776 w 3914776"/>
              <a:gd name="connsiteY1" fmla="*/ 0 h 1028700"/>
              <a:gd name="connsiteX2" fmla="*/ 3914776 w 3914776"/>
              <a:gd name="connsiteY2" fmla="*/ 1028700 h 1028700"/>
              <a:gd name="connsiteX3" fmla="*/ 0 w 3914776"/>
              <a:gd name="connsiteY3" fmla="*/ 1028700 h 1028700"/>
              <a:gd name="connsiteX4" fmla="*/ 0 w 3914776"/>
              <a:gd name="connsiteY4" fmla="*/ 0 h 1028700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23539"/>
              <a:gd name="connsiteX1" fmla="*/ 3914776 w 3914776"/>
              <a:gd name="connsiteY1" fmla="*/ 0 h 1323539"/>
              <a:gd name="connsiteX2" fmla="*/ 3914776 w 3914776"/>
              <a:gd name="connsiteY2" fmla="*/ 1028700 h 1323539"/>
              <a:gd name="connsiteX3" fmla="*/ 161740 w 3914776"/>
              <a:gd name="connsiteY3" fmla="*/ 1323539 h 1323539"/>
              <a:gd name="connsiteX4" fmla="*/ 0 w 3914776"/>
              <a:gd name="connsiteY4" fmla="*/ 0 h 1323539"/>
              <a:gd name="connsiteX0" fmla="*/ 0 w 3914776"/>
              <a:gd name="connsiteY0" fmla="*/ 0 h 1366877"/>
              <a:gd name="connsiteX1" fmla="*/ 3914776 w 3914776"/>
              <a:gd name="connsiteY1" fmla="*/ 0 h 1366877"/>
              <a:gd name="connsiteX2" fmla="*/ 3914776 w 3914776"/>
              <a:gd name="connsiteY2" fmla="*/ 1028700 h 1366877"/>
              <a:gd name="connsiteX3" fmla="*/ 1588051 w 3914776"/>
              <a:gd name="connsiteY3" fmla="*/ 957278 h 1366877"/>
              <a:gd name="connsiteX4" fmla="*/ 161740 w 3914776"/>
              <a:gd name="connsiteY4" fmla="*/ 1323539 h 1366877"/>
              <a:gd name="connsiteX5" fmla="*/ 0 w 3914776"/>
              <a:gd name="connsiteY5" fmla="*/ 0 h 1366877"/>
              <a:gd name="connsiteX0" fmla="*/ 0 w 3914776"/>
              <a:gd name="connsiteY0" fmla="*/ 0 h 1397112"/>
              <a:gd name="connsiteX1" fmla="*/ 3914776 w 3914776"/>
              <a:gd name="connsiteY1" fmla="*/ 0 h 1397112"/>
              <a:gd name="connsiteX2" fmla="*/ 3914776 w 3914776"/>
              <a:gd name="connsiteY2" fmla="*/ 1028700 h 1397112"/>
              <a:gd name="connsiteX3" fmla="*/ 1588051 w 3914776"/>
              <a:gd name="connsiteY3" fmla="*/ 957278 h 1397112"/>
              <a:gd name="connsiteX4" fmla="*/ 357123 w 3914776"/>
              <a:gd name="connsiteY4" fmla="*/ 1127806 h 1397112"/>
              <a:gd name="connsiteX5" fmla="*/ 161740 w 3914776"/>
              <a:gd name="connsiteY5" fmla="*/ 1323539 h 1397112"/>
              <a:gd name="connsiteX6" fmla="*/ 0 w 3914776"/>
              <a:gd name="connsiteY6" fmla="*/ 0 h 1397112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1588051 w 3914776"/>
              <a:gd name="connsiteY3" fmla="*/ 957278 h 1410507"/>
              <a:gd name="connsiteX4" fmla="*/ 381446 w 3914776"/>
              <a:gd name="connsiteY4" fmla="*/ 1210008 h 1410507"/>
              <a:gd name="connsiteX5" fmla="*/ 161740 w 3914776"/>
              <a:gd name="connsiteY5" fmla="*/ 1323539 h 1410507"/>
              <a:gd name="connsiteX6" fmla="*/ 0 w 3914776"/>
              <a:gd name="connsiteY6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56958 w 3914776"/>
              <a:gd name="connsiteY3" fmla="*/ 850221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410507"/>
              <a:gd name="connsiteX1" fmla="*/ 3914776 w 3914776"/>
              <a:gd name="connsiteY1" fmla="*/ 0 h 1410507"/>
              <a:gd name="connsiteX2" fmla="*/ 3914776 w 3914776"/>
              <a:gd name="connsiteY2" fmla="*/ 1028700 h 1410507"/>
              <a:gd name="connsiteX3" fmla="*/ 2967580 w 3914776"/>
              <a:gd name="connsiteY3" fmla="*/ 936477 h 1410507"/>
              <a:gd name="connsiteX4" fmla="*/ 1588051 w 3914776"/>
              <a:gd name="connsiteY4" fmla="*/ 957278 h 1410507"/>
              <a:gd name="connsiteX5" fmla="*/ 381446 w 3914776"/>
              <a:gd name="connsiteY5" fmla="*/ 1210008 h 1410507"/>
              <a:gd name="connsiteX6" fmla="*/ 161740 w 3914776"/>
              <a:gd name="connsiteY6" fmla="*/ 1323539 h 1410507"/>
              <a:gd name="connsiteX7" fmla="*/ 0 w 3914776"/>
              <a:gd name="connsiteY7" fmla="*/ 0 h 1410507"/>
              <a:gd name="connsiteX0" fmla="*/ 0 w 3914776"/>
              <a:gd name="connsiteY0" fmla="*/ 0 h 1295182"/>
              <a:gd name="connsiteX1" fmla="*/ 3914776 w 3914776"/>
              <a:gd name="connsiteY1" fmla="*/ 0 h 1295182"/>
              <a:gd name="connsiteX2" fmla="*/ 3914776 w 3914776"/>
              <a:gd name="connsiteY2" fmla="*/ 1028700 h 1295182"/>
              <a:gd name="connsiteX3" fmla="*/ 2967580 w 3914776"/>
              <a:gd name="connsiteY3" fmla="*/ 936477 h 1295182"/>
              <a:gd name="connsiteX4" fmla="*/ 1588051 w 3914776"/>
              <a:gd name="connsiteY4" fmla="*/ 957278 h 1295182"/>
              <a:gd name="connsiteX5" fmla="*/ 381446 w 3914776"/>
              <a:gd name="connsiteY5" fmla="*/ 1210008 h 1295182"/>
              <a:gd name="connsiteX6" fmla="*/ 203404 w 3914776"/>
              <a:gd name="connsiteY6" fmla="*/ 1162211 h 1295182"/>
              <a:gd name="connsiteX7" fmla="*/ 0 w 3914776"/>
              <a:gd name="connsiteY7" fmla="*/ 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254150 h 1295182"/>
              <a:gd name="connsiteX1" fmla="*/ 4018372 w 4018372"/>
              <a:gd name="connsiteY1" fmla="*/ 0 h 1295182"/>
              <a:gd name="connsiteX2" fmla="*/ 4018372 w 4018372"/>
              <a:gd name="connsiteY2" fmla="*/ 1028700 h 1295182"/>
              <a:gd name="connsiteX3" fmla="*/ 3071176 w 4018372"/>
              <a:gd name="connsiteY3" fmla="*/ 936477 h 1295182"/>
              <a:gd name="connsiteX4" fmla="*/ 1691647 w 4018372"/>
              <a:gd name="connsiteY4" fmla="*/ 957278 h 1295182"/>
              <a:gd name="connsiteX5" fmla="*/ 485042 w 4018372"/>
              <a:gd name="connsiteY5" fmla="*/ 1210008 h 1295182"/>
              <a:gd name="connsiteX6" fmla="*/ 307000 w 4018372"/>
              <a:gd name="connsiteY6" fmla="*/ 1162211 h 1295182"/>
              <a:gd name="connsiteX7" fmla="*/ 0 w 4018372"/>
              <a:gd name="connsiteY7" fmla="*/ 254150 h 1295182"/>
              <a:gd name="connsiteX0" fmla="*/ 0 w 4018372"/>
              <a:gd name="connsiteY0" fmla="*/ 386728 h 1427760"/>
              <a:gd name="connsiteX1" fmla="*/ 1899068 w 4018372"/>
              <a:gd name="connsiteY1" fmla="*/ 28434 h 1427760"/>
              <a:gd name="connsiteX2" fmla="*/ 4018372 w 4018372"/>
              <a:gd name="connsiteY2" fmla="*/ 132578 h 1427760"/>
              <a:gd name="connsiteX3" fmla="*/ 4018372 w 4018372"/>
              <a:gd name="connsiteY3" fmla="*/ 1161278 h 1427760"/>
              <a:gd name="connsiteX4" fmla="*/ 3071176 w 4018372"/>
              <a:gd name="connsiteY4" fmla="*/ 1069055 h 1427760"/>
              <a:gd name="connsiteX5" fmla="*/ 1691647 w 4018372"/>
              <a:gd name="connsiteY5" fmla="*/ 1089856 h 1427760"/>
              <a:gd name="connsiteX6" fmla="*/ 485042 w 4018372"/>
              <a:gd name="connsiteY6" fmla="*/ 1342586 h 1427760"/>
              <a:gd name="connsiteX7" fmla="*/ 307000 w 4018372"/>
              <a:gd name="connsiteY7" fmla="*/ 1294789 h 1427760"/>
              <a:gd name="connsiteX8" fmla="*/ 0 w 4018372"/>
              <a:gd name="connsiteY8" fmla="*/ 386728 h 1427760"/>
              <a:gd name="connsiteX0" fmla="*/ 0 w 4170615"/>
              <a:gd name="connsiteY0" fmla="*/ 386728 h 1427760"/>
              <a:gd name="connsiteX1" fmla="*/ 1899068 w 4170615"/>
              <a:gd name="connsiteY1" fmla="*/ 28434 h 1427760"/>
              <a:gd name="connsiteX2" fmla="*/ 4018372 w 4170615"/>
              <a:gd name="connsiteY2" fmla="*/ 132578 h 1427760"/>
              <a:gd name="connsiteX3" fmla="*/ 4170615 w 4170615"/>
              <a:gd name="connsiteY3" fmla="*/ 1071531 h 1427760"/>
              <a:gd name="connsiteX4" fmla="*/ 3071176 w 4170615"/>
              <a:gd name="connsiteY4" fmla="*/ 1069055 h 1427760"/>
              <a:gd name="connsiteX5" fmla="*/ 1691647 w 4170615"/>
              <a:gd name="connsiteY5" fmla="*/ 1089856 h 1427760"/>
              <a:gd name="connsiteX6" fmla="*/ 485042 w 4170615"/>
              <a:gd name="connsiteY6" fmla="*/ 1342586 h 1427760"/>
              <a:gd name="connsiteX7" fmla="*/ 307000 w 4170615"/>
              <a:gd name="connsiteY7" fmla="*/ 1294789 h 1427760"/>
              <a:gd name="connsiteX8" fmla="*/ 0 w 4170615"/>
              <a:gd name="connsiteY8" fmla="*/ 386728 h 1427760"/>
              <a:gd name="connsiteX0" fmla="*/ 0 w 4170615"/>
              <a:gd name="connsiteY0" fmla="*/ 439988 h 1481020"/>
              <a:gd name="connsiteX1" fmla="*/ 1899068 w 4170615"/>
              <a:gd name="connsiteY1" fmla="*/ 81694 h 1481020"/>
              <a:gd name="connsiteX2" fmla="*/ 3913386 w 4170615"/>
              <a:gd name="connsiteY2" fmla="*/ 82804 h 1481020"/>
              <a:gd name="connsiteX3" fmla="*/ 4170615 w 4170615"/>
              <a:gd name="connsiteY3" fmla="*/ 1124791 h 1481020"/>
              <a:gd name="connsiteX4" fmla="*/ 3071176 w 4170615"/>
              <a:gd name="connsiteY4" fmla="*/ 1122315 h 1481020"/>
              <a:gd name="connsiteX5" fmla="*/ 1691647 w 4170615"/>
              <a:gd name="connsiteY5" fmla="*/ 1143116 h 1481020"/>
              <a:gd name="connsiteX6" fmla="*/ 485042 w 4170615"/>
              <a:gd name="connsiteY6" fmla="*/ 1395846 h 1481020"/>
              <a:gd name="connsiteX7" fmla="*/ 307000 w 4170615"/>
              <a:gd name="connsiteY7" fmla="*/ 1348049 h 1481020"/>
              <a:gd name="connsiteX8" fmla="*/ 0 w 4170615"/>
              <a:gd name="connsiteY8" fmla="*/ 439988 h 1481020"/>
              <a:gd name="connsiteX0" fmla="*/ 0 w 4170615"/>
              <a:gd name="connsiteY0" fmla="*/ 377813 h 1418845"/>
              <a:gd name="connsiteX1" fmla="*/ 1899068 w 4170615"/>
              <a:gd name="connsiteY1" fmla="*/ 19519 h 1418845"/>
              <a:gd name="connsiteX2" fmla="*/ 3953925 w 4170615"/>
              <a:gd name="connsiteY2" fmla="*/ 157633 h 1418845"/>
              <a:gd name="connsiteX3" fmla="*/ 4170615 w 4170615"/>
              <a:gd name="connsiteY3" fmla="*/ 1062616 h 1418845"/>
              <a:gd name="connsiteX4" fmla="*/ 3071176 w 4170615"/>
              <a:gd name="connsiteY4" fmla="*/ 1060140 h 1418845"/>
              <a:gd name="connsiteX5" fmla="*/ 1691647 w 4170615"/>
              <a:gd name="connsiteY5" fmla="*/ 1080941 h 1418845"/>
              <a:gd name="connsiteX6" fmla="*/ 485042 w 4170615"/>
              <a:gd name="connsiteY6" fmla="*/ 1333671 h 1418845"/>
              <a:gd name="connsiteX7" fmla="*/ 307000 w 4170615"/>
              <a:gd name="connsiteY7" fmla="*/ 1285874 h 1418845"/>
              <a:gd name="connsiteX8" fmla="*/ 0 w 4170615"/>
              <a:gd name="connsiteY8" fmla="*/ 377813 h 1418845"/>
              <a:gd name="connsiteX0" fmla="*/ 0 w 4170615"/>
              <a:gd name="connsiteY0" fmla="*/ 377813 h 2110301"/>
              <a:gd name="connsiteX1" fmla="*/ 1899068 w 4170615"/>
              <a:gd name="connsiteY1" fmla="*/ 19519 h 2110301"/>
              <a:gd name="connsiteX2" fmla="*/ 3953925 w 4170615"/>
              <a:gd name="connsiteY2" fmla="*/ 157633 h 2110301"/>
              <a:gd name="connsiteX3" fmla="*/ 4170615 w 4170615"/>
              <a:gd name="connsiteY3" fmla="*/ 1062616 h 2110301"/>
              <a:gd name="connsiteX4" fmla="*/ 3071176 w 4170615"/>
              <a:gd name="connsiteY4" fmla="*/ 1060140 h 2110301"/>
              <a:gd name="connsiteX5" fmla="*/ 1846523 w 4170615"/>
              <a:gd name="connsiteY5" fmla="*/ 2107903 h 2110301"/>
              <a:gd name="connsiteX6" fmla="*/ 485042 w 4170615"/>
              <a:gd name="connsiteY6" fmla="*/ 1333671 h 2110301"/>
              <a:gd name="connsiteX7" fmla="*/ 307000 w 4170615"/>
              <a:gd name="connsiteY7" fmla="*/ 1285874 h 2110301"/>
              <a:gd name="connsiteX8" fmla="*/ 0 w 4170615"/>
              <a:gd name="connsiteY8" fmla="*/ 377813 h 2110301"/>
              <a:gd name="connsiteX0" fmla="*/ 0 w 4170615"/>
              <a:gd name="connsiteY0" fmla="*/ 377813 h 2110301"/>
              <a:gd name="connsiteX1" fmla="*/ 1899068 w 4170615"/>
              <a:gd name="connsiteY1" fmla="*/ 19519 h 2110301"/>
              <a:gd name="connsiteX2" fmla="*/ 3953925 w 4170615"/>
              <a:gd name="connsiteY2" fmla="*/ 157633 h 2110301"/>
              <a:gd name="connsiteX3" fmla="*/ 4170615 w 4170615"/>
              <a:gd name="connsiteY3" fmla="*/ 1062616 h 2110301"/>
              <a:gd name="connsiteX4" fmla="*/ 3361664 w 4170615"/>
              <a:gd name="connsiteY4" fmla="*/ 1689378 h 2110301"/>
              <a:gd name="connsiteX5" fmla="*/ 1846523 w 4170615"/>
              <a:gd name="connsiteY5" fmla="*/ 2107903 h 2110301"/>
              <a:gd name="connsiteX6" fmla="*/ 485042 w 4170615"/>
              <a:gd name="connsiteY6" fmla="*/ 1333671 h 2110301"/>
              <a:gd name="connsiteX7" fmla="*/ 307000 w 4170615"/>
              <a:gd name="connsiteY7" fmla="*/ 1285874 h 2110301"/>
              <a:gd name="connsiteX8" fmla="*/ 0 w 4170615"/>
              <a:gd name="connsiteY8" fmla="*/ 377813 h 2110301"/>
              <a:gd name="connsiteX0" fmla="*/ 0 w 4170615"/>
              <a:gd name="connsiteY0" fmla="*/ 377813 h 2531583"/>
              <a:gd name="connsiteX1" fmla="*/ 1899068 w 4170615"/>
              <a:gd name="connsiteY1" fmla="*/ 19519 h 2531583"/>
              <a:gd name="connsiteX2" fmla="*/ 3953925 w 4170615"/>
              <a:gd name="connsiteY2" fmla="*/ 157633 h 2531583"/>
              <a:gd name="connsiteX3" fmla="*/ 4170615 w 4170615"/>
              <a:gd name="connsiteY3" fmla="*/ 1062616 h 2531583"/>
              <a:gd name="connsiteX4" fmla="*/ 3361664 w 4170615"/>
              <a:gd name="connsiteY4" fmla="*/ 1689378 h 2531583"/>
              <a:gd name="connsiteX5" fmla="*/ 1846523 w 4170615"/>
              <a:gd name="connsiteY5" fmla="*/ 2107903 h 2531583"/>
              <a:gd name="connsiteX6" fmla="*/ 674865 w 4170615"/>
              <a:gd name="connsiteY6" fmla="*/ 2529091 h 2531583"/>
              <a:gd name="connsiteX7" fmla="*/ 307000 w 4170615"/>
              <a:gd name="connsiteY7" fmla="*/ 1285874 h 2531583"/>
              <a:gd name="connsiteX8" fmla="*/ 0 w 4170615"/>
              <a:gd name="connsiteY8" fmla="*/ 377813 h 2531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170615" h="2531583">
                <a:moveTo>
                  <a:pt x="0" y="377813"/>
                </a:moveTo>
                <a:cubicBezTo>
                  <a:pt x="250875" y="193385"/>
                  <a:pt x="1229339" y="61877"/>
                  <a:pt x="1899068" y="19519"/>
                </a:cubicBezTo>
                <a:cubicBezTo>
                  <a:pt x="2568797" y="-22839"/>
                  <a:pt x="3586238" y="-4543"/>
                  <a:pt x="3953925" y="157633"/>
                </a:cubicBezTo>
                <a:lnTo>
                  <a:pt x="4170615" y="1062616"/>
                </a:lnTo>
                <a:cubicBezTo>
                  <a:pt x="3996928" y="1240760"/>
                  <a:pt x="3749451" y="1701282"/>
                  <a:pt x="3361664" y="1689378"/>
                </a:cubicBezTo>
                <a:cubicBezTo>
                  <a:pt x="2973877" y="1677474"/>
                  <a:pt x="2261725" y="2084379"/>
                  <a:pt x="1846523" y="2107903"/>
                </a:cubicBezTo>
                <a:cubicBezTo>
                  <a:pt x="1259825" y="2162306"/>
                  <a:pt x="912583" y="2468048"/>
                  <a:pt x="674865" y="2529091"/>
                </a:cubicBezTo>
                <a:cubicBezTo>
                  <a:pt x="437147" y="2590134"/>
                  <a:pt x="372764" y="1511727"/>
                  <a:pt x="307000" y="1285874"/>
                </a:cubicBezTo>
                <a:lnTo>
                  <a:pt x="0" y="377813"/>
                </a:lnTo>
                <a:close/>
              </a:path>
            </a:pathLst>
          </a:custGeom>
          <a:solidFill>
            <a:schemeClr val="accent6">
              <a:lumMod val="75000"/>
              <a:alpha val="72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015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63513" y="1079500"/>
            <a:ext cx="12028487" cy="3790950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US" sz="2400" b="1" dirty="0"/>
              <a:t>2) Adherence/Fixation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 smtClean="0"/>
              <a:t>système </a:t>
            </a:r>
            <a:r>
              <a:rPr lang="fr-BE" sz="2000" b="1" u="sng" dirty="0"/>
              <a:t>d'intégrines/ligands</a:t>
            </a:r>
            <a:r>
              <a:rPr lang="fr-BE" sz="2000" dirty="0"/>
              <a:t> des deux cotés. 2/3 des stérilités inexpliquées proviendraient d'un défaut d'expression des intégrines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 cellules trophoblastiques </a:t>
            </a:r>
            <a:r>
              <a:rPr lang="fr-BE" sz="2000" dirty="0" smtClean="0"/>
              <a:t>prolifèrent </a:t>
            </a:r>
            <a:r>
              <a:rPr lang="fr-BE" sz="2000" b="1" u="sng" dirty="0"/>
              <a:t>sans </a:t>
            </a:r>
            <a:r>
              <a:rPr lang="fr-BE" sz="2000" b="1" u="sng" dirty="0" smtClean="0"/>
              <a:t>cytodiérèse</a:t>
            </a:r>
            <a:r>
              <a:rPr lang="fr-BE" dirty="0"/>
              <a:t> </a:t>
            </a:r>
            <a:r>
              <a:rPr lang="fr-BE" dirty="0" smtClean="0"/>
              <a:t>(</a:t>
            </a:r>
            <a:r>
              <a:rPr lang="fr-BE" sz="2000" dirty="0" smtClean="0"/>
              <a:t>sans </a:t>
            </a:r>
            <a:r>
              <a:rPr lang="fr-BE" sz="2000" dirty="0"/>
              <a:t>division de </a:t>
            </a:r>
            <a:r>
              <a:rPr lang="fr-BE" sz="2000" dirty="0" smtClean="0"/>
              <a:t>cytoplasme) : </a:t>
            </a:r>
            <a:r>
              <a:rPr lang="fr-BE" sz="2000" dirty="0"/>
              <a:t>on obtient une cellule géante </a:t>
            </a:r>
            <a:r>
              <a:rPr lang="fr-BE" sz="2000" dirty="0" err="1"/>
              <a:t>multinuclée</a:t>
            </a:r>
            <a:r>
              <a:rPr lang="fr-BE" sz="2000" dirty="0"/>
              <a:t> appelée </a:t>
            </a:r>
            <a:r>
              <a:rPr lang="fr-BE" sz="2000" b="1" u="sng" dirty="0"/>
              <a:t>syncytiotrophoblaste</a:t>
            </a:r>
            <a:r>
              <a:rPr lang="fr-BE" sz="2000" dirty="0"/>
              <a:t>.</a:t>
            </a:r>
          </a:p>
          <a:p>
            <a:pPr lvl="0" algn="r">
              <a:buSzPct val="45000"/>
              <a:buFont typeface="StarSymbol"/>
              <a:buChar char="●"/>
            </a:pPr>
            <a:r>
              <a:rPr lang="fr-BE" sz="2000" dirty="0" smtClean="0"/>
              <a:t>En </a:t>
            </a:r>
            <a:r>
              <a:rPr lang="fr-BE" sz="2000" dirty="0"/>
              <a:t>dessous, le trophoblaste prolifère pour donner le </a:t>
            </a:r>
            <a:r>
              <a:rPr lang="fr-BE" sz="2000" b="1" u="sng" dirty="0"/>
              <a:t>cytotrophoblaste</a:t>
            </a:r>
            <a:r>
              <a:rPr lang="fr-BE" sz="2000" dirty="0"/>
              <a:t>, avec </a:t>
            </a:r>
            <a:r>
              <a:rPr lang="fr-BE" sz="2000" dirty="0" smtClean="0"/>
              <a:t>cytodiérèse (division normale). </a:t>
            </a:r>
            <a:r>
              <a:rPr lang="fr-BE" sz="2000" dirty="0"/>
              <a:t>Il sépare le syncytiotrophoblaste et </a:t>
            </a:r>
            <a:r>
              <a:rPr lang="fr-BE" sz="2000" b="1" u="sng" dirty="0"/>
              <a:t>l'</a:t>
            </a:r>
            <a:r>
              <a:rPr lang="fr-BE" sz="2000" b="1" u="sng" dirty="0" err="1"/>
              <a:t>embryoblaste</a:t>
            </a:r>
            <a:r>
              <a:rPr lang="fr-BE" sz="2000" dirty="0"/>
              <a:t>.</a:t>
            </a:r>
          </a:p>
          <a:p>
            <a:pPr lvl="0">
              <a:buSzPct val="45000"/>
              <a:buFont typeface="StarSymbol"/>
              <a:buChar char="●"/>
            </a:pPr>
            <a:endParaRPr lang="en-US" sz="2000" dirty="0"/>
          </a:p>
          <a:p>
            <a:pPr marL="0" lvl="0" indent="0">
              <a:buNone/>
            </a:pPr>
            <a:r>
              <a:rPr lang="fr-BE" sz="2000" i="1" dirty="0"/>
              <a:t>                                  </a:t>
            </a:r>
            <a:r>
              <a:rPr lang="fr-BE" sz="2000" i="1" dirty="0" smtClean="0"/>
              <a:t>                                                → </a:t>
            </a:r>
            <a:r>
              <a:rPr lang="fr-BE" sz="2000" i="1" dirty="0"/>
              <a:t>L'</a:t>
            </a:r>
            <a:r>
              <a:rPr lang="fr-BE" sz="2000" i="1" dirty="0" err="1"/>
              <a:t>oeuf</a:t>
            </a:r>
            <a:r>
              <a:rPr lang="fr-BE" sz="2000" i="1" dirty="0"/>
              <a:t> adhère à l’utérus par son </a:t>
            </a:r>
            <a:r>
              <a:rPr lang="fr-BE" sz="2000" b="1" i="1" u="sng" dirty="0"/>
              <a:t>pôle embryonnaire</a:t>
            </a:r>
            <a:r>
              <a:rPr lang="fr-BE" sz="2000" i="1" dirty="0"/>
              <a:t> !</a:t>
            </a:r>
          </a:p>
        </p:txBody>
      </p:sp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288" y="3604685"/>
            <a:ext cx="3458610" cy="29893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295400"/>
            <a:ext cx="10129838" cy="3649663"/>
          </a:xfrm>
        </p:spPr>
        <p:txBody>
          <a:bodyPr/>
          <a:lstStyle/>
          <a:p>
            <a:pPr lvl="0"/>
            <a:r>
              <a:rPr lang="en-US" sz="2400" b="1" dirty="0"/>
              <a:t>3) Dissociation/Intrusion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 syncytium (=syncytiotrophoblaste) </a:t>
            </a:r>
            <a:r>
              <a:rPr lang="fr-BE" sz="2000" dirty="0" smtClean="0"/>
              <a:t>s'étend </a:t>
            </a:r>
            <a:r>
              <a:rPr lang="fr-BE" sz="2000" dirty="0"/>
              <a:t>et </a:t>
            </a:r>
            <a:r>
              <a:rPr lang="fr-BE" sz="2000" b="1" u="sng" dirty="0"/>
              <a:t>dissocie l'épithélium</a:t>
            </a:r>
            <a:r>
              <a:rPr lang="fr-BE" sz="2000" dirty="0"/>
              <a:t> </a:t>
            </a:r>
            <a:r>
              <a:rPr lang="fr-BE" sz="2000" dirty="0" smtClean="0"/>
              <a:t>par apoptose pour </a:t>
            </a:r>
            <a:r>
              <a:rPr lang="fr-BE" sz="2000" dirty="0"/>
              <a:t>faire monter l'</a:t>
            </a:r>
            <a:r>
              <a:rPr lang="fr-BE" sz="2000" dirty="0" err="1"/>
              <a:t>oeuf</a:t>
            </a:r>
            <a:r>
              <a:rPr lang="fr-BE" sz="2000" dirty="0"/>
              <a:t> progressivement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Il le fait par pression mécanique et grâce a des intégrines qui reconnaissent les </a:t>
            </a:r>
            <a:r>
              <a:rPr lang="fr-BE" sz="2000" b="1" u="sng" dirty="0"/>
              <a:t>laminines</a:t>
            </a:r>
            <a:r>
              <a:rPr lang="fr-BE" sz="2000" dirty="0"/>
              <a:t> de la membrane basale</a:t>
            </a:r>
          </a:p>
          <a:p>
            <a:pPr lvl="0">
              <a:buSzPct val="45000"/>
            </a:pPr>
            <a:r>
              <a:rPr lang="fr-BE" sz="2000" i="1" dirty="0"/>
              <a:t>     → A la fin de cette phase, le syncytiotrophoblaste se trouve </a:t>
            </a:r>
            <a:r>
              <a:rPr lang="fr-BE" sz="2000" i="1" u="sng" dirty="0"/>
              <a:t>en face</a:t>
            </a:r>
            <a:r>
              <a:rPr lang="fr-BE" sz="2000" i="1" dirty="0"/>
              <a:t> de </a:t>
            </a:r>
            <a:r>
              <a:rPr lang="fr-BE" sz="2000" i="1" dirty="0" smtClean="0"/>
              <a:t>la membrane </a:t>
            </a:r>
            <a:r>
              <a:rPr lang="fr-BE" sz="2000" i="1" dirty="0"/>
              <a:t>basale !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30680" y="3897360"/>
            <a:ext cx="288720" cy="535320"/>
          </a:xfrm>
          <a:prstGeom prst="rect">
            <a:avLst/>
          </a:prstGeom>
          <a:noFill/>
          <a:ln>
            <a:noFill/>
            <a:headEnd type="arrow"/>
          </a:ln>
        </p:spPr>
        <p:txBody>
          <a:bodyPr vert="horz" wrap="none" lIns="144000" tIns="99000" rIns="144000" bIns="99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575040" y="4048858"/>
            <a:ext cx="4727520" cy="26820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439863"/>
            <a:ext cx="11497456" cy="4892785"/>
          </a:xfrm>
        </p:spPr>
        <p:txBody>
          <a:bodyPr/>
          <a:lstStyle/>
          <a:p>
            <a:pPr lvl="0"/>
            <a:r>
              <a:rPr lang="en-US" sz="2400" b="1" dirty="0"/>
              <a:t>4) Invasion/</a:t>
            </a:r>
            <a:r>
              <a:rPr lang="en-US" sz="2400" b="1" dirty="0" err="1"/>
              <a:t>Colonisation</a:t>
            </a:r>
            <a:endParaRPr lang="en-US" sz="2400" b="1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 intégrines trophoblastiques reconnaissent la </a:t>
            </a:r>
            <a:r>
              <a:rPr lang="fr-BE" sz="2000" b="1" u="sng" dirty="0"/>
              <a:t>fibronectine</a:t>
            </a:r>
            <a:r>
              <a:rPr lang="fr-BE" sz="2000" dirty="0"/>
              <a:t> de la membrane basale, formant un complexes qui induit la sécrétion de </a:t>
            </a:r>
            <a:r>
              <a:rPr lang="fr-BE" sz="2000" b="1" u="sng" dirty="0"/>
              <a:t>collagénases</a:t>
            </a:r>
            <a:r>
              <a:rPr lang="fr-BE" sz="2000" dirty="0"/>
              <a:t> et </a:t>
            </a:r>
            <a:r>
              <a:rPr lang="fr-BE" sz="2000" b="1" u="sng" dirty="0" smtClean="0"/>
              <a:t>gélatinases</a:t>
            </a:r>
            <a:r>
              <a:rPr lang="fr-BE" sz="2000" b="1" u="sng" dirty="0"/>
              <a:t/>
            </a:r>
            <a:br>
              <a:rPr lang="fr-BE" sz="2000" b="1" u="sng" dirty="0"/>
            </a:br>
            <a:r>
              <a:rPr lang="fr-BE" sz="2000" b="1" u="sng" dirty="0" smtClean="0"/>
              <a:t/>
            </a:r>
            <a:br>
              <a:rPr lang="fr-BE" sz="2000" b="1" u="sng" dirty="0" smtClean="0"/>
            </a:br>
            <a:r>
              <a:rPr lang="fr-BE" sz="2000" i="1" dirty="0"/>
              <a:t> →La membrane basale se </a:t>
            </a:r>
            <a:r>
              <a:rPr lang="fr-BE" sz="2000" i="1" dirty="0" smtClean="0"/>
              <a:t>dissouT, </a:t>
            </a:r>
            <a:r>
              <a:rPr lang="fr-BE" sz="2000" i="1" dirty="0"/>
              <a:t>l'oeuf monte et arrive </a:t>
            </a:r>
            <a:r>
              <a:rPr lang="fr-BE" sz="2000" i="1" dirty="0" smtClean="0"/>
              <a:t>finalement </a:t>
            </a:r>
            <a:r>
              <a:rPr lang="fr-BE" sz="2000" i="1" dirty="0"/>
              <a:t>dans le</a:t>
            </a:r>
            <a:r>
              <a:rPr lang="fr-BE" sz="2000" b="1" i="1" u="sng" dirty="0"/>
              <a:t> chorion</a:t>
            </a:r>
            <a:r>
              <a:rPr lang="fr-BE" sz="2000" i="1" dirty="0"/>
              <a:t> tout en secrétant ces 2 </a:t>
            </a:r>
            <a:r>
              <a:rPr lang="fr-BE" sz="2000" i="1" dirty="0" smtClean="0"/>
              <a:t>enzymes</a:t>
            </a:r>
            <a:endParaRPr lang="fr-FR" sz="2000" i="1" dirty="0" smtClean="0"/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Une fois l'oeuf entièrement rentre dans le chorion, la </a:t>
            </a:r>
            <a:r>
              <a:rPr lang="fr-BE" dirty="0" smtClean="0"/>
              <a:t>muqueuse </a:t>
            </a:r>
            <a:r>
              <a:rPr lang="fr-BE" dirty="0"/>
              <a:t>se referme avec un </a:t>
            </a:r>
            <a:r>
              <a:rPr lang="fr-BE" b="1" u="sng" dirty="0"/>
              <a:t>bouchon de fibrine</a:t>
            </a:r>
            <a:r>
              <a:rPr lang="fr-BE" dirty="0"/>
              <a:t> (1) a J10.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dirty="0"/>
              <a:t>L’épithélium se reconstruit, la membrane basale également</a:t>
            </a:r>
          </a:p>
          <a:p>
            <a:pPr lvl="0" algn="ctr">
              <a:buSzPct val="45000"/>
            </a:pPr>
            <a:r>
              <a:rPr lang="fr-BE" i="1" dirty="0"/>
              <a:t>→ Une petite hémorragie appelée “</a:t>
            </a:r>
            <a:r>
              <a:rPr lang="fr-BE" b="1" i="1" u="sng" dirty="0"/>
              <a:t>pseudo-menstruation</a:t>
            </a:r>
            <a:r>
              <a:rPr lang="fr-BE" i="1" dirty="0"/>
              <a:t>” peut apparaitre</a:t>
            </a:r>
          </a:p>
          <a:p>
            <a:pPr lvl="0">
              <a:buSzPct val="45000"/>
              <a:buFont typeface="StarSymbol"/>
              <a:buChar char="●"/>
            </a:pPr>
            <a:endParaRPr lang="fr-BE" sz="2000" i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496904" y="3225546"/>
            <a:ext cx="4472728" cy="28822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76627" y="1551717"/>
            <a:ext cx="2439097" cy="24431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900" decel="100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85738" y="1338263"/>
            <a:ext cx="12006262" cy="3649662"/>
          </a:xfrm>
        </p:spPr>
        <p:txBody>
          <a:bodyPr/>
          <a:lstStyle/>
          <a:p>
            <a:pPr lvl="0"/>
            <a:r>
              <a:rPr lang="en-US" sz="2400" b="1" dirty="0"/>
              <a:t>5) Circulation </a:t>
            </a:r>
            <a:r>
              <a:rPr lang="en-US" sz="2400" b="1" dirty="0" smtClean="0"/>
              <a:t>utero-</a:t>
            </a:r>
            <a:r>
              <a:rPr lang="en-US" sz="2400" b="1" dirty="0" err="1" smtClean="0"/>
              <a:t>lacunaire</a:t>
            </a:r>
            <a:endParaRPr lang="en-US" sz="2400" b="1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Pendant que le syncytium continue de proliférer, des</a:t>
            </a:r>
            <a:r>
              <a:rPr lang="fr-BE" sz="2000" b="1" dirty="0"/>
              <a:t> </a:t>
            </a:r>
            <a:r>
              <a:rPr lang="fr-BE" sz="2000" b="1" u="sng" dirty="0"/>
              <a:t>lacunes</a:t>
            </a:r>
            <a:r>
              <a:rPr lang="fr-BE" sz="2000" dirty="0"/>
              <a:t>  – futurs lacs sanguins – y apparaissent</a:t>
            </a:r>
            <a:r>
              <a:rPr lang="fr-BE" sz="2000" dirty="0" smtClean="0"/>
              <a:t>.</a:t>
            </a:r>
          </a:p>
          <a:p>
            <a:pPr lvl="0" algn="ctr">
              <a:buSzPct val="45000"/>
            </a:pPr>
            <a:r>
              <a:rPr lang="fr-BE" sz="2000" i="1" dirty="0" smtClean="0"/>
              <a:t> </a:t>
            </a:r>
            <a:r>
              <a:rPr lang="fr-BE" sz="2000" i="1" dirty="0"/>
              <a:t>→Il communiqueront par la suite avec les vaisseaux sanguins du chorion sous l'action de la </a:t>
            </a:r>
            <a:r>
              <a:rPr lang="fr-BE" sz="2000" b="1" i="1" u="sng" dirty="0" err="1"/>
              <a:t>stromélysine</a:t>
            </a:r>
            <a:endParaRPr lang="fr-BE" sz="2000" b="1" i="1" u="sng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</a:t>
            </a:r>
            <a:r>
              <a:rPr lang="fr-BE" sz="2000" b="1" u="sng" dirty="0"/>
              <a:t> villosités primaires</a:t>
            </a:r>
            <a:r>
              <a:rPr lang="fr-BE" sz="2000" dirty="0"/>
              <a:t> apparaissent: il s'agit d’expansions du cytotrophoblaste dans la syncytiotrophoblaste.</a:t>
            </a:r>
          </a:p>
          <a:p>
            <a:pPr lvl="0">
              <a:buSzPct val="45000"/>
              <a:buFont typeface="StarSymbol"/>
              <a:buChar char="●"/>
            </a:pPr>
            <a:endParaRPr lang="en-US" sz="20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534748" y="4410000"/>
            <a:ext cx="2816639" cy="244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grpSp>
        <p:nvGrpSpPr>
          <p:cNvPr id="7" name="Grouper 6"/>
          <p:cNvGrpSpPr/>
          <p:nvPr/>
        </p:nvGrpSpPr>
        <p:grpSpPr>
          <a:xfrm>
            <a:off x="7329489" y="4118271"/>
            <a:ext cx="4691698" cy="2713120"/>
            <a:chOff x="7329489" y="4118271"/>
            <a:chExt cx="4691698" cy="2713120"/>
          </a:xfrm>
        </p:grpSpPr>
        <p:pic>
          <p:nvPicPr>
            <p:cNvPr id="4" name="Image 3"/>
            <p:cNvPicPr>
              <a:picLocks noChangeAspect="1"/>
            </p:cNvPicPr>
            <p:nvPr/>
          </p:nvPicPr>
          <p:blipFill>
            <a:blip r:embed="rId4">
              <a:lum/>
              <a:alphaModFix/>
            </a:blip>
            <a:srcRect/>
            <a:stretch>
              <a:fillRect/>
            </a:stretch>
          </p:blipFill>
          <p:spPr>
            <a:xfrm>
              <a:off x="7329489" y="4118271"/>
              <a:ext cx="4691698" cy="271312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" name="Rectangle 1"/>
            <p:cNvSpPr/>
            <p:nvPr/>
          </p:nvSpPr>
          <p:spPr>
            <a:xfrm>
              <a:off x="9686925" y="6515100"/>
              <a:ext cx="2334262" cy="316291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0" name="Grouper 9"/>
          <p:cNvGrpSpPr/>
          <p:nvPr/>
        </p:nvGrpSpPr>
        <p:grpSpPr>
          <a:xfrm>
            <a:off x="7315201" y="4514849"/>
            <a:ext cx="2375158" cy="2316543"/>
            <a:chOff x="7315201" y="4514849"/>
            <a:chExt cx="2375158" cy="2316543"/>
          </a:xfrm>
          <a:solidFill>
            <a:schemeClr val="accent1">
              <a:alpha val="68000"/>
            </a:schemeClr>
          </a:solidFill>
        </p:grpSpPr>
        <p:sp>
          <p:nvSpPr>
            <p:cNvPr id="8" name="Rectangle 7"/>
            <p:cNvSpPr/>
            <p:nvPr/>
          </p:nvSpPr>
          <p:spPr>
            <a:xfrm>
              <a:off x="7315201" y="4514849"/>
              <a:ext cx="1585911" cy="2271713"/>
            </a:xfrm>
            <a:custGeom>
              <a:avLst/>
              <a:gdLst>
                <a:gd name="connsiteX0" fmla="*/ 0 w 1571624"/>
                <a:gd name="connsiteY0" fmla="*/ 0 h 2343150"/>
                <a:gd name="connsiteX1" fmla="*/ 1571624 w 1571624"/>
                <a:gd name="connsiteY1" fmla="*/ 0 h 2343150"/>
                <a:gd name="connsiteX2" fmla="*/ 1571624 w 1571624"/>
                <a:gd name="connsiteY2" fmla="*/ 2343150 h 2343150"/>
                <a:gd name="connsiteX3" fmla="*/ 0 w 1571624"/>
                <a:gd name="connsiteY3" fmla="*/ 2343150 h 2343150"/>
                <a:gd name="connsiteX4" fmla="*/ 0 w 1571624"/>
                <a:gd name="connsiteY4" fmla="*/ 0 h 2343150"/>
                <a:gd name="connsiteX0" fmla="*/ 0 w 1571624"/>
                <a:gd name="connsiteY0" fmla="*/ 0 h 2343150"/>
                <a:gd name="connsiteX1" fmla="*/ 1571624 w 1571624"/>
                <a:gd name="connsiteY1" fmla="*/ 0 h 2343150"/>
                <a:gd name="connsiteX2" fmla="*/ 614361 w 1571624"/>
                <a:gd name="connsiteY2" fmla="*/ 2085975 h 2343150"/>
                <a:gd name="connsiteX3" fmla="*/ 0 w 1571624"/>
                <a:gd name="connsiteY3" fmla="*/ 2343150 h 2343150"/>
                <a:gd name="connsiteX4" fmla="*/ 0 w 1571624"/>
                <a:gd name="connsiteY4" fmla="*/ 0 h 2343150"/>
                <a:gd name="connsiteX0" fmla="*/ 0 w 1571624"/>
                <a:gd name="connsiteY0" fmla="*/ 0 h 2343150"/>
                <a:gd name="connsiteX1" fmla="*/ 1571624 w 1571624"/>
                <a:gd name="connsiteY1" fmla="*/ 0 h 2343150"/>
                <a:gd name="connsiteX2" fmla="*/ 1200149 w 1571624"/>
                <a:gd name="connsiteY2" fmla="*/ 685800 h 2343150"/>
                <a:gd name="connsiteX3" fmla="*/ 614361 w 1571624"/>
                <a:gd name="connsiteY3" fmla="*/ 2085975 h 2343150"/>
                <a:gd name="connsiteX4" fmla="*/ 0 w 1571624"/>
                <a:gd name="connsiteY4" fmla="*/ 2343150 h 2343150"/>
                <a:gd name="connsiteX5" fmla="*/ 0 w 1571624"/>
                <a:gd name="connsiteY5" fmla="*/ 0 h 2343150"/>
                <a:gd name="connsiteX0" fmla="*/ 1128713 w 1571624"/>
                <a:gd name="connsiteY0" fmla="*/ 100013 h 2343150"/>
                <a:gd name="connsiteX1" fmla="*/ 1571624 w 1571624"/>
                <a:gd name="connsiteY1" fmla="*/ 0 h 2343150"/>
                <a:gd name="connsiteX2" fmla="*/ 1200149 w 1571624"/>
                <a:gd name="connsiteY2" fmla="*/ 685800 h 2343150"/>
                <a:gd name="connsiteX3" fmla="*/ 614361 w 1571624"/>
                <a:gd name="connsiteY3" fmla="*/ 2085975 h 2343150"/>
                <a:gd name="connsiteX4" fmla="*/ 0 w 1571624"/>
                <a:gd name="connsiteY4" fmla="*/ 2343150 h 2343150"/>
                <a:gd name="connsiteX5" fmla="*/ 1128713 w 1571624"/>
                <a:gd name="connsiteY5" fmla="*/ 100013 h 2343150"/>
                <a:gd name="connsiteX0" fmla="*/ 1143000 w 1585911"/>
                <a:gd name="connsiteY0" fmla="*/ 100013 h 2271713"/>
                <a:gd name="connsiteX1" fmla="*/ 1585911 w 1585911"/>
                <a:gd name="connsiteY1" fmla="*/ 0 h 2271713"/>
                <a:gd name="connsiteX2" fmla="*/ 1214436 w 1585911"/>
                <a:gd name="connsiteY2" fmla="*/ 685800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1143000 w 1585911"/>
                <a:gd name="connsiteY5" fmla="*/ 100013 h 2271713"/>
                <a:gd name="connsiteX0" fmla="*/ 1143000 w 1585911"/>
                <a:gd name="connsiteY0" fmla="*/ 100013 h 2271713"/>
                <a:gd name="connsiteX1" fmla="*/ 1585911 w 1585911"/>
                <a:gd name="connsiteY1" fmla="*/ 0 h 2271713"/>
                <a:gd name="connsiteX2" fmla="*/ 1214436 w 1585911"/>
                <a:gd name="connsiteY2" fmla="*/ 685800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42862 w 1585911"/>
                <a:gd name="connsiteY5" fmla="*/ 1971676 h 2271713"/>
                <a:gd name="connsiteX6" fmla="*/ 1143000 w 1585911"/>
                <a:gd name="connsiteY6" fmla="*/ 100013 h 2271713"/>
                <a:gd name="connsiteX0" fmla="*/ 1143000 w 1585911"/>
                <a:gd name="connsiteY0" fmla="*/ 100013 h 2271713"/>
                <a:gd name="connsiteX1" fmla="*/ 1585911 w 1585911"/>
                <a:gd name="connsiteY1" fmla="*/ 0 h 2271713"/>
                <a:gd name="connsiteX2" fmla="*/ 1214436 w 1585911"/>
                <a:gd name="connsiteY2" fmla="*/ 685800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42862 w 1585911"/>
                <a:gd name="connsiteY5" fmla="*/ 1971676 h 2271713"/>
                <a:gd name="connsiteX6" fmla="*/ 1143000 w 1585911"/>
                <a:gd name="connsiteY6" fmla="*/ 100013 h 2271713"/>
                <a:gd name="connsiteX0" fmla="*/ 1143000 w 1585911"/>
                <a:gd name="connsiteY0" fmla="*/ 100013 h 2271713"/>
                <a:gd name="connsiteX1" fmla="*/ 1585911 w 1585911"/>
                <a:gd name="connsiteY1" fmla="*/ 0 h 2271713"/>
                <a:gd name="connsiteX2" fmla="*/ 1214436 w 1585911"/>
                <a:gd name="connsiteY2" fmla="*/ 685800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42862 w 1585911"/>
                <a:gd name="connsiteY5" fmla="*/ 1971676 h 2271713"/>
                <a:gd name="connsiteX6" fmla="*/ 357187 w 1585911"/>
                <a:gd name="connsiteY6" fmla="*/ 1828801 h 2271713"/>
                <a:gd name="connsiteX7" fmla="*/ 1143000 w 1585911"/>
                <a:gd name="connsiteY7" fmla="*/ 100013 h 2271713"/>
                <a:gd name="connsiteX0" fmla="*/ 1143000 w 1585911"/>
                <a:gd name="connsiteY0" fmla="*/ 128588 h 2271713"/>
                <a:gd name="connsiteX1" fmla="*/ 1585911 w 1585911"/>
                <a:gd name="connsiteY1" fmla="*/ 0 h 2271713"/>
                <a:gd name="connsiteX2" fmla="*/ 1214436 w 1585911"/>
                <a:gd name="connsiteY2" fmla="*/ 685800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42862 w 1585911"/>
                <a:gd name="connsiteY5" fmla="*/ 1971676 h 2271713"/>
                <a:gd name="connsiteX6" fmla="*/ 357187 w 1585911"/>
                <a:gd name="connsiteY6" fmla="*/ 1828801 h 2271713"/>
                <a:gd name="connsiteX7" fmla="*/ 1143000 w 1585911"/>
                <a:gd name="connsiteY7" fmla="*/ 128588 h 2271713"/>
                <a:gd name="connsiteX0" fmla="*/ 1143000 w 1585911"/>
                <a:gd name="connsiteY0" fmla="*/ 128588 h 2271713"/>
                <a:gd name="connsiteX1" fmla="*/ 1585911 w 1585911"/>
                <a:gd name="connsiteY1" fmla="*/ 0 h 2271713"/>
                <a:gd name="connsiteX2" fmla="*/ 1142999 w 1585911"/>
                <a:gd name="connsiteY2" fmla="*/ 700088 h 2271713"/>
                <a:gd name="connsiteX3" fmla="*/ 628648 w 1585911"/>
                <a:gd name="connsiteY3" fmla="*/ 2085975 h 2271713"/>
                <a:gd name="connsiteX4" fmla="*/ 0 w 1585911"/>
                <a:gd name="connsiteY4" fmla="*/ 2271713 h 2271713"/>
                <a:gd name="connsiteX5" fmla="*/ 42862 w 1585911"/>
                <a:gd name="connsiteY5" fmla="*/ 1971676 h 2271713"/>
                <a:gd name="connsiteX6" fmla="*/ 357187 w 1585911"/>
                <a:gd name="connsiteY6" fmla="*/ 1828801 h 2271713"/>
                <a:gd name="connsiteX7" fmla="*/ 1143000 w 1585911"/>
                <a:gd name="connsiteY7" fmla="*/ 128588 h 22717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585911" h="2271713">
                  <a:moveTo>
                    <a:pt x="1143000" y="128588"/>
                  </a:moveTo>
                  <a:lnTo>
                    <a:pt x="1585911" y="0"/>
                  </a:lnTo>
                  <a:cubicBezTo>
                    <a:pt x="1476373" y="223838"/>
                    <a:pt x="1252537" y="476250"/>
                    <a:pt x="1142999" y="700088"/>
                  </a:cubicBezTo>
                  <a:lnTo>
                    <a:pt x="628648" y="2085975"/>
                  </a:lnTo>
                  <a:lnTo>
                    <a:pt x="0" y="2271713"/>
                  </a:lnTo>
                  <a:cubicBezTo>
                    <a:pt x="42862" y="2166938"/>
                    <a:pt x="0" y="2076451"/>
                    <a:pt x="42862" y="1971676"/>
                  </a:cubicBezTo>
                  <a:cubicBezTo>
                    <a:pt x="85724" y="1883570"/>
                    <a:pt x="173831" y="2140745"/>
                    <a:pt x="357187" y="1828801"/>
                  </a:cubicBezTo>
                  <a:cubicBezTo>
                    <a:pt x="540543" y="1516857"/>
                    <a:pt x="921544" y="419101"/>
                    <a:pt x="1143000" y="128588"/>
                  </a:cubicBez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>
              <a:off x="8501063" y="4552876"/>
              <a:ext cx="1189296" cy="2278516"/>
            </a:xfrm>
            <a:custGeom>
              <a:avLst/>
              <a:gdLst>
                <a:gd name="connsiteX0" fmla="*/ 0 w 914400"/>
                <a:gd name="connsiteY0" fmla="*/ 0 h 2421391"/>
                <a:gd name="connsiteX1" fmla="*/ 914400 w 914400"/>
                <a:gd name="connsiteY1" fmla="*/ 0 h 2421391"/>
                <a:gd name="connsiteX2" fmla="*/ 914400 w 914400"/>
                <a:gd name="connsiteY2" fmla="*/ 2421391 h 2421391"/>
                <a:gd name="connsiteX3" fmla="*/ 0 w 914400"/>
                <a:gd name="connsiteY3" fmla="*/ 2421391 h 2421391"/>
                <a:gd name="connsiteX4" fmla="*/ 0 w 914400"/>
                <a:gd name="connsiteY4" fmla="*/ 0 h 2421391"/>
                <a:gd name="connsiteX0" fmla="*/ 0 w 914400"/>
                <a:gd name="connsiteY0" fmla="*/ 142875 h 2421391"/>
                <a:gd name="connsiteX1" fmla="*/ 914400 w 914400"/>
                <a:gd name="connsiteY1" fmla="*/ 0 h 2421391"/>
                <a:gd name="connsiteX2" fmla="*/ 914400 w 914400"/>
                <a:gd name="connsiteY2" fmla="*/ 2421391 h 2421391"/>
                <a:gd name="connsiteX3" fmla="*/ 0 w 914400"/>
                <a:gd name="connsiteY3" fmla="*/ 2421391 h 2421391"/>
                <a:gd name="connsiteX4" fmla="*/ 0 w 914400"/>
                <a:gd name="connsiteY4" fmla="*/ 142875 h 2421391"/>
                <a:gd name="connsiteX0" fmla="*/ 0 w 914400"/>
                <a:gd name="connsiteY0" fmla="*/ 0 h 2278516"/>
                <a:gd name="connsiteX1" fmla="*/ 414338 w 914400"/>
                <a:gd name="connsiteY1" fmla="*/ 214313 h 2278516"/>
                <a:gd name="connsiteX2" fmla="*/ 914400 w 914400"/>
                <a:gd name="connsiteY2" fmla="*/ 2278516 h 2278516"/>
                <a:gd name="connsiteX3" fmla="*/ 0 w 914400"/>
                <a:gd name="connsiteY3" fmla="*/ 2278516 h 2278516"/>
                <a:gd name="connsiteX4" fmla="*/ 0 w 914400"/>
                <a:gd name="connsiteY4" fmla="*/ 0 h 2278516"/>
                <a:gd name="connsiteX0" fmla="*/ 0 w 914400"/>
                <a:gd name="connsiteY0" fmla="*/ 0 h 2278516"/>
                <a:gd name="connsiteX1" fmla="*/ 414338 w 914400"/>
                <a:gd name="connsiteY1" fmla="*/ 214313 h 2278516"/>
                <a:gd name="connsiteX2" fmla="*/ 914400 w 914400"/>
                <a:gd name="connsiteY2" fmla="*/ 2278516 h 2278516"/>
                <a:gd name="connsiteX3" fmla="*/ 0 w 914400"/>
                <a:gd name="connsiteY3" fmla="*/ 2278516 h 2278516"/>
                <a:gd name="connsiteX4" fmla="*/ 0 w 914400"/>
                <a:gd name="connsiteY4" fmla="*/ 0 h 2278516"/>
                <a:gd name="connsiteX0" fmla="*/ 0 w 926036"/>
                <a:gd name="connsiteY0" fmla="*/ 0 h 2278516"/>
                <a:gd name="connsiteX1" fmla="*/ 414338 w 926036"/>
                <a:gd name="connsiteY1" fmla="*/ 214313 h 2278516"/>
                <a:gd name="connsiteX2" fmla="*/ 457200 w 926036"/>
                <a:gd name="connsiteY2" fmla="*/ 847799 h 2278516"/>
                <a:gd name="connsiteX3" fmla="*/ 914400 w 926036"/>
                <a:gd name="connsiteY3" fmla="*/ 2278516 h 2278516"/>
                <a:gd name="connsiteX4" fmla="*/ 0 w 926036"/>
                <a:gd name="connsiteY4" fmla="*/ 2278516 h 2278516"/>
                <a:gd name="connsiteX5" fmla="*/ 0 w 926036"/>
                <a:gd name="connsiteY5" fmla="*/ 0 h 2278516"/>
                <a:gd name="connsiteX0" fmla="*/ 0 w 923999"/>
                <a:gd name="connsiteY0" fmla="*/ 0 h 2278516"/>
                <a:gd name="connsiteX1" fmla="*/ 414338 w 923999"/>
                <a:gd name="connsiteY1" fmla="*/ 214313 h 2278516"/>
                <a:gd name="connsiteX2" fmla="*/ 457200 w 923999"/>
                <a:gd name="connsiteY2" fmla="*/ 847799 h 2278516"/>
                <a:gd name="connsiteX3" fmla="*/ 157163 w 923999"/>
                <a:gd name="connsiteY3" fmla="*/ 1519312 h 2278516"/>
                <a:gd name="connsiteX4" fmla="*/ 914400 w 923999"/>
                <a:gd name="connsiteY4" fmla="*/ 2278516 h 2278516"/>
                <a:gd name="connsiteX5" fmla="*/ 0 w 923999"/>
                <a:gd name="connsiteY5" fmla="*/ 2278516 h 2278516"/>
                <a:gd name="connsiteX6" fmla="*/ 0 w 923999"/>
                <a:gd name="connsiteY6" fmla="*/ 0 h 2278516"/>
                <a:gd name="connsiteX0" fmla="*/ 0 w 924266"/>
                <a:gd name="connsiteY0" fmla="*/ 0 h 2278516"/>
                <a:gd name="connsiteX1" fmla="*/ 414338 w 924266"/>
                <a:gd name="connsiteY1" fmla="*/ 214313 h 2278516"/>
                <a:gd name="connsiteX2" fmla="*/ 457200 w 924266"/>
                <a:gd name="connsiteY2" fmla="*/ 847799 h 2278516"/>
                <a:gd name="connsiteX3" fmla="*/ 271464 w 924266"/>
                <a:gd name="connsiteY3" fmla="*/ 1119262 h 2278516"/>
                <a:gd name="connsiteX4" fmla="*/ 157163 w 924266"/>
                <a:gd name="connsiteY4" fmla="*/ 1519312 h 2278516"/>
                <a:gd name="connsiteX5" fmla="*/ 914400 w 924266"/>
                <a:gd name="connsiteY5" fmla="*/ 2278516 h 2278516"/>
                <a:gd name="connsiteX6" fmla="*/ 0 w 924266"/>
                <a:gd name="connsiteY6" fmla="*/ 2278516 h 2278516"/>
                <a:gd name="connsiteX7" fmla="*/ 0 w 924266"/>
                <a:gd name="connsiteY7" fmla="*/ 0 h 2278516"/>
                <a:gd name="connsiteX0" fmla="*/ 0 w 924266"/>
                <a:gd name="connsiteY0" fmla="*/ 0 h 2278516"/>
                <a:gd name="connsiteX1" fmla="*/ 414338 w 924266"/>
                <a:gd name="connsiteY1" fmla="*/ 214313 h 2278516"/>
                <a:gd name="connsiteX2" fmla="*/ 428625 w 924266"/>
                <a:gd name="connsiteY2" fmla="*/ 862086 h 2278516"/>
                <a:gd name="connsiteX3" fmla="*/ 271464 w 924266"/>
                <a:gd name="connsiteY3" fmla="*/ 1119262 h 2278516"/>
                <a:gd name="connsiteX4" fmla="*/ 157163 w 924266"/>
                <a:gd name="connsiteY4" fmla="*/ 1519312 h 2278516"/>
                <a:gd name="connsiteX5" fmla="*/ 914400 w 924266"/>
                <a:gd name="connsiteY5" fmla="*/ 2278516 h 2278516"/>
                <a:gd name="connsiteX6" fmla="*/ 0 w 924266"/>
                <a:gd name="connsiteY6" fmla="*/ 2278516 h 2278516"/>
                <a:gd name="connsiteX7" fmla="*/ 0 w 924266"/>
                <a:gd name="connsiteY7" fmla="*/ 0 h 2278516"/>
                <a:gd name="connsiteX0" fmla="*/ 5634 w 922673"/>
                <a:gd name="connsiteY0" fmla="*/ 0 h 2278516"/>
                <a:gd name="connsiteX1" fmla="*/ 419972 w 922673"/>
                <a:gd name="connsiteY1" fmla="*/ 214313 h 2278516"/>
                <a:gd name="connsiteX2" fmla="*/ 434259 w 922673"/>
                <a:gd name="connsiteY2" fmla="*/ 862086 h 2278516"/>
                <a:gd name="connsiteX3" fmla="*/ 277098 w 922673"/>
                <a:gd name="connsiteY3" fmla="*/ 1119262 h 2278516"/>
                <a:gd name="connsiteX4" fmla="*/ 162797 w 922673"/>
                <a:gd name="connsiteY4" fmla="*/ 1519312 h 2278516"/>
                <a:gd name="connsiteX5" fmla="*/ 34209 w 922673"/>
                <a:gd name="connsiteY5" fmla="*/ 1776487 h 2278516"/>
                <a:gd name="connsiteX6" fmla="*/ 920034 w 922673"/>
                <a:gd name="connsiteY6" fmla="*/ 2278516 h 2278516"/>
                <a:gd name="connsiteX7" fmla="*/ 5634 w 922673"/>
                <a:gd name="connsiteY7" fmla="*/ 2278516 h 2278516"/>
                <a:gd name="connsiteX8" fmla="*/ 5634 w 922673"/>
                <a:gd name="connsiteY8" fmla="*/ 0 h 2278516"/>
                <a:gd name="connsiteX0" fmla="*/ 0 w 917834"/>
                <a:gd name="connsiteY0" fmla="*/ 0 h 2278516"/>
                <a:gd name="connsiteX1" fmla="*/ 414338 w 917834"/>
                <a:gd name="connsiteY1" fmla="*/ 214313 h 2278516"/>
                <a:gd name="connsiteX2" fmla="*/ 428625 w 917834"/>
                <a:gd name="connsiteY2" fmla="*/ 862086 h 2278516"/>
                <a:gd name="connsiteX3" fmla="*/ 271464 w 917834"/>
                <a:gd name="connsiteY3" fmla="*/ 1119262 h 2278516"/>
                <a:gd name="connsiteX4" fmla="*/ 157163 w 917834"/>
                <a:gd name="connsiteY4" fmla="*/ 1519312 h 2278516"/>
                <a:gd name="connsiteX5" fmla="*/ 28575 w 917834"/>
                <a:gd name="connsiteY5" fmla="*/ 1776487 h 2278516"/>
                <a:gd name="connsiteX6" fmla="*/ 257176 w 917834"/>
                <a:gd name="connsiteY6" fmla="*/ 2019374 h 2278516"/>
                <a:gd name="connsiteX7" fmla="*/ 914400 w 917834"/>
                <a:gd name="connsiteY7" fmla="*/ 2278516 h 2278516"/>
                <a:gd name="connsiteX8" fmla="*/ 0 w 917834"/>
                <a:gd name="connsiteY8" fmla="*/ 2278516 h 2278516"/>
                <a:gd name="connsiteX9" fmla="*/ 0 w 917834"/>
                <a:gd name="connsiteY9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700087 w 1189296"/>
                <a:gd name="connsiteY2" fmla="*/ 862086 h 2278516"/>
                <a:gd name="connsiteX3" fmla="*/ 542926 w 1189296"/>
                <a:gd name="connsiteY3" fmla="*/ 1119262 h 2278516"/>
                <a:gd name="connsiteX4" fmla="*/ 428625 w 1189296"/>
                <a:gd name="connsiteY4" fmla="*/ 1519312 h 2278516"/>
                <a:gd name="connsiteX5" fmla="*/ 300037 w 1189296"/>
                <a:gd name="connsiteY5" fmla="*/ 1776487 h 2278516"/>
                <a:gd name="connsiteX6" fmla="*/ 528638 w 1189296"/>
                <a:gd name="connsiteY6" fmla="*/ 2019374 h 2278516"/>
                <a:gd name="connsiteX7" fmla="*/ 1185862 w 1189296"/>
                <a:gd name="connsiteY7" fmla="*/ 2278516 h 2278516"/>
                <a:gd name="connsiteX8" fmla="*/ 271462 w 1189296"/>
                <a:gd name="connsiteY8" fmla="*/ 2278516 h 2278516"/>
                <a:gd name="connsiteX9" fmla="*/ 0 w 1189296"/>
                <a:gd name="connsiteY9" fmla="*/ 1862212 h 2278516"/>
                <a:gd name="connsiteX10" fmla="*/ 271462 w 1189296"/>
                <a:gd name="connsiteY10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700087 w 1189296"/>
                <a:gd name="connsiteY2" fmla="*/ 862086 h 2278516"/>
                <a:gd name="connsiteX3" fmla="*/ 542926 w 1189296"/>
                <a:gd name="connsiteY3" fmla="*/ 1119262 h 2278516"/>
                <a:gd name="connsiteX4" fmla="*/ 428625 w 1189296"/>
                <a:gd name="connsiteY4" fmla="*/ 1519312 h 2278516"/>
                <a:gd name="connsiteX5" fmla="*/ 300037 w 1189296"/>
                <a:gd name="connsiteY5" fmla="*/ 1776487 h 2278516"/>
                <a:gd name="connsiteX6" fmla="*/ 528638 w 1189296"/>
                <a:gd name="connsiteY6" fmla="*/ 2019374 h 2278516"/>
                <a:gd name="connsiteX7" fmla="*/ 1185862 w 1189296"/>
                <a:gd name="connsiteY7" fmla="*/ 2278516 h 2278516"/>
                <a:gd name="connsiteX8" fmla="*/ 271462 w 1189296"/>
                <a:gd name="connsiteY8" fmla="*/ 2278516 h 2278516"/>
                <a:gd name="connsiteX9" fmla="*/ 0 w 1189296"/>
                <a:gd name="connsiteY9" fmla="*/ 1862212 h 2278516"/>
                <a:gd name="connsiteX10" fmla="*/ 400050 w 1189296"/>
                <a:gd name="connsiteY10" fmla="*/ 404887 h 2278516"/>
                <a:gd name="connsiteX11" fmla="*/ 271462 w 1189296"/>
                <a:gd name="connsiteY11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657224 w 1189296"/>
                <a:gd name="connsiteY2" fmla="*/ 933523 h 2278516"/>
                <a:gd name="connsiteX3" fmla="*/ 542926 w 1189296"/>
                <a:gd name="connsiteY3" fmla="*/ 1119262 h 2278516"/>
                <a:gd name="connsiteX4" fmla="*/ 428625 w 1189296"/>
                <a:gd name="connsiteY4" fmla="*/ 1519312 h 2278516"/>
                <a:gd name="connsiteX5" fmla="*/ 300037 w 1189296"/>
                <a:gd name="connsiteY5" fmla="*/ 1776487 h 2278516"/>
                <a:gd name="connsiteX6" fmla="*/ 528638 w 1189296"/>
                <a:gd name="connsiteY6" fmla="*/ 2019374 h 2278516"/>
                <a:gd name="connsiteX7" fmla="*/ 1185862 w 1189296"/>
                <a:gd name="connsiteY7" fmla="*/ 2278516 h 2278516"/>
                <a:gd name="connsiteX8" fmla="*/ 271462 w 1189296"/>
                <a:gd name="connsiteY8" fmla="*/ 2278516 h 2278516"/>
                <a:gd name="connsiteX9" fmla="*/ 0 w 1189296"/>
                <a:gd name="connsiteY9" fmla="*/ 1862212 h 2278516"/>
                <a:gd name="connsiteX10" fmla="*/ 400050 w 1189296"/>
                <a:gd name="connsiteY10" fmla="*/ 404887 h 2278516"/>
                <a:gd name="connsiteX11" fmla="*/ 271462 w 1189296"/>
                <a:gd name="connsiteY11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657224 w 1189296"/>
                <a:gd name="connsiteY2" fmla="*/ 933523 h 2278516"/>
                <a:gd name="connsiteX3" fmla="*/ 542926 w 1189296"/>
                <a:gd name="connsiteY3" fmla="*/ 1119262 h 2278516"/>
                <a:gd name="connsiteX4" fmla="*/ 371475 w 1189296"/>
                <a:gd name="connsiteY4" fmla="*/ 1533600 h 2278516"/>
                <a:gd name="connsiteX5" fmla="*/ 300037 w 1189296"/>
                <a:gd name="connsiteY5" fmla="*/ 1776487 h 2278516"/>
                <a:gd name="connsiteX6" fmla="*/ 528638 w 1189296"/>
                <a:gd name="connsiteY6" fmla="*/ 2019374 h 2278516"/>
                <a:gd name="connsiteX7" fmla="*/ 1185862 w 1189296"/>
                <a:gd name="connsiteY7" fmla="*/ 2278516 h 2278516"/>
                <a:gd name="connsiteX8" fmla="*/ 271462 w 1189296"/>
                <a:gd name="connsiteY8" fmla="*/ 2278516 h 2278516"/>
                <a:gd name="connsiteX9" fmla="*/ 0 w 1189296"/>
                <a:gd name="connsiteY9" fmla="*/ 1862212 h 2278516"/>
                <a:gd name="connsiteX10" fmla="*/ 400050 w 1189296"/>
                <a:gd name="connsiteY10" fmla="*/ 404887 h 2278516"/>
                <a:gd name="connsiteX11" fmla="*/ 271462 w 1189296"/>
                <a:gd name="connsiteY11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614362 w 1189296"/>
                <a:gd name="connsiteY2" fmla="*/ 947811 h 2278516"/>
                <a:gd name="connsiteX3" fmla="*/ 542926 w 1189296"/>
                <a:gd name="connsiteY3" fmla="*/ 1119262 h 2278516"/>
                <a:gd name="connsiteX4" fmla="*/ 371475 w 1189296"/>
                <a:gd name="connsiteY4" fmla="*/ 1533600 h 2278516"/>
                <a:gd name="connsiteX5" fmla="*/ 300037 w 1189296"/>
                <a:gd name="connsiteY5" fmla="*/ 1776487 h 2278516"/>
                <a:gd name="connsiteX6" fmla="*/ 528638 w 1189296"/>
                <a:gd name="connsiteY6" fmla="*/ 2019374 h 2278516"/>
                <a:gd name="connsiteX7" fmla="*/ 1185862 w 1189296"/>
                <a:gd name="connsiteY7" fmla="*/ 2278516 h 2278516"/>
                <a:gd name="connsiteX8" fmla="*/ 271462 w 1189296"/>
                <a:gd name="connsiteY8" fmla="*/ 2278516 h 2278516"/>
                <a:gd name="connsiteX9" fmla="*/ 0 w 1189296"/>
                <a:gd name="connsiteY9" fmla="*/ 1862212 h 2278516"/>
                <a:gd name="connsiteX10" fmla="*/ 400050 w 1189296"/>
                <a:gd name="connsiteY10" fmla="*/ 404887 h 2278516"/>
                <a:gd name="connsiteX11" fmla="*/ 271462 w 1189296"/>
                <a:gd name="connsiteY11" fmla="*/ 0 h 2278516"/>
                <a:gd name="connsiteX0" fmla="*/ 271462 w 1189296"/>
                <a:gd name="connsiteY0" fmla="*/ 0 h 2278516"/>
                <a:gd name="connsiteX1" fmla="*/ 685800 w 1189296"/>
                <a:gd name="connsiteY1" fmla="*/ 214313 h 2278516"/>
                <a:gd name="connsiteX2" fmla="*/ 671512 w 1189296"/>
                <a:gd name="connsiteY2" fmla="*/ 576337 h 2278516"/>
                <a:gd name="connsiteX3" fmla="*/ 614362 w 1189296"/>
                <a:gd name="connsiteY3" fmla="*/ 947811 h 2278516"/>
                <a:gd name="connsiteX4" fmla="*/ 542926 w 1189296"/>
                <a:gd name="connsiteY4" fmla="*/ 1119262 h 2278516"/>
                <a:gd name="connsiteX5" fmla="*/ 371475 w 1189296"/>
                <a:gd name="connsiteY5" fmla="*/ 1533600 h 2278516"/>
                <a:gd name="connsiteX6" fmla="*/ 300037 w 1189296"/>
                <a:gd name="connsiteY6" fmla="*/ 1776487 h 2278516"/>
                <a:gd name="connsiteX7" fmla="*/ 528638 w 1189296"/>
                <a:gd name="connsiteY7" fmla="*/ 2019374 h 2278516"/>
                <a:gd name="connsiteX8" fmla="*/ 1185862 w 1189296"/>
                <a:gd name="connsiteY8" fmla="*/ 2278516 h 2278516"/>
                <a:gd name="connsiteX9" fmla="*/ 271462 w 1189296"/>
                <a:gd name="connsiteY9" fmla="*/ 2278516 h 2278516"/>
                <a:gd name="connsiteX10" fmla="*/ 0 w 1189296"/>
                <a:gd name="connsiteY10" fmla="*/ 1862212 h 2278516"/>
                <a:gd name="connsiteX11" fmla="*/ 400050 w 1189296"/>
                <a:gd name="connsiteY11" fmla="*/ 404887 h 2278516"/>
                <a:gd name="connsiteX12" fmla="*/ 271462 w 1189296"/>
                <a:gd name="connsiteY12" fmla="*/ 0 h 2278516"/>
                <a:gd name="connsiteX0" fmla="*/ 271462 w 1189296"/>
                <a:gd name="connsiteY0" fmla="*/ 0 h 2278516"/>
                <a:gd name="connsiteX1" fmla="*/ 500062 w 1189296"/>
                <a:gd name="connsiteY1" fmla="*/ 33412 h 2278516"/>
                <a:gd name="connsiteX2" fmla="*/ 685800 w 1189296"/>
                <a:gd name="connsiteY2" fmla="*/ 214313 h 2278516"/>
                <a:gd name="connsiteX3" fmla="*/ 671512 w 1189296"/>
                <a:gd name="connsiteY3" fmla="*/ 576337 h 2278516"/>
                <a:gd name="connsiteX4" fmla="*/ 614362 w 1189296"/>
                <a:gd name="connsiteY4" fmla="*/ 947811 h 2278516"/>
                <a:gd name="connsiteX5" fmla="*/ 542926 w 1189296"/>
                <a:gd name="connsiteY5" fmla="*/ 1119262 h 2278516"/>
                <a:gd name="connsiteX6" fmla="*/ 371475 w 1189296"/>
                <a:gd name="connsiteY6" fmla="*/ 1533600 h 2278516"/>
                <a:gd name="connsiteX7" fmla="*/ 300037 w 1189296"/>
                <a:gd name="connsiteY7" fmla="*/ 1776487 h 2278516"/>
                <a:gd name="connsiteX8" fmla="*/ 528638 w 1189296"/>
                <a:gd name="connsiteY8" fmla="*/ 2019374 h 2278516"/>
                <a:gd name="connsiteX9" fmla="*/ 1185862 w 1189296"/>
                <a:gd name="connsiteY9" fmla="*/ 2278516 h 2278516"/>
                <a:gd name="connsiteX10" fmla="*/ 271462 w 1189296"/>
                <a:gd name="connsiteY10" fmla="*/ 2278516 h 2278516"/>
                <a:gd name="connsiteX11" fmla="*/ 0 w 1189296"/>
                <a:gd name="connsiteY11" fmla="*/ 1862212 h 2278516"/>
                <a:gd name="connsiteX12" fmla="*/ 400050 w 1189296"/>
                <a:gd name="connsiteY12" fmla="*/ 404887 h 2278516"/>
                <a:gd name="connsiteX13" fmla="*/ 271462 w 1189296"/>
                <a:gd name="connsiteY13" fmla="*/ 0 h 2278516"/>
                <a:gd name="connsiteX0" fmla="*/ 271462 w 1189296"/>
                <a:gd name="connsiteY0" fmla="*/ 0 h 2278516"/>
                <a:gd name="connsiteX1" fmla="*/ 500062 w 1189296"/>
                <a:gd name="connsiteY1" fmla="*/ 33412 h 2278516"/>
                <a:gd name="connsiteX2" fmla="*/ 685800 w 1189296"/>
                <a:gd name="connsiteY2" fmla="*/ 214313 h 2278516"/>
                <a:gd name="connsiteX3" fmla="*/ 671512 w 1189296"/>
                <a:gd name="connsiteY3" fmla="*/ 576337 h 2278516"/>
                <a:gd name="connsiteX4" fmla="*/ 614362 w 1189296"/>
                <a:gd name="connsiteY4" fmla="*/ 947811 h 2278516"/>
                <a:gd name="connsiteX5" fmla="*/ 542926 w 1189296"/>
                <a:gd name="connsiteY5" fmla="*/ 1119262 h 2278516"/>
                <a:gd name="connsiteX6" fmla="*/ 371475 w 1189296"/>
                <a:gd name="connsiteY6" fmla="*/ 1533600 h 2278516"/>
                <a:gd name="connsiteX7" fmla="*/ 300037 w 1189296"/>
                <a:gd name="connsiteY7" fmla="*/ 1776487 h 2278516"/>
                <a:gd name="connsiteX8" fmla="*/ 528638 w 1189296"/>
                <a:gd name="connsiteY8" fmla="*/ 2019374 h 2278516"/>
                <a:gd name="connsiteX9" fmla="*/ 1185862 w 1189296"/>
                <a:gd name="connsiteY9" fmla="*/ 2278516 h 2278516"/>
                <a:gd name="connsiteX10" fmla="*/ 271462 w 1189296"/>
                <a:gd name="connsiteY10" fmla="*/ 2278516 h 2278516"/>
                <a:gd name="connsiteX11" fmla="*/ 0 w 1189296"/>
                <a:gd name="connsiteY11" fmla="*/ 1862212 h 2278516"/>
                <a:gd name="connsiteX12" fmla="*/ 400050 w 1189296"/>
                <a:gd name="connsiteY12" fmla="*/ 404887 h 2278516"/>
                <a:gd name="connsiteX13" fmla="*/ 242887 w 1189296"/>
                <a:gd name="connsiteY13" fmla="*/ 276299 h 2278516"/>
                <a:gd name="connsiteX14" fmla="*/ 271462 w 1189296"/>
                <a:gd name="connsiteY14" fmla="*/ 0 h 2278516"/>
                <a:gd name="connsiteX0" fmla="*/ 271462 w 1189296"/>
                <a:gd name="connsiteY0" fmla="*/ 0 h 2278516"/>
                <a:gd name="connsiteX1" fmla="*/ 500062 w 1189296"/>
                <a:gd name="connsiteY1" fmla="*/ 33412 h 2278516"/>
                <a:gd name="connsiteX2" fmla="*/ 685800 w 1189296"/>
                <a:gd name="connsiteY2" fmla="*/ 214313 h 2278516"/>
                <a:gd name="connsiteX3" fmla="*/ 671512 w 1189296"/>
                <a:gd name="connsiteY3" fmla="*/ 576337 h 2278516"/>
                <a:gd name="connsiteX4" fmla="*/ 614362 w 1189296"/>
                <a:gd name="connsiteY4" fmla="*/ 947811 h 2278516"/>
                <a:gd name="connsiteX5" fmla="*/ 542926 w 1189296"/>
                <a:gd name="connsiteY5" fmla="*/ 1119262 h 2278516"/>
                <a:gd name="connsiteX6" fmla="*/ 314325 w 1189296"/>
                <a:gd name="connsiteY6" fmla="*/ 1562175 h 2278516"/>
                <a:gd name="connsiteX7" fmla="*/ 300037 w 1189296"/>
                <a:gd name="connsiteY7" fmla="*/ 1776487 h 2278516"/>
                <a:gd name="connsiteX8" fmla="*/ 528638 w 1189296"/>
                <a:gd name="connsiteY8" fmla="*/ 2019374 h 2278516"/>
                <a:gd name="connsiteX9" fmla="*/ 1185862 w 1189296"/>
                <a:gd name="connsiteY9" fmla="*/ 2278516 h 2278516"/>
                <a:gd name="connsiteX10" fmla="*/ 271462 w 1189296"/>
                <a:gd name="connsiteY10" fmla="*/ 2278516 h 2278516"/>
                <a:gd name="connsiteX11" fmla="*/ 0 w 1189296"/>
                <a:gd name="connsiteY11" fmla="*/ 1862212 h 2278516"/>
                <a:gd name="connsiteX12" fmla="*/ 400050 w 1189296"/>
                <a:gd name="connsiteY12" fmla="*/ 404887 h 2278516"/>
                <a:gd name="connsiteX13" fmla="*/ 242887 w 1189296"/>
                <a:gd name="connsiteY13" fmla="*/ 276299 h 2278516"/>
                <a:gd name="connsiteX14" fmla="*/ 271462 w 1189296"/>
                <a:gd name="connsiteY14" fmla="*/ 0 h 22785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89296" h="2278516">
                  <a:moveTo>
                    <a:pt x="271462" y="0"/>
                  </a:moveTo>
                  <a:cubicBezTo>
                    <a:pt x="333375" y="34950"/>
                    <a:pt x="438149" y="-1538"/>
                    <a:pt x="500062" y="33412"/>
                  </a:cubicBezTo>
                  <a:lnTo>
                    <a:pt x="685800" y="214313"/>
                  </a:lnTo>
                  <a:cubicBezTo>
                    <a:pt x="745331" y="307988"/>
                    <a:pt x="683418" y="454088"/>
                    <a:pt x="671512" y="576337"/>
                  </a:cubicBezTo>
                  <a:cubicBezTo>
                    <a:pt x="659606" y="698586"/>
                    <a:pt x="628649" y="854942"/>
                    <a:pt x="614362" y="947811"/>
                  </a:cubicBezTo>
                  <a:cubicBezTo>
                    <a:pt x="597693" y="1096254"/>
                    <a:pt x="592932" y="1007343"/>
                    <a:pt x="542926" y="1119262"/>
                  </a:cubicBezTo>
                  <a:cubicBezTo>
                    <a:pt x="492920" y="1231181"/>
                    <a:pt x="304800" y="1466925"/>
                    <a:pt x="314325" y="1562175"/>
                  </a:cubicBezTo>
                  <a:cubicBezTo>
                    <a:pt x="323850" y="1657425"/>
                    <a:pt x="273843" y="1702668"/>
                    <a:pt x="300037" y="1776487"/>
                  </a:cubicBezTo>
                  <a:cubicBezTo>
                    <a:pt x="326231" y="1850306"/>
                    <a:pt x="381001" y="1935703"/>
                    <a:pt x="528638" y="2019374"/>
                  </a:cubicBezTo>
                  <a:cubicBezTo>
                    <a:pt x="676275" y="2103045"/>
                    <a:pt x="1238250" y="2225801"/>
                    <a:pt x="1185862" y="2278516"/>
                  </a:cubicBezTo>
                  <a:lnTo>
                    <a:pt x="271462" y="2278516"/>
                  </a:lnTo>
                  <a:cubicBezTo>
                    <a:pt x="271462" y="2054023"/>
                    <a:pt x="0" y="2086705"/>
                    <a:pt x="0" y="1862212"/>
                  </a:cubicBezTo>
                  <a:cubicBezTo>
                    <a:pt x="42862" y="1485974"/>
                    <a:pt x="357188" y="781125"/>
                    <a:pt x="400050" y="404887"/>
                  </a:cubicBezTo>
                  <a:cubicBezTo>
                    <a:pt x="376237" y="342974"/>
                    <a:pt x="266700" y="338212"/>
                    <a:pt x="242887" y="276299"/>
                  </a:cubicBezTo>
                  <a:lnTo>
                    <a:pt x="271462" y="0"/>
                  </a:lnTo>
                  <a:close/>
                </a:path>
              </a:pathLst>
            </a:cu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7343774" y="4846035"/>
            <a:ext cx="1571625" cy="2013930"/>
          </a:xfrm>
          <a:custGeom>
            <a:avLst/>
            <a:gdLst>
              <a:gd name="connsiteX0" fmla="*/ 0 w 471488"/>
              <a:gd name="connsiteY0" fmla="*/ 0 h 502028"/>
              <a:gd name="connsiteX1" fmla="*/ 471488 w 471488"/>
              <a:gd name="connsiteY1" fmla="*/ 0 h 502028"/>
              <a:gd name="connsiteX2" fmla="*/ 471488 w 471488"/>
              <a:gd name="connsiteY2" fmla="*/ 502028 h 502028"/>
              <a:gd name="connsiteX3" fmla="*/ 0 w 471488"/>
              <a:gd name="connsiteY3" fmla="*/ 502028 h 502028"/>
              <a:gd name="connsiteX4" fmla="*/ 0 w 471488"/>
              <a:gd name="connsiteY4" fmla="*/ 0 h 502028"/>
              <a:gd name="connsiteX0" fmla="*/ 0 w 857250"/>
              <a:gd name="connsiteY0" fmla="*/ 1400175 h 1902203"/>
              <a:gd name="connsiteX1" fmla="*/ 857250 w 857250"/>
              <a:gd name="connsiteY1" fmla="*/ 0 h 1902203"/>
              <a:gd name="connsiteX2" fmla="*/ 471488 w 857250"/>
              <a:gd name="connsiteY2" fmla="*/ 1400175 h 1902203"/>
              <a:gd name="connsiteX3" fmla="*/ 471488 w 857250"/>
              <a:gd name="connsiteY3" fmla="*/ 1902203 h 1902203"/>
              <a:gd name="connsiteX4" fmla="*/ 0 w 857250"/>
              <a:gd name="connsiteY4" fmla="*/ 1902203 h 1902203"/>
              <a:gd name="connsiteX5" fmla="*/ 0 w 857250"/>
              <a:gd name="connsiteY5" fmla="*/ 1400175 h 1902203"/>
              <a:gd name="connsiteX0" fmla="*/ 0 w 857250"/>
              <a:gd name="connsiteY0" fmla="*/ 1452536 h 1954564"/>
              <a:gd name="connsiteX1" fmla="*/ 514350 w 857250"/>
              <a:gd name="connsiteY1" fmla="*/ 252387 h 1954564"/>
              <a:gd name="connsiteX2" fmla="*/ 857250 w 857250"/>
              <a:gd name="connsiteY2" fmla="*/ 52361 h 1954564"/>
              <a:gd name="connsiteX3" fmla="*/ 471488 w 857250"/>
              <a:gd name="connsiteY3" fmla="*/ 1452536 h 1954564"/>
              <a:gd name="connsiteX4" fmla="*/ 471488 w 857250"/>
              <a:gd name="connsiteY4" fmla="*/ 1954564 h 1954564"/>
              <a:gd name="connsiteX5" fmla="*/ 0 w 857250"/>
              <a:gd name="connsiteY5" fmla="*/ 1954564 h 1954564"/>
              <a:gd name="connsiteX6" fmla="*/ 0 w 857250"/>
              <a:gd name="connsiteY6" fmla="*/ 1452536 h 1954564"/>
              <a:gd name="connsiteX0" fmla="*/ 0 w 857250"/>
              <a:gd name="connsiteY0" fmla="*/ 1452536 h 1983139"/>
              <a:gd name="connsiteX1" fmla="*/ 514350 w 857250"/>
              <a:gd name="connsiteY1" fmla="*/ 252387 h 1983139"/>
              <a:gd name="connsiteX2" fmla="*/ 857250 w 857250"/>
              <a:gd name="connsiteY2" fmla="*/ 52361 h 1983139"/>
              <a:gd name="connsiteX3" fmla="*/ 471488 w 857250"/>
              <a:gd name="connsiteY3" fmla="*/ 1452536 h 1983139"/>
              <a:gd name="connsiteX4" fmla="*/ 714376 w 857250"/>
              <a:gd name="connsiteY4" fmla="*/ 1983139 h 1983139"/>
              <a:gd name="connsiteX5" fmla="*/ 0 w 857250"/>
              <a:gd name="connsiteY5" fmla="*/ 1954564 h 1983139"/>
              <a:gd name="connsiteX6" fmla="*/ 0 w 857250"/>
              <a:gd name="connsiteY6" fmla="*/ 1452536 h 1983139"/>
              <a:gd name="connsiteX0" fmla="*/ 0 w 857250"/>
              <a:gd name="connsiteY0" fmla="*/ 1452536 h 1983139"/>
              <a:gd name="connsiteX1" fmla="*/ 514350 w 857250"/>
              <a:gd name="connsiteY1" fmla="*/ 252387 h 1983139"/>
              <a:gd name="connsiteX2" fmla="*/ 857250 w 857250"/>
              <a:gd name="connsiteY2" fmla="*/ 52361 h 1983139"/>
              <a:gd name="connsiteX3" fmla="*/ 471488 w 857250"/>
              <a:gd name="connsiteY3" fmla="*/ 1452536 h 1983139"/>
              <a:gd name="connsiteX4" fmla="*/ 428625 w 857250"/>
              <a:gd name="connsiteY4" fmla="*/ 1766862 h 1983139"/>
              <a:gd name="connsiteX5" fmla="*/ 714376 w 857250"/>
              <a:gd name="connsiteY5" fmla="*/ 1983139 h 1983139"/>
              <a:gd name="connsiteX6" fmla="*/ 0 w 857250"/>
              <a:gd name="connsiteY6" fmla="*/ 1954564 h 1983139"/>
              <a:gd name="connsiteX7" fmla="*/ 0 w 857250"/>
              <a:gd name="connsiteY7" fmla="*/ 1452536 h 1983139"/>
              <a:gd name="connsiteX0" fmla="*/ 0 w 857250"/>
              <a:gd name="connsiteY0" fmla="*/ 1452536 h 1983139"/>
              <a:gd name="connsiteX1" fmla="*/ 514350 w 857250"/>
              <a:gd name="connsiteY1" fmla="*/ 252387 h 1983139"/>
              <a:gd name="connsiteX2" fmla="*/ 857250 w 857250"/>
              <a:gd name="connsiteY2" fmla="*/ 52361 h 1983139"/>
              <a:gd name="connsiteX3" fmla="*/ 471488 w 857250"/>
              <a:gd name="connsiteY3" fmla="*/ 1452536 h 1983139"/>
              <a:gd name="connsiteX4" fmla="*/ 485775 w 857250"/>
              <a:gd name="connsiteY4" fmla="*/ 1695425 h 1983139"/>
              <a:gd name="connsiteX5" fmla="*/ 714376 w 857250"/>
              <a:gd name="connsiteY5" fmla="*/ 1983139 h 1983139"/>
              <a:gd name="connsiteX6" fmla="*/ 0 w 857250"/>
              <a:gd name="connsiteY6" fmla="*/ 1954564 h 1983139"/>
              <a:gd name="connsiteX7" fmla="*/ 0 w 857250"/>
              <a:gd name="connsiteY7" fmla="*/ 1452536 h 1983139"/>
              <a:gd name="connsiteX0" fmla="*/ 714375 w 1571625"/>
              <a:gd name="connsiteY0" fmla="*/ 1452536 h 1983139"/>
              <a:gd name="connsiteX1" fmla="*/ 1228725 w 1571625"/>
              <a:gd name="connsiteY1" fmla="*/ 252387 h 1983139"/>
              <a:gd name="connsiteX2" fmla="*/ 1571625 w 1571625"/>
              <a:gd name="connsiteY2" fmla="*/ 52361 h 1983139"/>
              <a:gd name="connsiteX3" fmla="*/ 1185863 w 1571625"/>
              <a:gd name="connsiteY3" fmla="*/ 1452536 h 1983139"/>
              <a:gd name="connsiteX4" fmla="*/ 1200150 w 1571625"/>
              <a:gd name="connsiteY4" fmla="*/ 1695425 h 1983139"/>
              <a:gd name="connsiteX5" fmla="*/ 1428751 w 1571625"/>
              <a:gd name="connsiteY5" fmla="*/ 1983139 h 1983139"/>
              <a:gd name="connsiteX6" fmla="*/ 0 w 1571625"/>
              <a:gd name="connsiteY6" fmla="*/ 1968852 h 1983139"/>
              <a:gd name="connsiteX7" fmla="*/ 714375 w 1571625"/>
              <a:gd name="connsiteY7" fmla="*/ 1452536 h 1983139"/>
              <a:gd name="connsiteX0" fmla="*/ 714375 w 1571625"/>
              <a:gd name="connsiteY0" fmla="*/ 1452536 h 1983139"/>
              <a:gd name="connsiteX1" fmla="*/ 1228725 w 1571625"/>
              <a:gd name="connsiteY1" fmla="*/ 252387 h 1983139"/>
              <a:gd name="connsiteX2" fmla="*/ 1571625 w 1571625"/>
              <a:gd name="connsiteY2" fmla="*/ 52361 h 1983139"/>
              <a:gd name="connsiteX3" fmla="*/ 1185863 w 1571625"/>
              <a:gd name="connsiteY3" fmla="*/ 1452536 h 1983139"/>
              <a:gd name="connsiteX4" fmla="*/ 1200150 w 1571625"/>
              <a:gd name="connsiteY4" fmla="*/ 1695425 h 1983139"/>
              <a:gd name="connsiteX5" fmla="*/ 1428751 w 1571625"/>
              <a:gd name="connsiteY5" fmla="*/ 1983139 h 1983139"/>
              <a:gd name="connsiteX6" fmla="*/ 0 w 1571625"/>
              <a:gd name="connsiteY6" fmla="*/ 1968852 h 1983139"/>
              <a:gd name="connsiteX7" fmla="*/ 528639 w 1571625"/>
              <a:gd name="connsiteY7" fmla="*/ 1781149 h 1983139"/>
              <a:gd name="connsiteX8" fmla="*/ 714375 w 1571625"/>
              <a:gd name="connsiteY8" fmla="*/ 1452536 h 1983139"/>
              <a:gd name="connsiteX0" fmla="*/ 714375 w 1571625"/>
              <a:gd name="connsiteY0" fmla="*/ 1483327 h 2013930"/>
              <a:gd name="connsiteX1" fmla="*/ 1243013 w 1571625"/>
              <a:gd name="connsiteY1" fmla="*/ 183165 h 2013930"/>
              <a:gd name="connsiteX2" fmla="*/ 1571625 w 1571625"/>
              <a:gd name="connsiteY2" fmla="*/ 83152 h 2013930"/>
              <a:gd name="connsiteX3" fmla="*/ 1185863 w 1571625"/>
              <a:gd name="connsiteY3" fmla="*/ 1483327 h 2013930"/>
              <a:gd name="connsiteX4" fmla="*/ 1200150 w 1571625"/>
              <a:gd name="connsiteY4" fmla="*/ 1726216 h 2013930"/>
              <a:gd name="connsiteX5" fmla="*/ 1428751 w 1571625"/>
              <a:gd name="connsiteY5" fmla="*/ 2013930 h 2013930"/>
              <a:gd name="connsiteX6" fmla="*/ 0 w 1571625"/>
              <a:gd name="connsiteY6" fmla="*/ 1999643 h 2013930"/>
              <a:gd name="connsiteX7" fmla="*/ 528639 w 1571625"/>
              <a:gd name="connsiteY7" fmla="*/ 1811940 h 2013930"/>
              <a:gd name="connsiteX8" fmla="*/ 714375 w 1571625"/>
              <a:gd name="connsiteY8" fmla="*/ 1483327 h 20139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71625" h="2013930">
                <a:moveTo>
                  <a:pt x="714375" y="1483327"/>
                </a:moveTo>
                <a:cubicBezTo>
                  <a:pt x="788194" y="1282975"/>
                  <a:pt x="1100138" y="416527"/>
                  <a:pt x="1243013" y="183165"/>
                </a:cubicBezTo>
                <a:cubicBezTo>
                  <a:pt x="1385888" y="-50197"/>
                  <a:pt x="1566863" y="-33529"/>
                  <a:pt x="1571625" y="83152"/>
                </a:cubicBezTo>
                <a:lnTo>
                  <a:pt x="1185863" y="1483327"/>
                </a:lnTo>
                <a:cubicBezTo>
                  <a:pt x="1219200" y="1550002"/>
                  <a:pt x="1166813" y="1659541"/>
                  <a:pt x="1200150" y="1726216"/>
                </a:cubicBezTo>
                <a:lnTo>
                  <a:pt x="1428751" y="2013930"/>
                </a:lnTo>
                <a:lnTo>
                  <a:pt x="0" y="1999643"/>
                </a:lnTo>
                <a:cubicBezTo>
                  <a:pt x="128588" y="1894213"/>
                  <a:pt x="400051" y="1917370"/>
                  <a:pt x="528639" y="1811940"/>
                </a:cubicBezTo>
                <a:lnTo>
                  <a:pt x="714375" y="1483327"/>
                </a:lnTo>
                <a:close/>
              </a:path>
            </a:pathLst>
          </a:custGeom>
          <a:solidFill>
            <a:srgbClr val="00B050">
              <a:alpha val="69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cxnSp>
        <p:nvCxnSpPr>
          <p:cNvPr id="13" name="Connecteur droit 12"/>
          <p:cNvCxnSpPr/>
          <p:nvPr/>
        </p:nvCxnSpPr>
        <p:spPr>
          <a:xfrm>
            <a:off x="7686675" y="5700713"/>
            <a:ext cx="1614488" cy="28575"/>
          </a:xfrm>
          <a:prstGeom prst="line">
            <a:avLst/>
          </a:prstGeom>
          <a:ln w="60325">
            <a:solidFill>
              <a:srgbClr val="FF0000">
                <a:alpha val="99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Ellipse 14"/>
          <p:cNvSpPr/>
          <p:nvPr/>
        </p:nvSpPr>
        <p:spPr>
          <a:xfrm>
            <a:off x="5118795" y="4898952"/>
            <a:ext cx="1718232" cy="1718232"/>
          </a:xfrm>
          <a:prstGeom prst="ellipse">
            <a:avLst/>
          </a:prstGeom>
          <a:solidFill>
            <a:schemeClr val="accent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/>
          <p:cNvSpPr/>
          <p:nvPr/>
        </p:nvSpPr>
        <p:spPr>
          <a:xfrm>
            <a:off x="5366178" y="5157950"/>
            <a:ext cx="1202636" cy="1202636"/>
          </a:xfrm>
          <a:prstGeom prst="ellipse">
            <a:avLst/>
          </a:prstGeom>
          <a:solidFill>
            <a:srgbClr val="00B050"/>
          </a:solidFill>
          <a:ln>
            <a:solidFill>
              <a:srgbClr val="00451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5" grpId="0" animBg="1"/>
      <p:bldP spid="1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390650"/>
            <a:ext cx="10131425" cy="5597525"/>
          </a:xfrm>
        </p:spPr>
        <p:txBody>
          <a:bodyPr>
            <a:normAutofit/>
          </a:bodyPr>
          <a:lstStyle/>
          <a:p>
            <a:pPr lvl="0"/>
            <a:r>
              <a:rPr lang="fr-FR" sz="2400" b="1" dirty="0"/>
              <a:t>6</a:t>
            </a:r>
            <a:r>
              <a:rPr lang="en-US" sz="2400" b="1" dirty="0" smtClean="0"/>
              <a:t>) </a:t>
            </a:r>
            <a:r>
              <a:rPr lang="en-US" sz="2400" b="1" dirty="0"/>
              <a:t>Reaction d</a:t>
            </a:r>
            <a:r>
              <a:rPr lang="fr-BE" sz="2400" b="1" dirty="0" err="1"/>
              <a:t>é</a:t>
            </a:r>
            <a:r>
              <a:rPr lang="en-US" sz="2400" b="1" dirty="0" err="1"/>
              <a:t>ciduale</a:t>
            </a:r>
            <a:endParaRPr lang="en-US" sz="2400" b="1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L'</a:t>
            </a:r>
            <a:r>
              <a:rPr lang="fr-BE" sz="2000" dirty="0" err="1"/>
              <a:t>oeuf</a:t>
            </a:r>
            <a:r>
              <a:rPr lang="fr-BE" sz="2000" dirty="0"/>
              <a:t> grandit, et de ce fait a besoin d’être solidement fixé !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Il y a, au sein du chorion, 3 zones appelées </a:t>
            </a:r>
            <a:r>
              <a:rPr lang="fr-BE" sz="2000" b="1" u="sng" dirty="0"/>
              <a:t>caduques</a:t>
            </a:r>
            <a:r>
              <a:rPr lang="fr-BE" sz="2000" dirty="0"/>
              <a:t>, riches </a:t>
            </a:r>
            <a:endParaRPr lang="fr-BE" sz="2000" dirty="0" smtClean="0"/>
          </a:p>
          <a:p>
            <a:pPr marL="0" lvl="0" indent="0">
              <a:buSzPct val="45000"/>
              <a:buNone/>
            </a:pPr>
            <a:r>
              <a:rPr lang="fr-BE" sz="2000" dirty="0" smtClean="0"/>
              <a:t>en </a:t>
            </a:r>
            <a:r>
              <a:rPr lang="fr-BE" sz="2000" b="1" u="sng" dirty="0" smtClean="0"/>
              <a:t>glycogènes</a:t>
            </a:r>
            <a:r>
              <a:rPr lang="fr-BE" sz="2000" dirty="0" smtClean="0"/>
              <a:t> </a:t>
            </a:r>
            <a:r>
              <a:rPr lang="fr-BE" sz="2000" dirty="0"/>
              <a:t>et </a:t>
            </a:r>
            <a:r>
              <a:rPr lang="fr-BE" sz="2000" b="1" u="sng" dirty="0" smtClean="0"/>
              <a:t>lipides</a:t>
            </a:r>
            <a:r>
              <a:rPr lang="fr-BE" sz="2000" dirty="0" smtClean="0"/>
              <a:t>. Ce  sont des </a:t>
            </a:r>
            <a:r>
              <a:rPr lang="fr-BE" sz="2000" b="1" dirty="0" smtClean="0"/>
              <a:t>renforts conjonctifs</a:t>
            </a:r>
            <a:endParaRPr lang="fr-BE" sz="2000" b="1" u="sng" dirty="0"/>
          </a:p>
          <a:p>
            <a:pPr marL="0" lvl="0" indent="0">
              <a:buSzPct val="45000"/>
              <a:buNone/>
            </a:pPr>
            <a:r>
              <a:rPr lang="fr-BE" sz="2000" i="1" dirty="0"/>
              <a:t>  </a:t>
            </a:r>
            <a:r>
              <a:rPr lang="fr-BE" sz="2000" i="1" dirty="0" smtClean="0"/>
              <a:t>→ </a:t>
            </a:r>
            <a:r>
              <a:rPr lang="fr-BE" sz="2000" i="1" dirty="0"/>
              <a:t>Ils assurent une meilleure répartition des tensions et </a:t>
            </a:r>
            <a:endParaRPr lang="fr-BE" sz="2000" i="1" dirty="0" smtClean="0"/>
          </a:p>
          <a:p>
            <a:pPr marL="0" lvl="0" indent="0">
              <a:buSzPct val="45000"/>
              <a:buNone/>
            </a:pPr>
            <a:r>
              <a:rPr lang="fr-BE" sz="2000" i="1" dirty="0" smtClean="0"/>
              <a:t>un </a:t>
            </a:r>
            <a:r>
              <a:rPr lang="fr-BE" sz="2000" i="1" dirty="0"/>
              <a:t>ancrage de l'</a:t>
            </a:r>
            <a:r>
              <a:rPr lang="fr-BE" sz="2000" i="1" dirty="0" err="1"/>
              <a:t>oeuf</a:t>
            </a:r>
            <a:r>
              <a:rPr lang="fr-BE" sz="2000" i="1" dirty="0"/>
              <a:t> renforcé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 3 caduques sont :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>
                <a:solidFill>
                  <a:srgbClr val="FF0000"/>
                </a:solidFill>
              </a:rPr>
              <a:t>   </a:t>
            </a:r>
            <a:r>
              <a:rPr lang="fr-BE" sz="2000" b="1" u="sng" dirty="0" smtClean="0">
                <a:solidFill>
                  <a:srgbClr val="FF0000"/>
                </a:solidFill>
              </a:rPr>
              <a:t>Basilaire</a:t>
            </a:r>
            <a:r>
              <a:rPr lang="fr-BE" sz="2000" dirty="0">
                <a:solidFill>
                  <a:srgbClr val="FF0000"/>
                </a:solidFill>
              </a:rPr>
              <a:t> : la plus épaisse, entre l'</a:t>
            </a:r>
            <a:r>
              <a:rPr lang="fr-BE" sz="2000" dirty="0" err="1">
                <a:solidFill>
                  <a:srgbClr val="FF0000"/>
                </a:solidFill>
              </a:rPr>
              <a:t>oeuf</a:t>
            </a:r>
            <a:r>
              <a:rPr lang="fr-BE" sz="2000" dirty="0">
                <a:solidFill>
                  <a:srgbClr val="FF0000"/>
                </a:solidFill>
              </a:rPr>
              <a:t> et le myomètre (3)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>
                <a:solidFill>
                  <a:schemeClr val="accent3">
                    <a:lumMod val="75000"/>
                  </a:schemeClr>
                </a:solidFill>
              </a:rPr>
              <a:t>   </a:t>
            </a:r>
            <a:r>
              <a:rPr lang="fr-BE" sz="2000" b="1" u="sng" dirty="0" smtClean="0">
                <a:solidFill>
                  <a:schemeClr val="accent3">
                    <a:lumMod val="75000"/>
                  </a:schemeClr>
                </a:solidFill>
              </a:rPr>
              <a:t>Ovulaire</a:t>
            </a:r>
            <a:r>
              <a:rPr lang="fr-BE" sz="2000" dirty="0">
                <a:solidFill>
                  <a:schemeClr val="accent3">
                    <a:lumMod val="75000"/>
                  </a:schemeClr>
                </a:solidFill>
              </a:rPr>
              <a:t> : entre l'</a:t>
            </a:r>
            <a:r>
              <a:rPr lang="fr-BE" sz="2000" dirty="0" err="1">
                <a:solidFill>
                  <a:schemeClr val="accent3">
                    <a:lumMod val="75000"/>
                  </a:schemeClr>
                </a:solidFill>
              </a:rPr>
              <a:t>oeuf</a:t>
            </a:r>
            <a:r>
              <a:rPr lang="fr-BE" sz="2000" dirty="0">
                <a:solidFill>
                  <a:schemeClr val="accent3">
                    <a:lumMod val="75000"/>
                  </a:schemeClr>
                </a:solidFill>
              </a:rPr>
              <a:t> et l’épithélium (2)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  </a:t>
            </a:r>
            <a:r>
              <a:rPr lang="fr-BE" sz="2000" dirty="0" smtClean="0"/>
              <a:t> </a:t>
            </a:r>
            <a:r>
              <a:rPr lang="fr-BE" sz="2000" b="1" u="sng" dirty="0">
                <a:solidFill>
                  <a:srgbClr val="00B050"/>
                </a:solidFill>
              </a:rPr>
              <a:t>Pariétale</a:t>
            </a:r>
            <a:r>
              <a:rPr lang="fr-BE" sz="2000" dirty="0">
                <a:solidFill>
                  <a:srgbClr val="00B050"/>
                </a:solidFill>
              </a:rPr>
              <a:t> : le reste (1</a:t>
            </a:r>
            <a:r>
              <a:rPr lang="fr-BE" sz="2000" dirty="0" smtClean="0">
                <a:solidFill>
                  <a:srgbClr val="00B050"/>
                </a:solidFill>
              </a:rPr>
              <a:t>)</a:t>
            </a:r>
            <a:r>
              <a:rPr lang="fr-BE" dirty="0"/>
              <a:t>  </a:t>
            </a:r>
            <a:r>
              <a:rPr lang="fr-BE" dirty="0" smtClean="0"/>
              <a:t>                                                  </a:t>
            </a:r>
            <a:r>
              <a:rPr lang="fr-BE" sz="2000" i="1" dirty="0" smtClean="0"/>
              <a:t>                                                          →  </a:t>
            </a:r>
            <a:r>
              <a:rPr lang="fr-BE" sz="2000" i="1" dirty="0"/>
              <a:t>La </a:t>
            </a:r>
            <a:r>
              <a:rPr lang="fr-BE" sz="2000" i="1" dirty="0" smtClean="0"/>
              <a:t>réaction </a:t>
            </a:r>
            <a:r>
              <a:rPr lang="fr-BE" sz="2000" i="1" dirty="0"/>
              <a:t>déciduale commence dès la nidation</a:t>
            </a:r>
          </a:p>
          <a:p>
            <a:pPr lvl="0">
              <a:buSzPct val="45000"/>
              <a:buFont typeface="StarSymbol"/>
              <a:buChar char="●"/>
            </a:pPr>
            <a:endParaRPr lang="fr-BE" sz="24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7925448" y="1970638"/>
            <a:ext cx="3608681" cy="3125311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7" name="Connecteur droit avec flèche 6"/>
          <p:cNvCxnSpPr/>
          <p:nvPr/>
        </p:nvCxnSpPr>
        <p:spPr>
          <a:xfrm flipV="1">
            <a:off x="6512533" y="3010349"/>
            <a:ext cx="2598597" cy="1621282"/>
          </a:xfrm>
          <a:prstGeom prst="straightConnector1">
            <a:avLst/>
          </a:prstGeom>
          <a:ln w="666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necteur droit avec flèche 7"/>
          <p:cNvCxnSpPr/>
          <p:nvPr/>
        </p:nvCxnSpPr>
        <p:spPr>
          <a:xfrm flipV="1">
            <a:off x="5372100" y="3533294"/>
            <a:ext cx="3929063" cy="2067406"/>
          </a:xfrm>
          <a:prstGeom prst="straightConnector1">
            <a:avLst/>
          </a:prstGeom>
          <a:ln w="666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/>
          <p:cNvCxnSpPr/>
          <p:nvPr/>
        </p:nvCxnSpPr>
        <p:spPr>
          <a:xfrm flipV="1">
            <a:off x="4386263" y="4046684"/>
            <a:ext cx="5200650" cy="2182666"/>
          </a:xfrm>
          <a:prstGeom prst="straightConnector1">
            <a:avLst/>
          </a:prstGeom>
          <a:ln w="666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231900" y="5257124"/>
            <a:ext cx="10131425" cy="3648075"/>
          </a:xfrm>
        </p:spPr>
        <p:txBody>
          <a:bodyPr/>
          <a:lstStyle/>
          <a:p>
            <a:pPr marL="0" lvl="0" indent="0" algn="ctr">
              <a:buSzPct val="45000"/>
              <a:buNone/>
            </a:pPr>
            <a:r>
              <a:rPr lang="en-US" dirty="0"/>
              <a:t>Petit recap en image de tout ca 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287999" y="1513124"/>
            <a:ext cx="5616000" cy="3744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II. NIDATION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2141538"/>
            <a:ext cx="10131425" cy="3649662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Cette étape est </a:t>
            </a:r>
            <a:r>
              <a:rPr lang="fr-BE" sz="2000" b="1" u="sng" dirty="0"/>
              <a:t>concomitante</a:t>
            </a:r>
            <a:r>
              <a:rPr lang="fr-BE" sz="2000" dirty="0"/>
              <a:t> à celle de la nidation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On voit apparaitre: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 </a:t>
            </a:r>
            <a:r>
              <a:rPr lang="fr-BE" sz="2000" dirty="0"/>
              <a:t>- l</a:t>
            </a:r>
            <a:r>
              <a:rPr lang="fr-BE" sz="2000" b="1" u="sng" dirty="0"/>
              <a:t>'épiblaste, feuillet clef</a:t>
            </a:r>
            <a:r>
              <a:rPr lang="fr-BE" sz="2000" dirty="0"/>
              <a:t> qui donnera </a:t>
            </a:r>
            <a:r>
              <a:rPr lang="fr-BE" sz="2400" b="1" u="sng" dirty="0" smtClean="0"/>
              <a:t>toutes </a:t>
            </a:r>
            <a:r>
              <a:rPr lang="fr-BE" sz="2000" dirty="0"/>
              <a:t>les structures de l'embryon, et l'hypoblaste</a:t>
            </a:r>
          </a:p>
          <a:p>
            <a:pPr marL="0" lvl="0" indent="0">
              <a:buSzPct val="45000"/>
              <a:buNone/>
            </a:pPr>
            <a:r>
              <a:rPr lang="fr-BE" sz="2000" dirty="0"/>
              <a:t> </a:t>
            </a:r>
            <a:r>
              <a:rPr lang="fr-BE" sz="2000" dirty="0" smtClean="0"/>
              <a:t>  - </a:t>
            </a:r>
            <a:r>
              <a:rPr lang="fr-BE" sz="2000" b="1" u="sng" dirty="0"/>
              <a:t>3 cavités</a:t>
            </a:r>
            <a:r>
              <a:rPr lang="fr-BE" sz="2000" dirty="0"/>
              <a:t> nécessaires au développement  de l'embryon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Tout cela dans l'optique de préparer à la gastrulation pendant la semaine 3... Pour le moment, on parle de </a:t>
            </a:r>
            <a:r>
              <a:rPr lang="fr-BE" sz="2000" b="1" u="sng" dirty="0"/>
              <a:t>pré-gastrulation</a:t>
            </a:r>
            <a:r>
              <a:rPr lang="fr-BE" sz="2000" dirty="0"/>
              <a:t> !</a:t>
            </a:r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5218112" y="1752600"/>
            <a:ext cx="10131425" cy="3649663"/>
          </a:xfrm>
        </p:spPr>
        <p:txBody>
          <a:bodyPr/>
          <a:lstStyle/>
          <a:p>
            <a:pPr lvl="0"/>
            <a:r>
              <a:rPr lang="fr-BE" sz="2000" dirty="0"/>
              <a:t>1) Disque embryonnaire didermique (DED)</a:t>
            </a:r>
          </a:p>
          <a:p>
            <a:pPr lvl="0"/>
            <a:r>
              <a:rPr lang="fr-BE" sz="2000" dirty="0"/>
              <a:t>2) Cavite amniotique</a:t>
            </a:r>
          </a:p>
          <a:p>
            <a:pPr lvl="0"/>
            <a:r>
              <a:rPr lang="fr-BE" sz="2000" dirty="0"/>
              <a:t>3) Membrane de </a:t>
            </a:r>
            <a:r>
              <a:rPr lang="fr-BE" sz="2000" dirty="0" err="1"/>
              <a:t>Heuser</a:t>
            </a:r>
            <a:r>
              <a:rPr lang="fr-BE" sz="2000" dirty="0"/>
              <a:t> et </a:t>
            </a:r>
            <a:r>
              <a:rPr lang="fr-BE" sz="2000" dirty="0" err="1"/>
              <a:t>Vesicule</a:t>
            </a:r>
            <a:r>
              <a:rPr lang="fr-BE" sz="2000" dirty="0"/>
              <a:t> Vitelline Primitive (VVP)</a:t>
            </a:r>
          </a:p>
          <a:p>
            <a:pPr lvl="0"/>
            <a:r>
              <a:rPr lang="fr-BE" sz="2000" dirty="0"/>
              <a:t>4) </a:t>
            </a:r>
            <a:r>
              <a:rPr lang="fr-BE" sz="2000" dirty="0" err="1"/>
              <a:t>Mesenchyme</a:t>
            </a:r>
            <a:r>
              <a:rPr lang="fr-BE" sz="2000" dirty="0"/>
              <a:t> extra-embryonnaire (MEE)</a:t>
            </a:r>
          </a:p>
          <a:p>
            <a:pPr lvl="0"/>
            <a:r>
              <a:rPr lang="fr-BE" sz="2000" dirty="0"/>
              <a:t>5) </a:t>
            </a:r>
            <a:r>
              <a:rPr lang="fr-BE" sz="2000" dirty="0" smtClean="0"/>
              <a:t>Cœlome </a:t>
            </a:r>
            <a:r>
              <a:rPr lang="fr-BE" sz="2000" dirty="0"/>
              <a:t>externe</a:t>
            </a:r>
          </a:p>
          <a:p>
            <a:pPr lvl="0"/>
            <a:r>
              <a:rPr lang="fr-BE" sz="2000" dirty="0"/>
              <a:t>6) </a:t>
            </a:r>
            <a:r>
              <a:rPr lang="fr-BE" sz="2000" dirty="0" err="1"/>
              <a:t>Vesicule</a:t>
            </a:r>
            <a:r>
              <a:rPr lang="fr-BE" sz="2000" dirty="0"/>
              <a:t> vitelline secondaire (VVS)</a:t>
            </a:r>
          </a:p>
          <a:p>
            <a:pPr lvl="0"/>
            <a:endParaRPr lang="fr-BE" sz="2000" dirty="0"/>
          </a:p>
          <a:p>
            <a:pPr lvl="0">
              <a:spcAft>
                <a:spcPts val="1199"/>
              </a:spcAft>
              <a:tabLst>
                <a:tab pos="355680" algn="l"/>
                <a:tab pos="711360" algn="l"/>
                <a:tab pos="1066680" algn="l"/>
                <a:tab pos="1422359" algn="l"/>
                <a:tab pos="1778040" algn="l"/>
                <a:tab pos="2133720" algn="l"/>
                <a:tab pos="2489040" algn="l"/>
                <a:tab pos="2844720" algn="l"/>
                <a:tab pos="3200400" algn="l"/>
                <a:tab pos="3556080" algn="l"/>
                <a:tab pos="3911760" algn="l"/>
                <a:tab pos="4267080" algn="l"/>
              </a:tabLst>
            </a:pPr>
            <a:endParaRPr lang="en-US" sz="1400" b="1" dirty="0">
              <a:latin typeface="Helvetica" pitchFamily="34"/>
              <a:cs typeface="Helvetica" pitchFamily="34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48600" y="1566651"/>
            <a:ext cx="3742920" cy="425016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>
            <a:off x="2803161" y="1963711"/>
            <a:ext cx="2414951" cy="229349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2820060" y="2534547"/>
            <a:ext cx="2414953" cy="19337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 flipV="1">
            <a:off x="2803161" y="3995817"/>
            <a:ext cx="2406502" cy="47250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 flipV="1">
            <a:off x="2786260" y="3501432"/>
            <a:ext cx="2465653" cy="488856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3488269" y="3216015"/>
            <a:ext cx="1712943" cy="333513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142875" y="1008237"/>
            <a:ext cx="10131425" cy="3649662"/>
          </a:xfrm>
        </p:spPr>
        <p:txBody>
          <a:bodyPr/>
          <a:lstStyle/>
          <a:p>
            <a:pPr lvl="0"/>
            <a:r>
              <a:rPr lang="fr-BE" sz="2400" b="1" dirty="0"/>
              <a:t>1) Disque embryonnaire didermique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Pendant l'ascension de l'</a:t>
            </a:r>
            <a:r>
              <a:rPr lang="fr-BE" sz="2000" dirty="0" err="1"/>
              <a:t>oeuf</a:t>
            </a:r>
            <a:r>
              <a:rPr lang="fr-BE" sz="2000" dirty="0"/>
              <a:t> dans le chorion, l'</a:t>
            </a:r>
            <a:r>
              <a:rPr lang="fr-BE" sz="2000" dirty="0" err="1"/>
              <a:t>embryoblaste</a:t>
            </a:r>
            <a:r>
              <a:rPr lang="fr-BE" sz="2000" dirty="0"/>
              <a:t> se divise en 2 populations de cellules séparées par une </a:t>
            </a:r>
            <a:r>
              <a:rPr lang="fr-BE" sz="2000" u="sng" dirty="0"/>
              <a:t>lame basale</a:t>
            </a:r>
            <a:r>
              <a:rPr lang="fr-BE" sz="2000" dirty="0"/>
              <a:t> :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/>
              <a:t>L'épiblaste</a:t>
            </a:r>
            <a:r>
              <a:rPr lang="fr-BE" sz="2000" dirty="0"/>
              <a:t>  –</a:t>
            </a:r>
            <a:r>
              <a:rPr lang="fr-BE" sz="2000" b="1" dirty="0"/>
              <a:t> feuillet clef </a:t>
            </a:r>
            <a:r>
              <a:rPr lang="fr-BE" sz="2000" dirty="0"/>
              <a:t>– entre trophoblaste et hypoblaste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/>
              <a:t>L'hypoblaste</a:t>
            </a:r>
            <a:r>
              <a:rPr lang="fr-BE" sz="2000" dirty="0"/>
              <a:t>, entre épiblaste et </a:t>
            </a:r>
            <a:r>
              <a:rPr lang="fr-BE" sz="2000" dirty="0" err="1"/>
              <a:t>blastocoele</a:t>
            </a:r>
            <a:r>
              <a:rPr lang="fr-BE" sz="2000" dirty="0"/>
              <a:t>, qui nous intéresse </a:t>
            </a:r>
            <a:r>
              <a:rPr lang="fr-BE" sz="2000" dirty="0" smtClean="0"/>
              <a:t>pas trop</a:t>
            </a:r>
          </a:p>
          <a:p>
            <a:pPr lvl="0" algn="ctr">
              <a:buSzPct val="45000"/>
            </a:pPr>
            <a:r>
              <a:rPr lang="fr-BE" i="1" dirty="0" smtClean="0"/>
              <a:t>                                                                              </a:t>
            </a:r>
            <a:endParaRPr lang="fr-BE" i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1511999" y="3423308"/>
            <a:ext cx="3445764" cy="3238877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angle 5"/>
          <p:cNvSpPr/>
          <p:nvPr/>
        </p:nvSpPr>
        <p:spPr>
          <a:xfrm>
            <a:off x="1511998" y="5640188"/>
            <a:ext cx="702565" cy="335663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fr-BE" sz="1800" b="0" i="0" u="none" strike="noStrike" kern="1200" dirty="0" smtClean="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rPr>
              <a:t>       </a:t>
            </a:r>
            <a:endParaRPr lang="fr-BE" sz="1800" b="0" i="0" u="none" strike="noStrike" kern="1200" dirty="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512000" y="6200775"/>
            <a:ext cx="859725" cy="365073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fr-BE" sz="1800" b="0" i="0" u="none" strike="noStrike" kern="1200" dirty="0" smtClean="0">
                <a:ln>
                  <a:noFill/>
                </a:ln>
                <a:latin typeface="Arial" pitchFamily="18"/>
                <a:ea typeface="Arial Unicode MS" pitchFamily="2"/>
                <a:cs typeface="Arial Unicode MS" pitchFamily="2"/>
              </a:rPr>
              <a:t>                     </a:t>
            </a:r>
            <a:endParaRPr lang="fr-BE" sz="1800" b="0" i="0" u="none" strike="noStrike" kern="1200" dirty="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8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511300"/>
            <a:ext cx="10129838" cy="3970338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fr-BE" sz="2400" b="1" dirty="0"/>
              <a:t>2) Cavité amniotique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 cellules </a:t>
            </a:r>
            <a:r>
              <a:rPr lang="fr-BE" sz="2000" dirty="0" err="1"/>
              <a:t>épiblastiques</a:t>
            </a:r>
            <a:r>
              <a:rPr lang="fr-BE" sz="2000" dirty="0"/>
              <a:t> induisent l'apoptose des cellules du </a:t>
            </a:r>
            <a:r>
              <a:rPr lang="fr-BE" sz="2000" dirty="0" smtClean="0"/>
              <a:t>trophoblastes (facteur BMP-4) </a:t>
            </a:r>
            <a:r>
              <a:rPr lang="fr-BE" sz="2000" dirty="0"/>
              <a:t>qu'elles jouxtent : on forme ainsi une cavité, LA </a:t>
            </a:r>
            <a:r>
              <a:rPr lang="fr-BE" sz="2000" b="1" u="sng" dirty="0"/>
              <a:t>cavité amniotique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Dans le même temps, une </a:t>
            </a:r>
            <a:r>
              <a:rPr lang="fr-BE" sz="2000" b="1" u="sng" dirty="0"/>
              <a:t>poussée </a:t>
            </a:r>
            <a:r>
              <a:rPr lang="fr-BE" sz="2000" u="sng" dirty="0" err="1"/>
              <a:t>é</a:t>
            </a:r>
            <a:r>
              <a:rPr lang="fr-BE" sz="2000" b="1" u="sng" dirty="0" err="1"/>
              <a:t>piblastique</a:t>
            </a:r>
            <a:r>
              <a:rPr lang="fr-BE" sz="2000" dirty="0"/>
              <a:t> entraine ces même cellules a migrer et tapisser la </a:t>
            </a:r>
            <a:r>
              <a:rPr lang="fr-BE" sz="2000" b="1" u="sng" dirty="0"/>
              <a:t>face interne</a:t>
            </a:r>
            <a:r>
              <a:rPr lang="fr-BE" sz="2000" dirty="0"/>
              <a:t> du cytotrophoblastes. Elle porteront le nom d'</a:t>
            </a:r>
            <a:r>
              <a:rPr lang="fr-BE" sz="2000" b="1" u="sng" dirty="0" err="1"/>
              <a:t>amnioblastes</a:t>
            </a:r>
            <a:endParaRPr lang="fr-BE" sz="2000" b="1" u="sng" dirty="0"/>
          </a:p>
          <a:p>
            <a:pPr lvl="0">
              <a:buSzPct val="45000"/>
              <a:buFont typeface="StarSymbol"/>
              <a:buChar char="●"/>
            </a:pPr>
            <a:endParaRPr lang="fr-BE" sz="2000" b="1" u="sng" dirty="0"/>
          </a:p>
          <a:p>
            <a:pPr lvl="0">
              <a:buSzPct val="45000"/>
            </a:pPr>
            <a:r>
              <a:rPr lang="fr-BE" sz="2000" b="1" u="sng" dirty="0" smtClean="0"/>
              <a:t>                                                                    </a:t>
            </a:r>
            <a:endParaRPr lang="fr-BE" sz="2000" b="1" u="sng" dirty="0"/>
          </a:p>
          <a:p>
            <a:pPr lvl="0">
              <a:buSzPct val="45000"/>
            </a:pPr>
            <a:r>
              <a:rPr lang="fr-BE" sz="2000" i="1" dirty="0"/>
              <a:t>Où est la cavité amniotique? Les </a:t>
            </a:r>
            <a:r>
              <a:rPr lang="fr-BE" sz="2000" i="1" dirty="0" err="1"/>
              <a:t>amnioblastes</a:t>
            </a:r>
            <a:r>
              <a:rPr lang="fr-BE" sz="2000" i="1" dirty="0"/>
              <a:t>?                               </a:t>
            </a:r>
          </a:p>
          <a:p>
            <a:pPr lvl="0">
              <a:buSzPct val="45000"/>
            </a:pPr>
            <a:r>
              <a:rPr lang="fr-BE" sz="2000" i="1" dirty="0"/>
              <a:t> A vous de jouer !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6800850" y="3575480"/>
            <a:ext cx="5295150" cy="321052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traight Connector 4"/>
          <p:cNvSpPr/>
          <p:nvPr/>
        </p:nvSpPr>
        <p:spPr>
          <a:xfrm>
            <a:off x="9801225" y="2375851"/>
            <a:ext cx="328613" cy="2739074"/>
          </a:xfrm>
          <a:prstGeom prst="line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Straight Connector 5"/>
          <p:cNvSpPr/>
          <p:nvPr/>
        </p:nvSpPr>
        <p:spPr>
          <a:xfrm>
            <a:off x="2214561" y="3514984"/>
            <a:ext cx="7586664" cy="1471354"/>
          </a:xfrm>
          <a:prstGeom prst="line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102339"/>
            <a:ext cx="10131425" cy="3649662"/>
          </a:xfrm>
        </p:spPr>
        <p:txBody>
          <a:bodyPr/>
          <a:lstStyle/>
          <a:p>
            <a:pPr lvl="0"/>
            <a:r>
              <a:rPr lang="fr-BE" sz="2400" b="1" dirty="0"/>
              <a:t>3) Membrane de </a:t>
            </a:r>
            <a:r>
              <a:rPr lang="fr-BE" sz="2400" b="1" dirty="0" err="1"/>
              <a:t>Heuser</a:t>
            </a:r>
            <a:r>
              <a:rPr lang="fr-BE" sz="2400" b="1" dirty="0"/>
              <a:t> et Vésicule vitelline primitive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Sur le même </a:t>
            </a:r>
            <a:r>
              <a:rPr lang="fr-BE" sz="2000" dirty="0" err="1"/>
              <a:t>modele</a:t>
            </a:r>
            <a:r>
              <a:rPr lang="fr-BE" sz="2000" dirty="0"/>
              <a:t> que l’étape précédente, on a une </a:t>
            </a:r>
            <a:r>
              <a:rPr lang="fr-BE" sz="2000" b="1" u="sng" dirty="0"/>
              <a:t>poussée </a:t>
            </a:r>
            <a:r>
              <a:rPr lang="fr-BE" sz="2000" b="1" u="sng" dirty="0" err="1"/>
              <a:t>hypoblastique</a:t>
            </a:r>
            <a:endParaRPr lang="fr-BE" sz="2000" b="1" u="sng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Les cellules de l'hypoblaste tapissent </a:t>
            </a:r>
            <a:r>
              <a:rPr lang="fr-BE" sz="2000" dirty="0" smtClean="0"/>
              <a:t>LE TROPHOBLASTE sur sa face INTERNE, </a:t>
            </a:r>
            <a:r>
              <a:rPr lang="fr-BE" sz="2000" dirty="0"/>
              <a:t>formant la </a:t>
            </a:r>
            <a:r>
              <a:rPr lang="fr-BE" sz="2000" b="1" u="sng" dirty="0"/>
              <a:t>membrane de </a:t>
            </a:r>
            <a:r>
              <a:rPr lang="fr-BE" sz="2000" b="1" u="sng" dirty="0" err="1"/>
              <a:t>Heuser</a:t>
            </a:r>
            <a:endParaRPr lang="fr-BE" sz="2000" b="1" u="sng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 </a:t>
            </a:r>
            <a:r>
              <a:rPr lang="fr-BE" sz="2000" dirty="0" err="1"/>
              <a:t>blastocoele</a:t>
            </a:r>
            <a:r>
              <a:rPr lang="fr-BE" sz="2000" dirty="0"/>
              <a:t> porte à partir de là, le nom de </a:t>
            </a:r>
            <a:r>
              <a:rPr lang="fr-BE" sz="2000" b="1" u="sng" dirty="0"/>
              <a:t>vésicule vitelline primitive</a:t>
            </a:r>
          </a:p>
          <a:p>
            <a:pPr lvl="0" algn="r">
              <a:buSzPct val="45000"/>
              <a:buFont typeface="StarSymbol"/>
              <a:buChar char="●"/>
            </a:pPr>
            <a:r>
              <a:rPr lang="fr-BE" sz="2000" i="1" dirty="0"/>
              <a:t>                       → Ce phénomène s'appelle l'</a:t>
            </a:r>
            <a:r>
              <a:rPr lang="fr-BE" sz="2000" b="1" i="1" u="sng" dirty="0" err="1"/>
              <a:t>épibolie</a:t>
            </a:r>
            <a:endParaRPr lang="fr-BE" sz="2000" b="1" i="1" u="sng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088000" y="3384000"/>
            <a:ext cx="3671999" cy="3311999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2088000" y="5658300"/>
            <a:ext cx="769500" cy="299588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71887" y="5154301"/>
            <a:ext cx="648111" cy="389249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247775"/>
            <a:ext cx="11772900" cy="3648075"/>
          </a:xfrm>
        </p:spPr>
        <p:txBody>
          <a:bodyPr>
            <a:normAutofit lnSpcReduction="10000"/>
          </a:bodyPr>
          <a:lstStyle/>
          <a:p>
            <a:pPr lvl="0"/>
            <a:r>
              <a:rPr lang="fr-BE" sz="2400" b="1" dirty="0"/>
              <a:t>4) Mésenchyme extra-embryonnaire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Lors </a:t>
            </a:r>
            <a:r>
              <a:rPr lang="fr-BE" sz="2000" dirty="0" smtClean="0"/>
              <a:t>de la 1ere </a:t>
            </a:r>
            <a:r>
              <a:rPr lang="fr-BE" sz="2000" dirty="0"/>
              <a:t>poussée </a:t>
            </a:r>
            <a:r>
              <a:rPr lang="fr-BE" sz="2000" dirty="0" err="1"/>
              <a:t>épiblastique</a:t>
            </a:r>
            <a:r>
              <a:rPr lang="fr-BE" sz="2000" dirty="0"/>
              <a:t>, des cellules vont s'immiscer entre le cytotrophoblaste et la membrane de </a:t>
            </a:r>
            <a:r>
              <a:rPr lang="fr-BE" sz="2000" dirty="0" err="1"/>
              <a:t>Heuser</a:t>
            </a:r>
            <a:r>
              <a:rPr lang="fr-BE" sz="2000" dirty="0"/>
              <a:t>. On forme le </a:t>
            </a:r>
            <a:r>
              <a:rPr lang="fr-BE" sz="2000" b="1" u="sng" dirty="0"/>
              <a:t>réticulum extra-embryonnaire</a:t>
            </a:r>
            <a:r>
              <a:rPr lang="fr-BE" sz="2000" dirty="0"/>
              <a:t>, très lâche, qui isole la VVP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Une 2eme poussée </a:t>
            </a:r>
            <a:r>
              <a:rPr lang="fr-BE" sz="2000" dirty="0" err="1"/>
              <a:t>épiblastique</a:t>
            </a:r>
            <a:r>
              <a:rPr lang="fr-BE" sz="2000" dirty="0"/>
              <a:t> remplit </a:t>
            </a:r>
            <a:r>
              <a:rPr lang="fr-BE" dirty="0" smtClean="0"/>
              <a:t>les parties </a:t>
            </a:r>
            <a:r>
              <a:rPr lang="fr-BE" u="sng" dirty="0" smtClean="0"/>
              <a:t>internes et externes</a:t>
            </a:r>
            <a:r>
              <a:rPr lang="fr-BE" dirty="0" smtClean="0"/>
              <a:t> du</a:t>
            </a:r>
            <a:r>
              <a:rPr lang="fr-BE" sz="2000" dirty="0" smtClean="0"/>
              <a:t> </a:t>
            </a:r>
            <a:r>
              <a:rPr lang="fr-BE" sz="2000" dirty="0"/>
              <a:t>réticulum pour former le </a:t>
            </a:r>
            <a:r>
              <a:rPr lang="fr-BE" sz="2000" b="1" u="sng" dirty="0"/>
              <a:t>mésenchyme extra embryonnaire</a:t>
            </a:r>
            <a:r>
              <a:rPr lang="fr-BE" sz="2000" dirty="0"/>
              <a:t>, que l'on retrouve autour de la membrane de </a:t>
            </a:r>
            <a:r>
              <a:rPr lang="fr-BE" sz="2000" dirty="0" err="1"/>
              <a:t>Heuser</a:t>
            </a:r>
            <a:r>
              <a:rPr lang="fr-BE" sz="2000" dirty="0"/>
              <a:t> </a:t>
            </a:r>
            <a:r>
              <a:rPr lang="fr-BE" sz="2000" u="sng" dirty="0"/>
              <a:t>ET</a:t>
            </a:r>
            <a:r>
              <a:rPr lang="fr-BE" sz="2000" dirty="0"/>
              <a:t> des </a:t>
            </a:r>
            <a:r>
              <a:rPr lang="fr-BE" sz="2000" dirty="0" err="1"/>
              <a:t>amnioblastes</a:t>
            </a:r>
            <a:endParaRPr lang="fr-BE" sz="2000" dirty="0"/>
          </a:p>
          <a:p>
            <a:pPr marL="0" lvl="0" indent="0" algn="r">
              <a:buSzPct val="45000"/>
              <a:buNone/>
            </a:pPr>
            <a:r>
              <a:rPr lang="fr-BE" sz="2000" i="1" dirty="0"/>
              <a:t>                 </a:t>
            </a:r>
            <a:r>
              <a:rPr lang="fr-BE" sz="2000" i="1" dirty="0" smtClean="0"/>
              <a:t>                                                                                  → </a:t>
            </a:r>
            <a:r>
              <a:rPr lang="fr-BE" sz="2000" i="1" dirty="0"/>
              <a:t>Contrairement au MEE, le réticulum </a:t>
            </a:r>
            <a:r>
              <a:rPr lang="fr-BE" sz="2000" i="1" dirty="0" smtClean="0"/>
              <a:t>           n'est </a:t>
            </a:r>
            <a:r>
              <a:rPr lang="fr-BE" sz="2000" i="1" dirty="0"/>
              <a:t>pas retrouvé autour de tout l'embryon</a:t>
            </a:r>
          </a:p>
          <a:p>
            <a:pPr lvl="0">
              <a:buSzPct val="45000"/>
              <a:buFont typeface="StarSymbol"/>
              <a:buChar char="●"/>
            </a:pPr>
            <a:endParaRPr lang="fr-BE" sz="2000" b="1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-96001" y="4158000"/>
            <a:ext cx="6192000" cy="2700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975017"/>
            <a:ext cx="10131425" cy="3649663"/>
          </a:xfrm>
        </p:spPr>
        <p:txBody>
          <a:bodyPr/>
          <a:lstStyle/>
          <a:p>
            <a:pPr lvl="0"/>
            <a:r>
              <a:rPr lang="fr-BE" sz="2400" b="1" dirty="0"/>
              <a:t>5) Vésicule vitelline secondaire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La </a:t>
            </a:r>
            <a:r>
              <a:rPr lang="fr-BE" sz="2000" b="1" u="sng" dirty="0"/>
              <a:t>2eme poussée </a:t>
            </a:r>
            <a:r>
              <a:rPr lang="fr-BE" sz="2000" b="1" u="sng" dirty="0" err="1"/>
              <a:t>hypoblastique</a:t>
            </a:r>
            <a:r>
              <a:rPr lang="fr-BE" sz="2000" dirty="0"/>
              <a:t> envoie des cellules qui </a:t>
            </a:r>
            <a:r>
              <a:rPr lang="fr-BE" sz="2000"/>
              <a:t>vont </a:t>
            </a:r>
            <a:r>
              <a:rPr lang="fr-BE" sz="2000" smtClean="0"/>
              <a:t>doubler </a:t>
            </a:r>
            <a:r>
              <a:rPr lang="fr-BE" sz="2000" dirty="0" smtClean="0"/>
              <a:t>la membrane de </a:t>
            </a:r>
            <a:r>
              <a:rPr lang="fr-BE" sz="2000" dirty="0" err="1" smtClean="0"/>
              <a:t>heuser</a:t>
            </a:r>
            <a:endParaRPr lang="fr-BE" sz="2000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Dans le même temps, des lacunes apparaissent dans le REE et fusionnent pour former le </a:t>
            </a:r>
            <a:r>
              <a:rPr lang="fr-BE" sz="2000" b="1" u="sng" dirty="0" err="1"/>
              <a:t>coelome</a:t>
            </a:r>
            <a:r>
              <a:rPr lang="fr-BE" sz="2000" b="1" u="sng" dirty="0"/>
              <a:t> externe</a:t>
            </a:r>
            <a:r>
              <a:rPr lang="fr-BE" sz="2000" dirty="0"/>
              <a:t> : l'</a:t>
            </a:r>
            <a:r>
              <a:rPr lang="fr-BE" sz="2000" dirty="0" err="1"/>
              <a:t>oeuf</a:t>
            </a:r>
            <a:r>
              <a:rPr lang="fr-BE" sz="2000" dirty="0"/>
              <a:t> se retrouve comme en apesanteur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Le </a:t>
            </a:r>
            <a:r>
              <a:rPr lang="fr-BE" sz="2000" dirty="0" err="1"/>
              <a:t>coelome</a:t>
            </a:r>
            <a:r>
              <a:rPr lang="fr-BE" sz="2000" dirty="0"/>
              <a:t> va étrangler la VVP, ce qui donnera la </a:t>
            </a:r>
            <a:r>
              <a:rPr lang="fr-BE" sz="2000" b="1" u="sng" dirty="0"/>
              <a:t>vésicule vitelline secondaire</a:t>
            </a:r>
            <a:r>
              <a:rPr lang="fr-BE" sz="2000" dirty="0"/>
              <a:t> et des </a:t>
            </a:r>
            <a:r>
              <a:rPr lang="fr-BE" sz="2000" b="1" u="sng" dirty="0" smtClean="0"/>
              <a:t>kystes exo-</a:t>
            </a:r>
            <a:r>
              <a:rPr lang="fr-BE" sz="2000" b="1" u="sng" dirty="0" err="1" smtClean="0"/>
              <a:t>coelomiques</a:t>
            </a:r>
            <a:r>
              <a:rPr lang="fr-BE" sz="2000" dirty="0" smtClean="0"/>
              <a:t>(=</a:t>
            </a:r>
            <a:r>
              <a:rPr lang="fr-BE" sz="2000" dirty="0"/>
              <a:t>reliquats)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2951999" y="4031999"/>
            <a:ext cx="3888000" cy="2951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8499960" y="4094280"/>
            <a:ext cx="3408120" cy="268704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Straight Connector 5"/>
          <p:cNvSpPr/>
          <p:nvPr/>
        </p:nvSpPr>
        <p:spPr>
          <a:xfrm>
            <a:off x="6983999" y="5616000"/>
            <a:ext cx="1368001" cy="0"/>
          </a:xfrm>
          <a:prstGeom prst="line">
            <a:avLst/>
          </a:prstGeom>
          <a:noFill/>
          <a:ln w="108000">
            <a:solidFill>
              <a:srgbClr val="800000"/>
            </a:solidFill>
            <a:prstDash val="solid"/>
            <a:tailEnd type="arrow"/>
          </a:ln>
        </p:spPr>
        <p:txBody>
          <a:bodyPr vert="horz" wrap="none" lIns="144000" tIns="99000" rIns="144000" bIns="99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  <p:sp>
        <p:nvSpPr>
          <p:cNvPr id="8" name="Frame 7"/>
          <p:cNvSpPr/>
          <p:nvPr/>
        </p:nvSpPr>
        <p:spPr>
          <a:xfrm>
            <a:off x="3486150" y="5616000"/>
            <a:ext cx="800100" cy="299025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468313" y="1335087"/>
            <a:ext cx="11523662" cy="5165725"/>
          </a:xfrm>
        </p:spPr>
        <p:txBody>
          <a:bodyPr/>
          <a:lstStyle/>
          <a:p>
            <a:pPr lvl="0"/>
            <a:r>
              <a:rPr lang="fr-BE" sz="2400" b="1" dirty="0"/>
              <a:t>6) </a:t>
            </a:r>
            <a:r>
              <a:rPr lang="fr-BE" sz="2400" b="1" dirty="0" smtClean="0"/>
              <a:t>Cœlome </a:t>
            </a:r>
            <a:r>
              <a:rPr lang="fr-BE" sz="2400" b="1" dirty="0"/>
              <a:t>externe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 smtClean="0"/>
              <a:t>il est </a:t>
            </a:r>
            <a:r>
              <a:rPr lang="fr-BE" sz="2000" dirty="0"/>
              <a:t>issu de la </a:t>
            </a:r>
            <a:r>
              <a:rPr lang="fr-BE" sz="2000" b="1" u="sng" dirty="0"/>
              <a:t>fusion des lacunes</a:t>
            </a:r>
            <a:r>
              <a:rPr lang="fr-BE" sz="2000" dirty="0"/>
              <a:t> du réticulum extra-embryonnaire et </a:t>
            </a:r>
            <a:r>
              <a:rPr lang="fr-BE" sz="2000" dirty="0" smtClean="0"/>
              <a:t>ce </a:t>
            </a:r>
            <a:r>
              <a:rPr lang="fr-BE" sz="2000" dirty="0" err="1" smtClean="0"/>
              <a:t>coelome</a:t>
            </a:r>
            <a:r>
              <a:rPr lang="fr-BE" sz="2000" dirty="0" smtClean="0"/>
              <a:t> est </a:t>
            </a:r>
            <a:r>
              <a:rPr lang="fr-BE" sz="2000" dirty="0"/>
              <a:t>entouré de MEE des 2 cotés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dirty="0"/>
              <a:t>On individualise finalement dans le </a:t>
            </a:r>
            <a:r>
              <a:rPr lang="fr-BE" sz="2000" b="1" u="sng" dirty="0"/>
              <a:t>MEE</a:t>
            </a:r>
            <a:r>
              <a:rPr lang="fr-BE" sz="2000" dirty="0"/>
              <a:t> </a:t>
            </a:r>
            <a:r>
              <a:rPr lang="fr-BE" sz="2000" b="1" u="sng" dirty="0"/>
              <a:t>4 lames</a:t>
            </a:r>
            <a:r>
              <a:rPr lang="fr-BE" sz="2000" dirty="0"/>
              <a:t> </a:t>
            </a:r>
            <a:r>
              <a:rPr lang="fr-BE" sz="2000" dirty="0" smtClean="0"/>
              <a:t>: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 smtClean="0"/>
              <a:t>somatopleure EE/amniotique</a:t>
            </a:r>
            <a:r>
              <a:rPr lang="fr-BE" sz="2000" dirty="0" smtClean="0"/>
              <a:t> : face externe de la cavité amniotique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 err="1"/>
              <a:t>splanchnopleure</a:t>
            </a:r>
            <a:r>
              <a:rPr lang="fr-BE" sz="2000" b="1" u="sng" dirty="0"/>
              <a:t> </a:t>
            </a:r>
            <a:r>
              <a:rPr lang="fr-BE" sz="2000" b="1" u="sng" dirty="0" smtClean="0"/>
              <a:t>EE/vitelline</a:t>
            </a:r>
            <a:r>
              <a:rPr lang="fr-BE" sz="2000" dirty="0"/>
              <a:t> : face externe de la VVS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/>
              <a:t>lame choriale</a:t>
            </a:r>
            <a:r>
              <a:rPr lang="fr-BE" sz="2000" dirty="0"/>
              <a:t> : face interne du cytotrophoblaste</a:t>
            </a:r>
          </a:p>
          <a:p>
            <a:pPr marL="0" lvl="0" indent="0">
              <a:buSzPct val="45000"/>
              <a:buNone/>
            </a:pPr>
            <a:r>
              <a:rPr lang="fr-BE" sz="2000" dirty="0" smtClean="0"/>
              <a:t>  - </a:t>
            </a:r>
            <a:r>
              <a:rPr lang="fr-BE" sz="2000" b="1" u="sng" dirty="0"/>
              <a:t>pédicule embryonnaire</a:t>
            </a:r>
            <a:r>
              <a:rPr lang="fr-BE" sz="2000" dirty="0"/>
              <a:t> : lien entre la lame choriale et la somatopleure </a:t>
            </a:r>
            <a:r>
              <a:rPr lang="fr-BE" sz="2000" dirty="0" smtClean="0"/>
              <a:t>EE, connexion du réseau vasculaire </a:t>
            </a:r>
            <a:endParaRPr lang="fr-BE" sz="2000" dirty="0"/>
          </a:p>
          <a:p>
            <a:pPr lvl="0">
              <a:buSzPct val="45000"/>
              <a:buFont typeface="StarSymbol"/>
              <a:buChar char="●"/>
            </a:pPr>
            <a:endParaRPr lang="fr-BE" sz="2400" b="1" dirty="0"/>
          </a:p>
        </p:txBody>
      </p:sp>
      <p:sp>
        <p:nvSpPr>
          <p:cNvPr id="4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3312000" y="1148287"/>
            <a:ext cx="6912000" cy="541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4"/>
          <p:cNvSpPr/>
          <p:nvPr/>
        </p:nvSpPr>
        <p:spPr>
          <a:xfrm>
            <a:off x="3419325" y="3022313"/>
            <a:ext cx="1224000" cy="503999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11999" y="4680000"/>
            <a:ext cx="1331325" cy="549478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640000" y="4892878"/>
            <a:ext cx="1007999" cy="336600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40000" y="2956669"/>
            <a:ext cx="1584000" cy="360000"/>
          </a:xfrm>
          <a:prstGeom prst="rect">
            <a:avLst/>
          </a:prstGeom>
          <a:noFill/>
          <a:ln w="36000">
            <a:solidFill>
              <a:srgbClr val="FF0000"/>
            </a:solidFill>
            <a:prstDash val="solid"/>
          </a:ln>
        </p:spPr>
        <p:txBody>
          <a:bodyPr vert="horz" wrap="none" lIns="108000" tIns="63000" rIns="108000" bIns="63000" anchor="ctr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endParaRPr lang="fr-BE" sz="1800" b="0" i="0" u="none" strike="noStrike" kern="1200">
              <a:ln>
                <a:noFill/>
              </a:ln>
              <a:latin typeface="Arial" pitchFamily="18"/>
              <a:ea typeface="Arial Unicode MS" pitchFamily="2"/>
              <a:cs typeface="Arial Unicode MS" pitchFamily="2"/>
            </a:endParaRPr>
          </a:p>
        </p:txBody>
      </p:sp>
      <p:sp>
        <p:nvSpPr>
          <p:cNvPr id="9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III. FORMATION ET DEVELOPPEMENT DU DED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 txBox="1">
            <a:spLocks noGrp="1"/>
          </p:cNvSpPr>
          <p:nvPr>
            <p:ph type="body" idx="4294967295"/>
          </p:nvPr>
        </p:nvSpPr>
        <p:spPr>
          <a:xfrm>
            <a:off x="0" y="1243013"/>
            <a:ext cx="10131425" cy="3810000"/>
          </a:xfrm>
        </p:spPr>
        <p:txBody>
          <a:bodyPr/>
          <a:lstStyle/>
          <a:p>
            <a:pPr lvl="0">
              <a:buSzPct val="45000"/>
              <a:buFont typeface="StarSymbol"/>
              <a:buChar char="●"/>
            </a:pPr>
            <a:r>
              <a:rPr lang="fr-BE" sz="2000" b="1" dirty="0"/>
              <a:t>Echec d'implantation:</a:t>
            </a:r>
          </a:p>
          <a:p>
            <a:pPr marL="0" lvl="0" indent="0">
              <a:buSzPct val="45000"/>
              <a:buNone/>
            </a:pPr>
            <a:r>
              <a:rPr lang="fr-BE" sz="2000" dirty="0"/>
              <a:t>Problème au niveau du dialogue moléculaire, concerne l'</a:t>
            </a:r>
            <a:r>
              <a:rPr lang="fr-BE" sz="2000" dirty="0" err="1"/>
              <a:t>oeuf</a:t>
            </a:r>
            <a:r>
              <a:rPr lang="fr-BE" sz="2000" dirty="0"/>
              <a:t> ou </a:t>
            </a:r>
            <a:r>
              <a:rPr lang="fr-BE" sz="2000" dirty="0" smtClean="0"/>
              <a:t>l’endomètre </a:t>
            </a:r>
            <a:r>
              <a:rPr lang="fr-BE" sz="2000" dirty="0"/>
              <a:t>(ex.: défaut de production d'intégrines)</a:t>
            </a:r>
          </a:p>
          <a:p>
            <a:pPr lvl="0">
              <a:buSzPct val="45000"/>
              <a:buFont typeface="StarSymbol"/>
              <a:buChar char="●"/>
            </a:pPr>
            <a:r>
              <a:rPr lang="fr-BE" sz="2000" b="1" dirty="0"/>
              <a:t>Anomalie de nidation ou Nidation ectopique:</a:t>
            </a:r>
          </a:p>
          <a:p>
            <a:pPr marL="0" lvl="0" indent="0">
              <a:buSzPct val="45000"/>
              <a:buNone/>
            </a:pPr>
            <a:r>
              <a:rPr lang="en-US" sz="2000" dirty="0" smtClean="0"/>
              <a:t>  - </a:t>
            </a:r>
            <a:r>
              <a:rPr lang="en-US" sz="2000" dirty="0" err="1"/>
              <a:t>Grossesse</a:t>
            </a:r>
            <a:r>
              <a:rPr lang="en-US" sz="2000" dirty="0"/>
              <a:t> </a:t>
            </a:r>
            <a:r>
              <a:rPr lang="en-US" dirty="0" smtClean="0"/>
              <a:t>e</a:t>
            </a:r>
            <a:r>
              <a:rPr lang="en-US" sz="2000" dirty="0" smtClean="0"/>
              <a:t>xtra-uterine: </a:t>
            </a:r>
            <a:r>
              <a:rPr lang="en-US" sz="2000" dirty="0" err="1" smtClean="0"/>
              <a:t>près</a:t>
            </a:r>
            <a:r>
              <a:rPr lang="en-US" sz="2000" dirty="0" smtClean="0"/>
              <a:t> du </a:t>
            </a:r>
            <a:r>
              <a:rPr lang="en-US" sz="2000" dirty="0" err="1" smtClean="0"/>
              <a:t>péritoine</a:t>
            </a:r>
            <a:endParaRPr lang="en-US" sz="2000" dirty="0"/>
          </a:p>
          <a:p>
            <a:pPr marL="0" lvl="0" indent="0">
              <a:buSzPct val="45000"/>
              <a:buNone/>
            </a:pPr>
            <a:r>
              <a:rPr lang="en-US" sz="2000" dirty="0" smtClean="0"/>
              <a:t>  - </a:t>
            </a:r>
            <a:r>
              <a:rPr lang="en-US" sz="2000" dirty="0"/>
              <a:t>Implantation intra-uterine </a:t>
            </a:r>
            <a:r>
              <a:rPr lang="en-US" sz="2000" dirty="0" err="1"/>
              <a:t>cervicale</a:t>
            </a:r>
            <a:endParaRPr lang="en-US" sz="2000" dirty="0"/>
          </a:p>
          <a:p>
            <a:pPr marL="0" lvl="0" indent="0">
              <a:buSzPct val="45000"/>
              <a:buNone/>
            </a:pPr>
            <a:r>
              <a:rPr lang="en-US" sz="2000" dirty="0" smtClean="0"/>
              <a:t>  - </a:t>
            </a:r>
            <a:r>
              <a:rPr lang="en-US" sz="2000" dirty="0"/>
              <a:t>Implantation </a:t>
            </a:r>
            <a:r>
              <a:rPr lang="en-US" sz="2000" dirty="0" err="1"/>
              <a:t>tubaire</a:t>
            </a:r>
            <a:endParaRPr lang="en-US" sz="2000" dirty="0"/>
          </a:p>
          <a:p>
            <a:pPr lvl="0">
              <a:buSzPct val="45000"/>
              <a:buFont typeface="StarSymbol"/>
              <a:buChar char="●"/>
            </a:pPr>
            <a:r>
              <a:rPr lang="fr-BE" sz="2000" b="1" dirty="0"/>
              <a:t>Anomalies chromosomiques, mauvaise vascularisation de la muqueuse....</a:t>
            </a:r>
          </a:p>
          <a:p>
            <a:pPr lvl="0">
              <a:buSzPct val="45000"/>
              <a:buFont typeface="StarSymbol"/>
              <a:buChar char="●"/>
            </a:pPr>
            <a:endParaRPr lang="en-US" sz="20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8437635" y="2165851"/>
            <a:ext cx="3163815" cy="2477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2088000" y="5052600"/>
            <a:ext cx="1985760" cy="15713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0" y="1"/>
            <a:ext cx="12191999" cy="850604"/>
          </a:xfrm>
          <a:prstGeom prst="rect">
            <a:avLst/>
          </a:prstGeom>
        </p:spPr>
        <p:txBody>
          <a:bodyPr/>
          <a:lstStyle>
            <a:lvl1pPr lvl="0" algn="l" rtl="0" hangingPunct="1">
              <a:spcBef>
                <a:spcPts val="0"/>
              </a:spcBef>
              <a:spcAft>
                <a:spcPts val="0"/>
              </a:spcAft>
              <a:buNone/>
              <a:tabLst/>
              <a:defRPr lang="en-US" sz="4800" b="0" i="0" u="none" strike="noStrike" kern="1200" spc="0">
                <a:ln>
                  <a:noFill/>
                </a:ln>
                <a:solidFill>
                  <a:srgbClr val="FFFFFF"/>
                </a:solidFill>
                <a:latin typeface="Calibri Light" pitchFamily="18"/>
                <a:ea typeface="Arial Unicode MS" pitchFamily="2"/>
                <a:cs typeface="Arial Unicode MS" pitchFamily="2"/>
              </a:defRPr>
            </a:lvl1pPr>
          </a:lstStyle>
          <a:p>
            <a:pPr algn="ctr"/>
            <a:r>
              <a:rPr lang="fr-FR" dirty="0" smtClean="0">
                <a:solidFill>
                  <a:srgbClr val="FF0000"/>
                </a:solidFill>
              </a:rPr>
              <a:t>IV. PATHOLOGIES DE LA DEUXIEME SEMAINE</a:t>
            </a:r>
            <a:endParaRPr lang="fr-FR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Class="entr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 idx="4294967295"/>
          </p:nvPr>
        </p:nvSpPr>
        <p:spPr>
          <a:xfrm>
            <a:off x="5211763" y="1825625"/>
            <a:ext cx="6980237" cy="1127125"/>
          </a:xfrm>
        </p:spPr>
        <p:txBody>
          <a:bodyPr lIns="0" tIns="0" rIns="0" bIns="0" anchor="ctr">
            <a:normAutofit fontScale="90000"/>
          </a:bodyPr>
          <a:lstStyle/>
          <a:p>
            <a:pPr lvl="0"/>
            <a:r>
              <a:rPr lang="en-US" sz="8800" dirty="0">
                <a:latin typeface="PilGi" pitchFamily="18"/>
              </a:rPr>
              <a:t>The 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5" y="0"/>
            <a:ext cx="1141571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1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, la </a:t>
            </a:r>
            <a:r>
              <a:rPr lang="en-US" sz="2800" b="1" u="sng" dirty="0" err="1" smtClean="0"/>
              <a:t>nidation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comprends</a:t>
            </a:r>
            <a:r>
              <a:rPr lang="en-US" sz="2800" b="1" u="sng" dirty="0" smtClean="0"/>
              <a:t> 6 </a:t>
            </a:r>
            <a:r>
              <a:rPr lang="en-US" sz="2800" b="1" u="sng" dirty="0" err="1" smtClean="0"/>
              <a:t>étapes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dans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l’ordre</a:t>
            </a:r>
            <a:r>
              <a:rPr lang="en-US" sz="2800" b="1" u="sng" dirty="0" smtClean="0"/>
              <a:t>:</a:t>
            </a:r>
            <a:endParaRPr lang="en-US" sz="2800" b="1" u="sng" dirty="0"/>
          </a:p>
          <a:p>
            <a:endParaRPr lang="en-US" sz="2800" dirty="0"/>
          </a:p>
          <a:p>
            <a:r>
              <a:rPr lang="en-US" sz="2800" dirty="0" smtClean="0"/>
              <a:t>A) Adherence - </a:t>
            </a:r>
            <a:r>
              <a:rPr lang="en-US" sz="2800" dirty="0" err="1" smtClean="0"/>
              <a:t>Accolement</a:t>
            </a:r>
            <a:r>
              <a:rPr lang="en-US" sz="2800" dirty="0" smtClean="0"/>
              <a:t> - </a:t>
            </a:r>
            <a:r>
              <a:rPr lang="en-US" sz="2800" dirty="0"/>
              <a:t>Invasion </a:t>
            </a:r>
            <a:r>
              <a:rPr lang="en-US" sz="2800" dirty="0" smtClean="0"/>
              <a:t>– </a:t>
            </a:r>
            <a:r>
              <a:rPr lang="en-US" sz="2800" dirty="0"/>
              <a:t>Intrusion </a:t>
            </a:r>
            <a:r>
              <a:rPr lang="en-US" sz="2800" dirty="0" smtClean="0"/>
              <a:t>- Circulation </a:t>
            </a:r>
            <a:r>
              <a:rPr lang="en-US" sz="2800" dirty="0" err="1"/>
              <a:t>utéro-lacunaire</a:t>
            </a:r>
            <a:r>
              <a:rPr lang="en-US" sz="2800" dirty="0"/>
              <a:t> </a:t>
            </a:r>
            <a:r>
              <a:rPr lang="en-US" sz="2800" dirty="0" smtClean="0"/>
              <a:t>- </a:t>
            </a:r>
            <a:r>
              <a:rPr lang="en-US" sz="2800" dirty="0" err="1" smtClean="0"/>
              <a:t>Réaction</a:t>
            </a:r>
            <a:r>
              <a:rPr lang="en-US" sz="2800" dirty="0" smtClean="0"/>
              <a:t> </a:t>
            </a:r>
            <a:r>
              <a:rPr lang="en-US" sz="2800" dirty="0" err="1" smtClean="0"/>
              <a:t>déciduale</a:t>
            </a:r>
            <a:endParaRPr lang="en-US" sz="2800" dirty="0"/>
          </a:p>
          <a:p>
            <a:endParaRPr lang="en-US" sz="2800" dirty="0"/>
          </a:p>
          <a:p>
            <a:r>
              <a:rPr lang="en-US" sz="2800" dirty="0" smtClean="0"/>
              <a:t>B</a:t>
            </a:r>
            <a:r>
              <a:rPr lang="en-US" sz="2800" dirty="0"/>
              <a:t>) </a:t>
            </a:r>
            <a:r>
              <a:rPr lang="en-US" sz="2800" dirty="0" err="1" smtClean="0"/>
              <a:t>Accolement</a:t>
            </a:r>
            <a:r>
              <a:rPr lang="en-US" sz="2800" dirty="0" smtClean="0"/>
              <a:t> - </a:t>
            </a:r>
            <a:r>
              <a:rPr lang="en-US" sz="2800" dirty="0"/>
              <a:t>Apposition </a:t>
            </a:r>
            <a:r>
              <a:rPr lang="en-US" sz="2800" dirty="0" smtClean="0"/>
              <a:t>- </a:t>
            </a:r>
            <a:r>
              <a:rPr lang="en-US" sz="2800" dirty="0"/>
              <a:t>Intrusion </a:t>
            </a:r>
            <a:r>
              <a:rPr lang="en-US" sz="2800" dirty="0" smtClean="0"/>
              <a:t>- </a:t>
            </a:r>
            <a:r>
              <a:rPr lang="en-US" sz="2800" dirty="0"/>
              <a:t>Invasion </a:t>
            </a:r>
            <a:r>
              <a:rPr lang="en-US" sz="2800" dirty="0" smtClean="0"/>
              <a:t>- Circulation </a:t>
            </a:r>
            <a:r>
              <a:rPr lang="en-US" sz="2800" dirty="0" err="1"/>
              <a:t>utéro-lacunaire</a:t>
            </a:r>
            <a:r>
              <a:rPr lang="en-US" sz="2800" dirty="0"/>
              <a:t> </a:t>
            </a:r>
            <a:r>
              <a:rPr lang="en-US" sz="2800" dirty="0" smtClean="0"/>
              <a:t>- </a:t>
            </a:r>
            <a:r>
              <a:rPr lang="en-US" sz="2800" dirty="0" err="1" smtClean="0"/>
              <a:t>Réaction</a:t>
            </a:r>
            <a:r>
              <a:rPr lang="en-US" sz="2800" dirty="0" smtClean="0"/>
              <a:t> </a:t>
            </a:r>
            <a:r>
              <a:rPr lang="en-US" sz="2800" dirty="0" err="1"/>
              <a:t>déciduale</a:t>
            </a:r>
            <a:r>
              <a:rPr lang="en-US" sz="2800" dirty="0"/>
              <a:t>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/>
              <a:t>C) </a:t>
            </a:r>
            <a:r>
              <a:rPr lang="en-US" sz="2800" dirty="0" smtClean="0"/>
              <a:t>Apposition - </a:t>
            </a:r>
            <a:r>
              <a:rPr lang="en-US" sz="2800" dirty="0" err="1"/>
              <a:t>Adhérence</a:t>
            </a:r>
            <a:r>
              <a:rPr lang="en-US" sz="2800" dirty="0"/>
              <a:t> </a:t>
            </a:r>
            <a:r>
              <a:rPr lang="en-US" sz="2800" dirty="0" smtClean="0"/>
              <a:t>- </a:t>
            </a:r>
            <a:r>
              <a:rPr lang="en-US" sz="2800" dirty="0"/>
              <a:t>Dissociation </a:t>
            </a:r>
            <a:r>
              <a:rPr lang="en-US" sz="2800" dirty="0" smtClean="0"/>
              <a:t>- </a:t>
            </a:r>
            <a:r>
              <a:rPr lang="en-US" sz="2800" dirty="0"/>
              <a:t>Invasion </a:t>
            </a:r>
            <a:r>
              <a:rPr lang="en-US" sz="2800" dirty="0" smtClean="0"/>
              <a:t>- </a:t>
            </a:r>
            <a:r>
              <a:rPr lang="en-US" sz="2800" dirty="0"/>
              <a:t>Circulation </a:t>
            </a:r>
            <a:r>
              <a:rPr lang="en-US" sz="2800" dirty="0" err="1" smtClean="0"/>
              <a:t>utéro-lacunaire</a:t>
            </a:r>
            <a:r>
              <a:rPr lang="fr-FR" sz="2800" dirty="0"/>
              <a:t> </a:t>
            </a:r>
            <a:r>
              <a:rPr lang="en-US" sz="2800" dirty="0" smtClean="0"/>
              <a:t>- </a:t>
            </a:r>
            <a:r>
              <a:rPr lang="en-US" sz="2800" dirty="0" err="1"/>
              <a:t>R</a:t>
            </a:r>
            <a:r>
              <a:rPr lang="en-US" sz="2800" dirty="0" err="1" smtClean="0"/>
              <a:t>éaction</a:t>
            </a:r>
            <a:r>
              <a:rPr lang="en-US" sz="2800" dirty="0" smtClean="0"/>
              <a:t> </a:t>
            </a:r>
            <a:r>
              <a:rPr lang="en-US" sz="2800" dirty="0" err="1" smtClean="0"/>
              <a:t>déciduale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/>
              <a:t>D) </a:t>
            </a:r>
            <a:r>
              <a:rPr lang="en-US" sz="2800" dirty="0" err="1" smtClean="0"/>
              <a:t>Accolement</a:t>
            </a:r>
            <a:r>
              <a:rPr lang="en-US" sz="2800" dirty="0" smtClean="0"/>
              <a:t> - </a:t>
            </a:r>
            <a:r>
              <a:rPr lang="en-US" sz="2800" dirty="0"/>
              <a:t>Dissociation </a:t>
            </a:r>
            <a:r>
              <a:rPr lang="en-US" sz="2800" dirty="0" smtClean="0"/>
              <a:t>- </a:t>
            </a:r>
            <a:r>
              <a:rPr lang="en-US" sz="2800" dirty="0"/>
              <a:t>Fixation </a:t>
            </a:r>
            <a:r>
              <a:rPr lang="en-US" sz="2800" dirty="0" smtClean="0"/>
              <a:t>- </a:t>
            </a:r>
            <a:r>
              <a:rPr lang="en-US" sz="2800" dirty="0"/>
              <a:t>Invasion </a:t>
            </a:r>
            <a:r>
              <a:rPr lang="en-US" sz="2800" dirty="0" smtClean="0"/>
              <a:t>- </a:t>
            </a:r>
            <a:r>
              <a:rPr lang="en-US" sz="2800" dirty="0"/>
              <a:t>Circulation </a:t>
            </a:r>
            <a:r>
              <a:rPr lang="en-US" sz="2800" dirty="0" err="1"/>
              <a:t>utéro-lacunaire</a:t>
            </a:r>
            <a:r>
              <a:rPr lang="en-US" sz="2800" dirty="0"/>
              <a:t> </a:t>
            </a:r>
            <a:r>
              <a:rPr lang="en-US" sz="2800" dirty="0" smtClean="0"/>
              <a:t>- </a:t>
            </a:r>
            <a:r>
              <a:rPr lang="en-US" sz="2800" dirty="0" err="1"/>
              <a:t>Réaction</a:t>
            </a:r>
            <a:r>
              <a:rPr lang="en-US" sz="2800" dirty="0"/>
              <a:t> </a:t>
            </a:r>
            <a:r>
              <a:rPr lang="en-US" sz="2800" dirty="0" err="1"/>
              <a:t>déciduale</a:t>
            </a:r>
            <a:r>
              <a:rPr lang="en-US" sz="2800" dirty="0"/>
              <a:t> </a:t>
            </a:r>
            <a:endParaRPr lang="en-US" sz="2800" dirty="0" smtClean="0"/>
          </a:p>
          <a:p>
            <a:endParaRPr lang="en-US" sz="2800" dirty="0"/>
          </a:p>
          <a:p>
            <a:r>
              <a:rPr lang="en-US" sz="2800" dirty="0" smtClean="0"/>
              <a:t>E</a:t>
            </a:r>
            <a:r>
              <a:rPr lang="en-US" sz="2800" dirty="0"/>
              <a:t>) </a:t>
            </a:r>
            <a:r>
              <a:rPr lang="en-US" sz="2800" dirty="0" err="1"/>
              <a:t>Aucune</a:t>
            </a:r>
            <a:r>
              <a:rPr lang="en-US" sz="2800" dirty="0"/>
              <a:t> de </a:t>
            </a:r>
            <a:r>
              <a:rPr lang="en-US" sz="2800" dirty="0" err="1" smtClean="0"/>
              <a:t>ces</a:t>
            </a:r>
            <a:r>
              <a:rPr lang="en-US" sz="2800" dirty="0" smtClean="0"/>
              <a:t> </a:t>
            </a:r>
            <a:r>
              <a:rPr lang="en-US" sz="2800" dirty="0" err="1"/>
              <a:t>réponses</a:t>
            </a:r>
            <a:r>
              <a:rPr lang="en-US" sz="2800" dirty="0"/>
              <a:t> </a:t>
            </a:r>
            <a:r>
              <a:rPr lang="en-US" sz="2800" dirty="0" err="1"/>
              <a:t>n’est</a:t>
            </a:r>
            <a:r>
              <a:rPr lang="en-US" sz="2800" dirty="0"/>
              <a:t> </a:t>
            </a:r>
            <a:r>
              <a:rPr lang="en-US" sz="2800" dirty="0" err="1"/>
              <a:t>correcte</a:t>
            </a:r>
            <a:r>
              <a:rPr lang="en-US" sz="2800" dirty="0"/>
              <a:t> </a:t>
            </a:r>
          </a:p>
          <a:p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945295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7175" y="0"/>
            <a:ext cx="11415713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1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, la </a:t>
            </a:r>
            <a:r>
              <a:rPr lang="en-US" sz="2800" b="1" u="sng" dirty="0" err="1" smtClean="0"/>
              <a:t>nidation</a:t>
            </a:r>
            <a:r>
              <a:rPr lang="en-US" sz="2800" b="1" u="sng" dirty="0" smtClean="0"/>
              <a:t> </a:t>
            </a:r>
            <a:r>
              <a:rPr lang="en-US" sz="2800" b="1" u="sng" err="1" smtClean="0"/>
              <a:t>comprends</a:t>
            </a:r>
            <a:r>
              <a:rPr lang="en-US" sz="2800" b="1" u="sng" smtClean="0"/>
              <a:t> 6 </a:t>
            </a:r>
            <a:r>
              <a:rPr lang="en-US" sz="2800" b="1" u="sng" dirty="0" err="1" smtClean="0"/>
              <a:t>étapes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dans</a:t>
            </a:r>
            <a:r>
              <a:rPr lang="en-US" sz="2800" b="1" u="sng" dirty="0" smtClean="0"/>
              <a:t> </a:t>
            </a:r>
            <a:r>
              <a:rPr lang="en-US" sz="2800" b="1" u="sng" dirty="0" err="1" smtClean="0"/>
              <a:t>l’ordre</a:t>
            </a:r>
            <a:r>
              <a:rPr lang="en-US" sz="2800" b="1" u="sng" dirty="0" smtClean="0"/>
              <a:t>:</a:t>
            </a:r>
            <a:endParaRPr lang="en-US" sz="2800" b="1" u="sng" dirty="0"/>
          </a:p>
          <a:p>
            <a:endParaRPr lang="en-US" sz="2800" dirty="0"/>
          </a:p>
          <a:p>
            <a:r>
              <a:rPr lang="en-US" sz="2800" dirty="0" smtClean="0">
                <a:solidFill>
                  <a:srgbClr val="FF0000"/>
                </a:solidFill>
              </a:rPr>
              <a:t>A) Adherence - </a:t>
            </a:r>
            <a:r>
              <a:rPr lang="en-US" sz="2800" dirty="0" err="1" smtClean="0">
                <a:solidFill>
                  <a:srgbClr val="FF0000"/>
                </a:solidFill>
              </a:rPr>
              <a:t>Accolement</a:t>
            </a:r>
            <a:r>
              <a:rPr lang="en-US" sz="2800" dirty="0" smtClean="0">
                <a:solidFill>
                  <a:srgbClr val="FF0000"/>
                </a:solidFill>
              </a:rPr>
              <a:t> - </a:t>
            </a:r>
            <a:r>
              <a:rPr lang="en-US" sz="2800" dirty="0">
                <a:solidFill>
                  <a:srgbClr val="FF0000"/>
                </a:solidFill>
              </a:rPr>
              <a:t>Invasion </a:t>
            </a:r>
            <a:r>
              <a:rPr lang="en-US" sz="2800" dirty="0" smtClean="0">
                <a:solidFill>
                  <a:srgbClr val="FF0000"/>
                </a:solidFill>
              </a:rPr>
              <a:t>– </a:t>
            </a:r>
            <a:r>
              <a:rPr lang="en-US" sz="2800" dirty="0">
                <a:solidFill>
                  <a:srgbClr val="FF0000"/>
                </a:solidFill>
              </a:rPr>
              <a:t>Intrusion </a:t>
            </a:r>
            <a:r>
              <a:rPr lang="en-US" sz="2800" dirty="0" smtClean="0">
                <a:solidFill>
                  <a:srgbClr val="FF0000"/>
                </a:solidFill>
              </a:rPr>
              <a:t>- Circulation </a:t>
            </a:r>
            <a:r>
              <a:rPr lang="en-US" sz="2800" dirty="0" err="1">
                <a:solidFill>
                  <a:srgbClr val="FF0000"/>
                </a:solidFill>
              </a:rPr>
              <a:t>utéro-lacunaire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 err="1" smtClean="0">
                <a:solidFill>
                  <a:srgbClr val="FF0000"/>
                </a:solidFill>
              </a:rPr>
              <a:t>Réaction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déciduale</a:t>
            </a:r>
            <a:endParaRPr lang="en-US" sz="2800" dirty="0">
              <a:solidFill>
                <a:srgbClr val="FF0000"/>
              </a:solidFill>
            </a:endParaRPr>
          </a:p>
          <a:p>
            <a:pPr marL="514350" indent="-514350">
              <a:buAutoNum type="alphaUcParenR"/>
            </a:pP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B) </a:t>
            </a:r>
            <a:r>
              <a:rPr lang="en-US" sz="2800" dirty="0" err="1" smtClean="0">
                <a:solidFill>
                  <a:srgbClr val="FF0000"/>
                </a:solidFill>
              </a:rPr>
              <a:t>Accolement</a:t>
            </a:r>
            <a:r>
              <a:rPr lang="en-US" sz="2800" dirty="0" smtClean="0">
                <a:solidFill>
                  <a:srgbClr val="FF0000"/>
                </a:solidFill>
              </a:rPr>
              <a:t> - </a:t>
            </a:r>
            <a:r>
              <a:rPr lang="en-US" sz="2800" dirty="0">
                <a:solidFill>
                  <a:srgbClr val="FF0000"/>
                </a:solidFill>
              </a:rPr>
              <a:t>Apposition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>
                <a:solidFill>
                  <a:srgbClr val="FF0000"/>
                </a:solidFill>
              </a:rPr>
              <a:t>Intrusion </a:t>
            </a:r>
            <a:r>
              <a:rPr lang="en-US" sz="2800" smtClean="0">
                <a:solidFill>
                  <a:srgbClr val="FF0000"/>
                </a:solidFill>
              </a:rPr>
              <a:t>- Invasion </a:t>
            </a:r>
            <a:r>
              <a:rPr lang="en-US" sz="2800" dirty="0" smtClean="0">
                <a:solidFill>
                  <a:srgbClr val="FF0000"/>
                </a:solidFill>
              </a:rPr>
              <a:t>- Circulation </a:t>
            </a:r>
            <a:r>
              <a:rPr lang="en-US" sz="2800" dirty="0" err="1">
                <a:solidFill>
                  <a:srgbClr val="FF0000"/>
                </a:solidFill>
              </a:rPr>
              <a:t>utéro-lacunaire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 err="1" smtClean="0">
                <a:solidFill>
                  <a:srgbClr val="FF0000"/>
                </a:solidFill>
              </a:rPr>
              <a:t>Réaction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déciduale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en-US" sz="2800" dirty="0" smtClean="0">
              <a:solidFill>
                <a:srgbClr val="FF0000"/>
              </a:solidFill>
            </a:endParaRPr>
          </a:p>
          <a:p>
            <a:endParaRPr lang="en-US" sz="2800" dirty="0"/>
          </a:p>
          <a:p>
            <a:r>
              <a:rPr lang="en-US" sz="2800" dirty="0">
                <a:solidFill>
                  <a:srgbClr val="00B050"/>
                </a:solidFill>
              </a:rPr>
              <a:t>C) </a:t>
            </a:r>
            <a:r>
              <a:rPr lang="en-US" sz="2800" dirty="0" smtClean="0">
                <a:solidFill>
                  <a:srgbClr val="00B050"/>
                </a:solidFill>
              </a:rPr>
              <a:t>Apposition - </a:t>
            </a:r>
            <a:r>
              <a:rPr lang="en-US" sz="2800" dirty="0" err="1">
                <a:solidFill>
                  <a:srgbClr val="00B050"/>
                </a:solidFill>
              </a:rPr>
              <a:t>Adhérence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smtClean="0">
                <a:solidFill>
                  <a:srgbClr val="00B050"/>
                </a:solidFill>
              </a:rPr>
              <a:t>- </a:t>
            </a:r>
            <a:r>
              <a:rPr lang="en-US" sz="2800" dirty="0">
                <a:solidFill>
                  <a:srgbClr val="00B050"/>
                </a:solidFill>
              </a:rPr>
              <a:t>Dissociation </a:t>
            </a:r>
            <a:r>
              <a:rPr lang="en-US" sz="2800" dirty="0" smtClean="0">
                <a:solidFill>
                  <a:srgbClr val="00B050"/>
                </a:solidFill>
              </a:rPr>
              <a:t>- </a:t>
            </a:r>
            <a:r>
              <a:rPr lang="en-US" sz="2800" dirty="0">
                <a:solidFill>
                  <a:srgbClr val="00B050"/>
                </a:solidFill>
              </a:rPr>
              <a:t>Invasion </a:t>
            </a:r>
            <a:r>
              <a:rPr lang="en-US" sz="2800" dirty="0" smtClean="0">
                <a:solidFill>
                  <a:srgbClr val="00B050"/>
                </a:solidFill>
              </a:rPr>
              <a:t>- </a:t>
            </a:r>
            <a:r>
              <a:rPr lang="en-US" sz="2800" dirty="0">
                <a:solidFill>
                  <a:srgbClr val="00B050"/>
                </a:solidFill>
              </a:rPr>
              <a:t>Circulation </a:t>
            </a:r>
            <a:r>
              <a:rPr lang="en-US" sz="2800" dirty="0" err="1" smtClean="0">
                <a:solidFill>
                  <a:srgbClr val="00B050"/>
                </a:solidFill>
              </a:rPr>
              <a:t>utéro-lacunaire</a:t>
            </a:r>
            <a:r>
              <a:rPr lang="fr-FR" sz="2800" dirty="0">
                <a:solidFill>
                  <a:srgbClr val="00B050"/>
                </a:solidFill>
              </a:rPr>
              <a:t> </a:t>
            </a:r>
            <a:r>
              <a:rPr lang="en-US" sz="2800" dirty="0" smtClean="0">
                <a:solidFill>
                  <a:srgbClr val="00B050"/>
                </a:solidFill>
              </a:rPr>
              <a:t>- </a:t>
            </a:r>
            <a:r>
              <a:rPr lang="en-US" sz="2800" dirty="0" err="1">
                <a:solidFill>
                  <a:srgbClr val="00B050"/>
                </a:solidFill>
              </a:rPr>
              <a:t>R</a:t>
            </a:r>
            <a:r>
              <a:rPr lang="en-US" sz="2800" dirty="0" err="1" smtClean="0">
                <a:solidFill>
                  <a:srgbClr val="00B050"/>
                </a:solidFill>
              </a:rPr>
              <a:t>éaction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 smtClean="0">
                <a:solidFill>
                  <a:srgbClr val="00B050"/>
                </a:solidFill>
              </a:rPr>
              <a:t>déciduale</a:t>
            </a:r>
            <a:endParaRPr lang="en-US" sz="2800" dirty="0" smtClean="0">
              <a:solidFill>
                <a:srgbClr val="00B050"/>
              </a:solidFill>
            </a:endParaRPr>
          </a:p>
          <a:p>
            <a:endParaRPr lang="en-US" sz="2800" dirty="0"/>
          </a:p>
          <a:p>
            <a:r>
              <a:rPr lang="en-US" sz="2800" dirty="0">
                <a:solidFill>
                  <a:srgbClr val="FF0000"/>
                </a:solidFill>
              </a:rPr>
              <a:t>D) </a:t>
            </a:r>
            <a:r>
              <a:rPr lang="en-US" sz="2800" dirty="0" err="1" smtClean="0">
                <a:solidFill>
                  <a:srgbClr val="FF0000"/>
                </a:solidFill>
              </a:rPr>
              <a:t>Accolement</a:t>
            </a:r>
            <a:r>
              <a:rPr lang="en-US" sz="2800" dirty="0" smtClean="0">
                <a:solidFill>
                  <a:srgbClr val="FF0000"/>
                </a:solidFill>
              </a:rPr>
              <a:t> - </a:t>
            </a:r>
            <a:r>
              <a:rPr lang="en-US" sz="2800" dirty="0">
                <a:solidFill>
                  <a:srgbClr val="FF0000"/>
                </a:solidFill>
              </a:rPr>
              <a:t>Dissociation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>
                <a:solidFill>
                  <a:srgbClr val="FF0000"/>
                </a:solidFill>
              </a:rPr>
              <a:t>Fixation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>
                <a:solidFill>
                  <a:srgbClr val="FF0000"/>
                </a:solidFill>
              </a:rPr>
              <a:t>Invasion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>
                <a:solidFill>
                  <a:srgbClr val="FF0000"/>
                </a:solidFill>
              </a:rPr>
              <a:t>Circulation </a:t>
            </a:r>
            <a:r>
              <a:rPr lang="en-US" sz="2800" dirty="0" err="1">
                <a:solidFill>
                  <a:srgbClr val="FF0000"/>
                </a:solidFill>
              </a:rPr>
              <a:t>utéro-lacunaire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- </a:t>
            </a:r>
            <a:r>
              <a:rPr lang="en-US" sz="2800" dirty="0" err="1">
                <a:solidFill>
                  <a:srgbClr val="FF0000"/>
                </a:solidFill>
              </a:rPr>
              <a:t>Réaction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déciduale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endParaRPr lang="en-US" sz="2800" dirty="0" smtClean="0">
              <a:solidFill>
                <a:srgbClr val="FF0000"/>
              </a:solidFill>
            </a:endParaRPr>
          </a:p>
          <a:p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 smtClean="0">
                <a:solidFill>
                  <a:srgbClr val="FF0000"/>
                </a:solidFill>
              </a:rPr>
              <a:t>E</a:t>
            </a:r>
            <a:r>
              <a:rPr lang="en-US" sz="2800" dirty="0">
                <a:solidFill>
                  <a:srgbClr val="FF0000"/>
                </a:solidFill>
              </a:rPr>
              <a:t>) </a:t>
            </a:r>
            <a:r>
              <a:rPr lang="en-US" sz="2800" dirty="0" err="1">
                <a:solidFill>
                  <a:srgbClr val="FF0000"/>
                </a:solidFill>
              </a:rPr>
              <a:t>Aucune</a:t>
            </a:r>
            <a:r>
              <a:rPr lang="en-US" sz="2800" dirty="0">
                <a:solidFill>
                  <a:srgbClr val="FF0000"/>
                </a:solidFill>
              </a:rPr>
              <a:t> de </a:t>
            </a:r>
            <a:r>
              <a:rPr lang="en-US" sz="2800" dirty="0" err="1" smtClean="0">
                <a:solidFill>
                  <a:srgbClr val="FF0000"/>
                </a:solidFill>
              </a:rPr>
              <a:t>ces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réponses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n’est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correcte</a:t>
            </a:r>
            <a:r>
              <a:rPr lang="en-US" sz="2800" dirty="0">
                <a:solidFill>
                  <a:srgbClr val="FF0000"/>
                </a:solidFill>
              </a:rPr>
              <a:t> </a:t>
            </a:r>
          </a:p>
          <a:p>
            <a:endParaRPr lang="en-US" sz="2800" dirty="0"/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58017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7225" y="457200"/>
            <a:ext cx="107299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2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:</a:t>
            </a:r>
          </a:p>
          <a:p>
            <a:endParaRPr lang="en-US" sz="2800" dirty="0"/>
          </a:p>
          <a:p>
            <a:r>
              <a:rPr lang="en-US" sz="2800" dirty="0"/>
              <a:t>A</a:t>
            </a:r>
            <a:r>
              <a:rPr lang="en-US" sz="2800" dirty="0" smtClean="0"/>
              <a:t>) Pendant </a:t>
            </a:r>
            <a:r>
              <a:rPr lang="en-US" sz="2800" dirty="0"/>
              <a:t>la phase </a:t>
            </a:r>
            <a:r>
              <a:rPr lang="en-US" sz="2800" dirty="0" err="1"/>
              <a:t>d'invasion</a:t>
            </a:r>
            <a:r>
              <a:rPr lang="en-US" sz="2800" dirty="0"/>
              <a:t>, les </a:t>
            </a:r>
            <a:r>
              <a:rPr lang="en-US" sz="2800" dirty="0" err="1"/>
              <a:t>intégrines</a:t>
            </a:r>
            <a:r>
              <a:rPr lang="en-US" sz="2800" dirty="0"/>
              <a:t> </a:t>
            </a:r>
            <a:r>
              <a:rPr lang="en-US" sz="2800" dirty="0" err="1"/>
              <a:t>reconnaissent</a:t>
            </a:r>
            <a:r>
              <a:rPr lang="en-US" sz="2800" dirty="0"/>
              <a:t> la </a:t>
            </a:r>
            <a:r>
              <a:rPr lang="en-US" sz="2800" dirty="0" err="1"/>
              <a:t>fibronectine</a:t>
            </a:r>
            <a:r>
              <a:rPr lang="en-US" sz="2800" dirty="0"/>
              <a:t> de </a:t>
            </a:r>
            <a:r>
              <a:rPr lang="en-US" sz="2800" dirty="0" err="1"/>
              <a:t>l'embryoblaste</a:t>
            </a:r>
            <a:endParaRPr lang="en-US" sz="2800" dirty="0"/>
          </a:p>
          <a:p>
            <a:r>
              <a:rPr lang="en-US" sz="2800" dirty="0"/>
              <a:t>B) Les lacs </a:t>
            </a:r>
            <a:r>
              <a:rPr lang="en-US" sz="2800" dirty="0" err="1"/>
              <a:t>sanguins</a:t>
            </a:r>
            <a:r>
              <a:rPr lang="en-US" sz="2800" dirty="0"/>
              <a:t> du syncytium </a:t>
            </a:r>
            <a:r>
              <a:rPr lang="en-US" sz="2800" dirty="0" err="1"/>
              <a:t>vont</a:t>
            </a:r>
            <a:r>
              <a:rPr lang="en-US" sz="2800" dirty="0"/>
              <a:t> se connecter aux </a:t>
            </a:r>
            <a:r>
              <a:rPr lang="en-US" sz="2800" dirty="0" err="1"/>
              <a:t>vaisseaux</a:t>
            </a:r>
            <a:r>
              <a:rPr lang="en-US" sz="2800" dirty="0"/>
              <a:t> </a:t>
            </a:r>
            <a:r>
              <a:rPr lang="en-US" sz="2800" dirty="0" err="1"/>
              <a:t>maternels</a:t>
            </a:r>
            <a:r>
              <a:rPr lang="en-US" sz="2800" dirty="0"/>
              <a:t> </a:t>
            </a:r>
            <a:r>
              <a:rPr lang="en-US" sz="2800" dirty="0" smtClean="0"/>
              <a:t>grâce </a:t>
            </a:r>
            <a:r>
              <a:rPr lang="en-US" sz="2800" dirty="0" err="1" smtClean="0"/>
              <a:t>à</a:t>
            </a:r>
            <a:r>
              <a:rPr lang="en-US" sz="2800" dirty="0" smtClean="0"/>
              <a:t> </a:t>
            </a:r>
            <a:r>
              <a:rPr lang="en-US" sz="2800" dirty="0"/>
              <a:t>la </a:t>
            </a:r>
            <a:r>
              <a:rPr lang="en-US" sz="2800" dirty="0" err="1"/>
              <a:t>stromélysine</a:t>
            </a:r>
            <a:r>
              <a:rPr lang="en-US" sz="2800" dirty="0"/>
              <a:t>  </a:t>
            </a:r>
          </a:p>
          <a:p>
            <a:r>
              <a:rPr lang="en-US" sz="2800" dirty="0"/>
              <a:t>C) Pendant la phase </a:t>
            </a:r>
            <a:r>
              <a:rPr lang="en-US" sz="2800" dirty="0" err="1"/>
              <a:t>d'accolement</a:t>
            </a:r>
            <a:r>
              <a:rPr lang="en-US" sz="2800" dirty="0"/>
              <a:t>, on </a:t>
            </a:r>
            <a:r>
              <a:rPr lang="en-US" sz="2800" dirty="0" err="1"/>
              <a:t>retrouve</a:t>
            </a:r>
            <a:r>
              <a:rPr lang="en-US" sz="2800" dirty="0"/>
              <a:t> du </a:t>
            </a:r>
            <a:r>
              <a:rPr lang="en-US" sz="2800" dirty="0" err="1" smtClean="0"/>
              <a:t>côté</a:t>
            </a:r>
            <a:r>
              <a:rPr lang="en-US" sz="2800" dirty="0" smtClean="0"/>
              <a:t> </a:t>
            </a:r>
            <a:r>
              <a:rPr lang="en-US" sz="2800" dirty="0"/>
              <a:t>de </a:t>
            </a:r>
            <a:r>
              <a:rPr lang="en-US" sz="2800" dirty="0" err="1" smtClean="0"/>
              <a:t>l'endomètre</a:t>
            </a:r>
            <a:r>
              <a:rPr lang="en-US" sz="2800" dirty="0" smtClean="0"/>
              <a:t> </a:t>
            </a:r>
            <a:r>
              <a:rPr lang="en-US" sz="2800" dirty="0"/>
              <a:t>des </a:t>
            </a:r>
            <a:r>
              <a:rPr lang="en-US" sz="2800" dirty="0" err="1"/>
              <a:t>pinopodes</a:t>
            </a:r>
            <a:r>
              <a:rPr lang="en-US" sz="2800" dirty="0"/>
              <a:t>, </a:t>
            </a:r>
            <a:r>
              <a:rPr lang="en-US" sz="2800" dirty="0" err="1"/>
              <a:t>une</a:t>
            </a:r>
            <a:r>
              <a:rPr lang="en-US" sz="2800" dirty="0"/>
              <a:t> </a:t>
            </a:r>
            <a:r>
              <a:rPr lang="en-US" sz="2800" dirty="0" err="1"/>
              <a:t>sur</a:t>
            </a:r>
            <a:r>
              <a:rPr lang="en-US" sz="2800" dirty="0"/>
              <a:t> expression des </a:t>
            </a:r>
            <a:r>
              <a:rPr lang="en-US" sz="2800" dirty="0" err="1"/>
              <a:t>mucines</a:t>
            </a:r>
            <a:r>
              <a:rPr lang="en-US" sz="2800" dirty="0"/>
              <a:t> et </a:t>
            </a:r>
            <a:r>
              <a:rPr lang="en-US" sz="2800" dirty="0" err="1"/>
              <a:t>l'HBEGF</a:t>
            </a:r>
            <a:endParaRPr lang="en-US" sz="2800" dirty="0"/>
          </a:p>
          <a:p>
            <a:r>
              <a:rPr lang="en-US" sz="2800" dirty="0"/>
              <a:t>D) Au </a:t>
            </a:r>
            <a:r>
              <a:rPr lang="en-US" sz="2800" dirty="0" err="1"/>
              <a:t>niveau</a:t>
            </a:r>
            <a:r>
              <a:rPr lang="en-US" sz="2800" dirty="0"/>
              <a:t> du </a:t>
            </a:r>
            <a:r>
              <a:rPr lang="en-US" sz="2800" dirty="0" err="1"/>
              <a:t>chorion</a:t>
            </a:r>
            <a:r>
              <a:rPr lang="en-US" sz="2800" dirty="0"/>
              <a:t>, la </a:t>
            </a:r>
            <a:r>
              <a:rPr lang="en-US" sz="2800" dirty="0" err="1" smtClean="0"/>
              <a:t>fixité</a:t>
            </a:r>
            <a:r>
              <a:rPr lang="en-US" sz="2800" dirty="0" smtClean="0"/>
              <a:t> </a:t>
            </a:r>
            <a:r>
              <a:rPr lang="en-US" sz="2800" dirty="0"/>
              <a:t>de </a:t>
            </a:r>
            <a:r>
              <a:rPr lang="en-US" sz="2800" dirty="0" err="1"/>
              <a:t>l'embryon</a:t>
            </a:r>
            <a:r>
              <a:rPr lang="en-US" sz="2800" dirty="0"/>
              <a:t> </a:t>
            </a:r>
            <a:r>
              <a:rPr lang="en-US" sz="2800" dirty="0" err="1"/>
              <a:t>est</a:t>
            </a:r>
            <a:r>
              <a:rPr lang="en-US" sz="2800" dirty="0"/>
              <a:t> </a:t>
            </a:r>
            <a:r>
              <a:rPr lang="en-US" sz="2800" dirty="0" err="1" smtClean="0"/>
              <a:t>renforcée</a:t>
            </a:r>
            <a:r>
              <a:rPr lang="en-US" sz="2800" dirty="0" smtClean="0"/>
              <a:t> </a:t>
            </a:r>
            <a:r>
              <a:rPr lang="en-US" sz="2800" dirty="0" err="1" smtClean="0"/>
              <a:t>à</a:t>
            </a:r>
            <a:r>
              <a:rPr lang="en-US" sz="2800" dirty="0" smtClean="0"/>
              <a:t> </a:t>
            </a:r>
            <a:r>
              <a:rPr lang="en-US" sz="2800" dirty="0" err="1"/>
              <a:t>l'aide</a:t>
            </a:r>
            <a:r>
              <a:rPr lang="en-US" sz="2800" dirty="0"/>
              <a:t> des 4 </a:t>
            </a:r>
            <a:r>
              <a:rPr lang="en-US" sz="2800" dirty="0" err="1"/>
              <a:t>caduques</a:t>
            </a:r>
            <a:endParaRPr lang="en-US" sz="2800" dirty="0"/>
          </a:p>
          <a:p>
            <a:r>
              <a:rPr lang="en-US" sz="2800" dirty="0"/>
              <a:t>E) </a:t>
            </a:r>
            <a:r>
              <a:rPr lang="en-US" sz="2800" dirty="0" err="1"/>
              <a:t>Aucune</a:t>
            </a:r>
            <a:r>
              <a:rPr lang="en-US" sz="2800" dirty="0"/>
              <a:t> de </a:t>
            </a:r>
            <a:r>
              <a:rPr lang="en-US" sz="2800" dirty="0" err="1"/>
              <a:t>c</a:t>
            </a:r>
            <a:r>
              <a:rPr lang="en-US" sz="2800" dirty="0" err="1" smtClean="0"/>
              <a:t>es</a:t>
            </a:r>
            <a:r>
              <a:rPr lang="en-US" sz="2800" dirty="0" smtClean="0"/>
              <a:t> </a:t>
            </a:r>
            <a:r>
              <a:rPr lang="en-US" sz="2800" dirty="0" err="1"/>
              <a:t>réponses</a:t>
            </a:r>
            <a:r>
              <a:rPr lang="en-US" sz="2800" dirty="0"/>
              <a:t> </a:t>
            </a:r>
            <a:r>
              <a:rPr lang="en-US" sz="2800" dirty="0" err="1"/>
              <a:t>n’est</a:t>
            </a:r>
            <a:r>
              <a:rPr lang="en-US" sz="2800" dirty="0"/>
              <a:t> </a:t>
            </a:r>
            <a:r>
              <a:rPr lang="en-US" sz="2800" dirty="0" err="1"/>
              <a:t>correcte</a:t>
            </a:r>
            <a:r>
              <a:rPr lang="en-US" sz="2800" dirty="0"/>
              <a:t> 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2618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57225" y="457200"/>
            <a:ext cx="1072991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2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:</a:t>
            </a:r>
          </a:p>
          <a:p>
            <a:endParaRPr lang="en-US" sz="2800" dirty="0"/>
          </a:p>
          <a:p>
            <a:r>
              <a:rPr lang="en-US" sz="2800" dirty="0">
                <a:solidFill>
                  <a:srgbClr val="FF0000"/>
                </a:solidFill>
              </a:rPr>
              <a:t>A</a:t>
            </a:r>
            <a:r>
              <a:rPr lang="en-US" sz="2800" dirty="0" smtClean="0">
                <a:solidFill>
                  <a:srgbClr val="FF0000"/>
                </a:solidFill>
              </a:rPr>
              <a:t>) Pendant </a:t>
            </a:r>
            <a:r>
              <a:rPr lang="en-US" sz="2800" dirty="0">
                <a:solidFill>
                  <a:srgbClr val="FF0000"/>
                </a:solidFill>
              </a:rPr>
              <a:t>la phase </a:t>
            </a:r>
            <a:r>
              <a:rPr lang="en-US" sz="2800" dirty="0" err="1">
                <a:solidFill>
                  <a:srgbClr val="FF0000"/>
                </a:solidFill>
              </a:rPr>
              <a:t>d'invasion</a:t>
            </a:r>
            <a:r>
              <a:rPr lang="en-US" sz="2800" dirty="0">
                <a:solidFill>
                  <a:srgbClr val="FF0000"/>
                </a:solidFill>
              </a:rPr>
              <a:t>, les </a:t>
            </a:r>
            <a:r>
              <a:rPr lang="en-US" sz="2800" dirty="0" err="1">
                <a:solidFill>
                  <a:srgbClr val="FF0000"/>
                </a:solidFill>
              </a:rPr>
              <a:t>intégrines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reconnaissent</a:t>
            </a:r>
            <a:r>
              <a:rPr lang="en-US" sz="2800" dirty="0">
                <a:solidFill>
                  <a:srgbClr val="FF0000"/>
                </a:solidFill>
              </a:rPr>
              <a:t> la </a:t>
            </a:r>
            <a:r>
              <a:rPr lang="en-US" sz="2800" dirty="0" err="1">
                <a:solidFill>
                  <a:srgbClr val="FF0000"/>
                </a:solidFill>
              </a:rPr>
              <a:t>fibronectine</a:t>
            </a:r>
            <a:r>
              <a:rPr lang="en-US" sz="2800" dirty="0">
                <a:solidFill>
                  <a:srgbClr val="FF0000"/>
                </a:solidFill>
              </a:rPr>
              <a:t> de </a:t>
            </a:r>
            <a:r>
              <a:rPr lang="en-US" sz="2800" dirty="0" err="1">
                <a:solidFill>
                  <a:srgbClr val="FF0000"/>
                </a:solidFill>
              </a:rPr>
              <a:t>l'embryoblaste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00B050"/>
                </a:solidFill>
              </a:rPr>
              <a:t>B) Les lacs </a:t>
            </a:r>
            <a:r>
              <a:rPr lang="en-US" sz="2800" dirty="0" err="1">
                <a:solidFill>
                  <a:srgbClr val="00B050"/>
                </a:solidFill>
              </a:rPr>
              <a:t>sanguins</a:t>
            </a:r>
            <a:r>
              <a:rPr lang="en-US" sz="2800" dirty="0">
                <a:solidFill>
                  <a:srgbClr val="00B050"/>
                </a:solidFill>
              </a:rPr>
              <a:t> du syncytium </a:t>
            </a:r>
            <a:r>
              <a:rPr lang="en-US" sz="2800" dirty="0" err="1">
                <a:solidFill>
                  <a:srgbClr val="00B050"/>
                </a:solidFill>
              </a:rPr>
              <a:t>vont</a:t>
            </a:r>
            <a:r>
              <a:rPr lang="en-US" sz="2800" dirty="0">
                <a:solidFill>
                  <a:srgbClr val="00B050"/>
                </a:solidFill>
              </a:rPr>
              <a:t> se connecter aux </a:t>
            </a:r>
            <a:r>
              <a:rPr lang="en-US" sz="2800" dirty="0" err="1">
                <a:solidFill>
                  <a:srgbClr val="00B050"/>
                </a:solidFill>
              </a:rPr>
              <a:t>vaisseaux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maternels</a:t>
            </a:r>
            <a:r>
              <a:rPr lang="en-US" sz="2800" dirty="0">
                <a:solidFill>
                  <a:srgbClr val="00B050"/>
                </a:solidFill>
              </a:rPr>
              <a:t> grace a la </a:t>
            </a:r>
            <a:r>
              <a:rPr lang="en-US" sz="2800" dirty="0" err="1">
                <a:solidFill>
                  <a:srgbClr val="00B050"/>
                </a:solidFill>
              </a:rPr>
              <a:t>stromélysine</a:t>
            </a:r>
            <a:r>
              <a:rPr lang="en-US" sz="2800" dirty="0">
                <a:solidFill>
                  <a:srgbClr val="00B050"/>
                </a:solidFill>
              </a:rPr>
              <a:t>  </a:t>
            </a:r>
          </a:p>
          <a:p>
            <a:r>
              <a:rPr lang="en-US" sz="2800" dirty="0">
                <a:solidFill>
                  <a:srgbClr val="FF0000"/>
                </a:solidFill>
              </a:rPr>
              <a:t>C) Pendant la phase </a:t>
            </a:r>
            <a:r>
              <a:rPr lang="en-US" sz="2800" dirty="0" err="1">
                <a:solidFill>
                  <a:srgbClr val="FF0000"/>
                </a:solidFill>
              </a:rPr>
              <a:t>d'accolement</a:t>
            </a:r>
            <a:r>
              <a:rPr lang="en-US" sz="2800" dirty="0">
                <a:solidFill>
                  <a:srgbClr val="FF0000"/>
                </a:solidFill>
              </a:rPr>
              <a:t>, on </a:t>
            </a:r>
            <a:r>
              <a:rPr lang="en-US" sz="2800" dirty="0" err="1">
                <a:solidFill>
                  <a:srgbClr val="FF0000"/>
                </a:solidFill>
              </a:rPr>
              <a:t>retrouve</a:t>
            </a:r>
            <a:r>
              <a:rPr lang="en-US" sz="2800" dirty="0">
                <a:solidFill>
                  <a:srgbClr val="FF0000"/>
                </a:solidFill>
              </a:rPr>
              <a:t> du </a:t>
            </a:r>
            <a:r>
              <a:rPr lang="en-US" sz="2800" dirty="0" err="1" smtClean="0">
                <a:solidFill>
                  <a:srgbClr val="FF0000"/>
                </a:solidFill>
              </a:rPr>
              <a:t>côté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de </a:t>
            </a:r>
            <a:r>
              <a:rPr lang="en-US" sz="2800" dirty="0" err="1" smtClean="0">
                <a:solidFill>
                  <a:srgbClr val="FF0000"/>
                </a:solidFill>
              </a:rPr>
              <a:t>l'endomètre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des </a:t>
            </a:r>
            <a:r>
              <a:rPr lang="en-US" sz="2800" dirty="0" err="1">
                <a:solidFill>
                  <a:srgbClr val="FF0000"/>
                </a:solidFill>
              </a:rPr>
              <a:t>pinopodes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une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sur</a:t>
            </a:r>
            <a:r>
              <a:rPr lang="en-US" sz="2800" dirty="0">
                <a:solidFill>
                  <a:srgbClr val="FF0000"/>
                </a:solidFill>
              </a:rPr>
              <a:t> expression des </a:t>
            </a:r>
            <a:r>
              <a:rPr lang="en-US" sz="2800" dirty="0" err="1">
                <a:solidFill>
                  <a:srgbClr val="FF0000"/>
                </a:solidFill>
              </a:rPr>
              <a:t>mucines</a:t>
            </a:r>
            <a:r>
              <a:rPr lang="en-US" sz="2800" dirty="0">
                <a:solidFill>
                  <a:srgbClr val="FF0000"/>
                </a:solidFill>
              </a:rPr>
              <a:t> et </a:t>
            </a:r>
            <a:r>
              <a:rPr lang="en-US" sz="2800" dirty="0" err="1">
                <a:solidFill>
                  <a:srgbClr val="FF0000"/>
                </a:solidFill>
              </a:rPr>
              <a:t>l'HBEGF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D) Au </a:t>
            </a:r>
            <a:r>
              <a:rPr lang="en-US" sz="2800" dirty="0" err="1">
                <a:solidFill>
                  <a:srgbClr val="FF0000"/>
                </a:solidFill>
              </a:rPr>
              <a:t>niveau</a:t>
            </a:r>
            <a:r>
              <a:rPr lang="en-US" sz="2800" dirty="0">
                <a:solidFill>
                  <a:srgbClr val="FF0000"/>
                </a:solidFill>
              </a:rPr>
              <a:t> du </a:t>
            </a:r>
            <a:r>
              <a:rPr lang="en-US" sz="2800" dirty="0" err="1">
                <a:solidFill>
                  <a:srgbClr val="FF0000"/>
                </a:solidFill>
              </a:rPr>
              <a:t>chorion</a:t>
            </a:r>
            <a:r>
              <a:rPr lang="en-US" sz="2800" dirty="0">
                <a:solidFill>
                  <a:srgbClr val="FF0000"/>
                </a:solidFill>
              </a:rPr>
              <a:t>, la </a:t>
            </a:r>
            <a:r>
              <a:rPr lang="en-US" sz="2800" dirty="0" err="1" smtClean="0">
                <a:solidFill>
                  <a:srgbClr val="FF0000"/>
                </a:solidFill>
              </a:rPr>
              <a:t>fixité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>
                <a:solidFill>
                  <a:srgbClr val="FF0000"/>
                </a:solidFill>
              </a:rPr>
              <a:t>de </a:t>
            </a:r>
            <a:r>
              <a:rPr lang="en-US" sz="2800" dirty="0" err="1">
                <a:solidFill>
                  <a:srgbClr val="FF0000"/>
                </a:solidFill>
              </a:rPr>
              <a:t>l'embryon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est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renforcée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à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l'aide</a:t>
            </a:r>
            <a:r>
              <a:rPr lang="en-US" sz="2800" dirty="0">
                <a:solidFill>
                  <a:srgbClr val="FF0000"/>
                </a:solidFill>
              </a:rPr>
              <a:t> des 4 </a:t>
            </a:r>
            <a:r>
              <a:rPr lang="en-US" sz="2800" dirty="0" err="1">
                <a:solidFill>
                  <a:srgbClr val="FF0000"/>
                </a:solidFill>
              </a:rPr>
              <a:t>caduques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E) </a:t>
            </a:r>
            <a:r>
              <a:rPr lang="en-US" sz="2800" dirty="0" err="1">
                <a:solidFill>
                  <a:srgbClr val="FF0000"/>
                </a:solidFill>
              </a:rPr>
              <a:t>Aucune</a:t>
            </a:r>
            <a:r>
              <a:rPr lang="en-US" sz="2800" dirty="0">
                <a:solidFill>
                  <a:srgbClr val="FF0000"/>
                </a:solidFill>
              </a:rPr>
              <a:t> de </a:t>
            </a:r>
            <a:r>
              <a:rPr lang="en-US" sz="2800" dirty="0" err="1">
                <a:solidFill>
                  <a:srgbClr val="FF0000"/>
                </a:solidFill>
              </a:rPr>
              <a:t>c</a:t>
            </a:r>
            <a:r>
              <a:rPr lang="en-US" sz="2800" dirty="0" err="1" smtClean="0">
                <a:solidFill>
                  <a:srgbClr val="FF0000"/>
                </a:solidFill>
              </a:rPr>
              <a:t>es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réponses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n’est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correcte</a:t>
            </a:r>
            <a:r>
              <a:rPr lang="en-US" sz="2800" dirty="0">
                <a:solidFill>
                  <a:srgbClr val="FF0000"/>
                </a:solidFill>
              </a:rPr>
              <a:t> </a:t>
            </a:r>
          </a:p>
          <a:p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89602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228598"/>
            <a:ext cx="1210151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3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:</a:t>
            </a:r>
          </a:p>
          <a:p>
            <a:endParaRPr lang="en-US" sz="2800" dirty="0"/>
          </a:p>
          <a:p>
            <a:r>
              <a:rPr lang="en-US" sz="2800" dirty="0"/>
              <a:t>A) </a:t>
            </a:r>
            <a:r>
              <a:rPr lang="en-US" sz="2800" dirty="0" err="1" smtClean="0"/>
              <a:t>L’épiblaste</a:t>
            </a:r>
            <a:r>
              <a:rPr lang="en-US" sz="2800" dirty="0"/>
              <a:t>, </a:t>
            </a:r>
            <a:r>
              <a:rPr lang="en-US" sz="2800" dirty="0" err="1"/>
              <a:t>feuillet</a:t>
            </a:r>
            <a:r>
              <a:rPr lang="en-US" sz="2800" dirty="0"/>
              <a:t> clef, se </a:t>
            </a:r>
            <a:r>
              <a:rPr lang="en-US" sz="2800" dirty="0" err="1"/>
              <a:t>trouve</a:t>
            </a:r>
            <a:r>
              <a:rPr lang="en-US" sz="2800" dirty="0"/>
              <a:t> entre le </a:t>
            </a:r>
            <a:r>
              <a:rPr lang="en-US" sz="2800" dirty="0" err="1"/>
              <a:t>trophoblaste</a:t>
            </a:r>
            <a:r>
              <a:rPr lang="en-US" sz="2800" dirty="0"/>
              <a:t> et </a:t>
            </a:r>
            <a:r>
              <a:rPr lang="en-US" sz="2800" dirty="0" err="1"/>
              <a:t>l'hypoblaste</a:t>
            </a:r>
            <a:endParaRPr lang="en-US" sz="2800" dirty="0"/>
          </a:p>
          <a:p>
            <a:r>
              <a:rPr lang="en-US" sz="2800" dirty="0"/>
              <a:t>B) Le reticulum extra </a:t>
            </a:r>
            <a:r>
              <a:rPr lang="en-US" sz="2800" dirty="0" err="1"/>
              <a:t>embryonnaire</a:t>
            </a:r>
            <a:r>
              <a:rPr lang="en-US" sz="2800" dirty="0"/>
              <a:t>, dense, </a:t>
            </a:r>
            <a:r>
              <a:rPr lang="en-US" sz="2800" dirty="0" err="1"/>
              <a:t>isole</a:t>
            </a:r>
            <a:r>
              <a:rPr lang="en-US" sz="2800" dirty="0"/>
              <a:t> la VVP en </a:t>
            </a:r>
            <a:r>
              <a:rPr lang="en-US" sz="2800" dirty="0" err="1"/>
              <a:t>s'immiscant</a:t>
            </a:r>
            <a:r>
              <a:rPr lang="en-US" sz="2800" dirty="0"/>
              <a:t> entre le </a:t>
            </a:r>
            <a:r>
              <a:rPr lang="en-US" sz="2800" dirty="0" err="1"/>
              <a:t>cytotrophoblaste</a:t>
            </a:r>
            <a:r>
              <a:rPr lang="en-US" sz="2800" dirty="0"/>
              <a:t> et la membrane de </a:t>
            </a:r>
            <a:r>
              <a:rPr lang="en-US" sz="2800" dirty="0" err="1"/>
              <a:t>Heuser</a:t>
            </a:r>
            <a:r>
              <a:rPr lang="en-US" sz="2800" dirty="0"/>
              <a:t> </a:t>
            </a:r>
          </a:p>
          <a:p>
            <a:r>
              <a:rPr lang="en-US" sz="2800" dirty="0"/>
              <a:t>C) Les cellules </a:t>
            </a:r>
            <a:r>
              <a:rPr lang="en-US" sz="2800" dirty="0" err="1" smtClean="0"/>
              <a:t>épiblastiques</a:t>
            </a:r>
            <a:r>
              <a:rPr lang="en-US" sz="2800" dirty="0" smtClean="0"/>
              <a:t> </a:t>
            </a:r>
            <a:r>
              <a:rPr lang="en-US" sz="2800" dirty="0" err="1"/>
              <a:t>entrainent</a:t>
            </a:r>
            <a:r>
              <a:rPr lang="en-US" sz="2800" dirty="0"/>
              <a:t> </a:t>
            </a:r>
            <a:r>
              <a:rPr lang="en-US" sz="2800" dirty="0" err="1"/>
              <a:t>l'apoptose</a:t>
            </a:r>
            <a:r>
              <a:rPr lang="en-US" sz="2800" dirty="0"/>
              <a:t> du </a:t>
            </a:r>
            <a:r>
              <a:rPr lang="en-US" sz="2800" dirty="0" err="1"/>
              <a:t>cytotrophoblaste</a:t>
            </a:r>
            <a:r>
              <a:rPr lang="en-US" sz="2800" dirty="0"/>
              <a:t> pour former la </a:t>
            </a:r>
            <a:r>
              <a:rPr lang="en-US" sz="2800" dirty="0" err="1" smtClean="0"/>
              <a:t>vésicule</a:t>
            </a:r>
            <a:r>
              <a:rPr lang="en-US" sz="2800" dirty="0" smtClean="0"/>
              <a:t> </a:t>
            </a:r>
            <a:r>
              <a:rPr lang="en-US" sz="2800" dirty="0" err="1"/>
              <a:t>vitelline</a:t>
            </a:r>
            <a:r>
              <a:rPr lang="en-US" sz="2800" dirty="0"/>
              <a:t> primitive </a:t>
            </a:r>
            <a:r>
              <a:rPr lang="en-US" sz="2800" dirty="0" smtClean="0"/>
              <a:t>grâce au BMP4</a:t>
            </a:r>
            <a:endParaRPr lang="en-US" sz="2800" dirty="0"/>
          </a:p>
          <a:p>
            <a:r>
              <a:rPr lang="en-US" sz="2800" dirty="0"/>
              <a:t>D) A propos de </a:t>
            </a:r>
            <a:r>
              <a:rPr lang="en-US" sz="2800" dirty="0" err="1"/>
              <a:t>cette</a:t>
            </a:r>
            <a:r>
              <a:rPr lang="en-US" sz="2800" dirty="0"/>
              <a:t> image, on </a:t>
            </a:r>
            <a:r>
              <a:rPr lang="en-US" sz="2800" dirty="0" err="1"/>
              <a:t>retrouve</a:t>
            </a:r>
            <a:r>
              <a:rPr lang="en-US" sz="2800" dirty="0"/>
              <a:t> en 1 le </a:t>
            </a:r>
            <a:r>
              <a:rPr lang="en-US" sz="2800" dirty="0" err="1"/>
              <a:t>coelome</a:t>
            </a:r>
            <a:r>
              <a:rPr lang="en-US" sz="2800" dirty="0"/>
              <a:t> </a:t>
            </a:r>
          </a:p>
          <a:p>
            <a:r>
              <a:rPr lang="en-US" sz="2800" dirty="0" err="1"/>
              <a:t>externe</a:t>
            </a:r>
            <a:r>
              <a:rPr lang="en-US" sz="2800" dirty="0"/>
              <a:t> et en 2 la </a:t>
            </a:r>
            <a:r>
              <a:rPr lang="en-US" sz="2800" dirty="0" err="1" smtClean="0"/>
              <a:t>cavité</a:t>
            </a:r>
            <a:r>
              <a:rPr lang="en-US" sz="2800" dirty="0" smtClean="0"/>
              <a:t> </a:t>
            </a:r>
            <a:r>
              <a:rPr lang="en-US" sz="2800" dirty="0" err="1"/>
              <a:t>amniotique</a:t>
            </a:r>
            <a:r>
              <a:rPr lang="en-US" sz="2800" dirty="0"/>
              <a:t> </a:t>
            </a:r>
          </a:p>
          <a:p>
            <a:r>
              <a:rPr lang="en-US" sz="2800" dirty="0"/>
              <a:t>E) </a:t>
            </a:r>
            <a:r>
              <a:rPr lang="en-US" sz="2800" dirty="0" err="1"/>
              <a:t>Aucune</a:t>
            </a:r>
            <a:r>
              <a:rPr lang="en-US" sz="2800" dirty="0"/>
              <a:t> de </a:t>
            </a:r>
            <a:r>
              <a:rPr lang="en-US" sz="2800" dirty="0" err="1"/>
              <a:t>c</a:t>
            </a:r>
            <a:r>
              <a:rPr lang="en-US" sz="2800" dirty="0" err="1" smtClean="0"/>
              <a:t>es</a:t>
            </a:r>
            <a:r>
              <a:rPr lang="en-US" sz="2800" dirty="0" smtClean="0"/>
              <a:t> </a:t>
            </a:r>
            <a:r>
              <a:rPr lang="en-US" sz="2800" dirty="0" err="1"/>
              <a:t>réponses</a:t>
            </a:r>
            <a:r>
              <a:rPr lang="en-US" sz="2800" dirty="0"/>
              <a:t> </a:t>
            </a:r>
            <a:r>
              <a:rPr lang="en-US" sz="2800" dirty="0" err="1"/>
              <a:t>n’est</a:t>
            </a:r>
            <a:r>
              <a:rPr lang="en-US" sz="2800" dirty="0"/>
              <a:t> </a:t>
            </a:r>
            <a:r>
              <a:rPr lang="en-US" sz="2800" dirty="0" err="1"/>
              <a:t>correcte</a:t>
            </a:r>
            <a:r>
              <a:rPr lang="en-US" sz="2800" dirty="0"/>
              <a:t> </a:t>
            </a:r>
          </a:p>
          <a:p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3798" y="3081248"/>
            <a:ext cx="3096928" cy="29529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82262" y="4171950"/>
            <a:ext cx="361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1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86888" y="5500688"/>
            <a:ext cx="414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2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594056" y="5042835"/>
            <a:ext cx="877816" cy="6425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407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750" y="228598"/>
            <a:ext cx="12101513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u="sng" dirty="0"/>
              <a:t>QCM 3 : A propos de la </a:t>
            </a:r>
            <a:r>
              <a:rPr lang="en-US" sz="2800" b="1" u="sng" dirty="0" err="1"/>
              <a:t>deuxième</a:t>
            </a:r>
            <a:r>
              <a:rPr lang="en-US" sz="2800" b="1" u="sng" dirty="0"/>
              <a:t> </a:t>
            </a:r>
            <a:r>
              <a:rPr lang="en-US" sz="2800" b="1" u="sng" dirty="0" err="1" smtClean="0"/>
              <a:t>semaine</a:t>
            </a:r>
            <a:r>
              <a:rPr lang="en-US" sz="2800" b="1" u="sng" dirty="0" smtClean="0"/>
              <a:t>:</a:t>
            </a:r>
          </a:p>
          <a:p>
            <a:endParaRPr lang="en-US" sz="2800" dirty="0"/>
          </a:p>
          <a:p>
            <a:r>
              <a:rPr lang="en-US" sz="2800" dirty="0">
                <a:solidFill>
                  <a:srgbClr val="00B050"/>
                </a:solidFill>
              </a:rPr>
              <a:t>A) </a:t>
            </a:r>
            <a:r>
              <a:rPr lang="en-US" sz="2800" dirty="0" err="1" smtClean="0">
                <a:solidFill>
                  <a:srgbClr val="00B050"/>
                </a:solidFill>
              </a:rPr>
              <a:t>L’épiblaste</a:t>
            </a:r>
            <a:r>
              <a:rPr lang="en-US" sz="2800" dirty="0">
                <a:solidFill>
                  <a:srgbClr val="00B050"/>
                </a:solidFill>
              </a:rPr>
              <a:t>, </a:t>
            </a:r>
            <a:r>
              <a:rPr lang="en-US" sz="2800" dirty="0" err="1">
                <a:solidFill>
                  <a:srgbClr val="00B050"/>
                </a:solidFill>
              </a:rPr>
              <a:t>feuillet</a:t>
            </a:r>
            <a:r>
              <a:rPr lang="en-US" sz="2800" dirty="0">
                <a:solidFill>
                  <a:srgbClr val="00B050"/>
                </a:solidFill>
              </a:rPr>
              <a:t> clef, se </a:t>
            </a:r>
            <a:r>
              <a:rPr lang="en-US" sz="2800" dirty="0" err="1">
                <a:solidFill>
                  <a:srgbClr val="00B050"/>
                </a:solidFill>
              </a:rPr>
              <a:t>trouve</a:t>
            </a:r>
            <a:r>
              <a:rPr lang="en-US" sz="2800" dirty="0">
                <a:solidFill>
                  <a:srgbClr val="00B050"/>
                </a:solidFill>
              </a:rPr>
              <a:t> entre le </a:t>
            </a:r>
            <a:r>
              <a:rPr lang="en-US" sz="2800" dirty="0" err="1">
                <a:solidFill>
                  <a:srgbClr val="00B050"/>
                </a:solidFill>
              </a:rPr>
              <a:t>trophoblaste</a:t>
            </a:r>
            <a:r>
              <a:rPr lang="en-US" sz="2800" dirty="0">
                <a:solidFill>
                  <a:srgbClr val="00B050"/>
                </a:solidFill>
              </a:rPr>
              <a:t> et </a:t>
            </a:r>
            <a:r>
              <a:rPr lang="en-US" sz="2800" dirty="0" err="1">
                <a:solidFill>
                  <a:srgbClr val="00B050"/>
                </a:solidFill>
              </a:rPr>
              <a:t>l'hypoblaste</a:t>
            </a:r>
            <a:endParaRPr lang="en-US" sz="2800" dirty="0">
              <a:solidFill>
                <a:srgbClr val="00B05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B) Le reticulum extra </a:t>
            </a:r>
            <a:r>
              <a:rPr lang="en-US" sz="2800" dirty="0" err="1">
                <a:solidFill>
                  <a:srgbClr val="FF0000"/>
                </a:solidFill>
              </a:rPr>
              <a:t>embryonnaire</a:t>
            </a:r>
            <a:r>
              <a:rPr lang="en-US" sz="2800" dirty="0">
                <a:solidFill>
                  <a:srgbClr val="FF0000"/>
                </a:solidFill>
              </a:rPr>
              <a:t>, dense, </a:t>
            </a:r>
            <a:r>
              <a:rPr lang="en-US" sz="2800" dirty="0" err="1">
                <a:solidFill>
                  <a:srgbClr val="FF0000"/>
                </a:solidFill>
              </a:rPr>
              <a:t>isole</a:t>
            </a:r>
            <a:r>
              <a:rPr lang="en-US" sz="2800" dirty="0">
                <a:solidFill>
                  <a:srgbClr val="FF0000"/>
                </a:solidFill>
              </a:rPr>
              <a:t> la VVP en </a:t>
            </a:r>
            <a:r>
              <a:rPr lang="en-US" sz="2800" dirty="0" err="1">
                <a:solidFill>
                  <a:srgbClr val="FF0000"/>
                </a:solidFill>
              </a:rPr>
              <a:t>s'immiscant</a:t>
            </a:r>
            <a:r>
              <a:rPr lang="en-US" sz="2800" dirty="0">
                <a:solidFill>
                  <a:srgbClr val="FF0000"/>
                </a:solidFill>
              </a:rPr>
              <a:t> entre le </a:t>
            </a:r>
            <a:r>
              <a:rPr lang="en-US" sz="2800" dirty="0" err="1">
                <a:solidFill>
                  <a:srgbClr val="FF0000"/>
                </a:solidFill>
              </a:rPr>
              <a:t>cytotrophoblaste</a:t>
            </a:r>
            <a:r>
              <a:rPr lang="en-US" sz="2800" dirty="0">
                <a:solidFill>
                  <a:srgbClr val="FF0000"/>
                </a:solidFill>
              </a:rPr>
              <a:t> et la membrane de </a:t>
            </a:r>
            <a:r>
              <a:rPr lang="en-US" sz="2800" dirty="0" err="1">
                <a:solidFill>
                  <a:srgbClr val="FF0000"/>
                </a:solidFill>
              </a:rPr>
              <a:t>Heuser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</a:p>
          <a:p>
            <a:r>
              <a:rPr lang="en-US" sz="2800" dirty="0">
                <a:solidFill>
                  <a:srgbClr val="FF0000"/>
                </a:solidFill>
              </a:rPr>
              <a:t>C) Les cellules </a:t>
            </a:r>
            <a:r>
              <a:rPr lang="en-US" sz="2800" dirty="0" err="1" smtClean="0">
                <a:solidFill>
                  <a:srgbClr val="FF0000"/>
                </a:solidFill>
              </a:rPr>
              <a:t>épiblastiques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entrainent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l'apoptose</a:t>
            </a:r>
            <a:r>
              <a:rPr lang="en-US" sz="2800" dirty="0">
                <a:solidFill>
                  <a:srgbClr val="FF0000"/>
                </a:solidFill>
              </a:rPr>
              <a:t> du </a:t>
            </a:r>
            <a:r>
              <a:rPr lang="en-US" sz="2800" dirty="0" err="1">
                <a:solidFill>
                  <a:srgbClr val="FF0000"/>
                </a:solidFill>
              </a:rPr>
              <a:t>cytotrophoblaste</a:t>
            </a:r>
            <a:r>
              <a:rPr lang="en-US" sz="2800" dirty="0">
                <a:solidFill>
                  <a:srgbClr val="FF0000"/>
                </a:solidFill>
              </a:rPr>
              <a:t> pour former la </a:t>
            </a:r>
            <a:r>
              <a:rPr lang="en-US" sz="2800" dirty="0" err="1" smtClean="0">
                <a:solidFill>
                  <a:srgbClr val="FF0000"/>
                </a:solidFill>
              </a:rPr>
              <a:t>vésicule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vitelline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primitive grâce au BMP4 </a:t>
            </a:r>
            <a:endParaRPr lang="en-US" sz="28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00B050"/>
                </a:solidFill>
              </a:rPr>
              <a:t>D) A propos de </a:t>
            </a:r>
            <a:r>
              <a:rPr lang="en-US" sz="2800" dirty="0" err="1">
                <a:solidFill>
                  <a:srgbClr val="00B050"/>
                </a:solidFill>
              </a:rPr>
              <a:t>cette</a:t>
            </a:r>
            <a:r>
              <a:rPr lang="en-US" sz="2800" dirty="0">
                <a:solidFill>
                  <a:srgbClr val="00B050"/>
                </a:solidFill>
              </a:rPr>
              <a:t> image, on </a:t>
            </a:r>
            <a:r>
              <a:rPr lang="en-US" sz="2800" dirty="0" err="1">
                <a:solidFill>
                  <a:srgbClr val="00B050"/>
                </a:solidFill>
              </a:rPr>
              <a:t>retrouve</a:t>
            </a:r>
            <a:r>
              <a:rPr lang="en-US" sz="2800" dirty="0">
                <a:solidFill>
                  <a:srgbClr val="00B050"/>
                </a:solidFill>
              </a:rPr>
              <a:t> en 1 le </a:t>
            </a:r>
            <a:r>
              <a:rPr lang="en-US" sz="2800" dirty="0" err="1">
                <a:solidFill>
                  <a:srgbClr val="00B050"/>
                </a:solidFill>
              </a:rPr>
              <a:t>coelome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</a:p>
          <a:p>
            <a:r>
              <a:rPr lang="en-US" sz="2800" dirty="0" err="1">
                <a:solidFill>
                  <a:srgbClr val="00B050"/>
                </a:solidFill>
              </a:rPr>
              <a:t>externe</a:t>
            </a:r>
            <a:r>
              <a:rPr lang="en-US" sz="2800" dirty="0">
                <a:solidFill>
                  <a:srgbClr val="00B050"/>
                </a:solidFill>
              </a:rPr>
              <a:t> et en 2 la </a:t>
            </a:r>
            <a:r>
              <a:rPr lang="en-US" sz="2800" dirty="0" err="1" smtClean="0">
                <a:solidFill>
                  <a:srgbClr val="00B050"/>
                </a:solidFill>
              </a:rPr>
              <a:t>cavité</a:t>
            </a:r>
            <a:r>
              <a:rPr lang="en-US" sz="2800" dirty="0" smtClean="0">
                <a:solidFill>
                  <a:srgbClr val="00B050"/>
                </a:solidFill>
              </a:rPr>
              <a:t> </a:t>
            </a:r>
            <a:r>
              <a:rPr lang="en-US" sz="2800" dirty="0" err="1">
                <a:solidFill>
                  <a:srgbClr val="00B050"/>
                </a:solidFill>
              </a:rPr>
              <a:t>amniotique</a:t>
            </a:r>
            <a:r>
              <a:rPr lang="en-US" sz="2800" dirty="0">
                <a:solidFill>
                  <a:srgbClr val="00B050"/>
                </a:solidFill>
              </a:rPr>
              <a:t> </a:t>
            </a:r>
          </a:p>
          <a:p>
            <a:r>
              <a:rPr lang="en-US" sz="2800" dirty="0">
                <a:solidFill>
                  <a:srgbClr val="FF0000"/>
                </a:solidFill>
              </a:rPr>
              <a:t>E) </a:t>
            </a:r>
            <a:r>
              <a:rPr lang="en-US" sz="2800" dirty="0" err="1">
                <a:solidFill>
                  <a:srgbClr val="FF0000"/>
                </a:solidFill>
              </a:rPr>
              <a:t>Aucune</a:t>
            </a:r>
            <a:r>
              <a:rPr lang="en-US" sz="2800" dirty="0">
                <a:solidFill>
                  <a:srgbClr val="FF0000"/>
                </a:solidFill>
              </a:rPr>
              <a:t> de </a:t>
            </a:r>
            <a:r>
              <a:rPr lang="en-US" sz="2800" dirty="0" err="1">
                <a:solidFill>
                  <a:srgbClr val="FF0000"/>
                </a:solidFill>
              </a:rPr>
              <a:t>c</a:t>
            </a:r>
            <a:r>
              <a:rPr lang="en-US" sz="2800" dirty="0" err="1" smtClean="0">
                <a:solidFill>
                  <a:srgbClr val="FF0000"/>
                </a:solidFill>
              </a:rPr>
              <a:t>es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réponses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n’est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correcte</a:t>
            </a:r>
            <a:r>
              <a:rPr lang="en-US" sz="2800" dirty="0">
                <a:solidFill>
                  <a:srgbClr val="FF0000"/>
                </a:solidFill>
              </a:rPr>
              <a:t> </a:t>
            </a:r>
          </a:p>
          <a:p>
            <a:endParaRPr lang="en-US" sz="2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3798" y="3081248"/>
            <a:ext cx="3096928" cy="295292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482262" y="4171950"/>
            <a:ext cx="3619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002060"/>
                </a:solidFill>
              </a:rPr>
              <a:t>1</a:t>
            </a:r>
            <a:endParaRPr lang="en-US" b="1" dirty="0">
              <a:solidFill>
                <a:srgbClr val="00206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86888" y="5500688"/>
            <a:ext cx="414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2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9594056" y="5042835"/>
            <a:ext cx="877816" cy="64252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1285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tandard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27537E"/>
      </a:dk2>
      <a:lt2>
        <a:srgbClr val="AABED7"/>
      </a:lt2>
      <a:accent1>
        <a:srgbClr val="E34B7A"/>
      </a:accent1>
      <a:accent2>
        <a:srgbClr val="AC339A"/>
      </a:accent2>
      <a:accent3>
        <a:srgbClr val="6953B7"/>
      </a:accent3>
      <a:accent4>
        <a:srgbClr val="1D7EAB"/>
      </a:accent4>
      <a:accent5>
        <a:srgbClr val="43AFD6"/>
      </a:accent5>
      <a:accent6>
        <a:srgbClr val="DE85E1"/>
      </a:accent6>
      <a:hlink>
        <a:srgbClr val="ED87A6"/>
      </a:hlink>
      <a:folHlink>
        <a:srgbClr val="C99EAC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8000"/>
                <a:shade val="100000"/>
                <a:hueMod val="136000"/>
                <a:satMod val="160000"/>
                <a:lumMod val="105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C71B277C-C29A-4BA0-A7BA-43502DF21AB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2587</TotalTime>
  <Words>1263</Words>
  <Application>Microsoft Macintosh PowerPoint</Application>
  <PresentationFormat>Widescreen</PresentationFormat>
  <Paragraphs>299</Paragraphs>
  <Slides>33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33</vt:i4>
      </vt:variant>
    </vt:vector>
  </HeadingPairs>
  <TitlesOfParts>
    <vt:vector size="47" baseType="lpstr">
      <vt:lpstr>Arial Unicode MS</vt:lpstr>
      <vt:lpstr>Calibri</vt:lpstr>
      <vt:lpstr>Calibri Light</vt:lpstr>
      <vt:lpstr>Helvetica</vt:lpstr>
      <vt:lpstr>PilGi</vt:lpstr>
      <vt:lpstr>Snell Roundhand</vt:lpstr>
      <vt:lpstr>StarSymbol</vt:lpstr>
      <vt:lpstr>Tahoma</vt:lpstr>
      <vt:lpstr>Times New Roman</vt:lpstr>
      <vt:lpstr>Tw Cen MT</vt:lpstr>
      <vt:lpstr>Arial</vt:lpstr>
      <vt:lpstr>Standard 1</vt:lpstr>
      <vt:lpstr>Standard 2</vt:lpstr>
      <vt:lpstr>Droplet</vt:lpstr>
      <vt:lpstr>PowerPoint Presentation</vt:lpstr>
      <vt:lpstr>Cours 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Embryologie</dc:title>
  <cp:lastModifiedBy>Sonya Koester</cp:lastModifiedBy>
  <cp:revision>119</cp:revision>
  <dcterms:modified xsi:type="dcterms:W3CDTF">2016-08-18T10:58:39Z</dcterms:modified>
</cp:coreProperties>
</file>