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F8FF"/>
    <a:srgbClr val="FF52CF"/>
    <a:srgbClr val="FFBB7D"/>
    <a:srgbClr val="FF7129"/>
    <a:srgbClr val="D2DCFF"/>
    <a:srgbClr val="F77BFF"/>
    <a:srgbClr val="E8C8FF"/>
    <a:srgbClr val="F9FF0E"/>
    <a:srgbClr val="45FF43"/>
    <a:srgbClr val="FFC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68"/>
    <p:restoredTop sz="94607"/>
  </p:normalViewPr>
  <p:slideViewPr>
    <p:cSldViewPr snapToGrid="0" snapToObjects="1">
      <p:cViewPr varScale="1">
        <p:scale>
          <a:sx n="93" d="100"/>
          <a:sy n="93" d="100"/>
        </p:scale>
        <p:origin x="21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F1C4CE-F86B-0A44-BE25-80D786304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515B265-6F57-E74D-AF4C-F15B7D9CD7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864CC6-FFA6-9841-A7EF-E4C25C134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9F4CC3-9E31-FF40-AF02-F58EED1DB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DAD351-D7C7-3942-8E7C-D066D9E90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33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64822-07B8-BE4A-A256-0526D42A8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70E014-9D28-B84C-A479-7601691DB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97F7CD-8C19-9647-8F53-477843E68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D84705-EF13-1547-9196-25EEADE43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4988BE-1DF2-5D4E-9867-A3CE1B5C1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24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81AD3-B8F4-7A40-9BA6-EF89BB68E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5A5D13-6F0B-474A-A859-530F400A9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E3513E-E677-B847-8BEE-9CB651E75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B858E1-3C1A-8B45-B4C5-3D3EF9A3C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8B804D-DC63-5F42-97E5-51A214DDF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98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1E313-A912-2A47-9A76-AA2B7D0E9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27CC55-D2AD-254F-8116-F36A398591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F5FC61F-45D9-1B4A-9D1B-5D2522214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07A293-2939-9246-B495-CF962E11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F5D492-28BC-2F4B-A7E5-94B7BD7B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ECB7528-61D9-8246-9EDC-F40E631C3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4E430-1C22-314A-8D5C-5761B666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49120C-B717-D241-BACA-1A6AAA6B7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13EEBD-DDC6-F542-8F6E-DC6A85B89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00FAB72-0C30-A44A-B0B6-EC346FB2C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2CDE95B-3FF3-774F-8F17-3C58DFCD6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BCEBB79-96C4-6347-9463-1F351AF25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78CE686-24A8-1841-AE26-4EF720483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B9B3B22-CCA1-6B40-B0FA-667D95C65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75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DB34B-74AC-6C42-BC03-C1D801833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36F6B7-C3A8-DD42-9C34-AE5D710BC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3B88FAB-A7D5-4146-BCDA-D6749A740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D42B46F-386E-4B4D-A5A5-CCB4D3010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82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EFA9AF-FE49-3E4B-9360-762A948D1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605429-1DB0-DC41-9931-E24FFF23C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636962-A32B-8B43-A043-4E7134ACC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67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E172B-095C-B442-96FE-834F7193D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15925B-834A-4C4A-B970-E18E03820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828DA68-63B5-B14A-A662-AF8E9E904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0F1A08-FD7C-384C-8347-027A3AB44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508FE5-CCDE-B649-9F7B-0B0212B14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32875C-2214-0746-8FF2-65C590709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38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184BC-6B43-4D4D-B157-1FF00D8A9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80471F6-5B59-384D-93C9-C5CF90E0F8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6435BE-B27D-C649-8E3E-442099CB00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6D97C9-6C83-DF40-861F-6122C793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24983D-63B3-1040-9910-BDAE0D4E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33003D-D051-2544-9F36-D3EE636D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80E56-A1A9-8940-9B32-6991E5749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0335F4-9030-744A-92A7-C0F547106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CE1E56-DA36-C347-977B-0FC653742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690FAE-E157-0C45-93C0-5154F6FEE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1237E8-2509-984B-8804-167564ED1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CBA94D8-8E7E-7F49-9A9C-1CC6DEBF2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0191FA-4D76-DC4B-A082-D7C86A331F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BA78ED-E79B-2643-ACFF-AECEA7114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DFAD3B-DDC7-354F-82FE-968B9DA9A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12FD93-758F-2A45-8AC9-A113FDF73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86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BDC751B-12DD-FC49-9F30-B29C1C87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900E05-9FA5-BC45-A3F7-00AADCB06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FF80F0-B162-7A44-B99D-B2781D315C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99B49-58FC-3C4B-A9CD-D86A926137D1}" type="datetimeFigureOut">
              <a:rPr lang="fr-FR" smtClean="0"/>
              <a:t>15/01/2021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F6C4DF-A93B-1C4E-BA63-CC3E55D426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BB037F-7700-8B48-B7DC-467D6C83DB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877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36BBE124-EF12-334F-BB77-F260E0789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110C4D35-8604-5B49-8C52-05F0DC35A0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>
                <a:solidFill>
                  <a:srgbClr val="D8F8FF"/>
                </a:solidFill>
              </a:rPr>
              <a:t>Conception d’un médicament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F638980-483B-DE49-89AB-DA26527D2C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3600" dirty="0">
                <a:solidFill>
                  <a:schemeClr val="bg1"/>
                </a:solidFill>
              </a:rPr>
              <a:t>Identification d’une molécule à visée thérapeutique</a:t>
            </a:r>
          </a:p>
        </p:txBody>
      </p:sp>
    </p:spTree>
    <p:extLst>
      <p:ext uri="{BB962C8B-B14F-4D97-AF65-F5344CB8AC3E}">
        <p14:creationId xmlns:p14="http://schemas.microsoft.com/office/powerpoint/2010/main" val="87444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2761C-CF49-6645-9625-CE814D11C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2" name="Picture 4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613E2221-2841-5B43-9FCC-7033A62549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39" y="0"/>
            <a:ext cx="1224303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B820350-506A-0247-A60C-307F5C17175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-51040" y="-1"/>
            <a:ext cx="122430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30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6A6F7-65BB-5843-A544-93F696D19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46CB2B-FBB5-3545-B273-B5B5327A4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2FB6D0FC-B2FF-334D-892E-13007747B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ECAB9B0-BC4F-5446-BB06-02E2E1D4720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0" y="-1270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6546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F4792E01-B746-0C46-A6B8-72323C421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1437A8D-5BA6-3B47-9CC4-6078DCC8F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694" y="31699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fr-FR" sz="5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     </a:t>
            </a:r>
            <a:r>
              <a:rPr lang="fr-FR" sz="54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la cible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8A07270-0C52-0848-82BE-B5D8E4E6E2F0}"/>
              </a:ext>
            </a:extLst>
          </p:cNvPr>
          <p:cNvSpPr txBox="1"/>
          <p:nvPr/>
        </p:nvSpPr>
        <p:spPr>
          <a:xfrm>
            <a:off x="1109662" y="1642562"/>
            <a:ext cx="99726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C’est un processus:</a:t>
            </a:r>
          </a:p>
          <a:p>
            <a: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Long (10 ans)</a:t>
            </a:r>
            <a:b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Couteux</a:t>
            </a:r>
            <a:b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fr-FR" altLang="fr-FR" sz="5400" b="0" i="0" u="none" strike="noStrike" cap="none" normalizeH="0" baseline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Beaucoup de déchets: 10000 à 1 seul médicament </a:t>
            </a:r>
          </a:p>
          <a:p>
            <a:endParaRPr lang="fr-FR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C6480BD-4B52-0441-8B90-1647749000ED}"/>
              </a:ext>
            </a:extLst>
          </p:cNvPr>
          <p:cNvSpPr txBox="1"/>
          <p:nvPr/>
        </p:nvSpPr>
        <p:spPr>
          <a:xfrm>
            <a:off x="11762509" y="6442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3036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nk Watercolor PNG | PNG All">
            <a:extLst>
              <a:ext uri="{FF2B5EF4-FFF2-40B4-BE49-F238E27FC236}">
                <a16:creationId xmlns:a16="http://schemas.microsoft.com/office/drawing/2014/main" id="{D3FCD35B-4F02-FE4D-975B-84BAF8D9D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4792"/>
            <a:ext cx="11272838" cy="8894974"/>
          </a:xfrm>
          <a:prstGeom prst="rect">
            <a:avLst/>
          </a:prstGeom>
          <a:noFill/>
          <a:effectLst>
            <a:outerShdw blurRad="1143000" dist="50800" dir="5400000" algn="ctr" rotWithShape="0">
              <a:srgbClr val="000000">
                <a:alpha val="0"/>
              </a:srgbClr>
            </a:outerShdw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6A10636C-E6DA-E74E-9632-14019DFB6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24C3DEA-F711-DA47-8CDD-C8DD0A959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443" y="1152241"/>
            <a:ext cx="5345113" cy="455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5FF6C7-85D8-044F-A8B6-38A38EFE2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B05218-0814-F34C-8675-C6EC46659B0D}"/>
              </a:ext>
            </a:extLst>
          </p:cNvPr>
          <p:cNvSpPr txBox="1"/>
          <p:nvPr/>
        </p:nvSpPr>
        <p:spPr>
          <a:xfrm>
            <a:off x="3162299" y="2477804"/>
            <a:ext cx="307181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Progrès thérapeutique</a:t>
            </a:r>
          </a:p>
          <a:p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Bénéfice/risque</a:t>
            </a:r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23E3D0-7236-5243-9E07-076D32744AB9}"/>
              </a:ext>
            </a:extLst>
          </p:cNvPr>
          <p:cNvSpPr txBox="1"/>
          <p:nvPr/>
        </p:nvSpPr>
        <p:spPr>
          <a:xfrm>
            <a:off x="6790530" y="3282695"/>
            <a:ext cx="204311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Rentabilité économique</a:t>
            </a:r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292134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29EA2EDD-02C5-A449-B539-37C77928E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1F8FF563-4DA5-E04A-A7F6-53E3B4A6C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Avant projet: 3 questions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0F16B1-F15D-F044-B345-A9FE162C7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 est le marché potentiel?</a:t>
            </a: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Quels sont les moyens technologiques à mettre en œuvre? </a:t>
            </a: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 est le niveau de compétences requis?</a:t>
            </a:r>
          </a:p>
          <a:p>
            <a:endParaRPr lang="fr-FR" dirty="0">
              <a:solidFill>
                <a:srgbClr val="FF99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fr-FR" b="1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Etape du GO/NO GO </a:t>
            </a:r>
            <a:endParaRPr lang="fr-FR" dirty="0">
              <a:solidFill>
                <a:srgbClr val="FF99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chaque étape l’industriel décide de continuer (go) ou d’arrêter (no go) le développement du mdc.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13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6633B7BD-2544-D44B-BF64-9A43B88E8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CC0087C4-8579-A14D-AC30-CA1D80E58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171" y="1409369"/>
            <a:ext cx="3405866" cy="1325563"/>
          </a:xfrm>
        </p:spPr>
        <p:txBody>
          <a:bodyPr>
            <a:normAutofit/>
          </a:bodyPr>
          <a:lstStyle/>
          <a:p>
            <a:r>
              <a:rPr lang="fr-FR" sz="2400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Origine des médicaments</a:t>
            </a:r>
          </a:p>
        </p:txBody>
      </p:sp>
      <p:pic>
        <p:nvPicPr>
          <p:cNvPr id="1026" name="Picture 2" descr="Présentation | Parc animalier et de loisirs CORBI PARC (04) - PACA">
            <a:extLst>
              <a:ext uri="{FF2B5EF4-FFF2-40B4-BE49-F238E27FC236}">
                <a16:creationId xmlns:a16="http://schemas.microsoft.com/office/drawing/2014/main" id="{A469E512-54DD-D646-A433-E95BFE2FF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403" y="330943"/>
            <a:ext cx="6943725" cy="217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opicaux Plantes Vert - Image gratuite sur Pixabay">
            <a:extLst>
              <a:ext uri="{FF2B5EF4-FFF2-40B4-BE49-F238E27FC236}">
                <a16:creationId xmlns:a16="http://schemas.microsoft.com/office/drawing/2014/main" id="{6E8C3C52-7FE7-3144-BB0F-F0A05872AF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24" y="1397065"/>
            <a:ext cx="3721930" cy="37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éologie Minérales Minéralogie - Images vectorielles gratuites sur ...">
            <a:extLst>
              <a:ext uri="{FF2B5EF4-FFF2-40B4-BE49-F238E27FC236}">
                <a16:creationId xmlns:a16="http://schemas.microsoft.com/office/drawing/2014/main" id="{F4593D0E-E714-6543-9BCA-F13DAFBB4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32" y="4034997"/>
            <a:ext cx="3807277" cy="217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éguisement de poisson | Transformice Wiki | Fandom">
            <a:extLst>
              <a:ext uri="{FF2B5EF4-FFF2-40B4-BE49-F238E27FC236}">
                <a16:creationId xmlns:a16="http://schemas.microsoft.com/office/drawing/2014/main" id="{E347033D-E8D9-E944-9574-C07571A09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403" y="3851853"/>
            <a:ext cx="2893450" cy="270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ube homme png - lequatresaisons">
            <a:extLst>
              <a:ext uri="{FF2B5EF4-FFF2-40B4-BE49-F238E27FC236}">
                <a16:creationId xmlns:a16="http://schemas.microsoft.com/office/drawing/2014/main" id="{94021A77-73D9-204D-987E-B97DAFCE1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935" y="1156608"/>
            <a:ext cx="5827710" cy="582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A4B6B0-99A3-9D43-A36B-2580161BE8F4}"/>
              </a:ext>
            </a:extLst>
          </p:cNvPr>
          <p:cNvSpPr/>
          <p:nvPr/>
        </p:nvSpPr>
        <p:spPr>
          <a:xfrm>
            <a:off x="270621" y="53823"/>
            <a:ext cx="79468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fr-FR" sz="4800" u="sng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Découverte de nouvelles molécules actives</a:t>
            </a:r>
            <a:endParaRPr lang="fr-FR" sz="4800" dirty="0">
              <a:solidFill>
                <a:srgbClr val="FF9FA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948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6E305831-37B5-1643-918D-A76BD63E6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5F5172CB-8A98-B647-A791-C4B2E8D59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224005"/>
            <a:ext cx="10515600" cy="132556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partir</a:t>
            </a:r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empiriques</a:t>
            </a:r>
            <a:br>
              <a:rPr lang="en-US" sz="3600" b="1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600" dirty="0">
                <a:solidFill>
                  <a:srgbClr val="000000"/>
                </a:solidFill>
              </a:rPr>
            </a:br>
            <a:r>
              <a:rPr lang="fr-FR" sz="2200" b="1" u="sng" dirty="0">
                <a:solidFill>
                  <a:srgbClr val="F77BFF"/>
                </a:solidFill>
              </a:rPr>
              <a:t>Ethnopharmacologie:</a:t>
            </a:r>
            <a:r>
              <a:rPr lang="fr-FR" sz="2200" dirty="0">
                <a:solidFill>
                  <a:srgbClr val="F77BFF"/>
                </a:solidFill>
              </a:rPr>
              <a:t> Etude de la médecine </a:t>
            </a:r>
            <a:r>
              <a:rPr lang="fr-FR" sz="2200" b="1" dirty="0">
                <a:solidFill>
                  <a:srgbClr val="F77BFF"/>
                </a:solidFill>
              </a:rPr>
              <a:t>indigène</a:t>
            </a:r>
            <a:r>
              <a:rPr lang="fr-FR" sz="2200" dirty="0">
                <a:solidFill>
                  <a:srgbClr val="F77BFF"/>
                </a:solidFill>
              </a:rPr>
              <a:t> et des </a:t>
            </a:r>
            <a:r>
              <a:rPr lang="fr-FR" sz="2200" b="1" dirty="0">
                <a:solidFill>
                  <a:srgbClr val="F77BFF"/>
                </a:solidFill>
              </a:rPr>
              <a:t>substances naturelles </a:t>
            </a:r>
            <a:r>
              <a:rPr lang="fr-FR" sz="2200" dirty="0">
                <a:solidFill>
                  <a:srgbClr val="F77BFF"/>
                </a:solidFill>
              </a:rPr>
              <a:t> utilisées par certaines populations indigènes</a:t>
            </a:r>
            <a:br>
              <a:rPr lang="fr-FR" dirty="0"/>
            </a:br>
            <a:endParaRPr lang="en-US" sz="3600" dirty="0">
              <a:solidFill>
                <a:srgbClr val="000000"/>
              </a:solidFill>
            </a:endParaRPr>
          </a:p>
        </p:txBody>
      </p:sp>
      <p:pic>
        <p:nvPicPr>
          <p:cNvPr id="5" name="Picture 2" descr="Digitale Pourprée Fleur - Photo gratuite sur Pixabay">
            <a:extLst>
              <a:ext uri="{FF2B5EF4-FFF2-40B4-BE49-F238E27FC236}">
                <a16:creationId xmlns:a16="http://schemas.microsoft.com/office/drawing/2014/main" id="{A9B03B2C-5B26-5D44-9E48-0E6A20D79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951" y="1873190"/>
            <a:ext cx="863572" cy="196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Thé et feuilles PNG transparents - StickPNG">
            <a:extLst>
              <a:ext uri="{FF2B5EF4-FFF2-40B4-BE49-F238E27FC236}">
                <a16:creationId xmlns:a16="http://schemas.microsoft.com/office/drawing/2014/main" id="{BEB536E4-004B-4E48-ADEA-4A13DDC3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5745" y="2526104"/>
            <a:ext cx="1804065" cy="13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f | WikiScape | Fandom">
            <a:extLst>
              <a:ext uri="{FF2B5EF4-FFF2-40B4-BE49-F238E27FC236}">
                <a16:creationId xmlns:a16="http://schemas.microsoft.com/office/drawing/2014/main" id="{FA289E33-FF79-F64D-A7ED-C4D44FDA7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0090" y="1922203"/>
            <a:ext cx="1528173" cy="191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7108EAD-82D3-984F-9DDF-738BF11F29DB}"/>
              </a:ext>
            </a:extLst>
          </p:cNvPr>
          <p:cNvSpPr txBox="1"/>
          <p:nvPr/>
        </p:nvSpPr>
        <p:spPr>
          <a:xfrm>
            <a:off x="271463" y="3866027"/>
            <a:ext cx="211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Digitale pourpre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B8F4964-81E1-8C4F-948B-793F48FF400A}"/>
              </a:ext>
            </a:extLst>
          </p:cNvPr>
          <p:cNvSpPr txBox="1"/>
          <p:nvPr/>
        </p:nvSpPr>
        <p:spPr>
          <a:xfrm>
            <a:off x="2124828" y="3866027"/>
            <a:ext cx="210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Théophylline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1DBFCCE-3065-8A46-AF2D-98CD6B1CCD77}"/>
              </a:ext>
            </a:extLst>
          </p:cNvPr>
          <p:cNvSpPr txBox="1"/>
          <p:nvPr/>
        </p:nvSpPr>
        <p:spPr>
          <a:xfrm>
            <a:off x="1497346" y="1658352"/>
            <a:ext cx="320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Cardiotoniques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C09DF8E-1D8A-4640-BE1D-4E0F706FD025}"/>
              </a:ext>
            </a:extLst>
          </p:cNvPr>
          <p:cNvSpPr txBox="1"/>
          <p:nvPr/>
        </p:nvSpPr>
        <p:spPr>
          <a:xfrm>
            <a:off x="7636420" y="3917593"/>
            <a:ext cx="2150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</a:rPr>
              <a:t>Taxanes</a:t>
            </a:r>
            <a:r>
              <a:rPr lang="fr-FR" dirty="0">
                <a:solidFill>
                  <a:schemeClr val="bg1"/>
                </a:solidFill>
              </a:rPr>
              <a:t> (ifs)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9455406-94D0-9244-B00B-10B705A41BE1}"/>
              </a:ext>
            </a:extLst>
          </p:cNvPr>
          <p:cNvSpPr txBox="1"/>
          <p:nvPr/>
        </p:nvSpPr>
        <p:spPr>
          <a:xfrm>
            <a:off x="7504135" y="1552871"/>
            <a:ext cx="241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Anticancéreux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CE79C21-B06A-B644-93C8-0471F4AE44EE}"/>
              </a:ext>
            </a:extLst>
          </p:cNvPr>
          <p:cNvSpPr txBox="1"/>
          <p:nvPr/>
        </p:nvSpPr>
        <p:spPr>
          <a:xfrm>
            <a:off x="581777" y="4399429"/>
            <a:ext cx="72866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l’effet indésirable d’un médicament</a:t>
            </a:r>
          </a:p>
          <a:p>
            <a:endParaRPr lang="fr-FR" dirty="0"/>
          </a:p>
        </p:txBody>
      </p:sp>
      <p:pic>
        <p:nvPicPr>
          <p:cNvPr id="3074" name="Picture 2" descr="Acheter Viagra Pfizer en Ligne, Livraison en 24h - Treated.com France">
            <a:extLst>
              <a:ext uri="{FF2B5EF4-FFF2-40B4-BE49-F238E27FC236}">
                <a16:creationId xmlns:a16="http://schemas.microsoft.com/office/drawing/2014/main" id="{8D358ED1-6AF3-9341-8993-FBE395833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707" y="4632833"/>
            <a:ext cx="2928937" cy="247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7626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AE3632FC-420C-1947-B0D1-8711F3626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5140EFA-3872-6645-B9B5-86CEFBB1B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262813" cy="735013"/>
          </a:xfrm>
        </p:spPr>
        <p:txBody>
          <a:bodyPr>
            <a:normAutofit fontScale="90000"/>
          </a:bodyPr>
          <a:lstStyle/>
          <a:p>
            <a:br>
              <a:rPr lang="fr-FR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3100" dirty="0">
                <a:solidFill>
                  <a:srgbClr val="97A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l’effet toxique d’un médicament</a:t>
            </a:r>
            <a:br>
              <a:rPr lang="fr-FR" dirty="0"/>
            </a:br>
            <a:endParaRPr lang="fr-FR" dirty="0"/>
          </a:p>
        </p:txBody>
      </p:sp>
      <p:pic>
        <p:nvPicPr>
          <p:cNvPr id="4098" name="Picture 2" descr="Bomb PNG images">
            <a:extLst>
              <a:ext uri="{FF2B5EF4-FFF2-40B4-BE49-F238E27FC236}">
                <a16:creationId xmlns:a16="http://schemas.microsoft.com/office/drawing/2014/main" id="{6D13949C-F3C1-F048-AE67-A62E9AFC4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867648"/>
            <a:ext cx="2147888" cy="217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élilot Jaune en gélules Pullulan - ABC de la Nature : votre ...">
            <a:extLst>
              <a:ext uri="{FF2B5EF4-FFF2-40B4-BE49-F238E27FC236}">
                <a16:creationId xmlns:a16="http://schemas.microsoft.com/office/drawing/2014/main" id="{C9D20953-584B-8645-AE9D-1CAE933EE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1516"/>
            <a:ext cx="1524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97F3CE-8B06-1443-BF2C-B94683AA9046}"/>
              </a:ext>
            </a:extLst>
          </p:cNvPr>
          <p:cNvSpPr txBox="1"/>
          <p:nvPr/>
        </p:nvSpPr>
        <p:spPr>
          <a:xfrm>
            <a:off x="3114675" y="1955016"/>
            <a:ext cx="168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</a:rPr>
              <a:t>Nitoglycérol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67AD47-BA46-C041-A6D0-A572DF274831}"/>
              </a:ext>
            </a:extLst>
          </p:cNvPr>
          <p:cNvSpPr txBox="1"/>
          <p:nvPr/>
        </p:nvSpPr>
        <p:spPr>
          <a:xfrm>
            <a:off x="7000875" y="1955016"/>
            <a:ext cx="185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>
                <a:solidFill>
                  <a:schemeClr val="bg1"/>
                </a:solidFill>
              </a:rPr>
              <a:t>Antivitamine</a:t>
            </a:r>
            <a:r>
              <a:rPr lang="fr-FR" dirty="0">
                <a:solidFill>
                  <a:schemeClr val="bg1"/>
                </a:solidFill>
              </a:rPr>
              <a:t> K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A962548-E1C5-C04A-ACE6-8E85109B3348}"/>
              </a:ext>
            </a:extLst>
          </p:cNvPr>
          <p:cNvSpPr txBox="1"/>
          <p:nvPr/>
        </p:nvSpPr>
        <p:spPr>
          <a:xfrm>
            <a:off x="1109663" y="3144798"/>
            <a:ext cx="197643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97A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hasard</a:t>
            </a:r>
          </a:p>
          <a:p>
            <a:endParaRPr lang="fr-FR" dirty="0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740A726E-45EB-FE42-A71E-76DBB96A3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06762"/>
            <a:ext cx="4955859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C2B5CA-2E51-C445-AA85-C7A29C7B9657}"/>
              </a:ext>
            </a:extLst>
          </p:cNvPr>
          <p:cNvSpPr txBox="1"/>
          <p:nvPr/>
        </p:nvSpPr>
        <p:spPr>
          <a:xfrm>
            <a:off x="1981201" y="5868807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Pénicilline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5D3DD2-9428-2D47-89D2-290D5F5BE908}"/>
              </a:ext>
            </a:extLst>
          </p:cNvPr>
          <p:cNvSpPr txBox="1"/>
          <p:nvPr/>
        </p:nvSpPr>
        <p:spPr>
          <a:xfrm>
            <a:off x="6858000" y="3945017"/>
            <a:ext cx="464343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fr-FR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pénicilline</a:t>
            </a:r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premier </a:t>
            </a:r>
            <a:r>
              <a:rPr lang="fr-F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antibiotique</a:t>
            </a:r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découvert</a:t>
            </a:r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Flemming </a:t>
            </a:r>
          </a:p>
          <a:p>
            <a:endParaRPr lang="fr-FR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1945 : prix </a:t>
            </a:r>
            <a:r>
              <a:rPr lang="fr-FR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nobel</a:t>
            </a:r>
            <a:r>
              <a:rPr lang="fr-FR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à Flemming, Florey et Chain 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75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FCDEF090-90BE-0245-BBFC-4805A713B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38FD40FF-9CEC-9441-902D-1E8B1BA5E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0724"/>
          </a:xfrm>
        </p:spPr>
        <p:txBody>
          <a:bodyPr>
            <a:normAutofit fontScale="90000"/>
          </a:bodyPr>
          <a:lstStyle/>
          <a:p>
            <a:b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processus physio/pathologique</a:t>
            </a:r>
            <a:br>
              <a:rPr lang="fr-FR" dirty="0"/>
            </a:br>
            <a:endParaRPr lang="fr-FR" dirty="0"/>
          </a:p>
        </p:txBody>
      </p:sp>
      <p:pic>
        <p:nvPicPr>
          <p:cNvPr id="5122" name="Picture 2" descr="Système rénine-angiotensine et cancers urologiques - ScienceDirect">
            <a:extLst>
              <a:ext uri="{FF2B5EF4-FFF2-40B4-BE49-F238E27FC236}">
                <a16:creationId xmlns:a16="http://schemas.microsoft.com/office/drawing/2014/main" id="{574BFAAD-EDD0-9343-98A4-E3C6B866DD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1243012"/>
            <a:ext cx="4186238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3395A-C764-BC4A-9BA7-1E32596C18A5}"/>
              </a:ext>
            </a:extLst>
          </p:cNvPr>
          <p:cNvSpPr txBox="1"/>
          <p:nvPr/>
        </p:nvSpPr>
        <p:spPr>
          <a:xfrm>
            <a:off x="2014538" y="5614988"/>
            <a:ext cx="247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Processus physiologique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6D6A2F3-F6AD-C040-B78D-04C2A1AEF9B8}"/>
              </a:ext>
            </a:extLst>
          </p:cNvPr>
          <p:cNvSpPr txBox="1"/>
          <p:nvPr/>
        </p:nvSpPr>
        <p:spPr>
          <a:xfrm>
            <a:off x="8220076" y="5557838"/>
            <a:ext cx="313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Processus pathologique</a:t>
            </a:r>
          </a:p>
        </p:txBody>
      </p:sp>
      <p:pic>
        <p:nvPicPr>
          <p:cNvPr id="5126" name="Picture 6" descr="Mutations du gène KRAS et réponse aux anticorps anti-EGFR dans les ...">
            <a:extLst>
              <a:ext uri="{FF2B5EF4-FFF2-40B4-BE49-F238E27FC236}">
                <a16:creationId xmlns:a16="http://schemas.microsoft.com/office/drawing/2014/main" id="{1E04C563-4285-BF49-A9B4-8884333F5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243011"/>
            <a:ext cx="4462463" cy="41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50506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A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4514FB1C-1D81-4A4D-BD1C-22BAC4F2D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5A36A563-62CF-B642-B960-FA874AFCA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</p:spPr>
        <p:txBody>
          <a:bodyPr/>
          <a:lstStyle/>
          <a:p>
            <a:r>
              <a:rPr lang="fr-FR" sz="2800" dirty="0">
                <a:solidFill>
                  <a:srgbClr val="45FF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molécules déjà existantes</a:t>
            </a:r>
            <a:endParaRPr lang="fr-FR" dirty="0">
              <a:solidFill>
                <a:srgbClr val="45FF43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35C37A-9034-0649-A3B7-E9F3F392B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1288"/>
            <a:ext cx="6105525" cy="4351338"/>
          </a:xfrm>
        </p:spPr>
        <p:txBody>
          <a:bodyPr/>
          <a:lstStyle/>
          <a:p>
            <a:r>
              <a:rPr lang="fr-FR" alt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cherche à </a:t>
            </a:r>
            <a:r>
              <a:rPr lang="fr-FR" altLang="fr-FR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optimiser </a:t>
            </a:r>
            <a:r>
              <a:rPr lang="fr-FR" alt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fr-FR" altLang="fr-FR" sz="2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propriétés</a:t>
            </a:r>
            <a:r>
              <a:rPr lang="fr-FR" alt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fr-FR" altLang="fr-FR" sz="2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médicament</a:t>
            </a:r>
            <a:r>
              <a:rPr lang="fr-FR" alt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chef de file</a:t>
            </a:r>
          </a:p>
          <a:p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Avantage: recherche de base </a:t>
            </a:r>
            <a:r>
              <a:rPr lang="fr-FR" sz="2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déjà</a:t>
            </a:r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faite, ce qui veut dire un moindre investissement </a:t>
            </a:r>
            <a:r>
              <a:rPr lang="fr-FR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financier </a:t>
            </a:r>
            <a:endParaRPr lang="fr-FR" sz="2000" dirty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 : </a:t>
            </a:r>
            <a:r>
              <a:rPr lang="fr-FR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propanolol</a:t>
            </a:r>
            <a:r>
              <a:rPr lang="fr-FR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Premier </a:t>
            </a:r>
            <a:r>
              <a:rPr lang="fr-FR" sz="2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bétabloquant</a:t>
            </a:r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puis </a:t>
            </a:r>
            <a:r>
              <a:rPr lang="fr-FR" sz="2000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pindolol</a:t>
            </a:r>
            <a:r>
              <a:rPr lang="fr-FR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suivi d’une vingtaine d’autres </a:t>
            </a:r>
          </a:p>
          <a:p>
            <a:endParaRPr lang="fr-FR" altLang="fr-FR" sz="1200" dirty="0"/>
          </a:p>
          <a:p>
            <a:endParaRPr lang="fr-FR" dirty="0"/>
          </a:p>
        </p:txBody>
      </p:sp>
      <p:pic>
        <p:nvPicPr>
          <p:cNvPr id="6153" name="Picture 9" descr="BIOGARAN - Oméprazole 20 Mg 14 Gélules - Jevaismieuxmerci">
            <a:extLst>
              <a:ext uri="{FF2B5EF4-FFF2-40B4-BE49-F238E27FC236}">
                <a16:creationId xmlns:a16="http://schemas.microsoft.com/office/drawing/2014/main" id="{26FB4923-371C-A540-AC48-6094A1CB1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888" y="1314450"/>
            <a:ext cx="42291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289574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B0A885F8-31CB-4D4D-A55B-ECCC3C500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9239DA1C-FAC0-DB46-B8DF-A75743CF7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fr-FR" dirty="0">
                <a:solidFill>
                  <a:srgbClr val="F9FF0E"/>
                </a:solidFill>
              </a:rPr>
            </a:br>
            <a:r>
              <a:rPr lang="fr-FR" dirty="0">
                <a:solidFill>
                  <a:srgbClr val="F9F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  </a:t>
            </a:r>
            <a:r>
              <a:rPr lang="fr-FR" u="sng" dirty="0">
                <a:solidFill>
                  <a:srgbClr val="F9F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molécules chimiques actives sur une cible définie</a:t>
            </a:r>
            <a:br>
              <a:rPr lang="fr-FR" dirty="0">
                <a:solidFill>
                  <a:srgbClr val="F9FF0E"/>
                </a:solidFill>
              </a:rPr>
            </a:br>
            <a:endParaRPr lang="fr-FR" dirty="0">
              <a:solidFill>
                <a:srgbClr val="F9FF0E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419688-17F7-C647-8AA9-53A540470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782"/>
            <a:ext cx="6530009" cy="4225981"/>
          </a:xfrm>
        </p:spPr>
        <p:txBody>
          <a:bodyPr/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principes:</a:t>
            </a:r>
            <a:b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 structure-activité: concept de clef-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serrur</a:t>
            </a:r>
            <a:endParaRPr lang="fr-FR" altLang="fr-FR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Meilleure 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molécule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qui pourra se fixer sur la cible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Modélisation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moléculaire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modélisation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molécule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3D,permet de </a:t>
            </a:r>
            <a:r>
              <a:rPr lang="fr-FR" altLang="fr-FR" sz="1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prédire</a:t>
            </a: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groupements chimiques qui pourront s’y fixer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Assisté par un ordinateur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7177" name="Picture 9" descr="Icone Ecran d'ordinateur Mac PNG transparents - StickPNG">
            <a:extLst>
              <a:ext uri="{FF2B5EF4-FFF2-40B4-BE49-F238E27FC236}">
                <a16:creationId xmlns:a16="http://schemas.microsoft.com/office/drawing/2014/main" id="{49D3D44A-F51F-5846-9875-C7AEC3264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942" y="4287078"/>
            <a:ext cx="2297043" cy="257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69BA2D2-1783-1449-B284-C21D48A3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3024" y="1027906"/>
            <a:ext cx="4130776" cy="525999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314A45-61AD-E24B-945A-453A80250598}"/>
              </a:ext>
            </a:extLst>
          </p:cNvPr>
          <p:cNvSpPr txBox="1"/>
          <p:nvPr/>
        </p:nvSpPr>
        <p:spPr>
          <a:xfrm>
            <a:off x="7115055" y="6378472"/>
            <a:ext cx="4346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molécules actives par biotechnologie</a:t>
            </a:r>
            <a:endParaRPr lang="fr-FR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38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DABF91CA-5E49-FD48-8E8B-8028E3BD9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212D5017-1AFB-8641-BFDB-8E93A9FC5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BB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         </a:t>
            </a:r>
            <a:r>
              <a:rPr lang="fr-FR" u="sng" dirty="0">
                <a:solidFill>
                  <a:srgbClr val="FFBB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Sélection de nouvelles molécules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1E7D34-60B5-314C-8EEE-1E074B0261E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D2DCFF"/>
          </a:solidFill>
        </p:spPr>
        <p:txBody>
          <a:bodyPr/>
          <a:lstStyle/>
          <a:p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Screening primaire: 1er filtre de sélection rapide: les molécules ayant des propriétés pharmacologiques intéressantes sont gardées.</a:t>
            </a:r>
          </a:p>
          <a:p>
            <a:r>
              <a:rPr lang="fr-F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plusieurs centaines à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1 000 000</a:t>
            </a:r>
          </a:p>
          <a:p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Screening secondaire: Concerne les têtes de série repérées lors du screening primaire</a:t>
            </a:r>
          </a:p>
          <a:p>
            <a:r>
              <a:rPr lang="fr-F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environ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</p:txBody>
      </p:sp>
      <p:sp>
        <p:nvSpPr>
          <p:cNvPr id="4" name="Flèche vers le bas 3">
            <a:extLst>
              <a:ext uri="{FF2B5EF4-FFF2-40B4-BE49-F238E27FC236}">
                <a16:creationId xmlns:a16="http://schemas.microsoft.com/office/drawing/2014/main" id="{49B74C1A-3CFC-F44C-8EFC-671BDCE303D0}"/>
              </a:ext>
            </a:extLst>
          </p:cNvPr>
          <p:cNvSpPr/>
          <p:nvPr/>
        </p:nvSpPr>
        <p:spPr>
          <a:xfrm>
            <a:off x="5075583" y="3180522"/>
            <a:ext cx="649356" cy="689113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rgbClr val="F77BFF"/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37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821B38B0-2A79-0244-BFF1-011263E1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B973F3-FE06-4945-84E8-494E5AB98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candidat-médicament: choix des </a:t>
            </a:r>
            <a:r>
              <a:rPr lang="fr-F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molécules les plus intéressantes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fonction du screening et de tests complémentaires</a:t>
            </a:r>
          </a:p>
          <a:p>
            <a:r>
              <a:rPr lang="fr-FR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dizaine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voire moins</a:t>
            </a:r>
          </a:p>
          <a:p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Passage des molécules choisies en développement </a:t>
            </a:r>
            <a:r>
              <a:rPr lang="fr-FR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pré-clinique</a:t>
            </a:r>
            <a:r>
              <a:rPr lang="fr-F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puis en développement </a:t>
            </a:r>
            <a:r>
              <a:rPr lang="fr-F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clinique</a:t>
            </a:r>
          </a:p>
          <a:p>
            <a:pPr marL="0" indent="0">
              <a:buNone/>
            </a:pPr>
            <a:endParaRPr lang="fr-F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⚠️ PAS DE SCREENING TERTIAIRE</a:t>
            </a:r>
            <a:endParaRPr lang="fr-FR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Flèche vers le bas 4">
            <a:extLst>
              <a:ext uri="{FF2B5EF4-FFF2-40B4-BE49-F238E27FC236}">
                <a16:creationId xmlns:a16="http://schemas.microsoft.com/office/drawing/2014/main" id="{4990FA27-B64A-6E43-B3BF-80F7E8B43141}"/>
              </a:ext>
            </a:extLst>
          </p:cNvPr>
          <p:cNvSpPr/>
          <p:nvPr/>
        </p:nvSpPr>
        <p:spPr>
          <a:xfrm>
            <a:off x="5446644" y="808383"/>
            <a:ext cx="649356" cy="689113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rgbClr val="F77BFF"/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46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e Mont Blanc et la Voie Lactée réunis dans un timelapse | ECHOSCIENCES -  Grenoble">
            <a:extLst>
              <a:ext uri="{FF2B5EF4-FFF2-40B4-BE49-F238E27FC236}">
                <a16:creationId xmlns:a16="http://schemas.microsoft.com/office/drawing/2014/main" id="{233B9F3B-C9D6-3D47-915B-9DAB62DB9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2192000" cy="683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63A7EF64-0DA6-D648-8E09-72DBEB45C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71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stratégies de recherche différentes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9EBB7F-DF16-A146-9239-84C3C5A20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930" y="1534077"/>
            <a:ext cx="5986670" cy="4351338"/>
          </a:xfrm>
        </p:spPr>
        <p:txBody>
          <a:bodyPr>
            <a:norm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Stratégie de recherche innovante</a:t>
            </a:r>
          </a:p>
          <a:p>
            <a:r>
              <a:rPr lang="fr-F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Stratégie de rentabilité économique</a:t>
            </a:r>
          </a:p>
          <a:p>
            <a:r>
              <a:rPr lang="fr-FR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Stratégie choisie propre à chaque entreprise: souvent plusieurs stratégies menées en parallèle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8194" name="Picture 2" descr="Médicaux Médicaments - Photo gratuite sur Pixabay">
            <a:extLst>
              <a:ext uri="{FF2B5EF4-FFF2-40B4-BE49-F238E27FC236}">
                <a16:creationId xmlns:a16="http://schemas.microsoft.com/office/drawing/2014/main" id="{4105C90B-BD18-E04B-9F4B-56D1737B2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339" y="1612383"/>
            <a:ext cx="646871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1BB24AF6-2AD1-C545-8C53-1EA9DCFD487E}"/>
              </a:ext>
            </a:extLst>
          </p:cNvPr>
          <p:cNvCxnSpPr>
            <a:cxnSpLocks/>
          </p:cNvCxnSpPr>
          <p:nvPr/>
        </p:nvCxnSpPr>
        <p:spPr>
          <a:xfrm flipH="1">
            <a:off x="5897217" y="4757530"/>
            <a:ext cx="1311967" cy="1127885"/>
          </a:xfrm>
          <a:prstGeom prst="straightConnector1">
            <a:avLst/>
          </a:prstGeom>
          <a:ln w="254000">
            <a:solidFill>
              <a:srgbClr val="FFBB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330838B4-48C5-B141-92E8-085A34DF0C74}"/>
              </a:ext>
            </a:extLst>
          </p:cNvPr>
          <p:cNvCxnSpPr>
            <a:cxnSpLocks/>
          </p:cNvCxnSpPr>
          <p:nvPr/>
        </p:nvCxnSpPr>
        <p:spPr>
          <a:xfrm>
            <a:off x="9263270" y="4757530"/>
            <a:ext cx="1258956" cy="1206191"/>
          </a:xfrm>
          <a:prstGeom prst="straightConnector1">
            <a:avLst/>
          </a:prstGeom>
          <a:ln w="254000">
            <a:solidFill>
              <a:srgbClr val="FFBB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5092F1B-7255-7440-8996-EF9CF091E3BD}"/>
              </a:ext>
            </a:extLst>
          </p:cNvPr>
          <p:cNvSpPr txBox="1"/>
          <p:nvPr/>
        </p:nvSpPr>
        <p:spPr>
          <a:xfrm>
            <a:off x="5441673" y="5963721"/>
            <a:ext cx="1683027" cy="371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LONG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8D35788-2B64-764D-89DE-1DF4243CD78F}"/>
              </a:ext>
            </a:extLst>
          </p:cNvPr>
          <p:cNvSpPr txBox="1"/>
          <p:nvPr/>
        </p:nvSpPr>
        <p:spPr>
          <a:xfrm>
            <a:off x="10257183" y="6001306"/>
            <a:ext cx="12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COÛTEUX</a:t>
            </a:r>
          </a:p>
        </p:txBody>
      </p:sp>
    </p:spTree>
    <p:extLst>
      <p:ext uri="{BB962C8B-B14F-4D97-AF65-F5344CB8AC3E}">
        <p14:creationId xmlns:p14="http://schemas.microsoft.com/office/powerpoint/2010/main" val="411758104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6E2D2598-ED02-1845-8D34-9E4786861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D68D36F9-2524-AC45-B86C-2DB0421FF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155" y="2766218"/>
            <a:ext cx="5602358" cy="1325563"/>
          </a:xfrm>
        </p:spPr>
        <p:txBody>
          <a:bodyPr>
            <a:noAutofit/>
          </a:bodyPr>
          <a:lstStyle/>
          <a:p>
            <a:r>
              <a:rPr lang="fr-FR" sz="2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6AC3480-513F-194B-AFCD-B5796B86025D}"/>
              </a:ext>
            </a:extLst>
          </p:cNvPr>
          <p:cNvSpPr txBox="1"/>
          <p:nvPr/>
        </p:nvSpPr>
        <p:spPr>
          <a:xfrm>
            <a:off x="3621155" y="5182503"/>
            <a:ext cx="5287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Passons à des petits QCM…</a:t>
            </a:r>
          </a:p>
        </p:txBody>
      </p:sp>
    </p:spTree>
    <p:extLst>
      <p:ext uri="{BB962C8B-B14F-4D97-AF65-F5344CB8AC3E}">
        <p14:creationId xmlns:p14="http://schemas.microsoft.com/office/powerpoint/2010/main" val="89106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0D0A49-6D7B-2C4D-893A-9CA4F3CA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4100"/>
              <a:t>Concernant l’origine des molécules actives: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E32B8-2F3C-3240-AD5A-F6D3462CA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400"/>
              <a:t>L’insuline est d’origine marine</a:t>
            </a:r>
          </a:p>
          <a:p>
            <a:pPr marL="514350" indent="-514350">
              <a:buAutoNum type="alphaUcParenR"/>
            </a:pPr>
            <a:r>
              <a:rPr lang="fr-FR" sz="2400"/>
              <a:t>Les statines et les érythropoïétines sont issus des biotechnologies</a:t>
            </a:r>
          </a:p>
          <a:p>
            <a:pPr marL="514350" indent="-514350">
              <a:buAutoNum type="alphaUcParenR"/>
            </a:pPr>
            <a:r>
              <a:rPr lang="fr-FR" sz="2400"/>
              <a:t>Peu de médicaments sont encore extraits des plantes</a:t>
            </a:r>
          </a:p>
          <a:p>
            <a:pPr marL="514350" indent="-514350">
              <a:buAutoNum type="alphaUcParenR"/>
            </a:pPr>
            <a:r>
              <a:rPr lang="fr-FR" sz="2400"/>
              <a:t>La </a:t>
            </a:r>
            <a:r>
              <a:rPr lang="fr-FR" sz="2400" err="1"/>
              <a:t>trabectédine</a:t>
            </a:r>
            <a:r>
              <a:rPr lang="fr-FR" sz="2400"/>
              <a:t> et les </a:t>
            </a:r>
            <a:r>
              <a:rPr lang="fr-FR" sz="2400" err="1"/>
              <a:t>halichondrines</a:t>
            </a:r>
            <a:r>
              <a:rPr lang="fr-FR" sz="2400"/>
              <a:t> sont des anticancéreux</a:t>
            </a:r>
          </a:p>
          <a:p>
            <a:pPr marL="514350" indent="-514350">
              <a:buAutoNum type="alphaUcParenR"/>
            </a:pPr>
            <a:r>
              <a:rPr lang="fr-FR" sz="2400"/>
              <a:t>Les propositions A,B,C et D sont fausses.</a:t>
            </a:r>
          </a:p>
          <a:p>
            <a:pPr marL="514350" indent="-514350">
              <a:buAutoNum type="alphaUcParenR"/>
            </a:pPr>
            <a:endParaRPr lang="fr-FR" sz="24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0DA89C4A-A9B2-4142-9DC4-90D7D4D1CC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85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0D0A49-6D7B-2C4D-893A-9CA4F3CA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4100"/>
              <a:t>Concernant l’origine des molécules actives: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E32B8-2F3C-3240-AD5A-F6D3462CA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400"/>
              <a:t>L’insuline est d’origine marine</a:t>
            </a:r>
          </a:p>
          <a:p>
            <a:pPr marL="514350" indent="-514350">
              <a:buAutoNum type="alphaUcParenR"/>
            </a:pPr>
            <a:r>
              <a:rPr lang="fr-FR" sz="2400"/>
              <a:t>Les statines et les érythropoïétines sont issus des biotechnologies</a:t>
            </a:r>
          </a:p>
          <a:p>
            <a:pPr marL="514350" indent="-514350">
              <a:buAutoNum type="alphaUcParenR"/>
            </a:pPr>
            <a:r>
              <a:rPr lang="fr-FR" sz="2400"/>
              <a:t>Peu de médicaments sont encore extraits des plantes</a:t>
            </a:r>
          </a:p>
          <a:p>
            <a:pPr marL="514350" indent="-514350">
              <a:buAutoNum type="alphaUcParenR"/>
            </a:pPr>
            <a:r>
              <a:rPr lang="fr-FR" sz="2400"/>
              <a:t>La </a:t>
            </a:r>
            <a:r>
              <a:rPr lang="fr-FR" sz="2400" err="1"/>
              <a:t>trabectédine</a:t>
            </a:r>
            <a:r>
              <a:rPr lang="fr-FR" sz="2400"/>
              <a:t> et les </a:t>
            </a:r>
            <a:r>
              <a:rPr lang="fr-FR" sz="2400" err="1"/>
              <a:t>halichondrines</a:t>
            </a:r>
            <a:r>
              <a:rPr lang="fr-FR" sz="2400"/>
              <a:t> sont des anticancéreux</a:t>
            </a:r>
          </a:p>
          <a:p>
            <a:pPr marL="514350" indent="-514350">
              <a:buAutoNum type="alphaUcParenR"/>
            </a:pPr>
            <a:r>
              <a:rPr lang="fr-FR" sz="2400"/>
              <a:t>Les propositions A,B,C et D sont fausses.</a:t>
            </a:r>
          </a:p>
          <a:p>
            <a:pPr marL="514350" indent="-514350">
              <a:buAutoNum type="alphaUcParenR"/>
            </a:pPr>
            <a:endParaRPr lang="fr-FR" sz="240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9EABFC17-20BF-EC40-B41B-69F42A03BF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0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5CCCED-E463-E748-95FE-94F083FEC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4100"/>
              <a:t>Concernant le cycle de vie des médicaments: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9FC0D-1C2F-9D42-949B-BAAC9A264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400"/>
              <a:t>La commercialisation de génériques est possible juste après l’obtention de l’AMM</a:t>
            </a:r>
          </a:p>
          <a:p>
            <a:pPr marL="514350" indent="-514350">
              <a:buAutoNum type="alphaUcParenR"/>
            </a:pPr>
            <a:r>
              <a:rPr lang="fr-FR" sz="2400"/>
              <a:t>Le brevet protège un médicament pendant 20 ans</a:t>
            </a:r>
          </a:p>
          <a:p>
            <a:pPr marL="514350" indent="-514350">
              <a:buAutoNum type="alphaUcParenR"/>
            </a:pPr>
            <a:r>
              <a:rPr lang="fr-FR" sz="2400"/>
              <a:t>Le développement </a:t>
            </a:r>
            <a:r>
              <a:rPr lang="fr-FR" sz="2400" err="1"/>
              <a:t>pré-clinique</a:t>
            </a:r>
            <a:r>
              <a:rPr lang="fr-FR" sz="2400"/>
              <a:t> se fait sur les hommes</a:t>
            </a:r>
          </a:p>
          <a:p>
            <a:pPr marL="514350" indent="-514350">
              <a:buAutoNum type="alphaUcParenR"/>
            </a:pPr>
            <a:r>
              <a:rPr lang="fr-FR" sz="2400"/>
              <a:t>L’AMM signifie que le brevet a été déposé</a:t>
            </a:r>
          </a:p>
          <a:p>
            <a:pPr marL="514350" indent="-514350">
              <a:buAutoNum type="alphaUcParenR"/>
            </a:pPr>
            <a:r>
              <a:rPr lang="fr-FR" sz="2400"/>
              <a:t>Les propositions A,B,C et D sont fausses.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313CA96C-74CC-9F45-B279-494FABB295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1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5CCCED-E463-E748-95FE-94F083FEC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4100"/>
              <a:t>Concernant le cycle de vie des médicaments: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9FC0D-1C2F-9D42-949B-BAAC9A264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400"/>
              <a:t>La commercialisation de génériques est possible juste après l’obtention de l’AMM</a:t>
            </a:r>
          </a:p>
          <a:p>
            <a:pPr marL="514350" indent="-514350">
              <a:buAutoNum type="alphaUcParenR"/>
            </a:pPr>
            <a:r>
              <a:rPr lang="fr-FR" sz="2400"/>
              <a:t>Le brevet protège un médicament pendant 20 ans</a:t>
            </a:r>
          </a:p>
          <a:p>
            <a:pPr marL="514350" indent="-514350">
              <a:buAutoNum type="alphaUcParenR"/>
            </a:pPr>
            <a:r>
              <a:rPr lang="fr-FR" sz="2400"/>
              <a:t>Le développement </a:t>
            </a:r>
            <a:r>
              <a:rPr lang="fr-FR" sz="2400" err="1"/>
              <a:t>pré-clinique</a:t>
            </a:r>
            <a:r>
              <a:rPr lang="fr-FR" sz="2400"/>
              <a:t> se fait sur les hommes</a:t>
            </a:r>
          </a:p>
          <a:p>
            <a:pPr marL="514350" indent="-514350">
              <a:buAutoNum type="alphaUcParenR"/>
            </a:pPr>
            <a:r>
              <a:rPr lang="fr-FR" sz="2400"/>
              <a:t>L’AMM signifie que le brevet a été déposé</a:t>
            </a:r>
          </a:p>
          <a:p>
            <a:pPr marL="514350" indent="-514350">
              <a:buFont typeface="Arial" panose="020B0604020202020204" pitchFamily="34" charset="0"/>
              <a:buAutoNum type="alphaUcParenR"/>
            </a:pPr>
            <a:r>
              <a:rPr lang="fr-FR" sz="2400"/>
              <a:t>Les propositions A,B,C et D sont fausses.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9B7DF3C7-419F-A547-A7BB-E9B6670212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39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795E9F3-1704-1249-B45F-C75AC42C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3700"/>
              <a:t>Concernant la modélisation moléculaire: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75E2B-F68C-3642-9584-01317A477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600"/>
              <a:t>La </a:t>
            </a:r>
            <a:r>
              <a:rPr lang="fr-FR" sz="2600" err="1"/>
              <a:t>stucture</a:t>
            </a:r>
            <a:r>
              <a:rPr lang="fr-FR" sz="2600"/>
              <a:t> 3D du ligand moléculaire doit être connue</a:t>
            </a:r>
          </a:p>
          <a:p>
            <a:pPr marL="514350" indent="-514350">
              <a:buAutoNum type="alphaUcParenR"/>
            </a:pPr>
            <a:r>
              <a:rPr lang="fr-FR" sz="2600"/>
              <a:t>Elle coûte plus chère que l’expérimentation en laboratoire</a:t>
            </a:r>
          </a:p>
          <a:p>
            <a:pPr marL="514350" indent="-514350">
              <a:buAutoNum type="alphaUcParenR"/>
            </a:pPr>
            <a:r>
              <a:rPr lang="fr-FR" sz="2600"/>
              <a:t>Elle correspond au screening primaire des molécules</a:t>
            </a:r>
          </a:p>
          <a:p>
            <a:pPr marL="514350" indent="-514350">
              <a:buAutoNum type="alphaUcParenR"/>
            </a:pPr>
            <a:r>
              <a:rPr lang="fr-FR" sz="2600"/>
              <a:t>C’est un concept réalisé à la main</a:t>
            </a:r>
          </a:p>
          <a:p>
            <a:pPr marL="514350" indent="-514350">
              <a:buAutoNum type="alphaUcParenR"/>
            </a:pPr>
            <a:r>
              <a:rPr lang="fr-FR" sz="2600"/>
              <a:t>Les propositions A,B,C et D sont fausses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0BB066D8-8A89-E14C-B549-4B6D2A6136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1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795E9F3-1704-1249-B45F-C75AC42C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3700"/>
              <a:t>Concernant la modélisation moléculaire: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75E2B-F68C-3642-9584-01317A477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600"/>
              <a:t>La </a:t>
            </a:r>
            <a:r>
              <a:rPr lang="fr-FR" sz="2600" err="1"/>
              <a:t>stucture</a:t>
            </a:r>
            <a:r>
              <a:rPr lang="fr-FR" sz="2600"/>
              <a:t> 3D du ligand moléculaire doit être connue</a:t>
            </a:r>
          </a:p>
          <a:p>
            <a:pPr marL="514350" indent="-514350">
              <a:buAutoNum type="alphaUcParenR"/>
            </a:pPr>
            <a:r>
              <a:rPr lang="fr-FR" sz="2600"/>
              <a:t>Elle coûte plus chère que l’expérimentation en laboratoire</a:t>
            </a:r>
          </a:p>
          <a:p>
            <a:pPr marL="514350" indent="-514350">
              <a:buAutoNum type="alphaUcParenR"/>
            </a:pPr>
            <a:r>
              <a:rPr lang="fr-FR" sz="2600"/>
              <a:t>Elle correspond au screening primaire des molécules</a:t>
            </a:r>
          </a:p>
          <a:p>
            <a:pPr marL="514350" indent="-514350">
              <a:buAutoNum type="alphaUcParenR"/>
            </a:pPr>
            <a:r>
              <a:rPr lang="fr-FR" sz="2600"/>
              <a:t>C’est un concept réalisé à la main</a:t>
            </a:r>
          </a:p>
          <a:p>
            <a:pPr marL="514350" indent="-514350">
              <a:buAutoNum type="alphaUcParenR"/>
            </a:pPr>
            <a:r>
              <a:rPr lang="fr-FR" sz="2600"/>
              <a:t>Les propositions A,B,C et D sont fausses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28504007-DCD5-F247-B59B-89A2A61082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04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AB6A569-E1DA-4F41-B80F-B2B2C38ED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3700"/>
              <a:t>Concernant la sélection de nouvelles molécules: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9767C5-3E6F-934C-8138-70024A896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200"/>
              <a:t>Le screening secondaire peut être réalisé sur des modèles cellulaires</a:t>
            </a:r>
          </a:p>
          <a:p>
            <a:pPr marL="514350" indent="-514350">
              <a:buAutoNum type="alphaUcParenR"/>
            </a:pPr>
            <a:r>
              <a:rPr lang="fr-FR" sz="2200"/>
              <a:t>La sélection du candidat-médicament concerne une centaine de molécules</a:t>
            </a:r>
          </a:p>
          <a:p>
            <a:pPr marL="514350" indent="-514350">
              <a:buAutoNum type="alphaUcParenR"/>
            </a:pPr>
            <a:r>
              <a:rPr lang="fr-FR" sz="2200"/>
              <a:t>Le screening primaire s’aide de tests longs, chers et peu fiables</a:t>
            </a:r>
          </a:p>
          <a:p>
            <a:pPr marL="514350" indent="-514350">
              <a:buAutoNum type="alphaUcParenR"/>
            </a:pPr>
            <a:r>
              <a:rPr lang="fr-FR" sz="2200"/>
              <a:t>Le screening primaire donne lieu à la sélection de touches puis des têtes de séries</a:t>
            </a:r>
          </a:p>
          <a:p>
            <a:pPr marL="514350" indent="-514350">
              <a:buAutoNum type="alphaUcParenR"/>
            </a:pPr>
            <a:r>
              <a:rPr lang="fr-FR" sz="2200"/>
              <a:t>Les propositions A,B,C et D sont fausses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4B4FE723-E36B-8C47-87FA-252C9D6EE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4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AB6A569-E1DA-4F41-B80F-B2B2C38ED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fr-FR" sz="3700"/>
              <a:t>Concernant la sélection de nouvelles molécules: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9767C5-3E6F-934C-8138-70024A896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fr-FR" sz="2200"/>
              <a:t>Le screening secondaire peut être réalisé sur des modèles cellulaires</a:t>
            </a:r>
          </a:p>
          <a:p>
            <a:pPr marL="514350" indent="-514350">
              <a:buAutoNum type="alphaUcParenR"/>
            </a:pPr>
            <a:r>
              <a:rPr lang="fr-FR" sz="2200"/>
              <a:t>La sélection du candidat-médicament concerne une centaine de molécules</a:t>
            </a:r>
          </a:p>
          <a:p>
            <a:pPr marL="514350" indent="-514350">
              <a:buAutoNum type="alphaUcParenR"/>
            </a:pPr>
            <a:r>
              <a:rPr lang="fr-FR" sz="2200"/>
              <a:t>Le screening primaire s’aide de tests longs, chers et peu fiables</a:t>
            </a:r>
          </a:p>
          <a:p>
            <a:pPr marL="514350" indent="-514350">
              <a:buAutoNum type="alphaUcParenR"/>
            </a:pPr>
            <a:r>
              <a:rPr lang="fr-FR" sz="2200"/>
              <a:t>Le screening primaire donne lieu à la sélection de touches puis des têtes de séries</a:t>
            </a:r>
          </a:p>
          <a:p>
            <a:pPr marL="514350" indent="-514350">
              <a:buAutoNum type="alphaUcParenR"/>
            </a:pPr>
            <a:r>
              <a:rPr lang="fr-FR" sz="2200"/>
              <a:t>Les propositions A,B,C et D sont fausses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2" descr="La Voie Lactée Banque d'images et photos libres de droit - iStock">
            <a:extLst>
              <a:ext uri="{FF2B5EF4-FFF2-40B4-BE49-F238E27FC236}">
                <a16:creationId xmlns:a16="http://schemas.microsoft.com/office/drawing/2014/main" id="{CD6FE40D-B460-C340-99E4-E9E9A07D38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38" r="9231" b="1"/>
          <a:stretch/>
        </p:blipFill>
        <p:spPr bwMode="auto"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Arc 23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96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866</Words>
  <Application>Microsoft Macintosh PowerPoint</Application>
  <PresentationFormat>Grand écran</PresentationFormat>
  <Paragraphs>117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Thème Office</vt:lpstr>
      <vt:lpstr>Conception d’un médicament</vt:lpstr>
      <vt:lpstr>Présentation PowerPoint</vt:lpstr>
      <vt:lpstr>Présentation PowerPoint</vt:lpstr>
      <vt:lpstr>II.      Identification de la cible</vt:lpstr>
      <vt:lpstr>Présentation PowerPoint</vt:lpstr>
      <vt:lpstr>Avant projet: 3 questions </vt:lpstr>
      <vt:lpstr>Origine des médicaments</vt:lpstr>
      <vt:lpstr>A partir de données empiriques  Ethnopharmacologie: Etude de la médecine indigène et des substances naturelles  utilisées par certaines populations indigènes </vt:lpstr>
      <vt:lpstr> A partir de l’effet toxique d’un médicament </vt:lpstr>
      <vt:lpstr>  A partir de processus physio/pathologique </vt:lpstr>
      <vt:lpstr>A partir de molécules déjà existantes</vt:lpstr>
      <vt:lpstr> IV.   Identification de molécules chimiques actives sur une cible définie </vt:lpstr>
      <vt:lpstr>V.          Sélection de nouvelles molécules </vt:lpstr>
      <vt:lpstr>Présentation PowerPoint</vt:lpstr>
      <vt:lpstr>3 stratégies de recherche différentes</vt:lpstr>
      <vt:lpstr>FIN</vt:lpstr>
      <vt:lpstr>Concernant l’origine des molécules actives:</vt:lpstr>
      <vt:lpstr>Concernant l’origine des molécules actives:</vt:lpstr>
      <vt:lpstr>Concernant le cycle de vie des médicaments:</vt:lpstr>
      <vt:lpstr>Concernant le cycle de vie des médicaments:</vt:lpstr>
      <vt:lpstr>Concernant la modélisation moléculaire:</vt:lpstr>
      <vt:lpstr>Concernant la modélisation moléculaire:</vt:lpstr>
      <vt:lpstr>Concernant la sélection de nouvelles molécules:</vt:lpstr>
      <vt:lpstr>Concernant la sélection de nouvelles molécules: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Conception d’un médicament</dc:title>
  <dc:creator>jemila mohideen</dc:creator>
  <cp:lastModifiedBy>jemila mohideen</cp:lastModifiedBy>
  <cp:revision>3</cp:revision>
  <dcterms:created xsi:type="dcterms:W3CDTF">2020-12-27T14:48:48Z</dcterms:created>
  <dcterms:modified xsi:type="dcterms:W3CDTF">2021-01-15T22:24:51Z</dcterms:modified>
</cp:coreProperties>
</file>