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6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62" r:id="rId15"/>
    <p:sldId id="270" r:id="rId16"/>
    <p:sldId id="274" r:id="rId17"/>
    <p:sldId id="275" r:id="rId18"/>
    <p:sldId id="271" r:id="rId19"/>
    <p:sldId id="272" r:id="rId20"/>
    <p:sldId id="273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82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719"/>
  </p:normalViewPr>
  <p:slideViewPr>
    <p:cSldViewPr snapToGrid="0" snapToObjects="1">
      <p:cViewPr varScale="1">
        <p:scale>
          <a:sx n="120" d="100"/>
          <a:sy n="120" d="100"/>
        </p:scale>
        <p:origin x="25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D08A6E-A61D-1940-8474-517DB06C2DA6}" type="datetimeFigureOut">
              <a:rPr lang="fr-FR" smtClean="0"/>
              <a:t>27/12/2020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6E52BA-FD2A-B94D-B772-AC488C680E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327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6E52BA-FD2A-B94D-B772-AC488C680EA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63845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06E52BA-FD2A-B94D-B772-AC488C680EA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25269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4"/>
            <a:ext cx="11298932" cy="3338149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FA0ACE7-29A8-47D3-A7D9-257B711D8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12/27/20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DEC604B9-52E9-4810-8359-47206518D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898A89F-CA25-400F-B05A-AECBF2517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531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18872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340864"/>
            <a:ext cx="11029615" cy="363448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770E6237-3456-439F-802D-3BA93FC7E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D82B9-B8EE-4375-B6FF-88FA6ABB15D9}" type="datetime1">
              <a:rPr lang="en-US" smtClean="0"/>
              <a:t>12/27/20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1356D3B5-6063-4A89-B88F-9D3043916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2B78BF7-69D3-4CE0-A631-50EFD41EE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1656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2393950"/>
            <a:ext cx="11029615" cy="214746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582016-5696-4A93-887F-BBB3B9002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497495-0637-405E-AE64-5CC7506D51F5}" type="datetime1">
              <a:rPr lang="en-US" smtClean="0"/>
              <a:t>12/27/20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57CFCD5-1192-4E18-8A8F-29E153B44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E39A109E-5018-4794-92B3-FD5E5BCD9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7287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194767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6039" y="2228003"/>
            <a:ext cx="5194769" cy="363304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FD690-9426-415D-8B65-26881E07B2D4}" type="datetime1">
              <a:rPr lang="en-US" smtClean="0"/>
              <a:t>12/27/20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16140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1" y="2250891"/>
            <a:ext cx="5194769" cy="557784"/>
          </a:xfrm>
        </p:spPr>
        <p:txBody>
          <a:bodyPr anchor="ctr">
            <a:noAutofit/>
          </a:bodyPr>
          <a:lstStyle>
            <a:lvl1pPr marL="0" indent="0">
              <a:buNone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194766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6039" y="2250892"/>
            <a:ext cx="5194770" cy="553373"/>
          </a:xfrm>
        </p:spPr>
        <p:txBody>
          <a:bodyPr anchor="ctr">
            <a:noAutofit/>
          </a:bodyPr>
          <a:lstStyle>
            <a:lvl1pPr marL="0" marR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 sz="20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6037" y="2926052"/>
            <a:ext cx="5194771" cy="2934999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C4989A-474C-40DE-95B9-011C28B71673}" type="datetime1">
              <a:rPr lang="en-US" smtClean="0"/>
              <a:t>12/27/20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67795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4ED54-5B5E-4A04-93D3-5772E3CE3818}" type="datetime1">
              <a:rPr lang="en-US" smtClean="0"/>
              <a:t>12/27/20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7364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E50D6-574B-40AF-946F-D52A04ADE379}" type="datetime1">
              <a:rPr lang="en-US" smtClean="0"/>
              <a:t>12/27/20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52156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601200"/>
            <a:ext cx="3682723" cy="5815475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7857" y="933450"/>
            <a:ext cx="3031852" cy="1722419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0928" y="1179829"/>
            <a:ext cx="6650991" cy="4658216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7857" y="2836654"/>
            <a:ext cx="3031852" cy="3001392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rgbClr val="FFFFFF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>
            <a:extLst>
              <a:ext uri="{FF2B5EF4-FFF2-40B4-BE49-F238E27FC236}">
                <a16:creationId xmlns:a16="http://schemas.microsoft.com/office/drawing/2014/main" id="{0B919CC2-2A65-446F-B538-9E624903544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05951" y="6456916"/>
            <a:ext cx="2844799" cy="365125"/>
          </a:xfrm>
        </p:spPr>
        <p:txBody>
          <a:bodyPr/>
          <a:lstStyle/>
          <a:p>
            <a:fld id="{D82884F1-FFEA-405F-9602-3DCA865EDA4E}" type="datetime1">
              <a:rPr lang="en-US" smtClean="0"/>
              <a:t>12/27/20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B72412AE-119E-4982-8B24-63365EFCA7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1192" y="6452590"/>
            <a:ext cx="691721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7FC4BB19-6AD1-45CF-9F99-00B109890F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58300" y="6456916"/>
            <a:ext cx="1052510" cy="365125"/>
          </a:xfrm>
        </p:spPr>
        <p:txBody>
          <a:bodyPr/>
          <a:lstStyle/>
          <a:p>
            <a:fld id="{3A98EE3D-8CD1-4C3F-BD1C-C98C9596463C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9472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641350"/>
            <a:ext cx="11290859" cy="3651249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998148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18DB4A-8810-4A10-AD5C-D5E2C667F5B3}" type="datetime1">
              <a:rPr lang="en-US" smtClean="0"/>
              <a:t>12/27/20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8863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4963-E985-44C4-B8C4-FDD613B7C2F8}" type="datetime1">
              <a:rPr lang="en-US" smtClean="0"/>
              <a:t>12/27/20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4923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058151" y="599725"/>
            <a:ext cx="3687316" cy="5816950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04200" y="863600"/>
            <a:ext cx="3124200" cy="4807326"/>
          </a:xfrm>
        </p:spPr>
        <p:txBody>
          <a:bodyPr vert="eaVert" anchor="ctr"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863600"/>
            <a:ext cx="7161625" cy="4807326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423B97-A5D4-47B9-8861-73B3707A04CF}"/>
              </a:ext>
            </a:extLst>
          </p:cNvPr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AEC0421-37B4-4481-A10D-69FDF5EC7909}"/>
              </a:ext>
            </a:extLst>
          </p:cNvPr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F7265B5-9F97-4F1E-99E9-74F7B7E62337}"/>
              </a:ext>
            </a:extLst>
          </p:cNvPr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5C74A470-3BD3-4F33-80E5-67E6E87FCB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12/27/20</a:t>
            </a:fld>
            <a:endParaRPr lang="en-US" dirty="0"/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9A3A30BA-DB50-4D7D-BCDE-17D20FB354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76FF9E58-C0B2-436B-A21C-DB45A00D65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1073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2"/>
            <a:ext cx="11029616" cy="365204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6423914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12/27/20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6423914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6423914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rgbClr val="46535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rgbClr val="969F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898703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5" r:id="rId6"/>
    <p:sldLayoutId id="2147483680" r:id="rId7"/>
    <p:sldLayoutId id="2147483681" r:id="rId8"/>
    <p:sldLayoutId id="2147483682" r:id="rId9"/>
    <p:sldLayoutId id="2147483684" r:id="rId10"/>
    <p:sldLayoutId id="2147483683" r:id="rId11"/>
  </p:sldLayoutIdLst>
  <p:hf sldNum="0" hdr="0" ftr="0" dt="0"/>
  <p:txStyles>
    <p:titleStyle>
      <a:lvl1pPr algn="l" defTabSz="457200" rtl="0" eaLnBrk="1" latinLnBrk="0" hangingPunct="1">
        <a:lnSpc>
          <a:spcPct val="100000"/>
        </a:lnSpc>
        <a:spcBef>
          <a:spcPct val="0"/>
        </a:spcBef>
        <a:buNone/>
        <a:defRPr sz="2800" b="0" kern="1200" cap="all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lnSpc>
          <a:spcPct val="110000"/>
        </a:lnSpc>
        <a:spcBef>
          <a:spcPct val="20000"/>
        </a:spcBef>
        <a:spcAft>
          <a:spcPts val="600"/>
        </a:spcAft>
        <a:buClr>
          <a:schemeClr val="accent1"/>
        </a:buClr>
        <a:buSzPct val="92000"/>
        <a:buFont typeface="Wingdings 2" panose="05020102010507070707" pitchFamily="18" charset="2"/>
        <a:buChar char=""/>
        <a:defRPr sz="11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3" Target="../media/image2.jpeg" Type="http://schemas.openxmlformats.org/officeDocument/2006/relationships/image"/><Relationship Id="rId2" Target="../media/image1.jpeg" Type="http://schemas.openxmlformats.org/officeDocument/2006/relationships/image"/><Relationship Id="rId1" Target="../slideLayouts/slideLayout1.xml" Type="http://schemas.openxmlformats.org/officeDocument/2006/relationships/slideLayout"/></Relationships>
</file>

<file path=ppt/slides/_rels/slide2.xml.rels><?xml version="1.0" encoding="UTF-8" standalone="yes" ?><Relationships xmlns="http://schemas.openxmlformats.org/package/2006/relationships"><Relationship Id="rId3" Target="../media/image3.jpeg" Type="http://schemas.openxmlformats.org/officeDocument/2006/relationships/image"/><Relationship Id="rId7" Target="../media/image7.jpeg" Type="http://schemas.openxmlformats.org/officeDocument/2006/relationships/image"/><Relationship Id="rId2" Target="../notesSlides/notesSlide1.xml" Type="http://schemas.openxmlformats.org/officeDocument/2006/relationships/notesSlide"/><Relationship Id="rId1" Target="../slideLayouts/slideLayout2.xml" Type="http://schemas.openxmlformats.org/officeDocument/2006/relationships/slideLayout"/><Relationship Id="rId6" Target="../media/image6.jpeg" Type="http://schemas.openxmlformats.org/officeDocument/2006/relationships/image"/><Relationship Id="rId5" Target="../media/image5.jpeg" Type="http://schemas.openxmlformats.org/officeDocument/2006/relationships/image"/><Relationship Id="rId4" Target="../media/image4.jpeg" Type="http://schemas.openxmlformats.org/officeDocument/2006/relationships/image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 ?><Relationships xmlns="http://schemas.openxmlformats.org/package/2006/relationships"><Relationship Id="rId2" Target="../media/image8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8.xml.rels><?xml version="1.0" encoding="UTF-8" standalone="yes" ?><Relationships xmlns="http://schemas.openxmlformats.org/package/2006/relationships"><Relationship Id="rId2" Target="../media/image9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 ?><Relationships xmlns="http://schemas.openxmlformats.org/package/2006/relationships"><Relationship Id="rId2" Target="../media/image10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1.xml.rels><?xml version="1.0" encoding="UTF-8" standalone="yes" ?><Relationships xmlns="http://schemas.openxmlformats.org/package/2006/relationships"><Relationship Id="rId2" Target="../media/image11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2.xml.rels><?xml version="1.0" encoding="UTF-8" standalone="yes" ?><Relationships xmlns="http://schemas.openxmlformats.org/package/2006/relationships"><Relationship Id="rId2" Target="../media/image12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3.xml.rels><?xml version="1.0" encoding="UTF-8" standalone="yes" ?><Relationships xmlns="http://schemas.openxmlformats.org/package/2006/relationships"><Relationship Id="rId2" Target="../media/image13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4.xml.rels><?xml version="1.0" encoding="UTF-8" standalone="yes" ?><Relationships xmlns="http://schemas.openxmlformats.org/package/2006/relationships"><Relationship Id="rId3" Target="../media/image2.jpeg" Type="http://schemas.openxmlformats.org/officeDocument/2006/relationships/image"/><Relationship Id="rId2" Target="../media/image1.jpeg" Type="http://schemas.openxmlformats.org/officeDocument/2006/relationships/image"/><Relationship Id="rId1" Target="../slideLayouts/slideLayout1.xml" Type="http://schemas.openxmlformats.org/officeDocument/2006/relationships/slideLayout"/></Relationships>
</file>

<file path=ppt/slides/_rels/slide15.xml.rels><?xml version="1.0" encoding="UTF-8" standalone="yes" ?><Relationships xmlns="http://schemas.openxmlformats.org/package/2006/relationships"><Relationship Id="rId2" Target="../media/image14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 ?><Relationships xmlns="http://schemas.openxmlformats.org/package/2006/relationships"><Relationship Id="rId2" Target="../media/image15.jpeg" Type="http://schemas.openxmlformats.org/officeDocument/2006/relationships/image"/><Relationship Id="rId1" Target="../slideLayouts/slideLayout2.xml" Type="http://schemas.openxmlformats.org/officeDocument/2006/relationships/slideLayout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B4E111-82AC-4236-830B-735C084F4C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4C13BAB-7C00-4D21-A857-E3D41C0A2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34797" y="1661699"/>
            <a:ext cx="3703320" cy="9499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F1FF39A-AC3C-4066-9D4C-519AA22812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35983" y="1812471"/>
            <a:ext cx="3702134" cy="3383831"/>
          </a:xfrm>
          <a:prstGeom prst="rect">
            <a:avLst/>
          </a:prstGeom>
          <a:solidFill>
            <a:schemeClr val="bg1">
              <a:alpha val="97000"/>
            </a:schemeClr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6C54789-916D-7449-8112-AC7808183D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75060" y="2243470"/>
            <a:ext cx="3822794" cy="1783310"/>
          </a:xfrm>
        </p:spPr>
        <p:txBody>
          <a:bodyPr>
            <a:noAutofit/>
          </a:bodyPr>
          <a:lstStyle/>
          <a:p>
            <a:pPr algn="ctr"/>
            <a:r>
              <a:rPr lang="fr-FR" dirty="0">
                <a:solidFill>
                  <a:srgbClr val="8782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</a:t>
            </a:r>
            <a:r>
              <a:rPr lang="fr-FR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STÉRILISATION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1E50A15-1B88-B64D-A31E-1074568A9D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2147777" cy="141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976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53E40C-F586-9E48-A26B-3D10AE73D3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781492"/>
            <a:ext cx="11029615" cy="1589568"/>
          </a:xfrm>
        </p:spPr>
        <p:txBody>
          <a:bodyPr>
            <a:normAutofit lnSpcReduction="10000"/>
          </a:bodyPr>
          <a:lstStyle/>
          <a:p>
            <a:r>
              <a:rPr lang="fr-FR" sz="2400" dirty="0"/>
              <a:t>Priver un produit des micro-organismes qui le souillent</a:t>
            </a:r>
          </a:p>
          <a:p>
            <a:r>
              <a:rPr lang="fr-FR" sz="2400" dirty="0"/>
              <a:t>Toujours à </a:t>
            </a:r>
            <a:r>
              <a:rPr lang="fr-FR" sz="2400" b="1" u="sng" dirty="0"/>
              <a:t>l’intérieur</a:t>
            </a:r>
            <a:r>
              <a:rPr lang="fr-FR" sz="2400" dirty="0"/>
              <a:t> du conditionnement +++</a:t>
            </a:r>
          </a:p>
          <a:p>
            <a:r>
              <a:rPr lang="fr-FR" sz="2400" dirty="0"/>
              <a:t>Toujours en fonction du degré initial de contamination</a:t>
            </a:r>
          </a:p>
          <a:p>
            <a:endParaRPr lang="fr-FR" dirty="0"/>
          </a:p>
        </p:txBody>
      </p:sp>
      <p:pic>
        <p:nvPicPr>
          <p:cNvPr id="5" name="Image 4" descr="Une image contenant appareil, four, intérieur, micro-ondes&#10;&#10;Description générée automatiquement">
            <a:extLst>
              <a:ext uri="{FF2B5EF4-FFF2-40B4-BE49-F238E27FC236}">
                <a16:creationId xmlns:a16="http://schemas.microsoft.com/office/drawing/2014/main" id="{E3CAE705-C8D8-2E45-BE8D-DEB2C0A458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912" y="2585226"/>
            <a:ext cx="1869505" cy="1391351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36EEA25-9895-F043-AFCC-972597B028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2152" y="4642511"/>
            <a:ext cx="2427620" cy="1917069"/>
          </a:xfrm>
          <a:prstGeom prst="rect">
            <a:avLst/>
          </a:prstGeom>
        </p:spPr>
      </p:pic>
      <p:pic>
        <p:nvPicPr>
          <p:cNvPr id="9" name="Image 8" descr="Une image contenant texte, intérieur, micro-ondes&#10;&#10;Description générée automatiquement">
            <a:extLst>
              <a:ext uri="{FF2B5EF4-FFF2-40B4-BE49-F238E27FC236}">
                <a16:creationId xmlns:a16="http://schemas.microsoft.com/office/drawing/2014/main" id="{A9E2B2AF-ED80-4B46-93F5-78E519F49B9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7385" y="2490602"/>
            <a:ext cx="1968614" cy="1391351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B1598875-C9EF-2345-BB5F-43BA89687756}"/>
              </a:ext>
            </a:extLst>
          </p:cNvPr>
          <p:cNvSpPr txBox="1"/>
          <p:nvPr/>
        </p:nvSpPr>
        <p:spPr>
          <a:xfrm>
            <a:off x="0" y="4084954"/>
            <a:ext cx="2083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Stérilisation par la chaleur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52C7CCF-F0F9-B240-A0E7-C4B837F24F18}"/>
              </a:ext>
            </a:extLst>
          </p:cNvPr>
          <p:cNvSpPr txBox="1"/>
          <p:nvPr/>
        </p:nvSpPr>
        <p:spPr>
          <a:xfrm>
            <a:off x="2174417" y="4001496"/>
            <a:ext cx="24276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Stérilisation par gaz </a:t>
            </a:r>
            <a:r>
              <a:rPr lang="fr-FR" dirty="0" err="1"/>
              <a:t>alkylants</a:t>
            </a:r>
            <a:endParaRPr lang="fr-FR" dirty="0"/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B3D00254-DA3F-3F47-97A3-27F04951D9A1}"/>
              </a:ext>
            </a:extLst>
          </p:cNvPr>
          <p:cNvSpPr txBox="1"/>
          <p:nvPr/>
        </p:nvSpPr>
        <p:spPr>
          <a:xfrm>
            <a:off x="5773599" y="2490602"/>
            <a:ext cx="2275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Stérilisation par irradiations</a:t>
            </a: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FD795914-8BED-5643-B99F-0DEF1EC9A73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66268" y="4486941"/>
            <a:ext cx="3060553" cy="1241429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CC23FCC3-809C-384A-BB4D-1B8CF6EF6567}"/>
              </a:ext>
            </a:extLst>
          </p:cNvPr>
          <p:cNvSpPr txBox="1"/>
          <p:nvPr/>
        </p:nvSpPr>
        <p:spPr>
          <a:xfrm>
            <a:off x="5904734" y="5728370"/>
            <a:ext cx="2275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Filtration stérilisante</a:t>
            </a:r>
          </a:p>
        </p:txBody>
      </p:sp>
      <p:pic>
        <p:nvPicPr>
          <p:cNvPr id="17" name="Image 16">
            <a:extLst>
              <a:ext uri="{FF2B5EF4-FFF2-40B4-BE49-F238E27FC236}">
                <a16:creationId xmlns:a16="http://schemas.microsoft.com/office/drawing/2014/main" id="{7A60392E-79C4-9047-9A59-E50BB1BFB4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15202" y="2216021"/>
            <a:ext cx="3271978" cy="2129760"/>
          </a:xfrm>
          <a:prstGeom prst="rect">
            <a:avLst/>
          </a:prstGeom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F1253679-4269-BF40-89FD-75D638D48338}"/>
              </a:ext>
            </a:extLst>
          </p:cNvPr>
          <p:cNvSpPr txBox="1"/>
          <p:nvPr/>
        </p:nvSpPr>
        <p:spPr>
          <a:xfrm>
            <a:off x="9335439" y="4345781"/>
            <a:ext cx="22753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Stérilisation par gaz plasma</a:t>
            </a:r>
          </a:p>
        </p:txBody>
      </p:sp>
    </p:spTree>
    <p:extLst>
      <p:ext uri="{BB962C8B-B14F-4D97-AF65-F5344CB8AC3E}">
        <p14:creationId xmlns:p14="http://schemas.microsoft.com/office/powerpoint/2010/main" val="34921415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A3232D30-FEF3-C542-A815-762C4F0BD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>
                <a:solidFill>
                  <a:schemeClr val="tx1">
                    <a:lumMod val="85000"/>
                    <a:lumOff val="15000"/>
                  </a:schemeClr>
                </a:solidFill>
              </a:rPr>
              <a:t>TÉMOINS PHYSICO-CHIMIQUES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7B8E256-C09E-DE41-A68A-69F303628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743" y="1507415"/>
            <a:ext cx="4819091" cy="3903331"/>
          </a:xfrm>
          <a:ln w="57150">
            <a:noFill/>
          </a:ln>
        </p:spPr>
        <p:txBody>
          <a:bodyPr anchor="t">
            <a:normAutofit/>
          </a:bodyPr>
          <a:lstStyle/>
          <a:p>
            <a:r>
              <a:rPr lang="fr-FR" sz="2400" b="1" dirty="0"/>
              <a:t>Substances qui témoignent du passage par la phase de stérilisation ++</a:t>
            </a:r>
          </a:p>
          <a:p>
            <a:r>
              <a:rPr lang="fr-FR" sz="2400" dirty="0"/>
              <a:t>En fonction des méthodes, on n’aura pas les mêmes témoins</a:t>
            </a:r>
          </a:p>
          <a:p>
            <a:endParaRPr lang="fr-FR" sz="20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5769993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re 1">
            <a:extLst>
              <a:ext uri="{FF2B5EF4-FFF2-40B4-BE49-F238E27FC236}">
                <a16:creationId xmlns:a16="http://schemas.microsoft.com/office/drawing/2014/main" id="{C2F57A44-DA8A-C946-8B0F-73B65B66C7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TÉMOINS BIOLOGIQUES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8EDEDAB-7510-714E-9263-C7E2CBF735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743" y="1507415"/>
            <a:ext cx="4819091" cy="3903331"/>
          </a:xfrm>
          <a:ln w="5715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</a:pPr>
            <a:r>
              <a:rPr lang="fr-FR" sz="1800" b="1" dirty="0"/>
              <a:t>Ils permettent de vérifier la réduction de 6log d’une population</a:t>
            </a:r>
          </a:p>
          <a:p>
            <a:pPr>
              <a:lnSpc>
                <a:spcPct val="100000"/>
              </a:lnSpc>
            </a:pPr>
            <a:r>
              <a:rPr lang="fr-FR" sz="1800" dirty="0"/>
              <a:t>Utilisation de plusieurs souches, appelées </a:t>
            </a:r>
            <a:r>
              <a:rPr lang="fr-FR" sz="1800" b="1" dirty="0"/>
              <a:t>spores</a:t>
            </a:r>
            <a:r>
              <a:rPr lang="fr-FR" sz="1800" dirty="0"/>
              <a:t> : </a:t>
            </a:r>
          </a:p>
          <a:p>
            <a:pPr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fr-FR" sz="1800" dirty="0"/>
              <a:t>Bacillus </a:t>
            </a:r>
            <a:r>
              <a:rPr lang="fr-FR" sz="1800" dirty="0" err="1"/>
              <a:t>subtilus</a:t>
            </a:r>
            <a:r>
              <a:rPr lang="fr-FR" sz="1800" dirty="0"/>
              <a:t> = chaleur sèche</a:t>
            </a:r>
          </a:p>
          <a:p>
            <a:pPr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fr-FR" sz="1800" dirty="0"/>
              <a:t>Bacillus </a:t>
            </a:r>
            <a:r>
              <a:rPr lang="fr-FR" sz="1800" dirty="0" err="1"/>
              <a:t>stéarothermophilus</a:t>
            </a:r>
            <a:r>
              <a:rPr lang="fr-FR" sz="1800" dirty="0"/>
              <a:t> = chaleur humide </a:t>
            </a:r>
            <a:r>
              <a:rPr lang="fr-FR" sz="1050" dirty="0"/>
              <a:t>(tombé à l’examen de décembre pour PASS/LAS)</a:t>
            </a:r>
          </a:p>
          <a:p>
            <a:pPr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fr-FR" sz="1800" dirty="0"/>
              <a:t>Bacillus </a:t>
            </a:r>
            <a:r>
              <a:rPr lang="fr-FR" sz="1800" dirty="0" err="1"/>
              <a:t>subtilus</a:t>
            </a:r>
            <a:r>
              <a:rPr lang="fr-FR" sz="1800" dirty="0"/>
              <a:t> variété Niger = oxyde d’éthylène</a:t>
            </a:r>
          </a:p>
          <a:p>
            <a:pPr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fr-FR" sz="1800" dirty="0"/>
              <a:t>Bacillus </a:t>
            </a:r>
            <a:r>
              <a:rPr lang="fr-FR" sz="1800" dirty="0" err="1"/>
              <a:t>pumilus</a:t>
            </a:r>
            <a:r>
              <a:rPr lang="fr-FR" sz="1800" dirty="0"/>
              <a:t> = rayonnement</a:t>
            </a:r>
          </a:p>
          <a:p>
            <a:pPr>
              <a:lnSpc>
                <a:spcPct val="100000"/>
              </a:lnSpc>
              <a:buFont typeface="Courier New" panose="02070309020205020404" pitchFamily="49" charset="0"/>
              <a:buChar char="o"/>
            </a:pPr>
            <a:r>
              <a:rPr lang="fr-FR" sz="1800" dirty="0"/>
              <a:t>Bacillus </a:t>
            </a:r>
            <a:r>
              <a:rPr lang="fr-FR" sz="1800" dirty="0" err="1"/>
              <a:t>circulans</a:t>
            </a:r>
            <a:r>
              <a:rPr lang="fr-FR" sz="1800" dirty="0"/>
              <a:t> = plasma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941470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BD571FD2-472F-BA41-A3FC-D1D29A2B0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STÉRILISATION PAR LA CHALEUR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2B48470-F05E-4944-A6DD-2084DB67BE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743" y="1507415"/>
            <a:ext cx="4819091" cy="3903331"/>
          </a:xfrm>
          <a:ln w="57150">
            <a:noFill/>
          </a:ln>
        </p:spPr>
        <p:txBody>
          <a:bodyPr anchor="t">
            <a:normAutofit/>
          </a:bodyPr>
          <a:lstStyle/>
          <a:p>
            <a:r>
              <a:rPr lang="fr-FR" sz="2000"/>
              <a:t>Méthode de choix car c’est la plus efficace mais chaque espèce microbienne va être plus ou moins sensible à la chaleur</a:t>
            </a:r>
          </a:p>
          <a:p>
            <a:r>
              <a:rPr lang="fr-FR" sz="2000"/>
              <a:t>Les spores = formes les plus résistantes ++</a:t>
            </a:r>
          </a:p>
          <a:p>
            <a:r>
              <a:rPr lang="fr-FR" sz="2000"/>
              <a:t>Le nombre de germes survivants est inversement proportionnel à la durée du traitement</a:t>
            </a:r>
          </a:p>
          <a:p>
            <a:pPr marL="0" indent="0">
              <a:buNone/>
            </a:pPr>
            <a:endParaRPr lang="fr-FR" sz="2000"/>
          </a:p>
          <a:p>
            <a:endParaRPr lang="fr-FR" sz="2000"/>
          </a:p>
          <a:p>
            <a:endParaRPr lang="fr-FR" sz="2000"/>
          </a:p>
          <a:p>
            <a:endParaRPr lang="fr-FR" sz="200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5830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4134508-F3A1-C64E-B814-D0DDFF815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288241"/>
            <a:ext cx="11029615" cy="5569759"/>
          </a:xfrm>
        </p:spPr>
        <p:txBody>
          <a:bodyPr>
            <a:normAutofit/>
          </a:bodyPr>
          <a:lstStyle/>
          <a:p>
            <a:r>
              <a:rPr lang="fr-FR" sz="2000" b="1" u="sng" dirty="0"/>
              <a:t>Le temps de réduction décimal (DT)</a:t>
            </a:r>
            <a:r>
              <a:rPr lang="fr-FR" sz="2000" dirty="0"/>
              <a:t> : c’est le temps nécessaire pour réduire la population de micro-organismes d’un facteur 10 </a:t>
            </a:r>
          </a:p>
          <a:p>
            <a:pPr marL="0" indent="0">
              <a:buNone/>
            </a:pPr>
            <a:r>
              <a:rPr lang="fr-FR" sz="2000" dirty="0"/>
              <a:t>Le DT est constant pour une souche donnée et pour avoir une stérilisation efficace, il faut que la réduction de la population de micro-organisme soit de 6log</a:t>
            </a:r>
          </a:p>
          <a:p>
            <a:r>
              <a:rPr lang="fr-FR" sz="2000" b="1" u="sng" dirty="0"/>
              <a:t>La valeur d’inactivation thermique (Z)</a:t>
            </a:r>
            <a:r>
              <a:rPr lang="fr-FR" sz="2000" b="1" dirty="0"/>
              <a:t> </a:t>
            </a:r>
            <a:r>
              <a:rPr lang="fr-FR" sz="2000" dirty="0"/>
              <a:t>: c’est l’élévation de température nécessaire pour réduire DT d’un facteur 10 </a:t>
            </a:r>
            <a:r>
              <a:rPr lang="fr-FR" sz="1100" dirty="0"/>
              <a:t>(tombé à l’examen de décembre pour PASS/LAS)</a:t>
            </a:r>
          </a:p>
          <a:p>
            <a:r>
              <a:rPr lang="fr-FR" sz="2000" b="1" u="sng" dirty="0"/>
              <a:t>Le temps équivalent (FT)</a:t>
            </a:r>
            <a:r>
              <a:rPr lang="fr-FR" sz="2000" dirty="0"/>
              <a:t> : c’est le temps nécessaire pour obtenir le même effet qu’un temps défini à la température de référence</a:t>
            </a:r>
          </a:p>
          <a:p>
            <a:r>
              <a:rPr lang="fr-FR" sz="2000" b="1" u="sng" dirty="0"/>
              <a:t>La valeur stérilisatrice (F2T)</a:t>
            </a:r>
            <a:r>
              <a:rPr lang="fr-FR" sz="2000" dirty="0"/>
              <a:t> : c’est la somme des effets stérilisants</a:t>
            </a:r>
          </a:p>
          <a:p>
            <a:pPr marL="0" indent="0">
              <a:buNone/>
            </a:pPr>
            <a:endParaRPr lang="fr-FR" sz="1050" dirty="0"/>
          </a:p>
          <a:p>
            <a:pPr marL="0" indent="0">
              <a:buNone/>
            </a:pPr>
            <a:endParaRPr lang="fr-FR" sz="1050" dirty="0"/>
          </a:p>
          <a:p>
            <a:pPr marL="0" indent="0">
              <a:buNone/>
            </a:pPr>
            <a:endParaRPr lang="fr-FR" sz="1050" dirty="0"/>
          </a:p>
          <a:p>
            <a:pPr marL="0" indent="0">
              <a:buNone/>
            </a:pPr>
            <a:endParaRPr lang="fr-FR" sz="1050" dirty="0"/>
          </a:p>
          <a:p>
            <a:pPr marL="0" indent="0">
              <a:buNone/>
            </a:pPr>
            <a:r>
              <a:rPr lang="fr-FR" sz="2100" dirty="0">
                <a:solidFill>
                  <a:schemeClr val="accent2"/>
                </a:solidFill>
              </a:rPr>
              <a:t>RÉPÉTITION :</a:t>
            </a:r>
            <a:r>
              <a:rPr lang="fr-FR" sz="2100" dirty="0"/>
              <a:t> Le niveau d’assurance stérilité minimal est de 10^-6</a:t>
            </a:r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8244167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47076FB-9B8D-3446-8EB4-4CEEB05A1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STÉRILISATION PAR CHALEUR HUMIDE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011980-0211-784B-A246-05FBC1AE7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743" y="1507415"/>
            <a:ext cx="4819091" cy="3903331"/>
          </a:xfrm>
          <a:ln w="57150">
            <a:noFill/>
          </a:ln>
        </p:spPr>
        <p:txBody>
          <a:bodyPr anchor="t">
            <a:normAutofit lnSpcReduction="10000"/>
          </a:bodyPr>
          <a:lstStyle/>
          <a:p>
            <a:r>
              <a:rPr lang="fr-FR" sz="2000" dirty="0"/>
              <a:t>Utilisation de températures basses 120-140°C ++</a:t>
            </a:r>
          </a:p>
          <a:p>
            <a:r>
              <a:rPr lang="fr-FR" sz="2000" dirty="0"/>
              <a:t>C’est une méthode de choix grâce à son innocuité</a:t>
            </a:r>
          </a:p>
          <a:p>
            <a:r>
              <a:rPr lang="fr-FR" sz="2000" dirty="0"/>
              <a:t>4 phases dans un cycle de stérilisation 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Phase de vide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Phase de plateau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Refroidissement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Séchage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20CFC11-48DD-A141-94B2-A2FEC6753F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6331" y="3030280"/>
            <a:ext cx="3307260" cy="2507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35978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47076FB-9B8D-3446-8EB4-4CEEB05A1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STÉRILISATION PAR CHALEUR SÈCHE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011980-0211-784B-A246-05FBC1AE7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743" y="1507415"/>
            <a:ext cx="4819091" cy="3903331"/>
          </a:xfrm>
          <a:ln w="57150">
            <a:noFill/>
          </a:ln>
        </p:spPr>
        <p:txBody>
          <a:bodyPr anchor="t">
            <a:normAutofit/>
          </a:bodyPr>
          <a:lstStyle/>
          <a:p>
            <a:r>
              <a:rPr lang="fr-FR" sz="2000" dirty="0"/>
              <a:t>Air chaud à pression atmosphérique</a:t>
            </a:r>
          </a:p>
          <a:p>
            <a:r>
              <a:rPr lang="fr-FR" sz="2000" dirty="0"/>
              <a:t>2 étapes :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180°C pendant 30 minutes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220°C pour la dépyrogénisation</a:t>
            </a:r>
          </a:p>
          <a:p>
            <a:pPr>
              <a:buFont typeface="Wingdings" pitchFamily="2" charset="2"/>
              <a:buChar char="§"/>
            </a:pPr>
            <a:endParaRPr lang="fr-FR" sz="20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Image 4" descr="Une image contenant bouteille, intérieur, arts de la table&#10;&#10;Description générée automatiquement">
            <a:extLst>
              <a:ext uri="{FF2B5EF4-FFF2-40B4-BE49-F238E27FC236}">
                <a16:creationId xmlns:a16="http://schemas.microsoft.com/office/drawing/2014/main" id="{BE8DD9F6-A9A1-804B-871F-62E395C08B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718" y="3150280"/>
            <a:ext cx="3246180" cy="2578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2714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47076FB-9B8D-3446-8EB4-4CEEB05A1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FILTRATION STÉRILISANTE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011980-0211-784B-A246-05FBC1AE7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743" y="1507415"/>
            <a:ext cx="4819091" cy="3903331"/>
          </a:xfrm>
          <a:ln w="57150">
            <a:noFill/>
          </a:ln>
        </p:spPr>
        <p:txBody>
          <a:bodyPr anchor="t">
            <a:normAutofit/>
          </a:bodyPr>
          <a:lstStyle/>
          <a:p>
            <a:r>
              <a:rPr lang="fr-FR" sz="2000" dirty="0"/>
              <a:t>On l’utilise pour les PA thermolabiles</a:t>
            </a:r>
          </a:p>
          <a:p>
            <a:r>
              <a:rPr lang="fr-FR" sz="2000" dirty="0"/>
              <a:t>Le filtre doit être compatible avec le PA et avoir un faible taux de rétention du PA</a:t>
            </a:r>
          </a:p>
          <a:p>
            <a:r>
              <a:rPr lang="fr-FR" sz="2000" dirty="0"/>
              <a:t>Pores = 0,22µm</a:t>
            </a:r>
          </a:p>
          <a:p>
            <a:r>
              <a:rPr lang="fr-FR" sz="2000" b="1" dirty="0"/>
              <a:t>Pseudomonas </a:t>
            </a:r>
            <a:r>
              <a:rPr lang="fr-FR" sz="2000" b="1" dirty="0" err="1"/>
              <a:t>diminuta</a:t>
            </a:r>
            <a:r>
              <a:rPr lang="fr-FR" sz="2000" b="1" dirty="0"/>
              <a:t> </a:t>
            </a:r>
            <a:r>
              <a:rPr lang="fr-FR" sz="2000" dirty="0"/>
              <a:t>est le témoin biologique de référence</a:t>
            </a:r>
          </a:p>
          <a:p>
            <a:endParaRPr lang="fr-FR" sz="20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452320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47076FB-9B8D-3446-8EB4-4CEEB05A1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STÉRILISATION PAR DES AGENTS CHIMIQUES : </a:t>
            </a:r>
            <a:b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fr-FR" sz="4000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le formaldéhyde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011980-0211-784B-A246-05FBC1AE7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743" y="1507415"/>
            <a:ext cx="4819091" cy="3903331"/>
          </a:xfrm>
          <a:ln w="57150">
            <a:noFill/>
          </a:ln>
        </p:spPr>
        <p:txBody>
          <a:bodyPr anchor="t">
            <a:normAutofit/>
          </a:bodyPr>
          <a:lstStyle/>
          <a:p>
            <a:r>
              <a:rPr lang="fr-FR" sz="2000" dirty="0"/>
              <a:t>On utilise l’évaporation du formaldéhyde sous forme de monomères gazeux</a:t>
            </a:r>
          </a:p>
          <a:p>
            <a:r>
              <a:rPr lang="fr-FR" sz="2000" dirty="0"/>
              <a:t>Pénétration lente et faible dans les surfaces à stériliser</a:t>
            </a:r>
          </a:p>
          <a:p>
            <a:r>
              <a:rPr lang="fr-FR" sz="2000" dirty="0"/>
              <a:t>Nécessite de la vapeur d’eau et une température de 50°C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Image 4" descr="Une image contenant intérieur, évier, fer à repasser&#10;&#10;Description générée automatiquement">
            <a:extLst>
              <a:ext uri="{FF2B5EF4-FFF2-40B4-BE49-F238E27FC236}">
                <a16:creationId xmlns:a16="http://schemas.microsoft.com/office/drawing/2014/main" id="{D56637E0-F0C9-C143-863A-402C465F67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7118" y="4021223"/>
            <a:ext cx="2264521" cy="1735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0546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47076FB-9B8D-3446-8EB4-4CEEB05A1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STÉRILISATION PAR DES AGENTS CHIMIQUES : </a:t>
            </a:r>
            <a:b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</a:br>
            <a:r>
              <a:rPr lang="fr-FR" sz="4000" u="sng" dirty="0">
                <a:solidFill>
                  <a:schemeClr val="tx1">
                    <a:lumMod val="85000"/>
                    <a:lumOff val="15000"/>
                  </a:schemeClr>
                </a:solidFill>
              </a:rPr>
              <a:t>l’oxyde d’éthylène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011980-0211-784B-A246-05FBC1AE7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743" y="1507415"/>
            <a:ext cx="4819091" cy="3903331"/>
          </a:xfrm>
          <a:ln w="57150">
            <a:noFill/>
          </a:ln>
        </p:spPr>
        <p:txBody>
          <a:bodyPr anchor="t">
            <a:normAutofit/>
          </a:bodyPr>
          <a:lstStyle/>
          <a:p>
            <a:r>
              <a:rPr lang="fr-FR" sz="2000" dirty="0"/>
              <a:t>Gaz inodore, très réactif, inflammable, explosif +++</a:t>
            </a:r>
          </a:p>
          <a:p>
            <a:r>
              <a:rPr lang="fr-FR" sz="2000" dirty="0"/>
              <a:t>Excellente pénétration au sein des solides</a:t>
            </a:r>
          </a:p>
          <a:p>
            <a:r>
              <a:rPr lang="fr-FR" sz="2000" dirty="0"/>
              <a:t>Il n’agit pas à température ambiante, entre 37-60°C</a:t>
            </a:r>
          </a:p>
          <a:p>
            <a:r>
              <a:rPr lang="fr-FR" sz="2000" dirty="0"/>
              <a:t>Agit avec une certaine humidité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Image 4" descr="Une image contenant ciseaux, outil, métal, fermer&#10;&#10;Description générée automatiquement">
            <a:extLst>
              <a:ext uri="{FF2B5EF4-FFF2-40B4-BE49-F238E27FC236}">
                <a16:creationId xmlns:a16="http://schemas.microsoft.com/office/drawing/2014/main" id="{F6F0F90A-1A52-C343-AEA4-CCBF36A864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3543" y="3977809"/>
            <a:ext cx="2147334" cy="1764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0188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47076FB-9B8D-3446-8EB4-4CEEB05A1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Stérilisation par les ri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011980-0211-784B-A246-05FBC1AE7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743" y="1507415"/>
            <a:ext cx="4819091" cy="3903331"/>
          </a:xfrm>
          <a:ln w="57150">
            <a:noFill/>
          </a:ln>
        </p:spPr>
        <p:txBody>
          <a:bodyPr anchor="t">
            <a:normAutofit/>
          </a:bodyPr>
          <a:lstStyle/>
          <a:p>
            <a:r>
              <a:rPr lang="fr-FR" sz="2000" dirty="0"/>
              <a:t>Formation de radicaux libres instables</a:t>
            </a:r>
          </a:p>
          <a:p>
            <a:r>
              <a:rPr lang="fr-FR" sz="2000" dirty="0"/>
              <a:t>On utilise du cobalt et du césium</a:t>
            </a:r>
          </a:p>
          <a:p>
            <a:r>
              <a:rPr lang="fr-FR" sz="2000" dirty="0"/>
              <a:t>On utilise principalement les rayons gamma car plus pénétrants et une énergie inférieure à </a:t>
            </a:r>
            <a:r>
              <a:rPr lang="fr-FR" sz="2000" b="1" dirty="0"/>
              <a:t>5 MeV </a:t>
            </a:r>
            <a:r>
              <a:rPr lang="fr-FR" sz="2000" dirty="0"/>
              <a:t>+++</a:t>
            </a:r>
          </a:p>
          <a:p>
            <a:r>
              <a:rPr lang="fr-FR" sz="2000" dirty="0"/>
              <a:t>La dose absorbée dépend de plusieurs caractéristiques de la source</a:t>
            </a:r>
          </a:p>
          <a:p>
            <a:pPr>
              <a:buFont typeface="Courier New" panose="02070309020205020404" pitchFamily="49" charset="0"/>
              <a:buChar char="o"/>
            </a:pPr>
            <a:endParaRPr lang="fr-FR" sz="20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Image 4" descr="Une image contenant intérieur, plastique&#10;&#10;Description générée automatiquement">
            <a:extLst>
              <a:ext uri="{FF2B5EF4-FFF2-40B4-BE49-F238E27FC236}">
                <a16:creationId xmlns:a16="http://schemas.microsoft.com/office/drawing/2014/main" id="{68FF0522-6DB5-0A48-873A-02D13161E9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937" y="2903699"/>
            <a:ext cx="4731667" cy="2776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4002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47076FB-9B8D-3446-8EB4-4CEEB05A1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Stérilisation par le plasma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011980-0211-784B-A246-05FBC1AE7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743" y="1507415"/>
            <a:ext cx="4819091" cy="3903331"/>
          </a:xfrm>
          <a:ln w="57150">
            <a:noFill/>
          </a:ln>
        </p:spPr>
        <p:txBody>
          <a:bodyPr anchor="t">
            <a:normAutofit lnSpcReduction="10000"/>
          </a:bodyPr>
          <a:lstStyle/>
          <a:p>
            <a:r>
              <a:rPr lang="fr-FR" sz="2000" dirty="0"/>
              <a:t>5 phases dans un cycle de stérilisation 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Phase de vide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Injection du </a:t>
            </a:r>
            <a:r>
              <a:rPr lang="fr-FR" sz="2000" dirty="0" err="1"/>
              <a:t>péroxyde</a:t>
            </a:r>
            <a:r>
              <a:rPr lang="fr-FR" sz="2000" dirty="0"/>
              <a:t> d’hydrogène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Diffusion du </a:t>
            </a:r>
            <a:r>
              <a:rPr lang="fr-FR" sz="2000" dirty="0" err="1"/>
              <a:t>péroxyde</a:t>
            </a:r>
            <a:r>
              <a:rPr lang="fr-FR" sz="2000" dirty="0"/>
              <a:t> d’hydrogène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Phase plasma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Retour à </a:t>
            </a:r>
            <a:r>
              <a:rPr lang="fr-FR" sz="2000" dirty="0" err="1"/>
              <a:t>Patm</a:t>
            </a:r>
            <a:endParaRPr lang="fr-FR" sz="2000" dirty="0"/>
          </a:p>
          <a:p>
            <a:pPr>
              <a:buFont typeface="Wingdings" pitchFamily="2" charset="2"/>
              <a:buChar char="§"/>
            </a:pPr>
            <a:r>
              <a:rPr lang="fr-FR" sz="2000" dirty="0"/>
              <a:t>Stérilisation à basse température</a:t>
            </a:r>
          </a:p>
          <a:p>
            <a:pPr>
              <a:buFont typeface="Wingdings" pitchFamily="2" charset="2"/>
              <a:buChar char="§"/>
            </a:pPr>
            <a:r>
              <a:rPr lang="fr-FR" sz="2000" dirty="0"/>
              <a:t>On utilise une température inférieure à celle de l’OE &lt; 55°C</a:t>
            </a:r>
          </a:p>
          <a:p>
            <a:pPr>
              <a:buFont typeface="Courier New" panose="02070309020205020404" pitchFamily="49" charset="0"/>
              <a:buChar char="o"/>
            </a:pPr>
            <a:endParaRPr lang="fr-FR" sz="20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Image 4" descr="Une image contenant bouteille, plastique&#10;&#10;Description générée automatiquement">
            <a:extLst>
              <a:ext uri="{FF2B5EF4-FFF2-40B4-BE49-F238E27FC236}">
                <a16:creationId xmlns:a16="http://schemas.microsoft.com/office/drawing/2014/main" id="{72D082EA-28A3-024E-9549-6E613429CE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3157" y="2862537"/>
            <a:ext cx="3683000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4009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B4480E-B7FF-4481-890E-043A69AE6F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8B4E111-82AC-4236-830B-735C084F4C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64C13BAB-7C00-4D21-A857-E3D41C0A2A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34797" y="1661699"/>
            <a:ext cx="3703320" cy="9499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F1FF39A-AC3C-4066-9D4C-519AA22812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35983" y="1812471"/>
            <a:ext cx="3702134" cy="3383831"/>
          </a:xfrm>
          <a:prstGeom prst="rect">
            <a:avLst/>
          </a:prstGeom>
          <a:solidFill>
            <a:schemeClr val="bg1">
              <a:alpha val="97000"/>
            </a:schemeClr>
          </a:solidFill>
          <a:ln w="635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6C54789-916D-7449-8112-AC7808183D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78161" y="2624036"/>
            <a:ext cx="4016591" cy="1588698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>
                <a:solidFill>
                  <a:srgbClr val="8782E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L’OBTENTION D’UNE EAU PHARMACEUTIQUE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832160D1-E8CD-7F4D-9740-0EC768F317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1"/>
            <a:ext cx="2147777" cy="1413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60744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47076FB-9B8D-3446-8EB4-4CEEB05A1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FILTRATION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011980-0211-784B-A246-05FBC1AE7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743" y="1507415"/>
            <a:ext cx="4819091" cy="3903331"/>
          </a:xfrm>
          <a:ln w="57150">
            <a:noFill/>
          </a:ln>
        </p:spPr>
        <p:txBody>
          <a:bodyPr anchor="t">
            <a:normAutofit/>
          </a:bodyPr>
          <a:lstStyle/>
          <a:p>
            <a:r>
              <a:rPr lang="fr-FR" sz="2000" dirty="0"/>
              <a:t>2 définitions à bien différencier ++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b="1" u="sng" dirty="0"/>
              <a:t>Filtration chimique</a:t>
            </a:r>
            <a:r>
              <a:rPr lang="fr-FR" sz="2000" b="1" dirty="0"/>
              <a:t> : </a:t>
            </a:r>
            <a:r>
              <a:rPr lang="fr-FR" sz="2000" dirty="0"/>
              <a:t>séparer au moyen d’un réseau poreux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b="1" u="sng" dirty="0"/>
              <a:t>Filtration pharmaceutique</a:t>
            </a:r>
            <a:r>
              <a:rPr lang="fr-FR" sz="2000" b="1" dirty="0"/>
              <a:t> : </a:t>
            </a:r>
            <a:r>
              <a:rPr lang="fr-FR" sz="2000" dirty="0"/>
              <a:t>séparer les contaminants particulaires</a:t>
            </a:r>
          </a:p>
          <a:p>
            <a:pPr>
              <a:buFont typeface="Wingdings" pitchFamily="2" charset="2"/>
              <a:buChar char="§"/>
            </a:pPr>
            <a:r>
              <a:rPr lang="fr-FR" sz="2000" b="1" dirty="0">
                <a:solidFill>
                  <a:schemeClr val="accent2"/>
                </a:solidFill>
              </a:rPr>
              <a:t>Filtration avant conditionnement +++</a:t>
            </a:r>
          </a:p>
          <a:p>
            <a:pPr>
              <a:buFont typeface="Wingdings" pitchFamily="2" charset="2"/>
              <a:buChar char="§"/>
            </a:pPr>
            <a:endParaRPr lang="fr-FR" sz="2000" dirty="0"/>
          </a:p>
          <a:p>
            <a:pPr>
              <a:buFont typeface="Courier New" panose="02070309020205020404" pitchFamily="49" charset="0"/>
              <a:buChar char="o"/>
            </a:pPr>
            <a:endParaRPr lang="fr-FR" sz="2000" dirty="0"/>
          </a:p>
          <a:p>
            <a:endParaRPr lang="fr-FR" sz="20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E28E3ED-5AAB-3C4A-9DFA-F3062E71E6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2683" y="2515290"/>
            <a:ext cx="3021271" cy="2952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8732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011980-0211-784B-A246-05FBC1AE7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743" y="1507415"/>
            <a:ext cx="4819091" cy="3903331"/>
          </a:xfrm>
          <a:ln w="57150">
            <a:noFill/>
          </a:ln>
        </p:spPr>
        <p:txBody>
          <a:bodyPr anchor="t">
            <a:normAutofit/>
          </a:bodyPr>
          <a:lstStyle/>
          <a:p>
            <a:r>
              <a:rPr lang="fr-FR" sz="2000" u="sng" dirty="0"/>
              <a:t>ADSORPTION</a:t>
            </a:r>
          </a:p>
          <a:p>
            <a:endParaRPr lang="fr-FR" sz="2000" b="1" u="sng" dirty="0">
              <a:solidFill>
                <a:schemeClr val="accent2"/>
              </a:solidFill>
            </a:endParaRP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Phénomène physique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On retient des particules de taille inférieure aux pores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Particules retenues par des forces électrostatiques</a:t>
            </a:r>
          </a:p>
          <a:p>
            <a:pPr>
              <a:buFont typeface="Wingdings" pitchFamily="2" charset="2"/>
              <a:buChar char="§"/>
            </a:pPr>
            <a:endParaRPr lang="fr-FR" sz="2000" dirty="0"/>
          </a:p>
          <a:p>
            <a:pPr>
              <a:buFont typeface="Courier New" panose="02070309020205020404" pitchFamily="49" charset="0"/>
              <a:buChar char="o"/>
            </a:pPr>
            <a:endParaRPr lang="fr-FR" sz="2000" dirty="0"/>
          </a:p>
          <a:p>
            <a:endParaRPr lang="fr-FR" sz="20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Espace réservé du contenu 2">
            <a:extLst>
              <a:ext uri="{FF2B5EF4-FFF2-40B4-BE49-F238E27FC236}">
                <a16:creationId xmlns:a16="http://schemas.microsoft.com/office/drawing/2014/main" id="{FD4FB731-4804-D74A-AE9D-67CE9F82A192}"/>
              </a:ext>
            </a:extLst>
          </p:cNvPr>
          <p:cNvSpPr txBox="1">
            <a:spLocks/>
          </p:cNvSpPr>
          <p:nvPr/>
        </p:nvSpPr>
        <p:spPr>
          <a:xfrm>
            <a:off x="931166" y="1507413"/>
            <a:ext cx="4819091" cy="3903331"/>
          </a:xfrm>
          <a:prstGeom prst="rect">
            <a:avLst/>
          </a:prstGeom>
          <a:ln w="57150"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306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000" u="sng" dirty="0"/>
              <a:t>CRIBLAGE OU TAMISAGE</a:t>
            </a:r>
          </a:p>
          <a:p>
            <a:endParaRPr lang="fr-FR" sz="2000" dirty="0"/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Phénomène mécanique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Filtre avec taille supérieure à celle des pores du réseau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Risque de colmatage donc on peut le contrer avec un pré-filtrage ou prévoir une surface importante de filtre</a:t>
            </a:r>
          </a:p>
          <a:p>
            <a:endParaRPr lang="fr-FR" sz="2000" dirty="0"/>
          </a:p>
          <a:p>
            <a:endParaRPr lang="fr-FR" sz="2000" b="1" dirty="0">
              <a:solidFill>
                <a:schemeClr val="accent2"/>
              </a:solidFill>
            </a:endParaRPr>
          </a:p>
          <a:p>
            <a:endParaRPr lang="fr-FR" sz="2000" b="1" dirty="0">
              <a:solidFill>
                <a:schemeClr val="accent2"/>
              </a:solidFill>
            </a:endParaRPr>
          </a:p>
          <a:p>
            <a:pPr>
              <a:buFont typeface="Wingdings" pitchFamily="2" charset="2"/>
              <a:buChar char="§"/>
            </a:pPr>
            <a:endParaRPr lang="fr-FR" sz="2000" dirty="0"/>
          </a:p>
          <a:p>
            <a:pPr>
              <a:buFont typeface="Courier New" panose="02070309020205020404" pitchFamily="49" charset="0"/>
              <a:buChar char="o"/>
            </a:pPr>
            <a:endParaRPr lang="fr-FR" sz="2000" dirty="0"/>
          </a:p>
          <a:p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6145643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011980-0211-784B-A246-05FBC1AE7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743" y="1507415"/>
            <a:ext cx="4819091" cy="3903331"/>
          </a:xfrm>
          <a:ln w="57150">
            <a:noFill/>
          </a:ln>
        </p:spPr>
        <p:txBody>
          <a:bodyPr anchor="t">
            <a:normAutofit/>
          </a:bodyPr>
          <a:lstStyle/>
          <a:p>
            <a:endParaRPr lang="fr-FR" sz="2000" b="1" dirty="0">
              <a:solidFill>
                <a:schemeClr val="accent2"/>
              </a:solidFill>
            </a:endParaRPr>
          </a:p>
          <a:p>
            <a:pPr>
              <a:buFont typeface="Wingdings" pitchFamily="2" charset="2"/>
              <a:buChar char="§"/>
            </a:pPr>
            <a:endParaRPr lang="fr-FR" sz="2000" dirty="0"/>
          </a:p>
          <a:p>
            <a:pPr>
              <a:buFont typeface="Courier New" panose="02070309020205020404" pitchFamily="49" charset="0"/>
              <a:buChar char="o"/>
            </a:pPr>
            <a:endParaRPr lang="fr-FR" sz="2000" dirty="0"/>
          </a:p>
          <a:p>
            <a:endParaRPr lang="fr-FR" sz="20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Espace réservé du contenu 2">
            <a:extLst>
              <a:ext uri="{FF2B5EF4-FFF2-40B4-BE49-F238E27FC236}">
                <a16:creationId xmlns:a16="http://schemas.microsoft.com/office/drawing/2014/main" id="{FD4FB731-4804-D74A-AE9D-67CE9F82A192}"/>
              </a:ext>
            </a:extLst>
          </p:cNvPr>
          <p:cNvSpPr txBox="1">
            <a:spLocks/>
          </p:cNvSpPr>
          <p:nvPr/>
        </p:nvSpPr>
        <p:spPr>
          <a:xfrm>
            <a:off x="931166" y="1507413"/>
            <a:ext cx="4819091" cy="3903331"/>
          </a:xfrm>
          <a:prstGeom prst="rect">
            <a:avLst/>
          </a:prstGeom>
          <a:ln w="57150"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306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000" u="sng" dirty="0"/>
              <a:t>EFFET D’INERTIE</a:t>
            </a:r>
          </a:p>
          <a:p>
            <a:endParaRPr lang="fr-FR" sz="2000" u="sng" dirty="0"/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En fonction de la géométrie du système, les particules peuvent être retenues dans un recoin de substance poreuse</a:t>
            </a:r>
          </a:p>
          <a:p>
            <a:endParaRPr lang="fr-FR" sz="2000" b="1" dirty="0">
              <a:solidFill>
                <a:schemeClr val="accent2"/>
              </a:solidFill>
            </a:endParaRPr>
          </a:p>
          <a:p>
            <a:endParaRPr lang="fr-FR" sz="2000" b="1" dirty="0">
              <a:solidFill>
                <a:schemeClr val="accent2"/>
              </a:solidFill>
            </a:endParaRPr>
          </a:p>
          <a:p>
            <a:pPr>
              <a:buFont typeface="Wingdings" pitchFamily="2" charset="2"/>
              <a:buChar char="§"/>
            </a:pPr>
            <a:endParaRPr lang="fr-FR" sz="2000" dirty="0"/>
          </a:p>
          <a:p>
            <a:pPr>
              <a:buFont typeface="Courier New" panose="02070309020205020404" pitchFamily="49" charset="0"/>
              <a:buChar char="o"/>
            </a:pPr>
            <a:endParaRPr lang="fr-FR" sz="2000" dirty="0"/>
          </a:p>
          <a:p>
            <a:endParaRPr lang="fr-FR" sz="2000" dirty="0"/>
          </a:p>
        </p:txBody>
      </p:sp>
      <p:sp>
        <p:nvSpPr>
          <p:cNvPr id="9" name="Espace réservé du contenu 2">
            <a:extLst>
              <a:ext uri="{FF2B5EF4-FFF2-40B4-BE49-F238E27FC236}">
                <a16:creationId xmlns:a16="http://schemas.microsoft.com/office/drawing/2014/main" id="{9CCCD1E0-2622-9F45-A18B-CEDC0596B9BD}"/>
              </a:ext>
            </a:extLst>
          </p:cNvPr>
          <p:cNvSpPr txBox="1">
            <a:spLocks/>
          </p:cNvSpPr>
          <p:nvPr/>
        </p:nvSpPr>
        <p:spPr>
          <a:xfrm>
            <a:off x="6374030" y="1507413"/>
            <a:ext cx="4819091" cy="3903331"/>
          </a:xfrm>
          <a:prstGeom prst="rect">
            <a:avLst/>
          </a:prstGeom>
          <a:ln w="57150">
            <a:noFill/>
          </a:ln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marL="306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000" dirty="0">
                <a:solidFill>
                  <a:schemeClr val="tx1"/>
                </a:solidFill>
              </a:rPr>
              <a:t>Un filtre est défini par sa porosité et son débit</a:t>
            </a:r>
          </a:p>
          <a:p>
            <a:r>
              <a:rPr lang="fr-FR" sz="2000" u="sng" dirty="0">
                <a:solidFill>
                  <a:schemeClr val="tx1"/>
                </a:solidFill>
              </a:rPr>
              <a:t>Contrôles pendant la filtration</a:t>
            </a:r>
            <a:r>
              <a:rPr lang="fr-FR" sz="2000" dirty="0">
                <a:solidFill>
                  <a:schemeClr val="tx1"/>
                </a:solidFill>
              </a:rPr>
              <a:t> 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>
                <a:solidFill>
                  <a:schemeClr val="tx1"/>
                </a:solidFill>
              </a:rPr>
              <a:t>Mesure du débit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>
                <a:solidFill>
                  <a:schemeClr val="tx1"/>
                </a:solidFill>
              </a:rPr>
              <a:t>Mesure de la pression en aval/amont</a:t>
            </a:r>
          </a:p>
          <a:p>
            <a:pPr>
              <a:buFont typeface="Wingdings" pitchFamily="2" charset="2"/>
              <a:buChar char="§"/>
            </a:pPr>
            <a:r>
              <a:rPr lang="fr-FR" sz="2000" u="sng" dirty="0">
                <a:solidFill>
                  <a:schemeClr val="tx1"/>
                </a:solidFill>
              </a:rPr>
              <a:t>Contrôles après la filtration</a:t>
            </a:r>
            <a:r>
              <a:rPr lang="fr-FR" sz="2000" dirty="0">
                <a:solidFill>
                  <a:schemeClr val="tx1"/>
                </a:solidFill>
              </a:rPr>
              <a:t> : 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>
                <a:solidFill>
                  <a:schemeClr val="tx1"/>
                </a:solidFill>
              </a:rPr>
              <a:t>Point de bulle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>
                <a:solidFill>
                  <a:schemeClr val="tx1"/>
                </a:solidFill>
              </a:rPr>
              <a:t>Absence de particules en suspension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>
                <a:solidFill>
                  <a:schemeClr val="tx1"/>
                </a:solidFill>
              </a:rPr>
              <a:t>Non adsorption du PA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>
                <a:solidFill>
                  <a:schemeClr val="tx1"/>
                </a:solidFill>
              </a:rPr>
              <a:t>Absence d’impuretés solubles</a:t>
            </a:r>
          </a:p>
          <a:p>
            <a:endParaRPr lang="fr-FR" sz="2000" b="1" dirty="0">
              <a:solidFill>
                <a:schemeClr val="accent2"/>
              </a:solidFill>
            </a:endParaRPr>
          </a:p>
          <a:p>
            <a:pPr>
              <a:buFont typeface="Wingdings" pitchFamily="2" charset="2"/>
              <a:buChar char="§"/>
            </a:pPr>
            <a:endParaRPr lang="fr-FR" sz="2000" dirty="0"/>
          </a:p>
          <a:p>
            <a:pPr>
              <a:buFont typeface="Courier New" panose="02070309020205020404" pitchFamily="49" charset="0"/>
              <a:buChar char="o"/>
            </a:pPr>
            <a:endParaRPr lang="fr-FR" sz="2000" dirty="0"/>
          </a:p>
          <a:p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2778088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47076FB-9B8D-3446-8EB4-4CEEB05A1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PERMUTATION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011980-0211-784B-A246-05FBC1AE7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743" y="1507415"/>
            <a:ext cx="4819091" cy="3903331"/>
          </a:xfrm>
          <a:ln w="57150">
            <a:noFill/>
          </a:ln>
        </p:spPr>
        <p:txBody>
          <a:bodyPr anchor="t">
            <a:normAutofit fontScale="92500" lnSpcReduction="10000"/>
          </a:bodyPr>
          <a:lstStyle/>
          <a:p>
            <a:r>
              <a:rPr lang="fr-FR" sz="2000" u="sng" dirty="0"/>
              <a:t>PERMUTATION SIMPLE</a:t>
            </a:r>
            <a:r>
              <a:rPr lang="fr-FR" sz="2000" dirty="0"/>
              <a:t> 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Utilisation de zéolithes pour un échange ionique </a:t>
            </a:r>
            <a:r>
              <a:rPr lang="fr-FR" sz="2000" dirty="0">
                <a:solidFill>
                  <a:schemeClr val="accent2"/>
                </a:solidFill>
              </a:rPr>
              <a:t>réversible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b="1" dirty="0">
                <a:solidFill>
                  <a:schemeClr val="accent2"/>
                </a:solidFill>
              </a:rPr>
              <a:t>ADOUCISSEMENT DE L’EAU SEULEMENT</a:t>
            </a:r>
          </a:p>
          <a:p>
            <a:pPr>
              <a:buFont typeface="Courier New" panose="02070309020205020404" pitchFamily="49" charset="0"/>
              <a:buChar char="o"/>
            </a:pPr>
            <a:endParaRPr lang="fr-FR" sz="2000" b="1" dirty="0">
              <a:solidFill>
                <a:schemeClr val="accent2"/>
              </a:solidFill>
            </a:endParaRPr>
          </a:p>
          <a:p>
            <a:pPr>
              <a:buFont typeface="Wingdings" pitchFamily="2" charset="2"/>
              <a:buChar char="§"/>
            </a:pPr>
            <a:r>
              <a:rPr lang="fr-FR" sz="2000" u="sng" dirty="0"/>
              <a:t>BI-PERMUTATION</a:t>
            </a:r>
            <a:r>
              <a:rPr lang="fr-FR" sz="2000" dirty="0"/>
              <a:t> :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Permet d’obtenir une eau </a:t>
            </a:r>
            <a:r>
              <a:rPr lang="fr-FR" sz="2000" dirty="0">
                <a:solidFill>
                  <a:schemeClr val="accent2"/>
                </a:solidFill>
              </a:rPr>
              <a:t>COMPLÈTEMENT DÉMINÉRALISÉE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>
                <a:solidFill>
                  <a:schemeClr val="tx1"/>
                </a:solidFill>
              </a:rPr>
              <a:t>Utilisation d’une résine cationique et anionique</a:t>
            </a:r>
          </a:p>
          <a:p>
            <a:pPr>
              <a:buFont typeface="Wingdings" pitchFamily="2" charset="2"/>
              <a:buChar char="§"/>
            </a:pPr>
            <a:endParaRPr lang="fr-FR" sz="2000" b="1" dirty="0">
              <a:solidFill>
                <a:schemeClr val="accent2"/>
              </a:solidFill>
            </a:endParaRPr>
          </a:p>
          <a:p>
            <a:pPr>
              <a:buFont typeface="Courier New" panose="02070309020205020404" pitchFamily="49" charset="0"/>
              <a:buChar char="o"/>
            </a:pPr>
            <a:endParaRPr lang="fr-FR" sz="2000" b="1" dirty="0">
              <a:solidFill>
                <a:schemeClr val="accent2"/>
              </a:solidFill>
            </a:endParaRPr>
          </a:p>
          <a:p>
            <a:pPr>
              <a:buFont typeface="Courier New" panose="02070309020205020404" pitchFamily="49" charset="0"/>
              <a:buChar char="o"/>
            </a:pPr>
            <a:endParaRPr lang="fr-FR" sz="2000" dirty="0">
              <a:solidFill>
                <a:schemeClr val="accent2"/>
              </a:solidFill>
            </a:endParaRPr>
          </a:p>
          <a:p>
            <a:pPr>
              <a:buFont typeface="Courier New" panose="02070309020205020404" pitchFamily="49" charset="0"/>
              <a:buChar char="o"/>
            </a:pPr>
            <a:endParaRPr lang="fr-FR" sz="20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427028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47076FB-9B8D-3446-8EB4-4CEEB05A1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Osmose inverse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011980-0211-784B-A246-05FBC1AE7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743" y="1507415"/>
            <a:ext cx="4819091" cy="3903331"/>
          </a:xfrm>
          <a:ln w="57150">
            <a:noFill/>
          </a:ln>
        </p:spPr>
        <p:txBody>
          <a:bodyPr anchor="t">
            <a:normAutofit/>
          </a:bodyPr>
          <a:lstStyle/>
          <a:p>
            <a:r>
              <a:rPr lang="fr-FR" sz="2000" dirty="0"/>
              <a:t>Ne pas confondre avec l’osmose ++</a:t>
            </a:r>
          </a:p>
          <a:p>
            <a:r>
              <a:rPr lang="fr-FR" sz="2000" dirty="0"/>
              <a:t>Pour l’osmose inverse on met une pression sur le milieu le plus concentré</a:t>
            </a:r>
          </a:p>
          <a:p>
            <a:r>
              <a:rPr lang="fr-FR" sz="2000" dirty="0">
                <a:solidFill>
                  <a:schemeClr val="accent2"/>
                </a:solidFill>
              </a:rPr>
              <a:t>OBTENTION D’UNE EAU COMPLÈTEMENT DÉMINÉRALISÉE, PAS STÉRILE NI APYROGÈNE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4348B75-C330-7144-9862-25A70604A6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4085" y="2411372"/>
            <a:ext cx="3971386" cy="2808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4678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47076FB-9B8D-3446-8EB4-4CEEB05A1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distillation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9C2F8C-B03E-5F42-B6D2-E4F4C1D5D2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2287" y="2543940"/>
            <a:ext cx="4818063" cy="2485012"/>
          </a:xfrm>
          <a:ln w="57150">
            <a:noFill/>
          </a:ln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Espace réservé du contenu 2">
            <a:extLst>
              <a:ext uri="{FF2B5EF4-FFF2-40B4-BE49-F238E27FC236}">
                <a16:creationId xmlns:a16="http://schemas.microsoft.com/office/drawing/2014/main" id="{11F73ACA-8D6B-5A4C-AAA4-22CCFAABF497}"/>
              </a:ext>
            </a:extLst>
          </p:cNvPr>
          <p:cNvSpPr txBox="1">
            <a:spLocks/>
          </p:cNvSpPr>
          <p:nvPr/>
        </p:nvSpPr>
        <p:spPr>
          <a:xfrm>
            <a:off x="6441743" y="1507415"/>
            <a:ext cx="4819091" cy="3903331"/>
          </a:xfrm>
          <a:prstGeom prst="rect">
            <a:avLst/>
          </a:prstGeom>
          <a:ln w="57150"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306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000" dirty="0">
                <a:solidFill>
                  <a:schemeClr val="accent2"/>
                </a:solidFill>
              </a:rPr>
              <a:t>OBTENTION D’UNE EAU COMPLÈTEMENT DÉMINÉRALISÉE, STÉRILE ET APYROGÈNE</a:t>
            </a:r>
          </a:p>
        </p:txBody>
      </p:sp>
    </p:spTree>
    <p:extLst>
      <p:ext uri="{BB962C8B-B14F-4D97-AF65-F5344CB8AC3E}">
        <p14:creationId xmlns:p14="http://schemas.microsoft.com/office/powerpoint/2010/main" val="37758793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1011980-0211-784B-A246-05FBC1AE79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1743" y="1507415"/>
            <a:ext cx="4819091" cy="3903331"/>
          </a:xfrm>
          <a:ln w="57150">
            <a:noFill/>
          </a:ln>
        </p:spPr>
        <p:txBody>
          <a:bodyPr anchor="t">
            <a:normAutofit/>
          </a:bodyPr>
          <a:lstStyle/>
          <a:p>
            <a:r>
              <a:rPr lang="fr-FR" sz="2000" u="sng" dirty="0"/>
              <a:t>IMPURETÉS VOLATILES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CO</a:t>
            </a:r>
            <a:r>
              <a:rPr lang="fr-FR" sz="1200" dirty="0"/>
              <a:t>2</a:t>
            </a:r>
            <a:r>
              <a:rPr lang="fr-FR" sz="2000" dirty="0"/>
              <a:t> ou NH</a:t>
            </a:r>
            <a:r>
              <a:rPr lang="fr-FR" sz="1200" dirty="0"/>
              <a:t>3</a:t>
            </a:r>
          </a:p>
          <a:p>
            <a:pPr marL="0" indent="0">
              <a:buNone/>
            </a:pPr>
            <a:endParaRPr lang="fr-FR" sz="1200" dirty="0"/>
          </a:p>
          <a:p>
            <a:r>
              <a:rPr lang="fr-FR" sz="2000" u="sng" dirty="0"/>
              <a:t>IMPURETÉS CÉDÉES PAR LA PAROI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Métaux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Verre</a:t>
            </a:r>
          </a:p>
          <a:p>
            <a:endParaRPr lang="fr-FR" sz="2000" u="sng" dirty="0"/>
          </a:p>
          <a:p>
            <a:endParaRPr lang="fr-FR" sz="2000" b="1" u="sng" dirty="0">
              <a:solidFill>
                <a:schemeClr val="accent2"/>
              </a:solidFill>
            </a:endParaRPr>
          </a:p>
          <a:p>
            <a:pPr>
              <a:buFont typeface="Wingdings" pitchFamily="2" charset="2"/>
              <a:buChar char="§"/>
            </a:pPr>
            <a:endParaRPr lang="fr-FR" sz="2000" dirty="0"/>
          </a:p>
          <a:p>
            <a:pPr>
              <a:buFont typeface="Courier New" panose="02070309020205020404" pitchFamily="49" charset="0"/>
              <a:buChar char="o"/>
            </a:pPr>
            <a:endParaRPr lang="fr-FR" sz="2000" dirty="0"/>
          </a:p>
          <a:p>
            <a:endParaRPr lang="fr-FR" sz="2000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Espace réservé du contenu 2">
            <a:extLst>
              <a:ext uri="{FF2B5EF4-FFF2-40B4-BE49-F238E27FC236}">
                <a16:creationId xmlns:a16="http://schemas.microsoft.com/office/drawing/2014/main" id="{FD4FB731-4804-D74A-AE9D-67CE9F82A192}"/>
              </a:ext>
            </a:extLst>
          </p:cNvPr>
          <p:cNvSpPr txBox="1">
            <a:spLocks/>
          </p:cNvSpPr>
          <p:nvPr/>
        </p:nvSpPr>
        <p:spPr>
          <a:xfrm>
            <a:off x="931166" y="1507413"/>
            <a:ext cx="4819091" cy="3903331"/>
          </a:xfrm>
          <a:prstGeom prst="rect">
            <a:avLst/>
          </a:prstGeom>
          <a:ln w="57150"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306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000" u="sng" dirty="0"/>
              <a:t>ENTARTRAGE</a:t>
            </a:r>
          </a:p>
          <a:p>
            <a:endParaRPr lang="fr-FR" sz="2000" u="sng" dirty="0"/>
          </a:p>
          <a:p>
            <a:endParaRPr lang="fr-FR" sz="2000" u="sng" dirty="0"/>
          </a:p>
          <a:p>
            <a:r>
              <a:rPr lang="fr-FR" sz="2000" u="sng" dirty="0"/>
              <a:t>PRIMAGE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fr-FR" sz="2000" dirty="0"/>
              <a:t>Impuretés non volatiles</a:t>
            </a:r>
          </a:p>
          <a:p>
            <a:endParaRPr lang="fr-FR" sz="2000" dirty="0"/>
          </a:p>
          <a:p>
            <a:endParaRPr lang="fr-FR" sz="2000" b="1" dirty="0">
              <a:solidFill>
                <a:schemeClr val="accent2"/>
              </a:solidFill>
            </a:endParaRPr>
          </a:p>
          <a:p>
            <a:endParaRPr lang="fr-FR" sz="2000" b="1" dirty="0">
              <a:solidFill>
                <a:schemeClr val="accent2"/>
              </a:solidFill>
            </a:endParaRPr>
          </a:p>
          <a:p>
            <a:pPr>
              <a:buFont typeface="Wingdings" pitchFamily="2" charset="2"/>
              <a:buChar char="§"/>
            </a:pPr>
            <a:endParaRPr lang="fr-FR" sz="2000" dirty="0"/>
          </a:p>
          <a:p>
            <a:pPr>
              <a:buFont typeface="Courier New" panose="02070309020205020404" pitchFamily="49" charset="0"/>
              <a:buChar char="o"/>
            </a:pPr>
            <a:endParaRPr lang="fr-FR" sz="2000" dirty="0"/>
          </a:p>
          <a:p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34466417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47076FB-9B8D-3446-8EB4-4CEEB05A1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Ultrafiltration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Espace réservé du contenu 2">
            <a:extLst>
              <a:ext uri="{FF2B5EF4-FFF2-40B4-BE49-F238E27FC236}">
                <a16:creationId xmlns:a16="http://schemas.microsoft.com/office/drawing/2014/main" id="{11F73ACA-8D6B-5A4C-AAA4-22CCFAABF497}"/>
              </a:ext>
            </a:extLst>
          </p:cNvPr>
          <p:cNvSpPr txBox="1">
            <a:spLocks/>
          </p:cNvSpPr>
          <p:nvPr/>
        </p:nvSpPr>
        <p:spPr>
          <a:xfrm>
            <a:off x="6441743" y="1507415"/>
            <a:ext cx="4819091" cy="3903331"/>
          </a:xfrm>
          <a:prstGeom prst="rect">
            <a:avLst/>
          </a:prstGeom>
          <a:ln w="57150">
            <a:noFill/>
          </a:ln>
        </p:spPr>
        <p:txBody>
          <a:bodyPr vert="horz" lIns="91440" tIns="45720" rIns="91440" bIns="45720" rtlCol="0" anchor="t">
            <a:normAutofit lnSpcReduction="10000"/>
          </a:bodyPr>
          <a:lstStyle>
            <a:lvl1pPr marL="306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000" dirty="0">
                <a:solidFill>
                  <a:schemeClr val="tx1"/>
                </a:solidFill>
              </a:rPr>
              <a:t>Filtration sous-pression</a:t>
            </a:r>
          </a:p>
          <a:p>
            <a:r>
              <a:rPr lang="fr-FR" sz="2000" dirty="0">
                <a:solidFill>
                  <a:schemeClr val="tx1"/>
                </a:solidFill>
              </a:rPr>
              <a:t>Les molécules sont séparées en fonction du poids moléculaire et de la taille</a:t>
            </a:r>
          </a:p>
          <a:p>
            <a:r>
              <a:rPr lang="fr-FR" sz="2000" dirty="0">
                <a:solidFill>
                  <a:schemeClr val="tx1"/>
                </a:solidFill>
              </a:rPr>
              <a:t>Zone de coupure ++</a:t>
            </a:r>
          </a:p>
          <a:p>
            <a:r>
              <a:rPr lang="fr-FR" sz="2000" dirty="0">
                <a:solidFill>
                  <a:schemeClr val="tx1"/>
                </a:solidFill>
              </a:rPr>
              <a:t>Seuil de coupure ++</a:t>
            </a:r>
          </a:p>
          <a:p>
            <a:endParaRPr lang="fr-FR" sz="2000" dirty="0">
              <a:solidFill>
                <a:schemeClr val="accent2"/>
              </a:solidFill>
            </a:endParaRPr>
          </a:p>
          <a:p>
            <a:r>
              <a:rPr lang="fr-FR" sz="2000" dirty="0">
                <a:solidFill>
                  <a:schemeClr val="accent2"/>
                </a:solidFill>
              </a:rPr>
              <a:t>OBTENTION D’UNE EAU NON DÉMINÉRALISÉE, STÉRILE ET APYROGÈNE</a:t>
            </a:r>
          </a:p>
        </p:txBody>
      </p:sp>
    </p:spTree>
    <p:extLst>
      <p:ext uri="{BB962C8B-B14F-4D97-AF65-F5344CB8AC3E}">
        <p14:creationId xmlns:p14="http://schemas.microsoft.com/office/powerpoint/2010/main" val="23626022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Image 3" descr="Une image contenant table&#10;&#10;Description générée automatiquement">
            <a:extLst>
              <a:ext uri="{FF2B5EF4-FFF2-40B4-BE49-F238E27FC236}">
                <a16:creationId xmlns:a16="http://schemas.microsoft.com/office/drawing/2014/main" id="{CCB16F08-A2DC-FA40-80E3-5E4E56804A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3072" y="971075"/>
            <a:ext cx="9058974" cy="4906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70876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47076FB-9B8D-3446-8EB4-4CEEB05A1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Eau purifiée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Espace réservé du contenu 2">
            <a:extLst>
              <a:ext uri="{FF2B5EF4-FFF2-40B4-BE49-F238E27FC236}">
                <a16:creationId xmlns:a16="http://schemas.microsoft.com/office/drawing/2014/main" id="{11F73ACA-8D6B-5A4C-AAA4-22CCFAABF497}"/>
              </a:ext>
            </a:extLst>
          </p:cNvPr>
          <p:cNvSpPr txBox="1">
            <a:spLocks/>
          </p:cNvSpPr>
          <p:nvPr/>
        </p:nvSpPr>
        <p:spPr>
          <a:xfrm>
            <a:off x="6441743" y="1507415"/>
            <a:ext cx="4819091" cy="3903331"/>
          </a:xfrm>
          <a:prstGeom prst="rect">
            <a:avLst/>
          </a:prstGeom>
          <a:ln w="57150"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306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000" dirty="0">
                <a:solidFill>
                  <a:schemeClr val="tx1"/>
                </a:solidFill>
              </a:rPr>
              <a:t>Eau déminéralisée obtenue à partir d’eau potable par distillation</a:t>
            </a:r>
          </a:p>
          <a:p>
            <a:endParaRPr lang="fr-FR" sz="2000" dirty="0">
              <a:solidFill>
                <a:schemeClr val="tx1"/>
              </a:solidFill>
            </a:endParaRPr>
          </a:p>
          <a:p>
            <a:r>
              <a:rPr lang="fr-FR" sz="2000" dirty="0">
                <a:solidFill>
                  <a:schemeClr val="tx1"/>
                </a:solidFill>
              </a:rPr>
              <a:t>On ne l’utilise pas pour les préparations injectables</a:t>
            </a:r>
          </a:p>
          <a:p>
            <a:r>
              <a:rPr lang="fr-FR" sz="2000" dirty="0">
                <a:solidFill>
                  <a:schemeClr val="tx1"/>
                </a:solidFill>
              </a:rPr>
              <a:t>Doit devenir stérile et apyrogène pour être injectée</a:t>
            </a:r>
            <a:endParaRPr lang="fr-FR" sz="20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9379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47076FB-9B8D-3446-8EB4-4CEEB05A1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Eau </a:t>
            </a:r>
            <a:r>
              <a:rPr lang="fr-FR" sz="4000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ppi</a:t>
            </a:r>
            <a:endParaRPr lang="fr-FR" sz="4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Espace réservé du contenu 2">
            <a:extLst>
              <a:ext uri="{FF2B5EF4-FFF2-40B4-BE49-F238E27FC236}">
                <a16:creationId xmlns:a16="http://schemas.microsoft.com/office/drawing/2014/main" id="{11F73ACA-8D6B-5A4C-AAA4-22CCFAABF497}"/>
              </a:ext>
            </a:extLst>
          </p:cNvPr>
          <p:cNvSpPr txBox="1">
            <a:spLocks/>
          </p:cNvSpPr>
          <p:nvPr/>
        </p:nvSpPr>
        <p:spPr>
          <a:xfrm>
            <a:off x="6441743" y="1507415"/>
            <a:ext cx="4819091" cy="3903331"/>
          </a:xfrm>
          <a:prstGeom prst="rect">
            <a:avLst/>
          </a:prstGeom>
          <a:ln w="57150"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306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000" dirty="0">
                <a:solidFill>
                  <a:schemeClr val="tx1"/>
                </a:solidFill>
              </a:rPr>
              <a:t>Déminéralisée, stérilisée et conditionnée en </a:t>
            </a:r>
            <a:r>
              <a:rPr lang="fr-FR" sz="2000" dirty="0" err="1">
                <a:solidFill>
                  <a:schemeClr val="tx1"/>
                </a:solidFill>
              </a:rPr>
              <a:t>unidose</a:t>
            </a:r>
            <a:endParaRPr lang="fr-FR" sz="2000" dirty="0">
              <a:solidFill>
                <a:schemeClr val="tx1"/>
              </a:solidFill>
            </a:endParaRPr>
          </a:p>
          <a:p>
            <a:endParaRPr lang="fr-FR" sz="2000" dirty="0">
              <a:solidFill>
                <a:schemeClr val="tx1"/>
              </a:solidFill>
            </a:endParaRPr>
          </a:p>
          <a:p>
            <a:r>
              <a:rPr lang="fr-FR" sz="2000" dirty="0">
                <a:solidFill>
                  <a:schemeClr val="tx1"/>
                </a:solidFill>
              </a:rPr>
              <a:t>Doit être conservée entre 80-90°C</a:t>
            </a:r>
          </a:p>
          <a:p>
            <a:r>
              <a:rPr lang="fr-FR" sz="2000" dirty="0">
                <a:solidFill>
                  <a:schemeClr val="tx1"/>
                </a:solidFill>
              </a:rPr>
              <a:t>2 contrôles à </a:t>
            </a:r>
            <a:r>
              <a:rPr lang="fr-FR" sz="2000" dirty="0" err="1">
                <a:solidFill>
                  <a:schemeClr val="tx1"/>
                </a:solidFill>
              </a:rPr>
              <a:t>realiser</a:t>
            </a:r>
            <a:endParaRPr lang="fr-FR" sz="20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89646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47076FB-9B8D-3446-8EB4-4CEEB05A1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Eau pour irrigation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Espace réservé du contenu 2">
            <a:extLst>
              <a:ext uri="{FF2B5EF4-FFF2-40B4-BE49-F238E27FC236}">
                <a16:creationId xmlns:a16="http://schemas.microsoft.com/office/drawing/2014/main" id="{11F73ACA-8D6B-5A4C-AAA4-22CCFAABF497}"/>
              </a:ext>
            </a:extLst>
          </p:cNvPr>
          <p:cNvSpPr txBox="1">
            <a:spLocks/>
          </p:cNvSpPr>
          <p:nvPr/>
        </p:nvSpPr>
        <p:spPr>
          <a:xfrm>
            <a:off x="6441743" y="1507415"/>
            <a:ext cx="4819091" cy="3903331"/>
          </a:xfrm>
          <a:prstGeom prst="rect">
            <a:avLst/>
          </a:prstGeom>
          <a:ln w="57150"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306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000" dirty="0">
                <a:solidFill>
                  <a:schemeClr val="tx1"/>
                </a:solidFill>
              </a:rPr>
              <a:t>Préparation aqueuse, stérile et de grand volume</a:t>
            </a:r>
          </a:p>
          <a:p>
            <a:r>
              <a:rPr lang="fr-FR" sz="2000" dirty="0">
                <a:solidFill>
                  <a:schemeClr val="tx1"/>
                </a:solidFill>
              </a:rPr>
              <a:t>Jamais utilisées en injection</a:t>
            </a:r>
          </a:p>
          <a:p>
            <a:r>
              <a:rPr lang="fr-FR" sz="2000" dirty="0">
                <a:solidFill>
                  <a:schemeClr val="tx1"/>
                </a:solidFill>
              </a:rPr>
              <a:t>Seulement en récipient </a:t>
            </a:r>
            <a:r>
              <a:rPr lang="fr-FR" sz="2000" dirty="0" err="1">
                <a:solidFill>
                  <a:schemeClr val="tx1"/>
                </a:solidFill>
              </a:rPr>
              <a:t>unidose</a:t>
            </a:r>
            <a:endParaRPr lang="fr-FR" sz="2000" dirty="0">
              <a:solidFill>
                <a:schemeClr val="tx1"/>
              </a:solidFill>
            </a:endParaRPr>
          </a:p>
          <a:p>
            <a:endParaRPr lang="fr-FR" sz="2000" dirty="0">
              <a:solidFill>
                <a:schemeClr val="tx1"/>
              </a:solidFill>
            </a:endParaRPr>
          </a:p>
          <a:p>
            <a:r>
              <a:rPr lang="fr-FR" sz="2000" dirty="0">
                <a:solidFill>
                  <a:schemeClr val="tx1"/>
                </a:solidFill>
              </a:rPr>
              <a:t>Plusieurs contrôles à réaliser ++</a:t>
            </a:r>
            <a:endParaRPr lang="fr-FR" sz="20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487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43B05A4-157F-403C-939A-ED1B6A0A02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47076FB-9B8D-3446-8EB4-4CEEB05A1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192" y="1507414"/>
            <a:ext cx="5120255" cy="3903332"/>
          </a:xfrm>
        </p:spPr>
        <p:txBody>
          <a:bodyPr anchor="t">
            <a:normAutofit/>
          </a:bodyPr>
          <a:lstStyle/>
          <a:p>
            <a:r>
              <a:rPr lang="fr-FR" sz="4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Eau pour hémodialyse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8CCE107-A70B-4916-9A0B-751C70B9B5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453642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925BC7-7CC5-4A0C-9B3D-8829EBF281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V="1">
            <a:off x="4244340" y="3329711"/>
            <a:ext cx="3703320" cy="58726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E67D916-28C7-4965-BA3C-287FB85797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6534" y="5878019"/>
            <a:ext cx="11298933" cy="512708"/>
          </a:xfrm>
          <a:prstGeom prst="rect">
            <a:avLst/>
          </a:prstGeom>
          <a:solidFill>
            <a:srgbClr val="969FA7">
              <a:alpha val="70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Espace réservé du contenu 2">
            <a:extLst>
              <a:ext uri="{FF2B5EF4-FFF2-40B4-BE49-F238E27FC236}">
                <a16:creationId xmlns:a16="http://schemas.microsoft.com/office/drawing/2014/main" id="{11F73ACA-8D6B-5A4C-AAA4-22CCFAABF497}"/>
              </a:ext>
            </a:extLst>
          </p:cNvPr>
          <p:cNvSpPr txBox="1">
            <a:spLocks/>
          </p:cNvSpPr>
          <p:nvPr/>
        </p:nvSpPr>
        <p:spPr>
          <a:xfrm>
            <a:off x="6441743" y="1507415"/>
            <a:ext cx="4819091" cy="3903331"/>
          </a:xfrm>
          <a:prstGeom prst="rect">
            <a:avLst/>
          </a:prstGeom>
          <a:ln w="57150">
            <a:noFill/>
          </a:ln>
        </p:spPr>
        <p:txBody>
          <a:bodyPr vert="horz" lIns="91440" tIns="45720" rIns="91440" bIns="45720" rtlCol="0" anchor="t">
            <a:normAutofit/>
          </a:bodyPr>
          <a:lstStyle>
            <a:lvl1pPr marL="306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7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30000" indent="-306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00000" indent="-270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3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24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602000" indent="-234000" algn="l" defTabSz="457200" rtl="0" eaLnBrk="1" latinLnBrk="0" hangingPunct="1">
              <a:lnSpc>
                <a:spcPct val="110000"/>
              </a:lnSpc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92000"/>
              <a:buFont typeface="Wingdings 2" panose="05020102010507070707" pitchFamily="18" charset="2"/>
              <a:buChar char=""/>
              <a:defRPr sz="11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9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2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5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800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2"/>
              </a:buClr>
              <a:buSzPct val="92000"/>
              <a:buFont typeface="Wingdings 2" panose="05020102010507070707" pitchFamily="18" charset="2"/>
              <a:buChar char=""/>
              <a:defRPr sz="1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2000" dirty="0">
                <a:solidFill>
                  <a:schemeClr val="tx1"/>
                </a:solidFill>
              </a:rPr>
              <a:t>On l’utilise pour épurer le sang des toxines</a:t>
            </a:r>
          </a:p>
          <a:p>
            <a:r>
              <a:rPr lang="fr-FR" sz="2000" dirty="0">
                <a:solidFill>
                  <a:schemeClr val="tx1"/>
                </a:solidFill>
              </a:rPr>
              <a:t>En grande quantité</a:t>
            </a:r>
          </a:p>
          <a:p>
            <a:endParaRPr lang="fr-FR" sz="2000" dirty="0">
              <a:solidFill>
                <a:schemeClr val="tx1"/>
              </a:solidFill>
            </a:endParaRPr>
          </a:p>
          <a:p>
            <a:r>
              <a:rPr lang="fr-FR" sz="2000" dirty="0">
                <a:solidFill>
                  <a:schemeClr val="tx1"/>
                </a:solidFill>
              </a:rPr>
              <a:t>Attention car s’il y a de l’aluminium ou du zinc en trop grande quantité, il y a un risque de toxicité</a:t>
            </a:r>
          </a:p>
          <a:p>
            <a:endParaRPr lang="fr-FR" sz="2000" dirty="0">
              <a:solidFill>
                <a:schemeClr val="tx1"/>
              </a:solidFill>
            </a:endParaRPr>
          </a:p>
          <a:p>
            <a:r>
              <a:rPr lang="fr-FR" sz="2000" dirty="0">
                <a:solidFill>
                  <a:schemeClr val="tx1"/>
                </a:solidFill>
              </a:rPr>
              <a:t>Contrôles à réaliser ++</a:t>
            </a:r>
            <a:endParaRPr lang="fr-FR" sz="2000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188445"/>
      </p:ext>
    </p:extLst>
  </p:cSld>
  <p:clrMapOvr>
    <a:masterClrMapping/>
  </p:clrMapOvr>
</p:sld>
</file>

<file path=ppt/theme/theme1.xml><?xml version="1.0" encoding="utf-8"?>
<a:theme xmlns:a="http://schemas.openxmlformats.org/drawingml/2006/main" name="DividendVTI">
  <a:themeElements>
    <a:clrScheme name="AnalogousFromRegularSeedLeftStep">
      <a:dk1>
        <a:srgbClr val="000000"/>
      </a:dk1>
      <a:lt1>
        <a:srgbClr val="FFFFFF"/>
      </a:lt1>
      <a:dk2>
        <a:srgbClr val="1A1E2E"/>
      </a:dk2>
      <a:lt2>
        <a:srgbClr val="F0F3F3"/>
      </a:lt2>
      <a:accent1>
        <a:srgbClr val="E74229"/>
      </a:accent1>
      <a:accent2>
        <a:srgbClr val="D5174D"/>
      </a:accent2>
      <a:accent3>
        <a:srgbClr val="E729AE"/>
      </a:accent3>
      <a:accent4>
        <a:srgbClr val="BE17D5"/>
      </a:accent4>
      <a:accent5>
        <a:srgbClr val="8129E7"/>
      </a:accent5>
      <a:accent6>
        <a:srgbClr val="372FD9"/>
      </a:accent6>
      <a:hlink>
        <a:srgbClr val="3798A6"/>
      </a:hlink>
      <a:folHlink>
        <a:srgbClr val="7F7F7F"/>
      </a:folHlink>
    </a:clrScheme>
    <a:fontScheme name="Dividend">
      <a:majorFont>
        <a:latin typeface="Franklin Gothic Demi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ividend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VTI" id="{97558BDE-0B66-457C-BB6F-7B1B22DAA9B8}" vid="{F53508A3-AC60-448A-AF37-934D5F1A0D5E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</TotalTime>
  <Words>945</Words>
  <Application>Microsoft Macintosh PowerPoint</Application>
  <PresentationFormat>Grand écran</PresentationFormat>
  <Paragraphs>184</Paragraphs>
  <Slides>27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5" baseType="lpstr">
      <vt:lpstr>Calibri</vt:lpstr>
      <vt:lpstr>Courier New</vt:lpstr>
      <vt:lpstr>Franklin Gothic Book</vt:lpstr>
      <vt:lpstr>Franklin Gothic Demi</vt:lpstr>
      <vt:lpstr>Times New Roman</vt:lpstr>
      <vt:lpstr>Wingdings</vt:lpstr>
      <vt:lpstr>Wingdings 2</vt:lpstr>
      <vt:lpstr>DividendVTI</vt:lpstr>
      <vt:lpstr>LA STÉRILISATION</vt:lpstr>
      <vt:lpstr>Présentation PowerPoint</vt:lpstr>
      <vt:lpstr>TÉMOINS PHYSICO-CHIMIQUES</vt:lpstr>
      <vt:lpstr>TÉMOINS BIOLOGIQUES</vt:lpstr>
      <vt:lpstr>STÉRILISATION PAR LA CHALEUR</vt:lpstr>
      <vt:lpstr>Présentation PowerPoint</vt:lpstr>
      <vt:lpstr>STÉRILISATION PAR CHALEUR HUMIDE</vt:lpstr>
      <vt:lpstr>STÉRILISATION PAR CHALEUR SÈCHE</vt:lpstr>
      <vt:lpstr>FILTRATION STÉRILISANTE</vt:lpstr>
      <vt:lpstr>STÉRILISATION PAR DES AGENTS CHIMIQUES :  le formaldéhyde</vt:lpstr>
      <vt:lpstr>STÉRILISATION PAR DES AGENTS CHIMIQUES :  l’oxyde d’éthylène</vt:lpstr>
      <vt:lpstr>Stérilisation par les ri</vt:lpstr>
      <vt:lpstr>Stérilisation par le plasma</vt:lpstr>
      <vt:lpstr>L’OBTENTION D’UNE EAU PHARMACEUTIQUE</vt:lpstr>
      <vt:lpstr>FILTRATION</vt:lpstr>
      <vt:lpstr>Présentation PowerPoint</vt:lpstr>
      <vt:lpstr>Présentation PowerPoint</vt:lpstr>
      <vt:lpstr>PERMUTATION</vt:lpstr>
      <vt:lpstr>Osmose inverse</vt:lpstr>
      <vt:lpstr>distillation</vt:lpstr>
      <vt:lpstr>Présentation PowerPoint</vt:lpstr>
      <vt:lpstr>Ultrafiltration</vt:lpstr>
      <vt:lpstr>Présentation PowerPoint</vt:lpstr>
      <vt:lpstr>Eau purifiée</vt:lpstr>
      <vt:lpstr>Eau ppi</vt:lpstr>
      <vt:lpstr>Eau pour irrigation</vt:lpstr>
      <vt:lpstr>Eau pour hémodialyse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STÉRILISATION</dc:title>
  <dc:creator>Patrick Grandclaude</dc:creator>
  <cp:lastModifiedBy>Patrick Grandclaude</cp:lastModifiedBy>
  <cp:revision>46</cp:revision>
  <dcterms:created xsi:type="dcterms:W3CDTF">2020-12-24T10:46:44Z</dcterms:created>
  <dcterms:modified xsi:type="dcterms:W3CDTF">2020-12-27T16:50:24Z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295887</vt:lpwstr>
  </property>
  <property fmtid="{D5CDD505-2E9C-101B-9397-08002B2CF9AE}" name="NXPowerLiteSettings" pid="3">
    <vt:lpwstr>C7000400038000</vt:lpwstr>
  </property>
  <property fmtid="{D5CDD505-2E9C-101B-9397-08002B2CF9AE}" name="NXPowerLiteVersion" pid="4">
    <vt:lpwstr>S9.0.3</vt:lpwstr>
  </property>
</Properties>
</file>