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8" r:id="rId3"/>
    <p:sldId id="257" r:id="rId4"/>
    <p:sldId id="259" r:id="rId5"/>
    <p:sldId id="281" r:id="rId6"/>
    <p:sldId id="260" r:id="rId7"/>
    <p:sldId id="261" r:id="rId8"/>
    <p:sldId id="263" r:id="rId9"/>
    <p:sldId id="262" r:id="rId10"/>
    <p:sldId id="266" r:id="rId11"/>
    <p:sldId id="265" r:id="rId12"/>
    <p:sldId id="264" r:id="rId13"/>
    <p:sldId id="268" r:id="rId14"/>
    <p:sldId id="271" r:id="rId15"/>
    <p:sldId id="274" r:id="rId16"/>
    <p:sldId id="277" r:id="rId17"/>
    <p:sldId id="275" r:id="rId18"/>
    <p:sldId id="278" r:id="rId19"/>
    <p:sldId id="279" r:id="rId20"/>
    <p:sldId id="276" r:id="rId21"/>
    <p:sldId id="280" r:id="rId22"/>
    <p:sldId id="282" r:id="rId23"/>
    <p:sldId id="283" r:id="rId24"/>
    <p:sldId id="284" r:id="rId25"/>
    <p:sldId id="285" r:id="rId26"/>
    <p:sldId id="286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8CDC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75AB95-E044-4A82-917E-34B9C9E597A2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29BDEE-1A85-43C3-930F-0D6BF8C218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4349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551563-5481-423E-B0BB-C1D28F887B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C5BBD80-442D-4147-B14F-7596DC0284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677CF6A-F818-4CBD-ABCD-91FCB1FC65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FFA51-287F-4252-8406-3C91CA040DF5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15461F7-97CE-4C48-ADF8-FA93E08AC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0C4BF3-8DC2-4862-B4B8-FA7A4DDE4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95699-67B0-4F0A-A5B5-21893E703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034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7EEE37-584A-4F9F-8BC1-374A3B6D3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187AECC-1D9F-461E-BA88-C705F670E7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84ED5E-B227-4B1B-B020-4AB98EDB2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FFA51-287F-4252-8406-3C91CA040DF5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892319B-1618-48ED-A503-F2E7F9AC7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BA062E-FFE8-47F8-9B62-60BAF31B4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95699-67B0-4F0A-A5B5-21893E703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4947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AC0609-3393-4C51-8594-486DBFD1E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D386CCE-68F9-4FA7-961A-7019BA1923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093A44-CE93-4C67-AF92-52DE501077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FFA51-287F-4252-8406-3C91CA040DF5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23B416-D1AE-47DA-AC63-F9E8B5D464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8EE324-4EFA-4F72-9618-2B677811D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95699-67B0-4F0A-A5B5-21893E703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6286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7687DF-9106-4328-9164-3B2944A01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6D4251A-42F9-4095-9EEE-7D11650DFA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CB80FB9-D3A0-4FDC-99B5-6A62411D62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A212181-C202-4DF1-B580-6911747EE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FFA51-287F-4252-8406-3C91CA040DF5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8C5D0E9-D26E-4556-843B-C7A0BF658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B29DED9-CC33-44F8-AAA6-4CFD621E6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95699-67B0-4F0A-A5B5-21893E703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146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91FE9D-E811-421B-AB4A-F699B1CB1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B66A74F-6F90-42AB-8AB8-13360F1AF1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91AD418-0E40-4F12-8E70-E0F66AD1A8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4A450A9-CDC4-460F-BE2D-2461BF9B6D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C8E579C-97B1-4A93-86B5-5EDEAC0DD1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E95B4F3-61FA-4003-A639-2490A625B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FFA51-287F-4252-8406-3C91CA040DF5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5046996-32CA-457F-8657-9DC247E30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80A355C-79E7-41B4-9D27-87E94C996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95699-67B0-4F0A-A5B5-21893E703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644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516710-CAE7-4E61-BC1C-54CEC03A4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AD712D1-1CBD-47CE-85B4-108486674F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FFA51-287F-4252-8406-3C91CA040DF5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D2CE3DA-5AD3-4645-97B2-E1E089F50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BBC877E-A3AA-476C-A003-6198F101D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95699-67B0-4F0A-A5B5-21893E703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788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A932E33-AD9D-4174-8E60-CBD32C205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FFA51-287F-4252-8406-3C91CA040DF5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63B85BF-5A07-4A8C-AA87-5A8A1E640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24B2F89-0CA5-49B1-B6CC-7BE4F458D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95699-67B0-4F0A-A5B5-21893E703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627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D312A1-7962-4DA8-962D-CEDDF2F9D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0F36B25-9F76-4330-8655-D9831B3A79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8D5F110-FAC2-4761-A22A-1A85518D91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1564040-E54F-4B33-B934-37A769FF3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FFA51-287F-4252-8406-3C91CA040DF5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F47AE5-9423-4BAD-9163-AE18A8C33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16012FD-10F9-41F2-95DD-C805683FC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95699-67B0-4F0A-A5B5-21893E703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90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416280-1500-4611-9D4B-AFFCF098BA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397BEE9-4852-4E55-B3A4-9FD2CB0734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B4C747E-E310-4F96-A7EF-DD7333F620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EE7477B-177B-4AEE-A93D-B76C65F67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FFA51-287F-4252-8406-3C91CA040DF5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C79758E-B6B7-486E-AB20-2578EC1B8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0B9DD27-F63C-4996-98DD-C07FDF038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95699-67B0-4F0A-A5B5-21893E703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241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B66BBC-F5B3-4A10-87E5-840E70BA8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B17B6EE-7CA1-4CD8-9125-CDD1260A17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4347A26-433E-477B-9838-86458E80F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FFA51-287F-4252-8406-3C91CA040DF5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C8B3A5-56AF-47C8-8E28-CF0CF6C1A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3C4E344-0E96-4880-BB89-EDF380764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95699-67B0-4F0A-A5B5-21893E703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688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83A5E51-9C9F-4AE6-AC63-C77A314AEE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281EA15-14F8-4286-ACCF-D82B9B4B1F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45845D-7BBB-4273-82E1-295D181B4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FFA51-287F-4252-8406-3C91CA040DF5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BBABF7-444B-4264-B0A6-9F5B0E687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655B99-ECDF-4DD2-8B39-A81D9B561C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95699-67B0-4F0A-A5B5-21893E703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044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bg1"/>
            </a:gs>
            <a:gs pos="78000">
              <a:srgbClr val="DFDFDF"/>
            </a:gs>
            <a:gs pos="18000">
              <a:srgbClr val="BFBFBF"/>
            </a:gs>
            <a:gs pos="2000">
              <a:schemeClr val="bg1">
                <a:lumMod val="5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702EB20-EECD-464B-9661-FA99E1C52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2EB9393-619A-439C-81FA-086ED88A26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4276A0-C448-4CB4-8CCA-9EAEB58EA1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FFA51-287F-4252-8406-3C91CA040DF5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903D9C-E89F-4FBC-BF56-BF1D3CF232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45A5D1-E7E5-49D3-A4A7-B127416AB9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95699-67B0-4F0A-A5B5-21893E703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0950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0FE68A-5B7E-44DF-953D-C2B5491E74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29636"/>
            <a:ext cx="9144000" cy="2387600"/>
          </a:xfrm>
        </p:spPr>
        <p:txBody>
          <a:bodyPr>
            <a:normAutofit/>
          </a:bodyPr>
          <a:lstStyle/>
          <a:p>
            <a:r>
              <a:rPr lang="fr-FR" b="1" dirty="0">
                <a:solidFill>
                  <a:schemeClr val="accent2"/>
                </a:solidFill>
              </a:rPr>
              <a:t>Potentiel Chimique</a:t>
            </a:r>
            <a:br>
              <a:rPr lang="fr-FR" b="1" dirty="0">
                <a:solidFill>
                  <a:schemeClr val="accent2"/>
                </a:solidFill>
              </a:rPr>
            </a:br>
            <a:br>
              <a:rPr lang="fr-FR" b="1" dirty="0">
                <a:solidFill>
                  <a:schemeClr val="accent2"/>
                </a:solidFill>
              </a:rPr>
            </a:br>
            <a:r>
              <a:rPr lang="fr-FR" sz="3600" dirty="0">
                <a:solidFill>
                  <a:schemeClr val="accent2"/>
                </a:solidFill>
              </a:rPr>
              <a:t>Tut’ Rentrée 2021-2022</a:t>
            </a:r>
            <a:endParaRPr lang="fr-FR" dirty="0">
              <a:solidFill>
                <a:schemeClr val="accent2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E68A921-9608-44C5-8C76-ADCF63F330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6144347"/>
            <a:ext cx="9144000" cy="533399"/>
          </a:xfrm>
        </p:spPr>
        <p:txBody>
          <a:bodyPr/>
          <a:lstStyle/>
          <a:p>
            <a:r>
              <a:rPr lang="fr-FR" dirty="0" err="1">
                <a:solidFill>
                  <a:srgbClr val="0070C0"/>
                </a:solidFill>
              </a:rPr>
              <a:t>Oskour</a:t>
            </a:r>
            <a:r>
              <a:rPr lang="fr-FR" dirty="0">
                <a:solidFill>
                  <a:srgbClr val="0070C0"/>
                </a:solidFill>
              </a:rPr>
              <a:t> feat </a:t>
            </a:r>
            <a:r>
              <a:rPr lang="fr-FR" dirty="0" err="1">
                <a:solidFill>
                  <a:srgbClr val="0070C0"/>
                </a:solidFill>
              </a:rPr>
              <a:t>Dydou</a:t>
            </a:r>
            <a:endParaRPr lang="fr-FR" dirty="0">
              <a:solidFill>
                <a:srgbClr val="0070C0"/>
              </a:solidFill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678D302D-7803-4328-B6BE-876B86ED3E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79" b="15520"/>
          <a:stretch/>
        </p:blipFill>
        <p:spPr bwMode="auto">
          <a:xfrm>
            <a:off x="365846" y="1969077"/>
            <a:ext cx="2981325" cy="4387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F79EC6-63B7-49DB-AD70-07E6F5E57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4273275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500">
              <a:srgbClr val="EFEFEF"/>
            </a:gs>
            <a:gs pos="93000">
              <a:schemeClr val="bg1"/>
            </a:gs>
            <a:gs pos="78000">
              <a:srgbClr val="DFDFDF"/>
            </a:gs>
            <a:gs pos="18000">
              <a:srgbClr val="BFBFBF"/>
            </a:gs>
            <a:gs pos="2000">
              <a:schemeClr val="bg1">
                <a:lumMod val="5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A0E1C-6CCC-4243-AD50-BAAB82923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>
                <a:solidFill>
                  <a:srgbClr val="0070C0"/>
                </a:solidFill>
              </a:rPr>
              <a:t>Peter Plan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9EF76C7-812E-43B9-88AA-864CC3695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0739" y="1933028"/>
            <a:ext cx="4942978" cy="4351338"/>
          </a:xfrm>
        </p:spPr>
        <p:txBody>
          <a:bodyPr>
            <a:normAutofit/>
          </a:bodyPr>
          <a:lstStyle/>
          <a:p>
            <a:pPr marL="0" lvl="0" indent="0">
              <a:lnSpc>
                <a:spcPct val="107000"/>
              </a:lnSpc>
              <a:spcBef>
                <a:spcPts val="0"/>
              </a:spcBef>
              <a:buNone/>
            </a:pPr>
            <a:r>
              <a:rPr lang="fr-FR" sz="2000" b="1" dirty="0">
                <a:solidFill>
                  <a:schemeClr val="accent2"/>
                </a:solidFill>
              </a:rPr>
              <a:t>I- Quelques concepts physiques : </a:t>
            </a:r>
          </a:p>
          <a:p>
            <a:pPr marL="0" lvl="0" indent="0">
              <a:lnSpc>
                <a:spcPct val="107000"/>
              </a:lnSpc>
              <a:spcBef>
                <a:spcPts val="0"/>
              </a:spcBef>
              <a:buNone/>
            </a:pPr>
            <a:endParaRPr lang="fr-FR" sz="2000" b="1" dirty="0">
              <a:solidFill>
                <a:schemeClr val="accent2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spcBef>
                <a:spcPts val="0"/>
              </a:spcBef>
              <a:buNone/>
            </a:pPr>
            <a:r>
              <a:rPr lang="fr-FR" sz="16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A- Diffusion (liquides et gaz) </a:t>
            </a:r>
          </a:p>
          <a:p>
            <a:pPr marL="0" lvl="0" indent="0">
              <a:lnSpc>
                <a:spcPct val="107000"/>
              </a:lnSpc>
              <a:spcBef>
                <a:spcPts val="0"/>
              </a:spcBef>
              <a:buNone/>
            </a:pPr>
            <a:endParaRPr lang="fr-FR" sz="1600" dirty="0">
              <a:solidFill>
                <a:srgbClr val="0070C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spcBef>
                <a:spcPts val="0"/>
              </a:spcBef>
              <a:buNone/>
            </a:pPr>
            <a:r>
              <a:rPr lang="fr-FR" sz="16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B- Loi de Fick</a:t>
            </a:r>
          </a:p>
          <a:p>
            <a:pPr marL="0" lvl="0" indent="0">
              <a:lnSpc>
                <a:spcPct val="107000"/>
              </a:lnSpc>
              <a:spcBef>
                <a:spcPts val="0"/>
              </a:spcBef>
              <a:buNone/>
            </a:pPr>
            <a:endParaRPr lang="fr-FR" sz="1600" dirty="0">
              <a:solidFill>
                <a:srgbClr val="0070C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spcBef>
                <a:spcPts val="0"/>
              </a:spcBef>
              <a:buNone/>
            </a:pPr>
            <a:r>
              <a:rPr lang="fr-FR" sz="16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C- Pression osmotique</a:t>
            </a:r>
          </a:p>
          <a:p>
            <a:pPr marL="0" lvl="0" indent="0">
              <a:lnSpc>
                <a:spcPct val="107000"/>
              </a:lnSpc>
              <a:spcBef>
                <a:spcPts val="0"/>
              </a:spcBef>
              <a:buNone/>
            </a:pPr>
            <a:endParaRPr lang="fr-FR" sz="1600" dirty="0">
              <a:solidFill>
                <a:srgbClr val="0070C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spcBef>
                <a:spcPts val="0"/>
              </a:spcBef>
              <a:buNone/>
            </a:pPr>
            <a:r>
              <a:rPr lang="fr-FR" sz="16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D- Pression oncotique</a:t>
            </a:r>
          </a:p>
          <a:p>
            <a:pPr marL="0" lvl="0" indent="0">
              <a:lnSpc>
                <a:spcPct val="107000"/>
              </a:lnSpc>
              <a:spcBef>
                <a:spcPts val="0"/>
              </a:spcBef>
              <a:buNone/>
            </a:pPr>
            <a:endParaRPr lang="fr-FR" sz="1600" dirty="0">
              <a:solidFill>
                <a:srgbClr val="0070C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spcBef>
                <a:spcPts val="0"/>
              </a:spcBef>
              <a:buNone/>
            </a:pPr>
            <a:r>
              <a:rPr lang="fr-FR" sz="16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E- Abaissement cryoscopique </a:t>
            </a:r>
          </a:p>
          <a:p>
            <a:pPr marL="0" lvl="0" indent="0">
              <a:lnSpc>
                <a:spcPct val="107000"/>
              </a:lnSpc>
              <a:spcBef>
                <a:spcPts val="0"/>
              </a:spcBef>
              <a:buNone/>
            </a:pPr>
            <a:endParaRPr lang="fr-FR" sz="1600" dirty="0">
              <a:solidFill>
                <a:srgbClr val="0070C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spcBef>
                <a:spcPts val="0"/>
              </a:spcBef>
              <a:buNone/>
            </a:pPr>
            <a:r>
              <a:rPr lang="fr-FR" sz="16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F- Mesure de l’osmolalité</a:t>
            </a: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None/>
            </a:pP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D622E77-7D43-4B2C-94CB-B74E27607587}"/>
              </a:ext>
            </a:extLst>
          </p:cNvPr>
          <p:cNvSpPr txBox="1"/>
          <p:nvPr/>
        </p:nvSpPr>
        <p:spPr>
          <a:xfrm>
            <a:off x="6536578" y="1933028"/>
            <a:ext cx="5250536" cy="3753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ED7D31"/>
                </a:solidFill>
                <a:latin typeface="Arial" panose="020B0604020202020204" pitchFamily="34" charset="0"/>
              </a:rPr>
              <a:t>II- Filtration</a:t>
            </a:r>
            <a:r>
              <a:rPr lang="fr-FR" sz="1800" b="1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diffusion et convection :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fr-FR" b="1" dirty="0">
              <a:solidFill>
                <a:srgbClr val="ED7D31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0"/>
            <a:r>
              <a:rPr lang="fr-FR" sz="16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A- Filtration, ultrafiltration et dialyse </a:t>
            </a:r>
          </a:p>
          <a:p>
            <a:pPr lvl="0"/>
            <a:endParaRPr lang="fr-FR" sz="1600" dirty="0">
              <a:solidFill>
                <a:srgbClr val="0070C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fr-FR" sz="16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B- Diffusion et convection à travers une membrane :</a:t>
            </a:r>
          </a:p>
          <a:p>
            <a:endParaRPr lang="fr-FR" sz="1600" dirty="0">
              <a:solidFill>
                <a:srgbClr val="0070C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fr-FR" sz="16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	1) Diffusion dans un liquide seul </a:t>
            </a:r>
          </a:p>
          <a:p>
            <a:pPr marL="342900" indent="-342900">
              <a:buAutoNum type="alphaLcParenR"/>
            </a:pPr>
            <a:endParaRPr lang="fr-FR" sz="1600" dirty="0">
              <a:solidFill>
                <a:srgbClr val="0070C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fr-FR" sz="16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	2) Diffusion des gaz à l’interface air-eau</a:t>
            </a:r>
          </a:p>
          <a:p>
            <a:endParaRPr lang="fr-FR" sz="1600" dirty="0">
              <a:solidFill>
                <a:srgbClr val="0070C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fr-FR" sz="16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	3) La convection </a:t>
            </a:r>
          </a:p>
          <a:p>
            <a:endParaRPr lang="fr-FR" sz="1600" dirty="0">
              <a:solidFill>
                <a:srgbClr val="0070C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fr-FR" sz="16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	4) En pratique </a:t>
            </a:r>
          </a:p>
          <a:p>
            <a:endParaRPr lang="fr-FR" dirty="0"/>
          </a:p>
        </p:txBody>
      </p:sp>
      <p:pic>
        <p:nvPicPr>
          <p:cNvPr id="1028" name="Picture 4" descr="Capitaine Crochet, personnage dans &quot;Peter Pan&quot;. | Disney ...">
            <a:extLst>
              <a:ext uri="{FF2B5EF4-FFF2-40B4-BE49-F238E27FC236}">
                <a16:creationId xmlns:a16="http://schemas.microsoft.com/office/drawing/2014/main" id="{C15AEF7A-5342-4DD3-9939-3586C1B89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01" y="345682"/>
            <a:ext cx="1536665" cy="1150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eter Pan, personnage &quot;Peter Pan&quot;. | Disney-Planet">
            <a:extLst>
              <a:ext uri="{FF2B5EF4-FFF2-40B4-BE49-F238E27FC236}">
                <a16:creationId xmlns:a16="http://schemas.microsoft.com/office/drawing/2014/main" id="{5A8EF5BD-7344-487F-BEEB-AB00DAD02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9571" y="184359"/>
            <a:ext cx="1769906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tickers géant Fée Clochette Disney fairies | Sticker sur ...">
            <a:extLst>
              <a:ext uri="{FF2B5EF4-FFF2-40B4-BE49-F238E27FC236}">
                <a16:creationId xmlns:a16="http://schemas.microsoft.com/office/drawing/2014/main" id="{DFF1443E-13DD-4E42-B223-535AE2660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7852" y="4955081"/>
            <a:ext cx="1571625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3AFB962B-2894-46B4-B3DB-15EA306F9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5863906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A0E1C-6CCC-4243-AD50-BAAB82923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I- Quelques concepts physiques 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A- Diffusion (liquides et gaz) </a:t>
            </a:r>
            <a:endParaRPr lang="fr-FR" sz="3200" dirty="0"/>
          </a:p>
        </p:txBody>
      </p:sp>
      <p:pic>
        <p:nvPicPr>
          <p:cNvPr id="1026" name="Picture 2" descr="Ink Drop In Water - Stock Video | Motion Array">
            <a:extLst>
              <a:ext uri="{FF2B5EF4-FFF2-40B4-BE49-F238E27FC236}">
                <a16:creationId xmlns:a16="http://schemas.microsoft.com/office/drawing/2014/main" id="{5B6E8FEE-DF6E-4535-9C62-0B8713E566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2705" y="3959386"/>
            <a:ext cx="4086662" cy="2293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F8129D-DB2F-40B4-9782-DC98CE803ECC}"/>
              </a:ext>
            </a:extLst>
          </p:cNvPr>
          <p:cNvSpPr txBox="1"/>
          <p:nvPr/>
        </p:nvSpPr>
        <p:spPr>
          <a:xfrm>
            <a:off x="544935" y="1823875"/>
            <a:ext cx="11353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 </a:t>
            </a:r>
            <a:r>
              <a:rPr lang="fr-FR" sz="1800" i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diffusion est la tendance d’une molécule dissoute dans l’air ou dans l’eau à se distribuer de manière homogène par agitation thermique. Cette molécule a un potentiel de diffusion (ou potentiel chimique = PC). »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9075414-DB7B-494A-83D3-9AFA64D1ED95}"/>
              </a:ext>
            </a:extLst>
          </p:cNvPr>
          <p:cNvSpPr txBox="1"/>
          <p:nvPr/>
        </p:nvSpPr>
        <p:spPr>
          <a:xfrm>
            <a:off x="293265" y="2747205"/>
            <a:ext cx="7114214" cy="4888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Phénomène </a:t>
            </a:r>
            <a:r>
              <a:rPr lang="fr-FR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thermodynamique</a:t>
            </a:r>
            <a:r>
              <a:rPr lang="fr-FR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visant un état d’énergie minimal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Agitation thermique = moteur de la diffusion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potentiel chimique d’une espèce dépend de 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r-FR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 </a:t>
            </a:r>
            <a:r>
              <a:rPr lang="fr-FR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concentration </a:t>
            </a:r>
            <a:r>
              <a:rPr lang="fr-FR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+++</a:t>
            </a:r>
            <a:endParaRPr lang="fr-FR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r-FR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Son </a:t>
            </a:r>
            <a:r>
              <a:rPr lang="fr-FR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coefficient de diffusion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Sa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mobilité mécanique </a:t>
            </a:r>
            <a:endParaRPr lang="fr-FR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r-FR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</a:t>
            </a:r>
            <a:r>
              <a:rPr lang="fr-FR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température </a:t>
            </a:r>
            <a:r>
              <a:rPr lang="fr-FR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(=constante)</a:t>
            </a:r>
          </a:p>
          <a:p>
            <a:pPr lvl="1">
              <a:lnSpc>
                <a:spcPct val="150000"/>
              </a:lnSpc>
            </a:pPr>
            <a:r>
              <a:rPr lang="fr-FR" sz="1800" dirty="0">
                <a:solidFill>
                  <a:srgbClr val="44546A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fr-FR" dirty="0">
              <a:solidFill>
                <a:srgbClr val="44546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fr-FR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Accolade fermante 5">
            <a:extLst>
              <a:ext uri="{FF2B5EF4-FFF2-40B4-BE49-F238E27FC236}">
                <a16:creationId xmlns:a16="http://schemas.microsoft.com/office/drawing/2014/main" id="{52CC28CC-E5F0-488E-AA88-B02E731AABFB}"/>
              </a:ext>
            </a:extLst>
          </p:cNvPr>
          <p:cNvSpPr/>
          <p:nvPr/>
        </p:nvSpPr>
        <p:spPr>
          <a:xfrm>
            <a:off x="4222925" y="5283261"/>
            <a:ext cx="212436" cy="554182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DE81ED2-593C-4594-A871-C1A3A592C973}"/>
              </a:ext>
            </a:extLst>
          </p:cNvPr>
          <p:cNvSpPr txBox="1"/>
          <p:nvPr/>
        </p:nvSpPr>
        <p:spPr>
          <a:xfrm>
            <a:off x="4504001" y="5375686"/>
            <a:ext cx="26834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Importent peu en physio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DD86D270-79A5-44C1-8FEC-B23D8296B5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64" y="113253"/>
            <a:ext cx="1464578" cy="1464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Espace réservé du pied de page 4">
            <a:extLst>
              <a:ext uri="{FF2B5EF4-FFF2-40B4-BE49-F238E27FC236}">
                <a16:creationId xmlns:a16="http://schemas.microsoft.com/office/drawing/2014/main" id="{52B4E4B9-2B7D-43D8-B24A-1DCB6A9131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427495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A0E1C-6CCC-4243-AD50-BAAB82923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I- Quelques concepts physiques 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A- Diffusion (liquides et gaz) </a:t>
            </a:r>
            <a:endParaRPr lang="fr-FR" sz="3200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4209EAD-8EB1-4375-A829-5EBAAEC3BE8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401" y="1329679"/>
            <a:ext cx="6865197" cy="412311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" name="Connecteur droit 6">
            <a:extLst>
              <a:ext uri="{FF2B5EF4-FFF2-40B4-BE49-F238E27FC236}">
                <a16:creationId xmlns:a16="http://schemas.microsoft.com/office/drawing/2014/main" id="{F2E46873-A90E-4673-B2D3-2762D7F0AC3D}"/>
              </a:ext>
            </a:extLst>
          </p:cNvPr>
          <p:cNvCxnSpPr>
            <a:cxnSpLocks/>
          </p:cNvCxnSpPr>
          <p:nvPr/>
        </p:nvCxnSpPr>
        <p:spPr>
          <a:xfrm flipH="1">
            <a:off x="3145872" y="5226341"/>
            <a:ext cx="511728" cy="637564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9" name="Connecteur droit 8">
            <a:extLst>
              <a:ext uri="{FF2B5EF4-FFF2-40B4-BE49-F238E27FC236}">
                <a16:creationId xmlns:a16="http://schemas.microsoft.com/office/drawing/2014/main" id="{11079B63-E72E-4642-A712-CCC3677A33A4}"/>
              </a:ext>
            </a:extLst>
          </p:cNvPr>
          <p:cNvCxnSpPr>
            <a:cxnSpLocks/>
            <a:stCxn id="20" idx="1"/>
          </p:cNvCxnSpPr>
          <p:nvPr/>
        </p:nvCxnSpPr>
        <p:spPr>
          <a:xfrm>
            <a:off x="8019874" y="5461195"/>
            <a:ext cx="1620000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4" name="Connecteur droit 13">
            <a:extLst>
              <a:ext uri="{FF2B5EF4-FFF2-40B4-BE49-F238E27FC236}">
                <a16:creationId xmlns:a16="http://schemas.microsoft.com/office/drawing/2014/main" id="{E3B370FD-056D-4CB2-B293-6A81C1D8E042}"/>
              </a:ext>
            </a:extLst>
          </p:cNvPr>
          <p:cNvCxnSpPr>
            <a:cxnSpLocks/>
          </p:cNvCxnSpPr>
          <p:nvPr/>
        </p:nvCxnSpPr>
        <p:spPr>
          <a:xfrm>
            <a:off x="4915949" y="5226341"/>
            <a:ext cx="540000" cy="511729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0" name="Accolade fermante 19">
            <a:extLst>
              <a:ext uri="{FF2B5EF4-FFF2-40B4-BE49-F238E27FC236}">
                <a16:creationId xmlns:a16="http://schemas.microsoft.com/office/drawing/2014/main" id="{4FAFEBE5-A260-45E5-87DA-57D9E428672F}"/>
              </a:ext>
            </a:extLst>
          </p:cNvPr>
          <p:cNvSpPr/>
          <p:nvPr/>
        </p:nvSpPr>
        <p:spPr>
          <a:xfrm rot="5400000">
            <a:off x="7919206" y="4689408"/>
            <a:ext cx="201337" cy="1342237"/>
          </a:xfrm>
          <a:prstGeom prst="rightBrace">
            <a:avLst>
              <a:gd name="adj1" fmla="val 70833"/>
              <a:gd name="adj2" fmla="val 50000"/>
            </a:avLst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7A107D1A-1472-4FBE-A409-D1D42F735BAF}"/>
              </a:ext>
            </a:extLst>
          </p:cNvPr>
          <p:cNvSpPr txBox="1"/>
          <p:nvPr/>
        </p:nvSpPr>
        <p:spPr>
          <a:xfrm>
            <a:off x="5095223" y="5679239"/>
            <a:ext cx="1766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accent2"/>
                </a:solidFill>
              </a:rPr>
              <a:t>- concentré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64BB25F4-3FCC-4A25-B9BA-EE4A0CEAD2AE}"/>
              </a:ext>
            </a:extLst>
          </p:cNvPr>
          <p:cNvSpPr txBox="1"/>
          <p:nvPr/>
        </p:nvSpPr>
        <p:spPr>
          <a:xfrm>
            <a:off x="2483141" y="5763237"/>
            <a:ext cx="1325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accent2"/>
                </a:solidFill>
              </a:rPr>
              <a:t>+ concentré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3450D60C-6255-429C-9A60-E2DBC623CA02}"/>
              </a:ext>
            </a:extLst>
          </p:cNvPr>
          <p:cNvSpPr txBox="1"/>
          <p:nvPr/>
        </p:nvSpPr>
        <p:spPr>
          <a:xfrm>
            <a:off x="9597911" y="5284986"/>
            <a:ext cx="237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accent2"/>
                </a:solidFill>
              </a:rPr>
              <a:t>Même concentration !</a:t>
            </a:r>
          </a:p>
        </p:txBody>
      </p:sp>
      <p:sp>
        <p:nvSpPr>
          <p:cNvPr id="26" name="Flèche : droite 25">
            <a:extLst>
              <a:ext uri="{FF2B5EF4-FFF2-40B4-BE49-F238E27FC236}">
                <a16:creationId xmlns:a16="http://schemas.microsoft.com/office/drawing/2014/main" id="{4D0530F1-E5BF-489F-8F56-6FBBC8CF1BBD}"/>
              </a:ext>
            </a:extLst>
          </p:cNvPr>
          <p:cNvSpPr/>
          <p:nvPr/>
        </p:nvSpPr>
        <p:spPr>
          <a:xfrm>
            <a:off x="3808602" y="2449585"/>
            <a:ext cx="889233" cy="142613"/>
          </a:xfrm>
          <a:prstGeom prst="rightArrow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Flèche : droite 27">
            <a:extLst>
              <a:ext uri="{FF2B5EF4-FFF2-40B4-BE49-F238E27FC236}">
                <a16:creationId xmlns:a16="http://schemas.microsoft.com/office/drawing/2014/main" id="{A6281EE6-A943-4D08-8D8D-B36BC828A91D}"/>
              </a:ext>
            </a:extLst>
          </p:cNvPr>
          <p:cNvSpPr/>
          <p:nvPr/>
        </p:nvSpPr>
        <p:spPr>
          <a:xfrm>
            <a:off x="3808602" y="3183606"/>
            <a:ext cx="889233" cy="142613"/>
          </a:xfrm>
          <a:prstGeom prst="rightArrow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Flèche : droite 28">
            <a:extLst>
              <a:ext uri="{FF2B5EF4-FFF2-40B4-BE49-F238E27FC236}">
                <a16:creationId xmlns:a16="http://schemas.microsoft.com/office/drawing/2014/main" id="{55E56067-3862-470D-AAF4-4A06DE4B3197}"/>
              </a:ext>
            </a:extLst>
          </p:cNvPr>
          <p:cNvSpPr/>
          <p:nvPr/>
        </p:nvSpPr>
        <p:spPr>
          <a:xfrm>
            <a:off x="3783435" y="3930214"/>
            <a:ext cx="889233" cy="142613"/>
          </a:xfrm>
          <a:prstGeom prst="rightArrow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Flèche : droite 26">
            <a:extLst>
              <a:ext uri="{FF2B5EF4-FFF2-40B4-BE49-F238E27FC236}">
                <a16:creationId xmlns:a16="http://schemas.microsoft.com/office/drawing/2014/main" id="{64147C48-24B8-4A79-8649-A9707803EFB1}"/>
              </a:ext>
            </a:extLst>
          </p:cNvPr>
          <p:cNvSpPr/>
          <p:nvPr/>
        </p:nvSpPr>
        <p:spPr>
          <a:xfrm rot="10800000">
            <a:off x="3783435" y="2801852"/>
            <a:ext cx="864066" cy="142614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Flèche : droite 30">
            <a:extLst>
              <a:ext uri="{FF2B5EF4-FFF2-40B4-BE49-F238E27FC236}">
                <a16:creationId xmlns:a16="http://schemas.microsoft.com/office/drawing/2014/main" id="{42248D56-DE0C-478C-81F6-9ACBCCD06966}"/>
              </a:ext>
            </a:extLst>
          </p:cNvPr>
          <p:cNvSpPr/>
          <p:nvPr/>
        </p:nvSpPr>
        <p:spPr>
          <a:xfrm rot="10800000">
            <a:off x="3821185" y="3596668"/>
            <a:ext cx="864066" cy="142614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A5E7E2F-21AF-4ACD-A5F4-10867934D9CD}"/>
              </a:ext>
            </a:extLst>
          </p:cNvPr>
          <p:cNvSpPr/>
          <p:nvPr/>
        </p:nvSpPr>
        <p:spPr>
          <a:xfrm>
            <a:off x="3548543" y="4704043"/>
            <a:ext cx="1702965" cy="1426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Flèche : courbe vers le haut 47">
            <a:extLst>
              <a:ext uri="{FF2B5EF4-FFF2-40B4-BE49-F238E27FC236}">
                <a16:creationId xmlns:a16="http://schemas.microsoft.com/office/drawing/2014/main" id="{75D56320-54C5-4D2A-BBB8-16ABF8532D3A}"/>
              </a:ext>
            </a:extLst>
          </p:cNvPr>
          <p:cNvSpPr/>
          <p:nvPr/>
        </p:nvSpPr>
        <p:spPr>
          <a:xfrm flipH="1" flipV="1">
            <a:off x="3783434" y="4336679"/>
            <a:ext cx="1402514" cy="388350"/>
          </a:xfrm>
          <a:prstGeom prst="curved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AAC133E1-2A8B-4110-9065-4415EEFA8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464" y="218113"/>
            <a:ext cx="2065400" cy="1841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Espace réservé du pied de page 4">
            <a:extLst>
              <a:ext uri="{FF2B5EF4-FFF2-40B4-BE49-F238E27FC236}">
                <a16:creationId xmlns:a16="http://schemas.microsoft.com/office/drawing/2014/main" id="{C7C3EADB-454C-42A7-A6EB-901B72E79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076634135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Wallpaper Ink in Water - WallpaperSafari">
            <a:extLst>
              <a:ext uri="{FF2B5EF4-FFF2-40B4-BE49-F238E27FC236}">
                <a16:creationId xmlns:a16="http://schemas.microsoft.com/office/drawing/2014/main" id="{7EB08D9F-919B-417A-A817-7E291F5D3D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"/>
          <a:stretch/>
        </p:blipFill>
        <p:spPr bwMode="auto">
          <a:xfrm>
            <a:off x="4158673" y="2196141"/>
            <a:ext cx="7195127" cy="404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re 1">
            <a:extLst>
              <a:ext uri="{FF2B5EF4-FFF2-40B4-BE49-F238E27FC236}">
                <a16:creationId xmlns:a16="http://schemas.microsoft.com/office/drawing/2014/main" id="{0442E44E-0F15-4432-BBE9-26BE86279FE6}"/>
              </a:ext>
            </a:extLst>
          </p:cNvPr>
          <p:cNvSpPr txBox="1">
            <a:spLocks/>
          </p:cNvSpPr>
          <p:nvPr/>
        </p:nvSpPr>
        <p:spPr>
          <a:xfrm>
            <a:off x="838200" y="67113"/>
            <a:ext cx="10515600" cy="116606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I- Quelques concepts physiques 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Expérience </a:t>
            </a:r>
            <a:r>
              <a:rPr lang="fr-FR" sz="2200" dirty="0" err="1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Jammie</a:t>
            </a: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!</a:t>
            </a:r>
            <a:endParaRPr lang="fr-FR" sz="3200" dirty="0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42214ADB-7141-4163-AFB8-7F4E265AF5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479" y="1406237"/>
            <a:ext cx="3056540" cy="2269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7BC5CD71-B83D-4DDD-87C4-BDC0B006F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3035161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A0E1C-6CCC-4243-AD50-BAAB82923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I- Quelques concepts physiques 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B- Loi de Fick</a:t>
            </a:r>
            <a:endParaRPr lang="fr-FR" sz="3200" dirty="0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A63A31C2-4680-4659-896B-1B6DE87CE14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1215" y="1424257"/>
            <a:ext cx="6689570" cy="413764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Ellipse 7">
            <a:extLst>
              <a:ext uri="{FF2B5EF4-FFF2-40B4-BE49-F238E27FC236}">
                <a16:creationId xmlns:a16="http://schemas.microsoft.com/office/drawing/2014/main" id="{34CF70E3-D075-4532-ADC2-4A47836CE2FE}"/>
              </a:ext>
            </a:extLst>
          </p:cNvPr>
          <p:cNvSpPr/>
          <p:nvPr/>
        </p:nvSpPr>
        <p:spPr>
          <a:xfrm>
            <a:off x="5989739" y="1803633"/>
            <a:ext cx="276837" cy="218114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6" name="Connecteur : en angle 15">
            <a:extLst>
              <a:ext uri="{FF2B5EF4-FFF2-40B4-BE49-F238E27FC236}">
                <a16:creationId xmlns:a16="http://schemas.microsoft.com/office/drawing/2014/main" id="{54C1F9C3-535F-47EE-81AC-6B2ECCB37599}"/>
              </a:ext>
            </a:extLst>
          </p:cNvPr>
          <p:cNvCxnSpPr>
            <a:cxnSpLocks/>
            <a:stCxn id="8" idx="4"/>
            <a:endCxn id="22" idx="3"/>
          </p:cNvCxnSpPr>
          <p:nvPr/>
        </p:nvCxnSpPr>
        <p:spPr>
          <a:xfrm rot="5400000">
            <a:off x="4802073" y="887012"/>
            <a:ext cx="191351" cy="2460820"/>
          </a:xfrm>
          <a:prstGeom prst="bentConnector2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ZoneTexte 21">
            <a:extLst>
              <a:ext uri="{FF2B5EF4-FFF2-40B4-BE49-F238E27FC236}">
                <a16:creationId xmlns:a16="http://schemas.microsoft.com/office/drawing/2014/main" id="{D9069540-53F9-4135-8FE7-E575DCDCD611}"/>
              </a:ext>
            </a:extLst>
          </p:cNvPr>
          <p:cNvSpPr txBox="1"/>
          <p:nvPr/>
        </p:nvSpPr>
        <p:spPr>
          <a:xfrm>
            <a:off x="261408" y="1843766"/>
            <a:ext cx="34059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Une molécule diffuse de l’endroit où elle est le </a:t>
            </a:r>
            <a:r>
              <a:rPr lang="fr-FR" sz="1400" dirty="0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plus</a:t>
            </a:r>
            <a:r>
              <a:rPr lang="fr-FR" sz="14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concentrée </a:t>
            </a:r>
            <a:r>
              <a:rPr lang="fr-FR" sz="1400" dirty="0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vers</a:t>
            </a:r>
            <a:r>
              <a:rPr lang="fr-FR" sz="14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l’endroit où elle est le </a:t>
            </a:r>
            <a:r>
              <a:rPr lang="fr-FR" sz="1400" dirty="0">
                <a:solidFill>
                  <a:schemeClr val="accent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moins</a:t>
            </a:r>
            <a:r>
              <a:rPr lang="fr-FR" sz="14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concentré.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F89D6B9-552B-47FD-9301-FB70012BF14D}"/>
              </a:ext>
            </a:extLst>
          </p:cNvPr>
          <p:cNvSpPr/>
          <p:nvPr/>
        </p:nvSpPr>
        <p:spPr>
          <a:xfrm>
            <a:off x="379927" y="1860542"/>
            <a:ext cx="3254928" cy="705111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118F6B28-DE96-48CC-9675-D9016BE4E515}"/>
              </a:ext>
            </a:extLst>
          </p:cNvPr>
          <p:cNvSpPr txBox="1"/>
          <p:nvPr/>
        </p:nvSpPr>
        <p:spPr>
          <a:xfrm>
            <a:off x="8196043" y="2103988"/>
            <a:ext cx="35520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L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 flux diffusif est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proportionnel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au coefficient de diffusion et au gradient de concentration </a:t>
            </a:r>
            <a:endParaRPr lang="fr-FR" dirty="0"/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A29DECAA-42E7-43B1-9EDF-1CF1E0616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08" y="4503231"/>
            <a:ext cx="1876712" cy="1853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Espace réservé du pied de page 4">
            <a:extLst>
              <a:ext uri="{FF2B5EF4-FFF2-40B4-BE49-F238E27FC236}">
                <a16:creationId xmlns:a16="http://schemas.microsoft.com/office/drawing/2014/main" id="{22EC7E05-322C-4FFC-85B7-A0A90ED25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435493836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A0E1C-6CCC-4243-AD50-BAAB82923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I- Quelques concepts physiques 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C- Pression osmotique</a:t>
            </a:r>
            <a:endParaRPr lang="fr-FR" sz="3200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3E2855F-6C96-4C87-BD1B-89529AC22208}"/>
              </a:ext>
            </a:extLst>
          </p:cNvPr>
          <p:cNvSpPr txBox="1"/>
          <p:nvPr/>
        </p:nvSpPr>
        <p:spPr>
          <a:xfrm>
            <a:off x="380865" y="2054559"/>
            <a:ext cx="4685359" cy="45228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fr-FR" sz="18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Pression osmotique 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Pression due aux osmoles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non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diffusibles à travers la paroi. </a:t>
            </a:r>
          </a:p>
          <a:p>
            <a:pPr marL="285750" lvl="0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Une molécule en solution s’appelle une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osmole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endParaRPr lang="fr-FR" sz="1800" dirty="0">
              <a:solidFill>
                <a:srgbClr val="0070C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endParaRPr lang="fr-FR" sz="1800" dirty="0">
              <a:solidFill>
                <a:srgbClr val="0070C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fr-FR" sz="18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Toute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molécule en solution (y compris les molécules d’eau) exerce une pression osmotique proportionnelle à sa concentration.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3BAF9194-83DD-4001-AD52-96823E718A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3986" y="4216495"/>
            <a:ext cx="2229743" cy="2360905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B65BF805-75CB-4C2E-A2AB-45242F61CC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7738" y="1389738"/>
            <a:ext cx="6023397" cy="2441645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F15B182E-1CA7-4B62-9F44-1CA24E3CE573}"/>
              </a:ext>
            </a:extLst>
          </p:cNvPr>
          <p:cNvSpPr txBox="1"/>
          <p:nvPr/>
        </p:nvSpPr>
        <p:spPr>
          <a:xfrm>
            <a:off x="5882388" y="3803273"/>
            <a:ext cx="21315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Membrane mobile 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04DAB196-1BF7-4CB9-AB5E-BC104330DE81}"/>
              </a:ext>
            </a:extLst>
          </p:cNvPr>
          <p:cNvSpPr txBox="1"/>
          <p:nvPr/>
        </p:nvSpPr>
        <p:spPr>
          <a:xfrm>
            <a:off x="10085987" y="3803273"/>
            <a:ext cx="1725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Membrane fixe </a:t>
            </a:r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551FCD3A-78C4-4662-AF65-4191E7E50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3574143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A0E1C-6CCC-4243-AD50-BAAB82923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I- Quelques concepts physiques 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C- Pression osmotique</a:t>
            </a:r>
            <a:endParaRPr lang="fr-FR" sz="3200" dirty="0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63C02513-C06C-4CFC-94E9-E78B50AAE53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665" y="1887523"/>
            <a:ext cx="9776670" cy="474397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F6819F-493C-4BF6-AF1D-5F1F6D166B62}"/>
              </a:ext>
            </a:extLst>
          </p:cNvPr>
          <p:cNvSpPr txBox="1"/>
          <p:nvPr/>
        </p:nvSpPr>
        <p:spPr>
          <a:xfrm>
            <a:off x="4993667" y="1518191"/>
            <a:ext cx="2623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70C0"/>
                </a:solidFill>
              </a:rPr>
              <a:t>Osmomètre de Dutrochet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880FAB-5086-4213-94A7-6EAFC889E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699" y="6608324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31417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A0E1C-6CCC-4243-AD50-BAAB82923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I- Quelques concepts physiques 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D- Pression oncotique</a:t>
            </a:r>
            <a:endParaRPr lang="fr-FR" sz="3200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3E2855F-6C96-4C87-BD1B-89529AC22208}"/>
              </a:ext>
            </a:extLst>
          </p:cNvPr>
          <p:cNvSpPr txBox="1"/>
          <p:nvPr/>
        </p:nvSpPr>
        <p:spPr>
          <a:xfrm>
            <a:off x="0" y="5456008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0070C0"/>
                </a:solidFill>
              </a:rPr>
              <a:t>Pression oncotique = pression osmotique pour </a:t>
            </a:r>
            <a:r>
              <a:rPr lang="fr-FR" dirty="0">
                <a:solidFill>
                  <a:schemeClr val="accent2"/>
                </a:solidFill>
              </a:rPr>
              <a:t>GROSSES</a:t>
            </a:r>
            <a:r>
              <a:rPr lang="fr-FR" dirty="0">
                <a:solidFill>
                  <a:srgbClr val="0070C0"/>
                </a:solidFill>
              </a:rPr>
              <a:t> molécules (suspension)</a:t>
            </a:r>
          </a:p>
          <a:p>
            <a:pPr algn="ctr"/>
            <a:endParaRPr lang="fr-FR" dirty="0">
              <a:solidFill>
                <a:srgbClr val="0070C0"/>
              </a:solidFill>
            </a:endParaRPr>
          </a:p>
          <a:p>
            <a:pPr algn="ctr"/>
            <a:r>
              <a:rPr lang="fr-FR" dirty="0">
                <a:solidFill>
                  <a:srgbClr val="FF0000"/>
                </a:solidFill>
              </a:rPr>
              <a:t>Oncotique = suspension</a:t>
            </a:r>
          </a:p>
          <a:p>
            <a:pPr algn="ctr"/>
            <a:r>
              <a:rPr lang="fr-FR" dirty="0">
                <a:solidFill>
                  <a:srgbClr val="0070C0"/>
                </a:solidFill>
              </a:rPr>
              <a:t>Osmotique = solution</a:t>
            </a:r>
          </a:p>
        </p:txBody>
      </p:sp>
      <p:pic>
        <p:nvPicPr>
          <p:cNvPr id="6150" name="Picture 6">
            <a:extLst>
              <a:ext uri="{FF2B5EF4-FFF2-40B4-BE49-F238E27FC236}">
                <a16:creationId xmlns:a16="http://schemas.microsoft.com/office/drawing/2014/main" id="{C807B4DD-1CF8-4FB0-AFD5-DDADA791AB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296" y="153117"/>
            <a:ext cx="2575213" cy="1151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age 11" descr="Une image contenant table&#10;&#10;Description générée automatiquement">
            <a:extLst>
              <a:ext uri="{FF2B5EF4-FFF2-40B4-BE49-F238E27FC236}">
                <a16:creationId xmlns:a16="http://schemas.microsoft.com/office/drawing/2014/main" id="{17545190-8ACB-48D5-B346-35545E6976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62" y="1409700"/>
            <a:ext cx="7762875" cy="4038600"/>
          </a:xfrm>
          <a:prstGeom prst="rect">
            <a:avLst/>
          </a:prstGeom>
        </p:spPr>
      </p:pic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31EB4673-F1AB-4C47-919D-E323A2F26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33287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A0E1C-6CCC-4243-AD50-BAAB82923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I- Quelques concepts physiques 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E- Abaissement cryoscopique </a:t>
            </a:r>
            <a:endParaRPr lang="fr-FR" sz="3200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CF5E878-AED0-44AC-ACA4-61B4F26AC097}"/>
              </a:ext>
            </a:extLst>
          </p:cNvPr>
          <p:cNvSpPr txBox="1"/>
          <p:nvPr/>
        </p:nvSpPr>
        <p:spPr>
          <a:xfrm>
            <a:off x="332510" y="1607349"/>
            <a:ext cx="11693235" cy="670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r-FR" sz="18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Abaissement cryoscopique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différence entre la température de congélation de l’eau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pure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 celle d’une solution.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I.2. La pression osmotique et le potentiel hydrique ...">
            <a:extLst>
              <a:ext uri="{FF2B5EF4-FFF2-40B4-BE49-F238E27FC236}">
                <a16:creationId xmlns:a16="http://schemas.microsoft.com/office/drawing/2014/main" id="{42690934-313A-44FC-A3B3-25BA27C4A7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895" y="3777157"/>
            <a:ext cx="4514850" cy="263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2C266AD-0794-479F-AEE2-D91E419D751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72" y="2543881"/>
            <a:ext cx="5606473" cy="322515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809BBD6B-3218-4CB5-88CF-8DCBADAFF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499891026"/>
      </p:ext>
    </p:extLst>
  </p:cSld>
  <p:clrMapOvr>
    <a:masterClrMapping/>
  </p:clrMapOvr>
  <p:transition spd="med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A0E1C-6CCC-4243-AD50-BAAB82923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>
                <a:solidFill>
                  <a:schemeClr val="accent2"/>
                </a:solidFill>
              </a:rPr>
              <a:t>I- Quelques concepts physiques </a:t>
            </a:r>
            <a:br>
              <a:rPr lang="fr-FR" sz="3200"/>
            </a:br>
            <a:r>
              <a:rPr lang="fr-FR" sz="220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F- Mesure de l’osmolalité</a:t>
            </a:r>
            <a:endParaRPr lang="fr-FR" sz="3200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3E2855F-6C96-4C87-BD1B-89529AC22208}"/>
              </a:ext>
            </a:extLst>
          </p:cNvPr>
          <p:cNvSpPr txBox="1"/>
          <p:nvPr/>
        </p:nvSpPr>
        <p:spPr>
          <a:xfrm>
            <a:off x="1801091" y="2355273"/>
            <a:ext cx="10224654" cy="345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2455DF86-DC7E-4427-BFF7-A5F8C66C0AB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418" y="2666682"/>
            <a:ext cx="5255194" cy="314299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0AB2522-DC50-41C8-82A3-10D765B0A7F0}"/>
              </a:ext>
            </a:extLst>
          </p:cNvPr>
          <p:cNvSpPr txBox="1"/>
          <p:nvPr/>
        </p:nvSpPr>
        <p:spPr>
          <a:xfrm>
            <a:off x="405466" y="1947910"/>
            <a:ext cx="6741953" cy="3565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 sz="180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Relation </a:t>
            </a:r>
            <a:r>
              <a:rPr lang="fr-FR" sz="180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linéaire </a:t>
            </a:r>
            <a:r>
              <a:rPr lang="fr-FR" sz="180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osmolalité / abaissement cryoscopique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fr-FR">
              <a:solidFill>
                <a:schemeClr val="accent2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fr-FR" sz="1800">
              <a:solidFill>
                <a:schemeClr val="accent2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 sz="180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fr-FR" sz="180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héoriquement </a:t>
            </a:r>
            <a:r>
              <a:rPr lang="fr-FR" sz="180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méthodes :</a:t>
            </a:r>
          </a:p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fr-FR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Mesurer la </a:t>
            </a:r>
            <a:r>
              <a:rPr lang="fr-FR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pression osmotique </a:t>
            </a:r>
            <a:r>
              <a:rPr lang="fr-FR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(osmomètre de Dutrochet).</a:t>
            </a:r>
            <a:endParaRPr lang="fr-FR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07000"/>
              </a:lnSpc>
              <a:spcAft>
                <a:spcPts val="800"/>
              </a:spcAft>
            </a:pPr>
            <a:r>
              <a:rPr lang="fr-FR" sz="180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Mesurer </a:t>
            </a:r>
            <a:r>
              <a:rPr lang="fr-FR" sz="180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l’abaissement cryoscopique</a:t>
            </a:r>
            <a:r>
              <a:rPr lang="fr-FR" sz="180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07000"/>
              </a:lnSpc>
              <a:spcAft>
                <a:spcPts val="800"/>
              </a:spcAft>
            </a:pPr>
            <a:endParaRPr lang="fr-FR">
              <a:solidFill>
                <a:srgbClr val="0070C0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07000"/>
              </a:lnSpc>
              <a:spcAft>
                <a:spcPts val="800"/>
              </a:spcAft>
            </a:pPr>
            <a:endParaRPr lang="fr-FR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</a:t>
            </a:r>
            <a:r>
              <a:rPr lang="fr-FR" sz="180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pratique</a:t>
            </a:r>
            <a:r>
              <a:rPr lang="fr-FR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une seule façon = abaissement cryoscopique !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DB6E6C35-D388-4A48-B36D-3BBEDDF84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9414" y="173434"/>
            <a:ext cx="1986973" cy="1620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E77E7463-D774-44CB-A110-79809BBCD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1936837006"/>
      </p:ext>
    </p:extLst>
  </p:cSld>
  <p:clrMapOvr>
    <a:masterClrMapping/>
  </p:clrMapOvr>
  <p:transition spd="slow">
    <p:cov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A0E1C-6CCC-4243-AD50-BAAB82923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I- Quelques concepts physiques 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Le Récap</a:t>
            </a:r>
            <a:endParaRPr lang="fr-FR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oneTexte 2">
                <a:extLst>
                  <a:ext uri="{FF2B5EF4-FFF2-40B4-BE49-F238E27FC236}">
                    <a16:creationId xmlns:a16="http://schemas.microsoft.com/office/drawing/2014/main" id="{A3E2855F-6C96-4C87-BD1B-89529AC22208}"/>
                  </a:ext>
                </a:extLst>
              </p:cNvPr>
              <p:cNvSpPr txBox="1"/>
              <p:nvPr/>
            </p:nvSpPr>
            <p:spPr>
              <a:xfrm>
                <a:off x="438432" y="1542437"/>
                <a:ext cx="5657568" cy="475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lvl="0" indent="-285750">
                  <a:lnSpc>
                    <a:spcPct val="107000"/>
                  </a:lnSpc>
                  <a:buFont typeface="Arial" panose="020B0604020202020204" pitchFamily="34" charset="0"/>
                  <a:buChar char="•"/>
                </a:pP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On a défini le </a:t>
                </a:r>
                <a:r>
                  <a:rPr lang="fr-FR" sz="1800" dirty="0">
                    <a:solidFill>
                      <a:schemeClr val="accent2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PC</a:t>
                </a: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et le flux de diffusion à l’aide de la loi de Fick 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18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fr-FR" sz="18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𝐽</m:t>
                        </m:r>
                      </m:e>
                      <m:sub>
                        <m:r>
                          <a:rPr lang="fr-FR" sz="18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𝐷</m:t>
                        </m:r>
                      </m:sub>
                    </m:sSub>
                    <m:d>
                      <m:dPr>
                        <m:ctrlPr>
                          <a:rPr lang="fr-FR" sz="18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r>
                          <a:rPr lang="fr-FR" sz="18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𝑥</m:t>
                        </m:r>
                      </m:e>
                    </m:d>
                    <m:r>
                      <a:rPr lang="fr-FR" sz="1800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 −</m:t>
                    </m:r>
                    <m:r>
                      <a:rPr lang="fr-FR" sz="1800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𝐷</m:t>
                    </m:r>
                    <m:f>
                      <m:fPr>
                        <m:ctrlPr>
                          <a:rPr lang="fr-FR" sz="18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fr-FR" sz="18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𝑑𝑐</m:t>
                        </m:r>
                      </m:num>
                      <m:den>
                        <m:r>
                          <a:rPr lang="fr-FR" sz="18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𝑑𝑥</m:t>
                        </m:r>
                      </m:den>
                    </m:f>
                    <m:r>
                      <a:rPr lang="fr-FR" sz="1800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285750" lvl="0" indent="-285750">
                  <a:lnSpc>
                    <a:spcPct val="107000"/>
                  </a:lnSpc>
                  <a:buFont typeface="Arial" panose="020B0604020202020204" pitchFamily="34" charset="0"/>
                  <a:buChar char="•"/>
                </a:pPr>
                <a:endParaRPr lang="fr-FR" sz="1800" dirty="0">
                  <a:solidFill>
                    <a:srgbClr val="0070C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lvl="0" indent="-285750">
                  <a:lnSpc>
                    <a:spcPct val="107000"/>
                  </a:lnSpc>
                  <a:buFont typeface="Arial" panose="020B0604020202020204" pitchFamily="34" charset="0"/>
                  <a:buChar char="•"/>
                </a:pPr>
                <a:endParaRPr lang="fr-FR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85750" indent="-285750">
                  <a:lnSpc>
                    <a:spcPct val="107000"/>
                  </a:lnSpc>
                  <a:buFont typeface="Arial" panose="020B0604020202020204" pitchFamily="34" charset="0"/>
                  <a:buChar char="•"/>
                </a:pP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Nous avons découvert </a:t>
                </a:r>
                <a:r>
                  <a:rPr lang="fr-FR" sz="1800" dirty="0">
                    <a:solidFill>
                      <a:schemeClr val="accent2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l’osmose</a:t>
                </a: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phénomène physique fondamental en biologie.</a:t>
                </a:r>
              </a:p>
              <a:p>
                <a:pPr marL="285750" indent="-285750">
                  <a:lnSpc>
                    <a:spcPct val="107000"/>
                  </a:lnSpc>
                  <a:buFont typeface="Arial" panose="020B0604020202020204" pitchFamily="34" charset="0"/>
                  <a:buChar char="•"/>
                </a:pPr>
                <a:endParaRPr lang="fr-FR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85750" lvl="0" indent="-285750">
                  <a:lnSpc>
                    <a:spcPct val="107000"/>
                  </a:lnSpc>
                  <a:buFont typeface="Arial" panose="020B0604020202020204" pitchFamily="34" charset="0"/>
                  <a:buChar char="•"/>
                </a:pPr>
                <a:endParaRPr lang="fr-FR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07000"/>
                  </a:lnSpc>
                  <a:buFont typeface="Symbol" panose="05050102010706020507" pitchFamily="18" charset="2"/>
                  <a:buChar char=""/>
                </a:pP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On a aussi rapidement vu la différence entre pression </a:t>
                </a:r>
                <a:r>
                  <a:rPr lang="fr-FR" sz="1800" dirty="0">
                    <a:solidFill>
                      <a:schemeClr val="accent2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osmotique</a:t>
                </a: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et </a:t>
                </a:r>
                <a:r>
                  <a:rPr lang="fr-FR" sz="1800" dirty="0">
                    <a:solidFill>
                      <a:schemeClr val="accent2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oncotique</a:t>
                </a:r>
                <a:r>
                  <a:rPr lang="fr-FR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342900" lvl="0" indent="-342900">
                  <a:lnSpc>
                    <a:spcPct val="107000"/>
                  </a:lnSpc>
                  <a:buFont typeface="Symbol" panose="05050102010706020507" pitchFamily="18" charset="2"/>
                  <a:buChar char=""/>
                </a:pPr>
                <a:endParaRPr lang="fr-FR" sz="18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07000"/>
                  </a:lnSpc>
                </a:pPr>
                <a:endParaRPr lang="fr-FR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07000"/>
                  </a:lnSpc>
                  <a:spcAft>
                    <a:spcPts val="800"/>
                  </a:spcAft>
                  <a:buFont typeface="Symbol" panose="05050102010706020507" pitchFamily="18" charset="2"/>
                  <a:buChar char=""/>
                </a:pP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Enfin nous avons pu voir plusieurs techniques pour mesurer </a:t>
                </a:r>
                <a:r>
                  <a:rPr lang="fr-FR" sz="1800" dirty="0">
                    <a:solidFill>
                      <a:schemeClr val="accent2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l’osmolalité</a:t>
                </a: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</a:p>
              <a:p>
                <a:pPr marL="342900" lvl="0" indent="-342900">
                  <a:lnSpc>
                    <a:spcPct val="107000"/>
                  </a:lnSpc>
                  <a:spcAft>
                    <a:spcPts val="800"/>
                  </a:spcAft>
                  <a:buFont typeface="Symbol" panose="05050102010706020507" pitchFamily="18" charset="2"/>
                  <a:buChar char=""/>
                </a:pPr>
                <a:endParaRPr lang="fr-FR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ZoneTexte 2">
                <a:extLst>
                  <a:ext uri="{FF2B5EF4-FFF2-40B4-BE49-F238E27FC236}">
                    <a16:creationId xmlns:a16="http://schemas.microsoft.com/office/drawing/2014/main" id="{A3E2855F-6C96-4C87-BD1B-89529AC222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432" y="1542437"/>
                <a:ext cx="5657568" cy="4757777"/>
              </a:xfrm>
              <a:prstGeom prst="rect">
                <a:avLst/>
              </a:prstGeom>
              <a:blipFill>
                <a:blip r:embed="rId2"/>
                <a:stretch>
                  <a:fillRect l="-970" t="-64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46" name="Picture 2" descr="osmose">
            <a:extLst>
              <a:ext uri="{FF2B5EF4-FFF2-40B4-BE49-F238E27FC236}">
                <a16:creationId xmlns:a16="http://schemas.microsoft.com/office/drawing/2014/main" id="{1084B59F-713F-403B-B970-EF2C359D73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023" y="2272497"/>
            <a:ext cx="4396873" cy="3297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96D7883-386D-45AF-8085-EC19B94B7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479796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A0E1C-6CCC-4243-AD50-BAAB82923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113"/>
            <a:ext cx="10515600" cy="1166069"/>
          </a:xfrm>
        </p:spPr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accent2"/>
                </a:solidFill>
              </a:rPr>
              <a:t>II- Filtration, diffusion et convection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A- Filtration, ultrafiltration et dialyse</a:t>
            </a:r>
            <a:endParaRPr lang="fr-FR" sz="3200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3E2855F-6C96-4C87-BD1B-89529AC22208}"/>
              </a:ext>
            </a:extLst>
          </p:cNvPr>
          <p:cNvSpPr txBox="1"/>
          <p:nvPr/>
        </p:nvSpPr>
        <p:spPr>
          <a:xfrm>
            <a:off x="352425" y="1658818"/>
            <a:ext cx="11358606" cy="4431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fr-FR" sz="18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Filtration</a:t>
            </a:r>
            <a:r>
              <a:rPr lang="fr-FR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Passage d’eau et de molécules en solution </a:t>
            </a:r>
            <a:r>
              <a:rPr lang="fr-FR" sz="1800" b="1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suspension à travers une membrane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non sélective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lvl="0">
              <a:lnSpc>
                <a:spcPct val="107000"/>
              </a:lnSpc>
            </a:pP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fr-FR" sz="18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Ultrafiltration</a:t>
            </a:r>
            <a:r>
              <a:rPr lang="fr-FR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Passage d’eau et de molécules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solution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à travers une membrane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sélective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Les molécules en suspension ne passent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 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 C’est comme une filtration sauf qu’on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retient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les grosses molécules.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endParaRPr lang="fr-FR" dirty="0">
              <a:solidFill>
                <a:srgbClr val="0070C0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18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Membrane sélective 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Membrane qui retient un certain nombre de composés d’un côté de la membrane.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fr-FR" sz="18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Dialyse</a:t>
            </a:r>
            <a:r>
              <a:rPr lang="fr-FR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Passage par une membrane retenant les molécules en </a:t>
            </a:r>
            <a:r>
              <a:rPr lang="fr-FR" dirty="0">
                <a:solidFill>
                  <a:srgbClr val="ED7D3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suspension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mais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celles en</a:t>
            </a:r>
            <a:r>
              <a:rPr lang="fr-FR" dirty="0">
                <a:solidFill>
                  <a:srgbClr val="ED7D3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solution.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33150EB4-09C4-4EE4-B69B-B0F7BA46AA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3810" y="5200212"/>
            <a:ext cx="3762375" cy="1590675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3FAC3C4-1E9B-4E56-A38B-1CAF9AEE9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310022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A0E1C-6CCC-4243-AD50-BAAB82923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1248871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fr-FR" sz="3200" b="1" dirty="0">
                <a:solidFill>
                  <a:schemeClr val="accent2"/>
                </a:solidFill>
              </a:rPr>
              <a:t>II- Filtration, diffusion et convection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B- Diffusion et convection à travers une membrane</a:t>
            </a:r>
            <a:b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1) Diffusion dans un liquide seul</a:t>
            </a:r>
            <a:endParaRPr lang="fr-FR" sz="3200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E2E1A30F-7C17-466F-9F33-E4425F3E465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367" y="1840103"/>
            <a:ext cx="7255265" cy="360124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0734A24-C22C-42C5-95A4-61BF34265DD7}"/>
              </a:ext>
            </a:extLst>
          </p:cNvPr>
          <p:cNvSpPr txBox="1"/>
          <p:nvPr/>
        </p:nvSpPr>
        <p:spPr>
          <a:xfrm>
            <a:off x="360727" y="6148749"/>
            <a:ext cx="117110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L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es potentiels chimiques sont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initialement maximaux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et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nuls après diffusion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car la membrane n’est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pas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sélective.</a:t>
            </a:r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B082C03-C097-4DB1-B6CF-1463F17D7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5593" y="6518081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512905380"/>
      </p:ext>
    </p:extLst>
  </p:cSld>
  <p:clrMapOvr>
    <a:masterClrMapping/>
  </p:clrMapOvr>
  <p:transition spd="slow">
    <p:randomBar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A0E1C-6CCC-4243-AD50-BAAB82923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1248871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fr-FR" sz="3200" b="1" dirty="0">
                <a:solidFill>
                  <a:schemeClr val="accent2"/>
                </a:solidFill>
              </a:rPr>
              <a:t>II- Filtration, diffusion et convection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B- Diffusion et convection à travers une membrane</a:t>
            </a:r>
            <a:b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2) Diffusion des gaz à l’interaction air-eau</a:t>
            </a:r>
            <a:endParaRPr lang="fr-FR" sz="3200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0628353-6A69-4573-8364-27940BD954D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72" y="2333162"/>
            <a:ext cx="5257801" cy="273494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3966B2D-EA63-42A5-A513-9F0239BF4ED4}"/>
              </a:ext>
            </a:extLst>
          </p:cNvPr>
          <p:cNvSpPr txBox="1"/>
          <p:nvPr/>
        </p:nvSpPr>
        <p:spPr>
          <a:xfrm>
            <a:off x="6576969" y="1986405"/>
            <a:ext cx="5385732" cy="45456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Les molécules de gaz aériennes sont en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équilibre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avec les molécules de gaz dissoutes et le flux de gaz air-eau dépend :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 coefficient de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diffusion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gradient de pression partielle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65430"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265430">
              <a:lnSpc>
                <a:spcPct val="107000"/>
              </a:lnSpc>
              <a:spcAft>
                <a:spcPts val="800"/>
              </a:spcAft>
            </a:pP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La pression partielle correspond à la pression dont est responsable un seul gaz = la pression qu’exercerait les molécules du composant s’il occupait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seul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volume du mélange.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ZoneTexte 8">
                <a:extLst>
                  <a:ext uri="{FF2B5EF4-FFF2-40B4-BE49-F238E27FC236}">
                    <a16:creationId xmlns:a16="http://schemas.microsoft.com/office/drawing/2014/main" id="{F5AE6B52-2695-439E-B3AD-EEEDC320E52B}"/>
                  </a:ext>
                </a:extLst>
              </p:cNvPr>
              <p:cNvSpPr txBox="1"/>
              <p:nvPr/>
            </p:nvSpPr>
            <p:spPr>
              <a:xfrm>
                <a:off x="631272" y="5609128"/>
                <a:ext cx="6094602" cy="52399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Elle se calcule avec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1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fr-FR" sz="1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𝑷</m:t>
                        </m:r>
                      </m:e>
                      <m:sub>
                        <m:r>
                          <a:rPr lang="fr-FR" sz="1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𝒊</m:t>
                        </m:r>
                      </m:sub>
                    </m:sSub>
                    <m:r>
                      <a:rPr lang="fr-FR" sz="1800" b="1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fr-FR" sz="1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fr-FR" sz="1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𝑭</m:t>
                        </m:r>
                      </m:e>
                      <m:sub>
                        <m:r>
                          <a:rPr lang="fr-FR" sz="1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𝒊</m:t>
                        </m:r>
                      </m:sub>
                    </m:sSub>
                    <m:r>
                      <a:rPr lang="fr-FR" sz="1800" b="1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∗</m:t>
                    </m:r>
                    <m:sSub>
                      <m:sSubPr>
                        <m:ctrlPr>
                          <a:rPr lang="fr-FR" sz="1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fr-FR" sz="1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𝑷</m:t>
                        </m:r>
                      </m:e>
                      <m:sub>
                        <m:r>
                          <a:rPr lang="fr-FR" sz="1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𝒕𝒐𝒕</m:t>
                        </m:r>
                      </m:sub>
                    </m:sSub>
                    <m:r>
                      <a:rPr lang="fr-FR" sz="1800" b="1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</m:t>
                    </m:r>
                    <m:f>
                      <m:fPr>
                        <m:ctrlPr>
                          <a:rPr lang="fr-FR" sz="1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fr-FR" sz="1800" b="1" i="1">
                                <a:solidFill>
                                  <a:srgbClr val="0070C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fr-FR" sz="1800" b="1" i="1">
                                <a:solidFill>
                                  <a:srgbClr val="0070C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fr-FR" sz="1800" b="1" i="1">
                                <a:solidFill>
                                  <a:srgbClr val="0070C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𝒊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fr-FR" sz="1800" b="1" i="1">
                                <a:solidFill>
                                  <a:srgbClr val="0070C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fr-FR" sz="1800" b="1" i="1">
                                <a:solidFill>
                                  <a:srgbClr val="0070C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fr-FR" sz="1800" b="1" i="1">
                                <a:solidFill>
                                  <a:srgbClr val="0070C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𝒕𝒐𝒕</m:t>
                            </m:r>
                          </m:sub>
                        </m:sSub>
                      </m:den>
                    </m:f>
                    <m:r>
                      <a:rPr lang="fr-FR" sz="1800" b="1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∗</m:t>
                    </m:r>
                    <m:sSub>
                      <m:sSubPr>
                        <m:ctrlPr>
                          <a:rPr lang="fr-FR" sz="1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fr-FR" sz="1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𝑷</m:t>
                        </m:r>
                      </m:e>
                      <m:sub>
                        <m:r>
                          <a:rPr lang="fr-FR" sz="1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𝒕𝒐𝒕</m:t>
                        </m:r>
                      </m:sub>
                    </m:sSub>
                  </m:oMath>
                </a14:m>
                <a:r>
                  <a:rPr lang="fr-FR" sz="1800" b="1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endParaRPr lang="fr-FR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ZoneTexte 8">
                <a:extLst>
                  <a:ext uri="{FF2B5EF4-FFF2-40B4-BE49-F238E27FC236}">
                    <a16:creationId xmlns:a16="http://schemas.microsoft.com/office/drawing/2014/main" id="{F5AE6B52-2695-439E-B3AD-EEEDC320E5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272" y="5609128"/>
                <a:ext cx="6094602" cy="523990"/>
              </a:xfrm>
              <a:prstGeom prst="rect">
                <a:avLst/>
              </a:prstGeom>
              <a:blipFill>
                <a:blip r:embed="rId3"/>
                <a:stretch>
                  <a:fillRect l="-90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905F09B-49C3-4FE9-AD63-3F9AB8A68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94269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A0E1C-6CCC-4243-AD50-BAAB82923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1248871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fr-FR" sz="3200" b="1" dirty="0">
                <a:solidFill>
                  <a:schemeClr val="accent2"/>
                </a:solidFill>
              </a:rPr>
              <a:t>II- Filtration, diffusion et convection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B- Diffusion et convection à travers une membrane</a:t>
            </a:r>
            <a:b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3) Convection</a:t>
            </a:r>
            <a:endParaRPr lang="fr-FR" sz="3200" dirty="0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2ACA72F8-0382-4E7D-9A9E-701EE5A8F3C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25" y="1910677"/>
            <a:ext cx="5141597" cy="3543714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ZoneTexte 4">
                <a:extLst>
                  <a:ext uri="{FF2B5EF4-FFF2-40B4-BE49-F238E27FC236}">
                    <a16:creationId xmlns:a16="http://schemas.microsoft.com/office/drawing/2014/main" id="{55FD5315-418D-40A6-A987-183ECF2366A4}"/>
                  </a:ext>
                </a:extLst>
              </p:cNvPr>
              <p:cNvSpPr txBox="1"/>
              <p:nvPr/>
            </p:nvSpPr>
            <p:spPr>
              <a:xfrm>
                <a:off x="6028035" y="3121527"/>
                <a:ext cx="5649440" cy="31829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fr-FR" b="1" dirty="0">
                    <a:solidFill>
                      <a:schemeClr val="accent2"/>
                    </a:solidFill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fr-FR" sz="1800" b="1" dirty="0">
                    <a:solidFill>
                      <a:schemeClr val="accent2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onvection</a:t>
                </a: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propriété d’un mélange de molécules liquides </a:t>
                </a:r>
                <a:r>
                  <a:rPr lang="fr-FR" sz="1800" dirty="0">
                    <a:solidFill>
                      <a:srgbClr val="ED7D31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ou </a:t>
                </a: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gazeuses de se déplacer selon la </a:t>
                </a:r>
                <a:r>
                  <a:rPr lang="fr-FR" sz="1800" dirty="0">
                    <a:solidFill>
                      <a:srgbClr val="ED7D31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pression hydrostatique</a:t>
                </a: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(= la force exercée par un liquide) qu’elles subissent.</a:t>
                </a:r>
                <a:endParaRPr lang="fr-FR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r>
                  <a:rPr lang="fr-FR" sz="1800" dirty="0">
                    <a:solidFill>
                      <a:srgbClr val="ED7D31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fr-FR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Le débit de fluide et d’osmoles va dépendre : </a:t>
                </a:r>
                <a:endParaRPr lang="fr-FR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07000"/>
                  </a:lnSpc>
                  <a:buFont typeface="Symbol" panose="05050102010706020507" pitchFamily="18" charset="2"/>
                  <a:buChar char=""/>
                </a:pP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Du gradient de </a:t>
                </a:r>
                <a:r>
                  <a:rPr lang="fr-FR" sz="1800" dirty="0">
                    <a:solidFill>
                      <a:srgbClr val="ED7D31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pression hydrostatique </a:t>
                </a: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sz="18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fr-FR" sz="18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𝑑𝑝</m:t>
                        </m:r>
                      </m:num>
                      <m:den>
                        <m:r>
                          <a:rPr lang="fr-FR" sz="18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𝑑𝑥</m:t>
                        </m:r>
                      </m:den>
                    </m:f>
                  </m:oMath>
                </a14:m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fr-FR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07000"/>
                  </a:lnSpc>
                  <a:spcAft>
                    <a:spcPts val="800"/>
                  </a:spcAft>
                  <a:buFont typeface="Symbol" panose="05050102010706020507" pitchFamily="18" charset="2"/>
                  <a:buChar char=""/>
                </a:pP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Du </a:t>
                </a:r>
                <a:r>
                  <a:rPr lang="fr-FR" sz="1800" dirty="0">
                    <a:solidFill>
                      <a:srgbClr val="ED7D31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coefficient de mobilité </a:t>
                </a: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mécanique du fluide dans la membrane (L</a:t>
                </a:r>
                <a:r>
                  <a:rPr lang="fr-FR" sz="1800" baseline="-250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</a:t>
                </a:r>
                <a:r>
                  <a:rPr lang="fr-FR" sz="1800" dirty="0">
                    <a:solidFill>
                      <a:srgbClr val="0070C0"/>
                    </a:solidFill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).</a:t>
                </a:r>
                <a:endParaRPr lang="fr-FR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ZoneTexte 4">
                <a:extLst>
                  <a:ext uri="{FF2B5EF4-FFF2-40B4-BE49-F238E27FC236}">
                    <a16:creationId xmlns:a16="http://schemas.microsoft.com/office/drawing/2014/main" id="{55FD5315-418D-40A6-A987-183ECF2366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8035" y="3121527"/>
                <a:ext cx="5649440" cy="3182987"/>
              </a:xfrm>
              <a:prstGeom prst="rect">
                <a:avLst/>
              </a:prstGeom>
              <a:blipFill>
                <a:blip r:embed="rId3"/>
                <a:stretch>
                  <a:fillRect l="-971" t="-958" b="-1916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DF09A802-68E1-41E2-849F-DFF4D4DBC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986465002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A0E1C-6CCC-4243-AD50-BAAB82923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1248871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fr-FR" sz="3200" b="1">
                <a:solidFill>
                  <a:schemeClr val="accent2"/>
                </a:solidFill>
              </a:rPr>
              <a:t>II- Filtration, diffusion et convection</a:t>
            </a:r>
            <a:br>
              <a:rPr lang="fr-FR" sz="3200"/>
            </a:br>
            <a:r>
              <a:rPr lang="fr-FR" sz="220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B- Diffusion et convection à travers une membrane</a:t>
            </a:r>
            <a:br>
              <a:rPr lang="fr-FR" sz="220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fr-FR" sz="220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4) En pratique</a:t>
            </a:r>
            <a:endParaRPr lang="fr-FR" sz="3200" dirty="0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89B909C2-347D-4D1E-A4C8-C99B11FF1A2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747" y="2906893"/>
            <a:ext cx="5328096" cy="324047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DCEA24D-8445-4FF3-905F-8CF2299FA60C}"/>
              </a:ext>
            </a:extLst>
          </p:cNvPr>
          <p:cNvSpPr txBox="1"/>
          <p:nvPr/>
        </p:nvSpPr>
        <p:spPr>
          <a:xfrm>
            <a:off x="428449" y="4527128"/>
            <a:ext cx="5162025" cy="18555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départ</a:t>
            </a:r>
            <a:r>
              <a:rPr lang="fr-FR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composition osmolaire identique. </a:t>
            </a:r>
          </a:p>
          <a:p>
            <a:pPr lvl="0">
              <a:lnSpc>
                <a:spcPct val="107000"/>
              </a:lnSpc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lvl="0">
              <a:lnSpc>
                <a:spcPct val="107000"/>
              </a:lnSpc>
            </a:pPr>
            <a:endParaRPr lang="fr-FR" dirty="0">
              <a:solidFill>
                <a:srgbClr val="0070C0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</a:pPr>
            <a:endParaRPr lang="fr-F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Sans générer de potentiel chimique puisqu’eau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et</a:t>
            </a:r>
            <a:r>
              <a:rPr lang="fr-FR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osmoles peuvent passer</a:t>
            </a:r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036DCB8-B8F8-406D-A26D-2B5036C47CFA}"/>
              </a:ext>
            </a:extLst>
          </p:cNvPr>
          <p:cNvSpPr txBox="1"/>
          <p:nvPr/>
        </p:nvSpPr>
        <p:spPr>
          <a:xfrm>
            <a:off x="6017003" y="2233952"/>
            <a:ext cx="6094602" cy="37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fr-FR" sz="180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Convection à travers une membrane </a:t>
            </a:r>
            <a:r>
              <a:rPr lang="fr-FR" sz="1800" b="1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non</a:t>
            </a:r>
            <a:r>
              <a:rPr lang="fr-FR" sz="180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sélective :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18EFD24E-4E2B-4E9B-848A-D05B58C90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49" y="1593908"/>
            <a:ext cx="4124991" cy="2314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Espace réservé du pied de page 4">
            <a:extLst>
              <a:ext uri="{FF2B5EF4-FFF2-40B4-BE49-F238E27FC236}">
                <a16:creationId xmlns:a16="http://schemas.microsoft.com/office/drawing/2014/main" id="{E0F17375-29DA-4E1A-BC14-E286349FA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3659890605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A0E1C-6CCC-4243-AD50-BAAB82923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1248871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fr-FR" sz="3200" b="1">
                <a:solidFill>
                  <a:schemeClr val="accent2"/>
                </a:solidFill>
              </a:rPr>
              <a:t>II- Filtration, diffusion et convection</a:t>
            </a:r>
            <a:br>
              <a:rPr lang="fr-FR" sz="3200"/>
            </a:br>
            <a:r>
              <a:rPr lang="fr-FR" sz="220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B- Diffusion et convection à travers une membrane</a:t>
            </a:r>
            <a:br>
              <a:rPr lang="fr-FR" sz="220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fr-FR" sz="220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4) En pratique</a:t>
            </a:r>
            <a:endParaRPr lang="fr-FR" sz="3200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036DCB8-B8F8-406D-A26D-2B5036C47CFA}"/>
              </a:ext>
            </a:extLst>
          </p:cNvPr>
          <p:cNvSpPr txBox="1"/>
          <p:nvPr/>
        </p:nvSpPr>
        <p:spPr>
          <a:xfrm>
            <a:off x="535276" y="2073726"/>
            <a:ext cx="6094602" cy="37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Convection à travers une membrane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idéale </a:t>
            </a: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sélective :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0EA3F4D-D542-4237-9969-4C45F652DC1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21" y="3047998"/>
            <a:ext cx="5061960" cy="31464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FB96808-81D4-4C56-A8FE-798D03C2CB69}"/>
              </a:ext>
            </a:extLst>
          </p:cNvPr>
          <p:cNvSpPr txBox="1"/>
          <p:nvPr/>
        </p:nvSpPr>
        <p:spPr>
          <a:xfrm>
            <a:off x="6245594" y="2640648"/>
            <a:ext cx="5502158" cy="2949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 départ,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absence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potentiel chimique. 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endParaRPr lang="fr-FR" sz="1800" dirty="0">
              <a:solidFill>
                <a:srgbClr val="0070C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membrane est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imperméable aux molécules jaunes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endParaRPr lang="fr-FR" sz="1800" dirty="0">
              <a:solidFill>
                <a:srgbClr val="0070C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exerce une pression du côté gauche et par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convection</a:t>
            </a:r>
            <a:r>
              <a:rPr lang="fr-FR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fr-FR" sz="1800" dirty="0">
              <a:solidFill>
                <a:srgbClr val="FF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gauche = + jaunes = PC fort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429B250A-6734-4E8E-854F-D1663FDFB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84177794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A0E1C-6CCC-4243-AD50-BAAB82923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1248871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fr-FR" sz="3200" b="1">
                <a:solidFill>
                  <a:schemeClr val="accent2"/>
                </a:solidFill>
              </a:rPr>
              <a:t>II- Filtration, diffusion et convection</a:t>
            </a:r>
            <a:br>
              <a:rPr lang="fr-FR" sz="3200"/>
            </a:br>
            <a:r>
              <a:rPr lang="fr-FR" sz="220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B- Diffusion et convection à travers une membrane</a:t>
            </a:r>
            <a:br>
              <a:rPr lang="fr-FR" sz="220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fr-FR" sz="220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4) En pratique</a:t>
            </a:r>
            <a:endParaRPr lang="fr-FR" sz="3200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036DCB8-B8F8-406D-A26D-2B5036C47CFA}"/>
              </a:ext>
            </a:extLst>
          </p:cNvPr>
          <p:cNvSpPr txBox="1"/>
          <p:nvPr/>
        </p:nvSpPr>
        <p:spPr>
          <a:xfrm>
            <a:off x="6218338" y="2074561"/>
            <a:ext cx="5417191" cy="37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Diffusion à travers une membrane idéale </a:t>
            </a:r>
            <a:r>
              <a:rPr lang="fr-FR" sz="1800" b="1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sélective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8C1E1F0-E285-48A0-94E8-9ADB73D78D7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007" y="3015164"/>
            <a:ext cx="5927851" cy="3221604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3ECB0108-C601-4530-BEDB-1FFE25DAB458}"/>
              </a:ext>
            </a:extLst>
          </p:cNvPr>
          <p:cNvSpPr txBox="1"/>
          <p:nvPr/>
        </p:nvSpPr>
        <p:spPr>
          <a:xfrm>
            <a:off x="460533" y="2634515"/>
            <a:ext cx="4830662" cy="27560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part de la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situation précédente + on laisse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situation évoluer.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la membrane n’est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 du tout 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perméable aux jaunes = on maintient un potentiel élevé à gauche pour les molécules jaunes.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338" name="Picture 2" descr="Anniversaire Reine des Neiges 2: décoration, animation et ...">
            <a:extLst>
              <a:ext uri="{FF2B5EF4-FFF2-40B4-BE49-F238E27FC236}">
                <a16:creationId xmlns:a16="http://schemas.microsoft.com/office/drawing/2014/main" id="{7FD00492-2E9E-4D94-9C2F-DA1BFC60A7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533" y="244110"/>
            <a:ext cx="1790438" cy="1004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72B6BCD6-55D8-40B2-8FE3-331B7A1A6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375342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A0E1C-6CCC-4243-AD50-BAAB82923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1248871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fr-FR" sz="3200" b="1" dirty="0">
                <a:solidFill>
                  <a:schemeClr val="accent2"/>
                </a:solidFill>
              </a:rPr>
              <a:t>II- Filtration, diffusion et convection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B- Diffusion et convection à travers une membrane</a:t>
            </a:r>
            <a:b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4) En pratique</a:t>
            </a:r>
            <a:endParaRPr lang="fr-FR" sz="3200" dirty="0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C75FFD17-CAB6-4189-BFF4-D26F4EC30EE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617" y="2944537"/>
            <a:ext cx="5688078" cy="335928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97C47EC-282C-4EE4-B798-9894F9B62ABD}"/>
              </a:ext>
            </a:extLst>
          </p:cNvPr>
          <p:cNvSpPr txBox="1"/>
          <p:nvPr/>
        </p:nvSpPr>
        <p:spPr>
          <a:xfrm>
            <a:off x="276539" y="2053691"/>
            <a:ext cx="10616417" cy="15640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830" indent="412750">
              <a:lnSpc>
                <a:spcPct val="107000"/>
              </a:lnSpc>
              <a:spcAft>
                <a:spcPts val="800"/>
              </a:spcAft>
            </a:pPr>
            <a:r>
              <a:rPr lang="fr-FR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PC des protéines </a:t>
            </a:r>
            <a:r>
              <a:rPr lang="fr-FR" dirty="0">
                <a:solidFill>
                  <a:srgbClr val="ED7D3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fort </a:t>
            </a:r>
            <a:r>
              <a:rPr lang="fr-FR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à gauche + PC osmoles </a:t>
            </a:r>
            <a:r>
              <a:rPr lang="fr-FR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équivalent</a:t>
            </a:r>
            <a:r>
              <a:rPr lang="fr-FR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Flux d’eau de </a:t>
            </a:r>
            <a:r>
              <a:rPr lang="fr-FR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droite à gauche.</a:t>
            </a:r>
          </a:p>
          <a:p>
            <a:pPr marL="36830" indent="412750">
              <a:lnSpc>
                <a:spcPct val="107000"/>
              </a:lnSpc>
              <a:spcAft>
                <a:spcPts val="800"/>
              </a:spcAft>
            </a:pPr>
            <a:endParaRPr lang="fr-FR" dirty="0">
              <a:solidFill>
                <a:schemeClr val="accent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830" indent="412750">
              <a:lnSpc>
                <a:spcPct val="107000"/>
              </a:lnSpc>
              <a:spcAft>
                <a:spcPts val="800"/>
              </a:spcAft>
            </a:pPr>
            <a:r>
              <a:rPr lang="fr-FR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+ pression hydrostatique opposée = 0 flux !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7658948-CEB2-459B-BD43-6AAE02B1330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05" y="4320330"/>
            <a:ext cx="3042407" cy="198349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Espace réservé du pied de page 4">
            <a:extLst>
              <a:ext uri="{FF2B5EF4-FFF2-40B4-BE49-F238E27FC236}">
                <a16:creationId xmlns:a16="http://schemas.microsoft.com/office/drawing/2014/main" id="{B957A338-89D6-4028-80A7-62B8635DF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406630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A0E1C-6CCC-4243-AD50-BAAB82923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1248871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fr-FR" sz="3200" b="1" dirty="0">
                <a:solidFill>
                  <a:schemeClr val="accent2"/>
                </a:solidFill>
              </a:rPr>
              <a:t>II- Filtration, diffusion et convection</a:t>
            </a:r>
            <a:br>
              <a:rPr lang="fr-FR" sz="3200" dirty="0"/>
            </a:br>
            <a:r>
              <a:rPr lang="fr-FR" sz="22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Le Récap’</a:t>
            </a:r>
            <a:endParaRPr lang="fr-FR" sz="3200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0A3CB12-917A-48B8-82BE-2E792E2BF2D1}"/>
              </a:ext>
            </a:extLst>
          </p:cNvPr>
          <p:cNvSpPr txBox="1"/>
          <p:nvPr/>
        </p:nvSpPr>
        <p:spPr>
          <a:xfrm>
            <a:off x="768641" y="1863006"/>
            <a:ext cx="5650632" cy="41352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compartiments de l’organisme contiennent des substances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dissoutes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ou en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suspension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séparées par des membranes biologiques.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94030">
              <a:lnSpc>
                <a:spcPct val="107000"/>
              </a:lnSpc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forces mises en jeu pour les échanges osmolaires entre les compartiments sont les pressions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hydrostatique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oncotique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et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osmotique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qui vont, selon les situations, aboutir à différentes situations d’équilibre !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fr-FR" dirty="0">
              <a:solidFill>
                <a:srgbClr val="0070C0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a aussi vu les définitions de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convection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(sous une pression hydrostatique) et de </a:t>
            </a:r>
            <a:r>
              <a:rPr lang="fr-FR" sz="1800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diffusion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(sous le potentiel chimique).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Principe De La Diffusion — TakBuzz">
            <a:extLst>
              <a:ext uri="{FF2B5EF4-FFF2-40B4-BE49-F238E27FC236}">
                <a16:creationId xmlns:a16="http://schemas.microsoft.com/office/drawing/2014/main" id="{76EEB02A-F4F7-4EE5-BFD8-0EAAEF5CD4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5964" y="2957947"/>
            <a:ext cx="4589585" cy="3040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D198310-D47C-4530-9C51-ED587714E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39236625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>
            <a:extLst>
              <a:ext uri="{FF2B5EF4-FFF2-40B4-BE49-F238E27FC236}">
                <a16:creationId xmlns:a16="http://schemas.microsoft.com/office/drawing/2014/main" id="{B77D2E57-4AF6-4695-97D4-5E7C06945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6926" y="533399"/>
            <a:ext cx="4738255" cy="4738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211B2E-2723-437D-BB4F-CF0D66B200B5}"/>
              </a:ext>
            </a:extLst>
          </p:cNvPr>
          <p:cNvSpPr txBox="1"/>
          <p:nvPr/>
        </p:nvSpPr>
        <p:spPr>
          <a:xfrm>
            <a:off x="2119747" y="5874328"/>
            <a:ext cx="81326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rgbClr val="0070C0"/>
                </a:solidFill>
              </a:rPr>
              <a:t>Merci pour votre attention et bon courage c’est un cours fondamental pour la suite ! </a:t>
            </a:r>
          </a:p>
          <a:p>
            <a:pPr algn="ctr"/>
            <a:r>
              <a:rPr lang="fr-FR" dirty="0">
                <a:solidFill>
                  <a:srgbClr val="0070C0"/>
                </a:solidFill>
              </a:rPr>
              <a:t>Les QCM sont souvent accessibles en plus ♥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F73497-5AF9-4623-9CD4-95AE25EAA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5405961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0D48C0-E240-40E4-80BA-DF1492424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>
                <a:solidFill>
                  <a:schemeClr val="accent2"/>
                </a:solidFill>
              </a:rPr>
              <a:t>Quelques QCM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7B0C18D-9D20-4956-A785-B2F4087D05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75565" indent="0">
              <a:lnSpc>
                <a:spcPct val="115000"/>
              </a:lnSpc>
              <a:spcAft>
                <a:spcPts val="600"/>
              </a:spcAft>
              <a:buNone/>
            </a:pPr>
            <a:r>
              <a:rPr lang="fr-FR" sz="1800" b="1" u="sng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QCM 1</a:t>
            </a:r>
            <a:r>
              <a:rPr lang="fr-FR" sz="18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: A propos du cours « potentiel chimique », indiquez la (les) proposition(s) exacte(s) :</a:t>
            </a:r>
            <a:endParaRPr lang="fr-FR" sz="1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A) Le potentiel chimique dépend de la concentration, du coefficient de diffusion, de la température et de la mobilité mécanique de l’espèce considérée</a:t>
            </a:r>
            <a:endParaRPr lang="fr-FR" sz="1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B) Pression osmotique = solution, pression oncotique = suspension</a:t>
            </a:r>
            <a:endParaRPr lang="fr-FR" sz="1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C) Le flux de diffusion est opposé au gradient de concentration</a:t>
            </a:r>
            <a:endParaRPr lang="fr-FR" sz="1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D) En pratique on utilise uniquement l’osmomètre de Dutrochet pour mesurer l’osmolalité </a:t>
            </a:r>
            <a:endParaRPr lang="fr-FR" sz="1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E) Les propositions A, B, C et D sont fausses</a:t>
            </a:r>
            <a:endParaRPr lang="fr-FR" sz="1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00A1FDF-6F59-4131-B5EB-309B0636E98E}"/>
              </a:ext>
            </a:extLst>
          </p:cNvPr>
          <p:cNvSpPr txBox="1"/>
          <p:nvPr/>
        </p:nvSpPr>
        <p:spPr>
          <a:xfrm>
            <a:off x="177567" y="5481827"/>
            <a:ext cx="11836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>
                <a:solidFill>
                  <a:schemeClr val="accent2"/>
                </a:solidFill>
              </a:rPr>
              <a:t>Socrative</a:t>
            </a:r>
            <a:r>
              <a:rPr lang="fr-FR" sz="2800" b="1" dirty="0">
                <a:solidFill>
                  <a:schemeClr val="accent2"/>
                </a:solidFill>
              </a:rPr>
              <a:t> </a:t>
            </a:r>
            <a:r>
              <a:rPr lang="fr-FR" sz="2800" b="1" dirty="0" err="1">
                <a:solidFill>
                  <a:schemeClr val="accent2"/>
                </a:solidFill>
              </a:rPr>
              <a:t>student</a:t>
            </a:r>
            <a:r>
              <a:rPr lang="fr-FR" sz="2800" b="1" dirty="0">
                <a:solidFill>
                  <a:schemeClr val="accent2"/>
                </a:solidFill>
              </a:rPr>
              <a:t> : nom de la room BIOFEESIO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F613F94-E552-46A6-AC52-6BF20F058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18377142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0D48C0-E240-40E4-80BA-DF1492424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>
                <a:solidFill>
                  <a:schemeClr val="accent2"/>
                </a:solidFill>
              </a:rPr>
              <a:t>Quelques QCM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7B0C18D-9D20-4956-A785-B2F4087D05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22789"/>
            <a:ext cx="10515600" cy="3854739"/>
          </a:xfrm>
        </p:spPr>
        <p:txBody>
          <a:bodyPr/>
          <a:lstStyle/>
          <a:p>
            <a:pPr marL="227330" marR="75565" indent="0">
              <a:lnSpc>
                <a:spcPct val="115000"/>
              </a:lnSpc>
              <a:spcAft>
                <a:spcPts val="600"/>
              </a:spcAft>
              <a:buNone/>
            </a:pPr>
            <a:r>
              <a:rPr lang="fr-FR" sz="1800" b="1" u="sng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QCM 1</a:t>
            </a:r>
            <a:r>
              <a:rPr lang="fr-FR" sz="18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: ABC</a:t>
            </a:r>
            <a:endParaRPr lang="fr-FR" sz="1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2733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A) </a:t>
            </a:r>
            <a:r>
              <a:rPr lang="fr-FR" sz="1800" u="sng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Vrai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fr-FR" sz="1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2733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B) </a:t>
            </a:r>
            <a:r>
              <a:rPr lang="fr-FR" sz="1800" u="sng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Vrai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: En simplifiant l’idée est là</a:t>
            </a:r>
            <a:endParaRPr lang="fr-FR" sz="1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2733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C) </a:t>
            </a:r>
            <a:r>
              <a:rPr lang="fr-FR" sz="1800" u="sng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Vrai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: On oublie pas le petit – dans la formule</a:t>
            </a:r>
            <a:endParaRPr lang="fr-FR" sz="1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2733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D) </a:t>
            </a:r>
            <a:r>
              <a:rPr lang="fr-FR" sz="1800" u="sng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Faux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: Surtout pas ! On veut pas de tube de 10km de haut et on a pas de membrane parfaite !</a:t>
            </a:r>
            <a:endParaRPr lang="fr-FR" sz="1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2733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E) </a:t>
            </a:r>
            <a:r>
              <a:rPr lang="fr-FR" sz="1800" u="sng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Faux</a:t>
            </a: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fr-FR" sz="1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fr-FR" dirty="0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35B11265-12E4-44F5-9795-B6900D778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42560892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0D48C0-E240-40E4-80BA-DF1492424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>
                <a:solidFill>
                  <a:schemeClr val="accent2"/>
                </a:solidFill>
              </a:rPr>
              <a:t>Quelques QCM (prof)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7B0C18D-9D20-4956-A785-B2F4087D05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993582" cy="4351338"/>
          </a:xfrm>
        </p:spPr>
        <p:txBody>
          <a:bodyPr>
            <a:normAutofit fontScale="92500"/>
          </a:bodyPr>
          <a:lstStyle/>
          <a:p>
            <a:pPr marL="0" marR="75565" indent="0">
              <a:lnSpc>
                <a:spcPct val="115000"/>
              </a:lnSpc>
              <a:spcAft>
                <a:spcPts val="600"/>
              </a:spcAft>
              <a:buNone/>
            </a:pPr>
            <a:r>
              <a:rPr lang="fr-FR" sz="1800" b="1" u="sng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QCM 2</a:t>
            </a:r>
            <a:r>
              <a:rPr lang="fr-FR" sz="1800" b="1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: La diffusion d’un ion à travers une membrane qui lui est perméable dépend de certains paramètres indiqués par la loi de Fick. Parmi les suivants, lesquels faut-il retenir ? </a:t>
            </a:r>
          </a:p>
          <a:p>
            <a:pPr marL="342900" marR="75565" indent="-342900">
              <a:lnSpc>
                <a:spcPct val="115000"/>
              </a:lnSpc>
              <a:spcAft>
                <a:spcPts val="600"/>
              </a:spcAft>
              <a:buAutoNum type="alphaUcParenR"/>
            </a:pPr>
            <a:r>
              <a:rPr lang="fr-FR" sz="18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La diffusion d’un ion à travers une membrane qui lui est perméable dépend de la mobilité mécanique de cet ion dans la membrane </a:t>
            </a:r>
          </a:p>
          <a:p>
            <a:pPr marL="0" marR="75565" indent="0">
              <a:lnSpc>
                <a:spcPct val="115000"/>
              </a:lnSpc>
              <a:spcAft>
                <a:spcPts val="600"/>
              </a:spcAft>
              <a:buNone/>
            </a:pPr>
            <a:r>
              <a:rPr lang="fr-FR" sz="18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B) La diffusion d’un ion à travers une membrane qui lui est perméable dépend de la différence de concentration de cet ion de part et d’autre de la membrane </a:t>
            </a:r>
          </a:p>
          <a:p>
            <a:pPr marL="0" marR="75565" indent="0">
              <a:lnSpc>
                <a:spcPct val="115000"/>
              </a:lnSpc>
              <a:spcAft>
                <a:spcPts val="600"/>
              </a:spcAft>
              <a:buNone/>
            </a:pPr>
            <a:r>
              <a:rPr lang="fr-FR" sz="18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C) La diffusion d’un ion à travers une membrane qui lui est perméable dépend de la différence de potentiel électrique de part et d’autre de la membrane </a:t>
            </a:r>
          </a:p>
          <a:p>
            <a:pPr marL="0" marR="75565" indent="0">
              <a:lnSpc>
                <a:spcPct val="115000"/>
              </a:lnSpc>
              <a:spcAft>
                <a:spcPts val="600"/>
              </a:spcAft>
              <a:buNone/>
            </a:pPr>
            <a:r>
              <a:rPr lang="fr-FR" sz="18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D) La diffusion d’un ion à travers une membrane qui lui est perméable dépend du potentiel chimique de cet ion </a:t>
            </a:r>
          </a:p>
          <a:p>
            <a:pPr marL="0" marR="75565" indent="0">
              <a:lnSpc>
                <a:spcPct val="115000"/>
              </a:lnSpc>
              <a:spcAft>
                <a:spcPts val="600"/>
              </a:spcAft>
              <a:buNone/>
            </a:pPr>
            <a:r>
              <a:rPr lang="fr-FR" sz="1800" dirty="0">
                <a:solidFill>
                  <a:srgbClr val="0070C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E) Les propositions A, B, C et D sont fausses</a:t>
            </a:r>
          </a:p>
          <a:p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F78DFF7-184F-464D-8F9C-3CAE9B2892B9}"/>
              </a:ext>
            </a:extLst>
          </p:cNvPr>
          <p:cNvSpPr txBox="1"/>
          <p:nvPr/>
        </p:nvSpPr>
        <p:spPr>
          <a:xfrm>
            <a:off x="177567" y="5915353"/>
            <a:ext cx="11836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>
                <a:solidFill>
                  <a:schemeClr val="accent2"/>
                </a:solidFill>
              </a:rPr>
              <a:t>Socrative</a:t>
            </a:r>
            <a:r>
              <a:rPr lang="fr-FR" sz="2800" b="1" dirty="0">
                <a:solidFill>
                  <a:schemeClr val="accent2"/>
                </a:solidFill>
              </a:rPr>
              <a:t> </a:t>
            </a:r>
            <a:r>
              <a:rPr lang="fr-FR" sz="2800" b="1" dirty="0" err="1">
                <a:solidFill>
                  <a:schemeClr val="accent2"/>
                </a:solidFill>
              </a:rPr>
              <a:t>student</a:t>
            </a:r>
            <a:r>
              <a:rPr lang="fr-FR" sz="2800" b="1" dirty="0">
                <a:solidFill>
                  <a:schemeClr val="accent2"/>
                </a:solidFill>
              </a:rPr>
              <a:t> : nom de la room BIOFEESIO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6AD43C-DA19-4A47-B8C2-9D277C1F4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39691810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0D48C0-E240-40E4-80BA-DF1492424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dirty="0">
                <a:solidFill>
                  <a:schemeClr val="accent2"/>
                </a:solidFill>
              </a:rPr>
              <a:t>Quelques QCM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7B0C18D-9D20-4956-A785-B2F4087D05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75565" indent="0">
              <a:lnSpc>
                <a:spcPct val="115000"/>
              </a:lnSpc>
              <a:spcAft>
                <a:spcPts val="600"/>
              </a:spcAft>
              <a:buNone/>
            </a:pPr>
            <a:r>
              <a:rPr lang="fr-FR" sz="1800" b="1" u="sng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QCM 2</a:t>
            </a:r>
            <a:r>
              <a:rPr lang="fr-FR" sz="18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: </a:t>
            </a:r>
            <a:r>
              <a:rPr lang="fr-FR" sz="1800" b="1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ABCD</a:t>
            </a:r>
            <a:endParaRPr lang="fr-FR" sz="1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fr-FR" sz="1800" u="sng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Vrai</a:t>
            </a:r>
            <a:endParaRPr lang="fr-FR" sz="1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fr-FR" sz="1800" u="sng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Vrai</a:t>
            </a:r>
            <a:endParaRPr lang="fr-FR" sz="1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fr-FR" sz="1800" u="sng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Vrai</a:t>
            </a:r>
            <a:endParaRPr lang="fr-FR" sz="1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D) </a:t>
            </a:r>
            <a:r>
              <a:rPr lang="fr-FR" sz="1800" u="sng" dirty="0">
                <a:solidFill>
                  <a:schemeClr val="accent2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Vrai</a:t>
            </a:r>
            <a:endParaRPr lang="fr-FR" sz="1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fr-FR" sz="18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E) </a:t>
            </a:r>
            <a:r>
              <a:rPr lang="fr-FR" sz="1800" u="sng" dirty="0">
                <a:solidFill>
                  <a:schemeClr val="accent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Faux</a:t>
            </a:r>
            <a:endParaRPr lang="fr-FR" dirty="0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1A4D9DED-78DF-426A-8F16-99169D002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2192000" cy="365125"/>
          </a:xfrm>
        </p:spPr>
        <p:txBody>
          <a:bodyPr/>
          <a:lstStyle/>
          <a:p>
            <a:pPr algn="l"/>
            <a:r>
              <a:rPr lang="fr-FR" sz="1000" dirty="0"/>
              <a:t>Le tutorat est génial et gratuit, toute vente ou reproduction est interdite.</a:t>
            </a:r>
          </a:p>
        </p:txBody>
      </p:sp>
    </p:spTree>
    <p:extLst>
      <p:ext uri="{BB962C8B-B14F-4D97-AF65-F5344CB8AC3E}">
        <p14:creationId xmlns:p14="http://schemas.microsoft.com/office/powerpoint/2010/main" val="2214478932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476</TotalTime>
  <Words>1851</Words>
  <Application>Microsoft Office PowerPoint</Application>
  <PresentationFormat>Grand écran</PresentationFormat>
  <Paragraphs>216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3" baseType="lpstr">
      <vt:lpstr>Arial</vt:lpstr>
      <vt:lpstr>Calibri</vt:lpstr>
      <vt:lpstr>Calibri Light</vt:lpstr>
      <vt:lpstr>Cambria Math</vt:lpstr>
      <vt:lpstr>Symbol</vt:lpstr>
      <vt:lpstr>Wingdings</vt:lpstr>
      <vt:lpstr>Thème Office</vt:lpstr>
      <vt:lpstr>Potentiel Chimique  Tut’ Rentrée 2021-2022</vt:lpstr>
      <vt:lpstr>Peter Plan</vt:lpstr>
      <vt:lpstr>I- Quelques concepts physiques  A- Diffusion (liquides et gaz) </vt:lpstr>
      <vt:lpstr>I- Quelques concepts physiques  A- Diffusion (liquides et gaz) </vt:lpstr>
      <vt:lpstr>Présentation PowerPoint</vt:lpstr>
      <vt:lpstr>I- Quelques concepts physiques  B- Loi de Fick</vt:lpstr>
      <vt:lpstr>I- Quelques concepts physiques  C- Pression osmotique</vt:lpstr>
      <vt:lpstr>I- Quelques concepts physiques  C- Pression osmotique</vt:lpstr>
      <vt:lpstr>I- Quelques concepts physiques  D- Pression oncotique</vt:lpstr>
      <vt:lpstr>I- Quelques concepts physiques  E- Abaissement cryoscopique </vt:lpstr>
      <vt:lpstr>I- Quelques concepts physiques  F- Mesure de l’osmolalité</vt:lpstr>
      <vt:lpstr>I- Quelques concepts physiques  Le Récap</vt:lpstr>
      <vt:lpstr>II- Filtration, diffusion et convection A- Filtration, ultrafiltration et dialyse</vt:lpstr>
      <vt:lpstr>II- Filtration, diffusion et convection B- Diffusion et convection à travers une membrane 1) Diffusion dans un liquide seul</vt:lpstr>
      <vt:lpstr>II- Filtration, diffusion et convection B- Diffusion et convection à travers une membrane 2) Diffusion des gaz à l’interaction air-eau</vt:lpstr>
      <vt:lpstr>II- Filtration, diffusion et convection B- Diffusion et convection à travers une membrane 3) Convection</vt:lpstr>
      <vt:lpstr>II- Filtration, diffusion et convection B- Diffusion et convection à travers une membrane 4) En pratique</vt:lpstr>
      <vt:lpstr>II- Filtration, diffusion et convection B- Diffusion et convection à travers une membrane 4) En pratique</vt:lpstr>
      <vt:lpstr>II- Filtration, diffusion et convection B- Diffusion et convection à travers une membrane 4) En pratique</vt:lpstr>
      <vt:lpstr>II- Filtration, diffusion et convection B- Diffusion et convection à travers une membrane 4) En pratique</vt:lpstr>
      <vt:lpstr>II- Filtration, diffusion et convection Le Récap’</vt:lpstr>
      <vt:lpstr>Présentation PowerPoint</vt:lpstr>
      <vt:lpstr>Quelques QCM </vt:lpstr>
      <vt:lpstr>Quelques QCM </vt:lpstr>
      <vt:lpstr>Quelques QCM (prof) </vt:lpstr>
      <vt:lpstr>Quelques QCM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Oscar Liegeois</dc:creator>
  <cp:lastModifiedBy>Clara</cp:lastModifiedBy>
  <cp:revision>91</cp:revision>
  <dcterms:created xsi:type="dcterms:W3CDTF">2021-08-10T15:48:33Z</dcterms:created>
  <dcterms:modified xsi:type="dcterms:W3CDTF">2021-08-20T20:19:39Z</dcterms:modified>
</cp:coreProperties>
</file>