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/>
  <p:notesSz cx="6858000" cy="9144000"/>
  <p:embeddedFontLst>
    <p:embeddedFont>
      <p:font typeface="Open Sans" panose="020B0606030504020204" pitchFamily="34" charset="0"/>
      <p:regular r:id="rId21"/>
    </p:embeddedFont>
    <p:embeddedFont>
      <p:font typeface="Open Sans Bold" panose="020B0806030504020204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39263 8167 24575,'0'0'0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12" Type="http://schemas.openxmlformats.org/officeDocument/2006/relationships/image" Target="../media/image27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svg"/><Relationship Id="rId7" Type="http://schemas.openxmlformats.org/officeDocument/2006/relationships/image" Target="../media/image22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svg"/><Relationship Id="rId9" Type="http://schemas.openxmlformats.org/officeDocument/2006/relationships/image" Target="../media/image35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svg"/><Relationship Id="rId9" Type="http://schemas.openxmlformats.org/officeDocument/2006/relationships/image" Target="../media/image3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svg"/><Relationship Id="rId9" Type="http://schemas.openxmlformats.org/officeDocument/2006/relationships/image" Target="../media/image35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6.png"/><Relationship Id="rId5" Type="http://schemas.openxmlformats.org/officeDocument/2006/relationships/image" Target="../media/image31.png"/><Relationship Id="rId10" Type="http://schemas.openxmlformats.org/officeDocument/2006/relationships/customXml" Target="../ink/ink1.xml"/><Relationship Id="rId4" Type="http://schemas.openxmlformats.org/officeDocument/2006/relationships/image" Target="../media/image30.svg"/><Relationship Id="rId9" Type="http://schemas.openxmlformats.org/officeDocument/2006/relationships/image" Target="../media/image35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svg"/><Relationship Id="rId9" Type="http://schemas.openxmlformats.org/officeDocument/2006/relationships/image" Target="../media/image35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svg"/><Relationship Id="rId9" Type="http://schemas.openxmlformats.org/officeDocument/2006/relationships/image" Target="../media/image35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svg"/><Relationship Id="rId9" Type="http://schemas.openxmlformats.org/officeDocument/2006/relationships/image" Target="../media/image35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svg"/><Relationship Id="rId9" Type="http://schemas.openxmlformats.org/officeDocument/2006/relationships/image" Target="../media/image35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D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336556" y="5699145"/>
            <a:ext cx="2962541" cy="2747084"/>
          </a:xfrm>
          <a:custGeom>
            <a:avLst/>
            <a:gdLst/>
            <a:ahLst/>
            <a:cxnLst/>
            <a:rect l="l" t="t" r="r" b="b"/>
            <a:pathLst>
              <a:path w="2962541" h="2747084">
                <a:moveTo>
                  <a:pt x="0" y="0"/>
                </a:moveTo>
                <a:lnTo>
                  <a:pt x="2962541" y="0"/>
                </a:lnTo>
                <a:lnTo>
                  <a:pt x="2962541" y="2747084"/>
                </a:lnTo>
                <a:lnTo>
                  <a:pt x="0" y="27470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3612798" y="3454895"/>
            <a:ext cx="3625750" cy="3362059"/>
          </a:xfrm>
          <a:custGeom>
            <a:avLst/>
            <a:gdLst/>
            <a:ahLst/>
            <a:cxnLst/>
            <a:rect l="l" t="t" r="r" b="b"/>
            <a:pathLst>
              <a:path w="3625750" h="3362059">
                <a:moveTo>
                  <a:pt x="3625750" y="0"/>
                </a:moveTo>
                <a:lnTo>
                  <a:pt x="0" y="0"/>
                </a:lnTo>
                <a:lnTo>
                  <a:pt x="0" y="3362059"/>
                </a:lnTo>
                <a:lnTo>
                  <a:pt x="3625750" y="3362059"/>
                </a:lnTo>
                <a:lnTo>
                  <a:pt x="362575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21635" y="5861872"/>
            <a:ext cx="18388882" cy="3544039"/>
          </a:xfrm>
          <a:custGeom>
            <a:avLst/>
            <a:gdLst/>
            <a:ahLst/>
            <a:cxnLst/>
            <a:rect l="l" t="t" r="r" b="b"/>
            <a:pathLst>
              <a:path w="18388882" h="3544039">
                <a:moveTo>
                  <a:pt x="0" y="0"/>
                </a:moveTo>
                <a:lnTo>
                  <a:pt x="18388883" y="0"/>
                </a:lnTo>
                <a:lnTo>
                  <a:pt x="18388883" y="3544039"/>
                </a:lnTo>
                <a:lnTo>
                  <a:pt x="0" y="35440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13180898" y="4921046"/>
            <a:ext cx="3233380" cy="2998226"/>
          </a:xfrm>
          <a:custGeom>
            <a:avLst/>
            <a:gdLst/>
            <a:ahLst/>
            <a:cxnLst/>
            <a:rect l="l" t="t" r="r" b="b"/>
            <a:pathLst>
              <a:path w="3233380" h="2998226">
                <a:moveTo>
                  <a:pt x="3233380" y="0"/>
                </a:moveTo>
                <a:lnTo>
                  <a:pt x="0" y="0"/>
                </a:lnTo>
                <a:lnTo>
                  <a:pt x="0" y="2998226"/>
                </a:lnTo>
                <a:lnTo>
                  <a:pt x="3233380" y="2998226"/>
                </a:lnTo>
                <a:lnTo>
                  <a:pt x="323338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0845838" y="5589177"/>
            <a:ext cx="3550706" cy="3292473"/>
          </a:xfrm>
          <a:custGeom>
            <a:avLst/>
            <a:gdLst/>
            <a:ahLst/>
            <a:cxnLst/>
            <a:rect l="l" t="t" r="r" b="b"/>
            <a:pathLst>
              <a:path w="3550706" h="3292473">
                <a:moveTo>
                  <a:pt x="3550706" y="0"/>
                </a:moveTo>
                <a:lnTo>
                  <a:pt x="0" y="0"/>
                </a:lnTo>
                <a:lnTo>
                  <a:pt x="0" y="3292473"/>
                </a:lnTo>
                <a:lnTo>
                  <a:pt x="3550706" y="3292473"/>
                </a:lnTo>
                <a:lnTo>
                  <a:pt x="3550706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864931" y="4069870"/>
            <a:ext cx="2962541" cy="2747084"/>
          </a:xfrm>
          <a:custGeom>
            <a:avLst/>
            <a:gdLst/>
            <a:ahLst/>
            <a:cxnLst/>
            <a:rect l="l" t="t" r="r" b="b"/>
            <a:pathLst>
              <a:path w="2962541" h="2747084">
                <a:moveTo>
                  <a:pt x="0" y="0"/>
                </a:moveTo>
                <a:lnTo>
                  <a:pt x="2962542" y="0"/>
                </a:lnTo>
                <a:lnTo>
                  <a:pt x="2962542" y="2747084"/>
                </a:lnTo>
                <a:lnTo>
                  <a:pt x="0" y="27470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430214" y="4461554"/>
            <a:ext cx="4766770" cy="4420096"/>
          </a:xfrm>
          <a:custGeom>
            <a:avLst/>
            <a:gdLst/>
            <a:ahLst/>
            <a:cxnLst/>
            <a:rect l="l" t="t" r="r" b="b"/>
            <a:pathLst>
              <a:path w="4766770" h="4420096">
                <a:moveTo>
                  <a:pt x="0" y="0"/>
                </a:moveTo>
                <a:lnTo>
                  <a:pt x="4766770" y="0"/>
                </a:lnTo>
                <a:lnTo>
                  <a:pt x="4766770" y="4420096"/>
                </a:lnTo>
                <a:lnTo>
                  <a:pt x="0" y="44200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13952423" y="3885535"/>
            <a:ext cx="4766770" cy="4420096"/>
          </a:xfrm>
          <a:custGeom>
            <a:avLst/>
            <a:gdLst/>
            <a:ahLst/>
            <a:cxnLst/>
            <a:rect l="l" t="t" r="r" b="b"/>
            <a:pathLst>
              <a:path w="4766770" h="4420096">
                <a:moveTo>
                  <a:pt x="4766769" y="0"/>
                </a:moveTo>
                <a:lnTo>
                  <a:pt x="0" y="0"/>
                </a:lnTo>
                <a:lnTo>
                  <a:pt x="0" y="4420096"/>
                </a:lnTo>
                <a:lnTo>
                  <a:pt x="4766769" y="4420096"/>
                </a:lnTo>
                <a:lnTo>
                  <a:pt x="4766769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486617" y="5596759"/>
            <a:ext cx="3550706" cy="3292473"/>
          </a:xfrm>
          <a:custGeom>
            <a:avLst/>
            <a:gdLst/>
            <a:ahLst/>
            <a:cxnLst/>
            <a:rect l="l" t="t" r="r" b="b"/>
            <a:pathLst>
              <a:path w="3550706" h="3292473">
                <a:moveTo>
                  <a:pt x="0" y="0"/>
                </a:moveTo>
                <a:lnTo>
                  <a:pt x="3550706" y="0"/>
                </a:lnTo>
                <a:lnTo>
                  <a:pt x="3550706" y="3292473"/>
                </a:lnTo>
                <a:lnTo>
                  <a:pt x="0" y="32924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flipH="1">
            <a:off x="12406913" y="7235413"/>
            <a:ext cx="7315200" cy="2666456"/>
          </a:xfrm>
          <a:custGeom>
            <a:avLst/>
            <a:gdLst/>
            <a:ahLst/>
            <a:cxnLst/>
            <a:rect l="l" t="t" r="r" b="b"/>
            <a:pathLst>
              <a:path w="7315200" h="2666456">
                <a:moveTo>
                  <a:pt x="7315200" y="0"/>
                </a:moveTo>
                <a:lnTo>
                  <a:pt x="0" y="0"/>
                </a:lnTo>
                <a:lnTo>
                  <a:pt x="0" y="2666456"/>
                </a:lnTo>
                <a:lnTo>
                  <a:pt x="7315200" y="2666456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-4758094" y="7644081"/>
            <a:ext cx="28956374" cy="8018233"/>
          </a:xfrm>
          <a:custGeom>
            <a:avLst/>
            <a:gdLst/>
            <a:ahLst/>
            <a:cxnLst/>
            <a:rect l="l" t="t" r="r" b="b"/>
            <a:pathLst>
              <a:path w="28956374" h="8018233">
                <a:moveTo>
                  <a:pt x="0" y="0"/>
                </a:moveTo>
                <a:lnTo>
                  <a:pt x="28956374" y="0"/>
                </a:lnTo>
                <a:lnTo>
                  <a:pt x="28956374" y="8018233"/>
                </a:lnTo>
                <a:lnTo>
                  <a:pt x="0" y="801823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007948" y="5861872"/>
            <a:ext cx="4254023" cy="4114800"/>
          </a:xfrm>
          <a:custGeom>
            <a:avLst/>
            <a:gdLst/>
            <a:ahLst/>
            <a:cxnLst/>
            <a:rect l="l" t="t" r="r" b="b"/>
            <a:pathLst>
              <a:path w="4254023" h="4114800">
                <a:moveTo>
                  <a:pt x="0" y="0"/>
                </a:moveTo>
                <a:lnTo>
                  <a:pt x="4254022" y="0"/>
                </a:lnTo>
                <a:lnTo>
                  <a:pt x="425402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0" y="0"/>
            <a:ext cx="5557809" cy="5143500"/>
          </a:xfrm>
          <a:custGeom>
            <a:avLst/>
            <a:gdLst/>
            <a:ahLst/>
            <a:cxnLst/>
            <a:rect l="l" t="t" r="r" b="b"/>
            <a:pathLst>
              <a:path w="5557809" h="5143500">
                <a:moveTo>
                  <a:pt x="0" y="0"/>
                </a:moveTo>
                <a:lnTo>
                  <a:pt x="5557809" y="0"/>
                </a:lnTo>
                <a:lnTo>
                  <a:pt x="5557809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5557809" y="0"/>
            <a:ext cx="5557809" cy="5143500"/>
          </a:xfrm>
          <a:custGeom>
            <a:avLst/>
            <a:gdLst/>
            <a:ahLst/>
            <a:cxnLst/>
            <a:rect l="l" t="t" r="r" b="b"/>
            <a:pathLst>
              <a:path w="5557809" h="5143500">
                <a:moveTo>
                  <a:pt x="0" y="0"/>
                </a:moveTo>
                <a:lnTo>
                  <a:pt x="5557810" y="0"/>
                </a:lnTo>
                <a:lnTo>
                  <a:pt x="5557810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1115619" y="0"/>
            <a:ext cx="5557809" cy="5143500"/>
          </a:xfrm>
          <a:custGeom>
            <a:avLst/>
            <a:gdLst/>
            <a:ahLst/>
            <a:cxnLst/>
            <a:rect l="l" t="t" r="r" b="b"/>
            <a:pathLst>
              <a:path w="5557809" h="5143500">
                <a:moveTo>
                  <a:pt x="0" y="0"/>
                </a:moveTo>
                <a:lnTo>
                  <a:pt x="5557809" y="0"/>
                </a:lnTo>
                <a:lnTo>
                  <a:pt x="5557809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16673428" y="0"/>
            <a:ext cx="5557809" cy="5143500"/>
          </a:xfrm>
          <a:custGeom>
            <a:avLst/>
            <a:gdLst/>
            <a:ahLst/>
            <a:cxnLst/>
            <a:rect l="l" t="t" r="r" b="b"/>
            <a:pathLst>
              <a:path w="5557809" h="5143500">
                <a:moveTo>
                  <a:pt x="0" y="0"/>
                </a:moveTo>
                <a:lnTo>
                  <a:pt x="5557810" y="0"/>
                </a:lnTo>
                <a:lnTo>
                  <a:pt x="5557810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0" y="5258955"/>
            <a:ext cx="5557809" cy="5143500"/>
          </a:xfrm>
          <a:custGeom>
            <a:avLst/>
            <a:gdLst/>
            <a:ahLst/>
            <a:cxnLst/>
            <a:rect l="l" t="t" r="r" b="b"/>
            <a:pathLst>
              <a:path w="5557809" h="5143500">
                <a:moveTo>
                  <a:pt x="0" y="0"/>
                </a:moveTo>
                <a:lnTo>
                  <a:pt x="5557809" y="0"/>
                </a:lnTo>
                <a:lnTo>
                  <a:pt x="5557809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537057" y="5258955"/>
            <a:ext cx="5557809" cy="5143500"/>
          </a:xfrm>
          <a:custGeom>
            <a:avLst/>
            <a:gdLst/>
            <a:ahLst/>
            <a:cxnLst/>
            <a:rect l="l" t="t" r="r" b="b"/>
            <a:pathLst>
              <a:path w="5557809" h="5143500">
                <a:moveTo>
                  <a:pt x="0" y="0"/>
                </a:moveTo>
                <a:lnTo>
                  <a:pt x="5557810" y="0"/>
                </a:lnTo>
                <a:lnTo>
                  <a:pt x="5557810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1115619" y="5258955"/>
            <a:ext cx="5557809" cy="5143500"/>
          </a:xfrm>
          <a:custGeom>
            <a:avLst/>
            <a:gdLst/>
            <a:ahLst/>
            <a:cxnLst/>
            <a:rect l="l" t="t" r="r" b="b"/>
            <a:pathLst>
              <a:path w="5557809" h="5143500">
                <a:moveTo>
                  <a:pt x="0" y="0"/>
                </a:moveTo>
                <a:lnTo>
                  <a:pt x="5557809" y="0"/>
                </a:lnTo>
                <a:lnTo>
                  <a:pt x="5557809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6673428" y="5258955"/>
            <a:ext cx="5557809" cy="5143500"/>
          </a:xfrm>
          <a:custGeom>
            <a:avLst/>
            <a:gdLst/>
            <a:ahLst/>
            <a:cxnLst/>
            <a:rect l="l" t="t" r="r" b="b"/>
            <a:pathLst>
              <a:path w="5557809" h="5143500">
                <a:moveTo>
                  <a:pt x="0" y="0"/>
                </a:moveTo>
                <a:lnTo>
                  <a:pt x="5557810" y="0"/>
                </a:lnTo>
                <a:lnTo>
                  <a:pt x="5557810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flipH="1">
            <a:off x="13491514" y="6420159"/>
            <a:ext cx="3599513" cy="3481710"/>
          </a:xfrm>
          <a:custGeom>
            <a:avLst/>
            <a:gdLst/>
            <a:ahLst/>
            <a:cxnLst/>
            <a:rect l="l" t="t" r="r" b="b"/>
            <a:pathLst>
              <a:path w="3599513" h="3481710">
                <a:moveTo>
                  <a:pt x="3599512" y="0"/>
                </a:moveTo>
                <a:lnTo>
                  <a:pt x="0" y="0"/>
                </a:lnTo>
                <a:lnTo>
                  <a:pt x="0" y="3481710"/>
                </a:lnTo>
                <a:lnTo>
                  <a:pt x="3599512" y="3481710"/>
                </a:lnTo>
                <a:lnTo>
                  <a:pt x="3599512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8681014" y="6420159"/>
            <a:ext cx="1148695" cy="1499113"/>
          </a:xfrm>
          <a:custGeom>
            <a:avLst/>
            <a:gdLst/>
            <a:ahLst/>
            <a:cxnLst/>
            <a:rect l="l" t="t" r="r" b="b"/>
            <a:pathLst>
              <a:path w="1148695" h="1499113">
                <a:moveTo>
                  <a:pt x="0" y="0"/>
                </a:moveTo>
                <a:lnTo>
                  <a:pt x="1148696" y="0"/>
                </a:lnTo>
                <a:lnTo>
                  <a:pt x="1148696" y="1499113"/>
                </a:lnTo>
                <a:lnTo>
                  <a:pt x="0" y="1499113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0" y="0"/>
            <a:ext cx="1366932" cy="1366932"/>
          </a:xfrm>
          <a:custGeom>
            <a:avLst/>
            <a:gdLst/>
            <a:ahLst/>
            <a:cxnLst/>
            <a:rect l="l" t="t" r="r" b="b"/>
            <a:pathLst>
              <a:path w="1366932" h="1366932">
                <a:moveTo>
                  <a:pt x="0" y="0"/>
                </a:moveTo>
                <a:lnTo>
                  <a:pt x="1366932" y="0"/>
                </a:lnTo>
                <a:lnTo>
                  <a:pt x="1366932" y="1366932"/>
                </a:lnTo>
                <a:lnTo>
                  <a:pt x="0" y="1366932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25" name="TextBox 25"/>
          <p:cNvSpPr txBox="1"/>
          <p:nvPr/>
        </p:nvSpPr>
        <p:spPr>
          <a:xfrm>
            <a:off x="5979822" y="3597395"/>
            <a:ext cx="5557809" cy="25615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49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Opérations pharmaceutiques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249388" y="9873294"/>
            <a:ext cx="5646837" cy="257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00"/>
              </a:lnSpc>
            </a:pPr>
            <a:r>
              <a:rPr lang="en-US" sz="15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Le tutorat </a:t>
            </a:r>
            <a:r>
              <a:rPr lang="en-US" sz="15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est</a:t>
            </a:r>
            <a:r>
              <a:rPr lang="en-US" sz="15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gratuit</a:t>
            </a:r>
            <a:r>
              <a:rPr lang="en-US" sz="15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. </a:t>
            </a:r>
            <a:r>
              <a:rPr lang="en-US" sz="15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Toute</a:t>
            </a:r>
            <a:r>
              <a:rPr lang="en-US" sz="15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reproduction ou vente </a:t>
            </a:r>
            <a:r>
              <a:rPr lang="en-US" sz="15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est</a:t>
            </a:r>
            <a:r>
              <a:rPr lang="en-US" sz="15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5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interdite</a:t>
            </a:r>
            <a:r>
              <a:rPr lang="en-US" sz="15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DCF4">
                <a:alpha val="100000"/>
              </a:srgbClr>
            </a:gs>
            <a:gs pos="100000">
              <a:srgbClr val="CAB7E8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40234" y="7579296"/>
            <a:ext cx="19168468" cy="3694286"/>
          </a:xfrm>
          <a:custGeom>
            <a:avLst/>
            <a:gdLst/>
            <a:ahLst/>
            <a:cxnLst/>
            <a:rect l="l" t="t" r="r" b="b"/>
            <a:pathLst>
              <a:path w="19168468" h="3694286">
                <a:moveTo>
                  <a:pt x="0" y="0"/>
                </a:moveTo>
                <a:lnTo>
                  <a:pt x="19168468" y="0"/>
                </a:lnTo>
                <a:lnTo>
                  <a:pt x="19168468" y="3694286"/>
                </a:lnTo>
                <a:lnTo>
                  <a:pt x="0" y="36942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44291" y="7475767"/>
            <a:ext cx="11413508" cy="3901345"/>
          </a:xfrm>
          <a:custGeom>
            <a:avLst/>
            <a:gdLst/>
            <a:ahLst/>
            <a:cxnLst/>
            <a:rect l="l" t="t" r="r" b="b"/>
            <a:pathLst>
              <a:path w="11413508" h="3901345">
                <a:moveTo>
                  <a:pt x="0" y="0"/>
                </a:moveTo>
                <a:lnTo>
                  <a:pt x="11413509" y="0"/>
                </a:lnTo>
                <a:lnTo>
                  <a:pt x="11413509" y="3901344"/>
                </a:lnTo>
                <a:lnTo>
                  <a:pt x="0" y="39013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832346" y="5530145"/>
            <a:ext cx="3357127" cy="4820939"/>
          </a:xfrm>
          <a:custGeom>
            <a:avLst/>
            <a:gdLst/>
            <a:ahLst/>
            <a:cxnLst/>
            <a:rect l="l" t="t" r="r" b="b"/>
            <a:pathLst>
              <a:path w="3357127" h="4820939">
                <a:moveTo>
                  <a:pt x="0" y="0"/>
                </a:moveTo>
                <a:lnTo>
                  <a:pt x="3357127" y="0"/>
                </a:lnTo>
                <a:lnTo>
                  <a:pt x="3357127" y="4820939"/>
                </a:lnTo>
                <a:lnTo>
                  <a:pt x="0" y="48209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835812" y="8962615"/>
            <a:ext cx="3452188" cy="1324385"/>
          </a:xfrm>
          <a:custGeom>
            <a:avLst/>
            <a:gdLst/>
            <a:ahLst/>
            <a:cxnLst/>
            <a:rect l="l" t="t" r="r" b="b"/>
            <a:pathLst>
              <a:path w="3452188" h="1324385">
                <a:moveTo>
                  <a:pt x="0" y="0"/>
                </a:moveTo>
                <a:lnTo>
                  <a:pt x="3452188" y="0"/>
                </a:lnTo>
                <a:lnTo>
                  <a:pt x="3452188" y="1324385"/>
                </a:lnTo>
                <a:lnTo>
                  <a:pt x="0" y="13243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086134" y="3933991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909318" y="1633454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982823" y="474342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796053" y="1028700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65453" y="62862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02206" y="263894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012628" y="123337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3939122" y="554357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1269218" y="228546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6691489" y="4343346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5764994" y="263894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617983" y="833300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0342723" y="573263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0805971" y="2980592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738531" y="560283"/>
            <a:ext cx="10993934" cy="1203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 b="1">
                <a:solidFill>
                  <a:srgbClr val="395D8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Opération de dissolution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3773" y="3045626"/>
            <a:ext cx="18160454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La dissolution : opération qui consiste à diviser une substance à l’état moléculaire au sein d’un liquide.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2206" y="3981477"/>
            <a:ext cx="10765036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ça aboutit à une préparation homogène qui est la SOLUTION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-440234" y="4829395"/>
            <a:ext cx="18288000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Définition du coefficient de solubilité = nombre de parties en volume de solvant nécésssaire pour dissoudre une partie de la substance.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DCF4">
                <a:alpha val="100000"/>
              </a:srgbClr>
            </a:gs>
            <a:gs pos="100000">
              <a:srgbClr val="CAB7E8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40234" y="7579296"/>
            <a:ext cx="19168468" cy="3694286"/>
          </a:xfrm>
          <a:custGeom>
            <a:avLst/>
            <a:gdLst/>
            <a:ahLst/>
            <a:cxnLst/>
            <a:rect l="l" t="t" r="r" b="b"/>
            <a:pathLst>
              <a:path w="19168468" h="3694286">
                <a:moveTo>
                  <a:pt x="0" y="0"/>
                </a:moveTo>
                <a:lnTo>
                  <a:pt x="19168468" y="0"/>
                </a:lnTo>
                <a:lnTo>
                  <a:pt x="19168468" y="3694286"/>
                </a:lnTo>
                <a:lnTo>
                  <a:pt x="0" y="36942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44291" y="7475767"/>
            <a:ext cx="11413508" cy="3901345"/>
          </a:xfrm>
          <a:custGeom>
            <a:avLst/>
            <a:gdLst/>
            <a:ahLst/>
            <a:cxnLst/>
            <a:rect l="l" t="t" r="r" b="b"/>
            <a:pathLst>
              <a:path w="11413508" h="3901345">
                <a:moveTo>
                  <a:pt x="0" y="0"/>
                </a:moveTo>
                <a:lnTo>
                  <a:pt x="11413509" y="0"/>
                </a:lnTo>
                <a:lnTo>
                  <a:pt x="11413509" y="3901344"/>
                </a:lnTo>
                <a:lnTo>
                  <a:pt x="0" y="39013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832346" y="5530145"/>
            <a:ext cx="3357127" cy="4820939"/>
          </a:xfrm>
          <a:custGeom>
            <a:avLst/>
            <a:gdLst/>
            <a:ahLst/>
            <a:cxnLst/>
            <a:rect l="l" t="t" r="r" b="b"/>
            <a:pathLst>
              <a:path w="3357127" h="4820939">
                <a:moveTo>
                  <a:pt x="0" y="0"/>
                </a:moveTo>
                <a:lnTo>
                  <a:pt x="3357127" y="0"/>
                </a:lnTo>
                <a:lnTo>
                  <a:pt x="3357127" y="4820939"/>
                </a:lnTo>
                <a:lnTo>
                  <a:pt x="0" y="48209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835812" y="8962615"/>
            <a:ext cx="3452188" cy="1324385"/>
          </a:xfrm>
          <a:custGeom>
            <a:avLst/>
            <a:gdLst/>
            <a:ahLst/>
            <a:cxnLst/>
            <a:rect l="l" t="t" r="r" b="b"/>
            <a:pathLst>
              <a:path w="3452188" h="1324385">
                <a:moveTo>
                  <a:pt x="0" y="0"/>
                </a:moveTo>
                <a:lnTo>
                  <a:pt x="3452188" y="0"/>
                </a:lnTo>
                <a:lnTo>
                  <a:pt x="3452188" y="1324385"/>
                </a:lnTo>
                <a:lnTo>
                  <a:pt x="0" y="13243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086134" y="3933991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909318" y="1633454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982823" y="474342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796053" y="1028700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65453" y="62862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02206" y="263894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012628" y="123337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3939122" y="554357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1269218" y="228546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6691489" y="4343346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5764994" y="263894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617983" y="833300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0342723" y="573263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0805971" y="2980592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565453" y="2980592"/>
            <a:ext cx="17157094" cy="4495175"/>
          </a:xfrm>
          <a:custGeom>
            <a:avLst/>
            <a:gdLst/>
            <a:ahLst/>
            <a:cxnLst/>
            <a:rect l="l" t="t" r="r" b="b"/>
            <a:pathLst>
              <a:path w="17157094" h="4495175">
                <a:moveTo>
                  <a:pt x="0" y="0"/>
                </a:moveTo>
                <a:lnTo>
                  <a:pt x="17157094" y="0"/>
                </a:lnTo>
                <a:lnTo>
                  <a:pt x="17157094" y="4495175"/>
                </a:lnTo>
                <a:lnTo>
                  <a:pt x="0" y="449517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4701" t="-2303" r="-4701"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79821" y="420616"/>
            <a:ext cx="15402818" cy="1203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 b="1">
                <a:solidFill>
                  <a:srgbClr val="395D8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Classification bio pharmaceutique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DCF4">
                <a:alpha val="100000"/>
              </a:srgbClr>
            </a:gs>
            <a:gs pos="100000">
              <a:srgbClr val="CAB7E8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40234" y="7579296"/>
            <a:ext cx="19168468" cy="3694286"/>
          </a:xfrm>
          <a:custGeom>
            <a:avLst/>
            <a:gdLst/>
            <a:ahLst/>
            <a:cxnLst/>
            <a:rect l="l" t="t" r="r" b="b"/>
            <a:pathLst>
              <a:path w="19168468" h="3694286">
                <a:moveTo>
                  <a:pt x="0" y="0"/>
                </a:moveTo>
                <a:lnTo>
                  <a:pt x="19168468" y="0"/>
                </a:lnTo>
                <a:lnTo>
                  <a:pt x="19168468" y="3694286"/>
                </a:lnTo>
                <a:lnTo>
                  <a:pt x="0" y="36942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44291" y="7475767"/>
            <a:ext cx="11413508" cy="3901345"/>
          </a:xfrm>
          <a:custGeom>
            <a:avLst/>
            <a:gdLst/>
            <a:ahLst/>
            <a:cxnLst/>
            <a:rect l="l" t="t" r="r" b="b"/>
            <a:pathLst>
              <a:path w="11413508" h="3901345">
                <a:moveTo>
                  <a:pt x="0" y="0"/>
                </a:moveTo>
                <a:lnTo>
                  <a:pt x="11413509" y="0"/>
                </a:lnTo>
                <a:lnTo>
                  <a:pt x="11413509" y="3901344"/>
                </a:lnTo>
                <a:lnTo>
                  <a:pt x="0" y="39013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832346" y="5530145"/>
            <a:ext cx="3357127" cy="4820939"/>
          </a:xfrm>
          <a:custGeom>
            <a:avLst/>
            <a:gdLst/>
            <a:ahLst/>
            <a:cxnLst/>
            <a:rect l="l" t="t" r="r" b="b"/>
            <a:pathLst>
              <a:path w="3357127" h="4820939">
                <a:moveTo>
                  <a:pt x="0" y="0"/>
                </a:moveTo>
                <a:lnTo>
                  <a:pt x="3357127" y="0"/>
                </a:lnTo>
                <a:lnTo>
                  <a:pt x="3357127" y="4820939"/>
                </a:lnTo>
                <a:lnTo>
                  <a:pt x="0" y="48209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835812" y="8962615"/>
            <a:ext cx="3452188" cy="1324385"/>
          </a:xfrm>
          <a:custGeom>
            <a:avLst/>
            <a:gdLst/>
            <a:ahLst/>
            <a:cxnLst/>
            <a:rect l="l" t="t" r="r" b="b"/>
            <a:pathLst>
              <a:path w="3452188" h="1324385">
                <a:moveTo>
                  <a:pt x="0" y="0"/>
                </a:moveTo>
                <a:lnTo>
                  <a:pt x="3452188" y="0"/>
                </a:lnTo>
                <a:lnTo>
                  <a:pt x="3452188" y="1324385"/>
                </a:lnTo>
                <a:lnTo>
                  <a:pt x="0" y="13243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086134" y="3933991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909318" y="1633454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982823" y="474342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796053" y="1028700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65453" y="62862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02206" y="263894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012628" y="123337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3939122" y="554357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1269218" y="228546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6691489" y="4343346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5764994" y="263894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617983" y="833300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0342723" y="573263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0805971" y="2980592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286055" y="85671"/>
            <a:ext cx="10519916" cy="1203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 b="1">
                <a:solidFill>
                  <a:srgbClr val="395D8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Facteurs de dissolution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228241" y="1452853"/>
            <a:ext cx="6694884" cy="66527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-Constante diélectrique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-Température 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-pH</a:t>
            </a:r>
          </a:p>
          <a:p>
            <a:pPr algn="l">
              <a:lnSpc>
                <a:spcPts val="4200"/>
              </a:lnSpc>
            </a:pPr>
            <a:endParaRPr lang="en-US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fr-FR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Polymorphisme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-Formation d’hydrates et solvates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-Les adjuvants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DCF4">
                <a:alpha val="100000"/>
              </a:srgbClr>
            </a:gs>
            <a:gs pos="100000">
              <a:srgbClr val="CAB7E8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40234" y="7579296"/>
            <a:ext cx="19168468" cy="3694286"/>
          </a:xfrm>
          <a:custGeom>
            <a:avLst/>
            <a:gdLst/>
            <a:ahLst/>
            <a:cxnLst/>
            <a:rect l="l" t="t" r="r" b="b"/>
            <a:pathLst>
              <a:path w="19168468" h="3694286">
                <a:moveTo>
                  <a:pt x="0" y="0"/>
                </a:moveTo>
                <a:lnTo>
                  <a:pt x="19168468" y="0"/>
                </a:lnTo>
                <a:lnTo>
                  <a:pt x="19168468" y="3694286"/>
                </a:lnTo>
                <a:lnTo>
                  <a:pt x="0" y="36942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44291" y="7475767"/>
            <a:ext cx="11413508" cy="3901345"/>
          </a:xfrm>
          <a:custGeom>
            <a:avLst/>
            <a:gdLst/>
            <a:ahLst/>
            <a:cxnLst/>
            <a:rect l="l" t="t" r="r" b="b"/>
            <a:pathLst>
              <a:path w="11413508" h="3901345">
                <a:moveTo>
                  <a:pt x="0" y="0"/>
                </a:moveTo>
                <a:lnTo>
                  <a:pt x="11413509" y="0"/>
                </a:lnTo>
                <a:lnTo>
                  <a:pt x="11413509" y="3901344"/>
                </a:lnTo>
                <a:lnTo>
                  <a:pt x="0" y="39013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832346" y="5530145"/>
            <a:ext cx="3357127" cy="4820939"/>
          </a:xfrm>
          <a:custGeom>
            <a:avLst/>
            <a:gdLst/>
            <a:ahLst/>
            <a:cxnLst/>
            <a:rect l="l" t="t" r="r" b="b"/>
            <a:pathLst>
              <a:path w="3357127" h="4820939">
                <a:moveTo>
                  <a:pt x="0" y="0"/>
                </a:moveTo>
                <a:lnTo>
                  <a:pt x="3357127" y="0"/>
                </a:lnTo>
                <a:lnTo>
                  <a:pt x="3357127" y="4820939"/>
                </a:lnTo>
                <a:lnTo>
                  <a:pt x="0" y="482093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835812" y="8962615"/>
            <a:ext cx="3452188" cy="1324385"/>
          </a:xfrm>
          <a:custGeom>
            <a:avLst/>
            <a:gdLst/>
            <a:ahLst/>
            <a:cxnLst/>
            <a:rect l="l" t="t" r="r" b="b"/>
            <a:pathLst>
              <a:path w="3452188" h="1324385">
                <a:moveTo>
                  <a:pt x="0" y="0"/>
                </a:moveTo>
                <a:lnTo>
                  <a:pt x="3452188" y="0"/>
                </a:lnTo>
                <a:lnTo>
                  <a:pt x="3452188" y="1324385"/>
                </a:lnTo>
                <a:lnTo>
                  <a:pt x="0" y="13243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086134" y="3933991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3909318" y="1633454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982823" y="474342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796053" y="1028700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65453" y="62862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02206" y="263894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012628" y="123337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3939122" y="554357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1269218" y="228546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6691489" y="4343346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5764994" y="2638943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7617983" y="833300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0342723" y="5732637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5" y="0"/>
                </a:lnTo>
                <a:lnTo>
                  <a:pt x="926495" y="800155"/>
                </a:lnTo>
                <a:lnTo>
                  <a:pt x="0" y="8001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0805971" y="2980592"/>
            <a:ext cx="926494" cy="800154"/>
          </a:xfrm>
          <a:custGeom>
            <a:avLst/>
            <a:gdLst/>
            <a:ahLst/>
            <a:cxnLst/>
            <a:rect l="l" t="t" r="r" b="b"/>
            <a:pathLst>
              <a:path w="926494" h="800154">
                <a:moveTo>
                  <a:pt x="0" y="0"/>
                </a:moveTo>
                <a:lnTo>
                  <a:pt x="926494" y="0"/>
                </a:lnTo>
                <a:lnTo>
                  <a:pt x="926494" y="800154"/>
                </a:lnTo>
                <a:lnTo>
                  <a:pt x="0" y="80015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2206" y="30064"/>
            <a:ext cx="12567642" cy="1203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 b="1">
                <a:solidFill>
                  <a:srgbClr val="395D87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Optimisation de la solubilité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865617" y="3219740"/>
            <a:ext cx="9120336" cy="4267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-Solvants et salification </a:t>
            </a:r>
            <a:endParaRPr lang="fr-FR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endParaRPr lang="fr-FR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fr-FR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-Les esters</a:t>
            </a:r>
            <a:endParaRPr lang="en-US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-Formation d’eutectiques ou solutions solides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395D87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395D87"/>
                </a:solidFill>
                <a:latin typeface="Open Sans"/>
                <a:ea typeface="Open Sans"/>
                <a:cs typeface="Open Sans"/>
                <a:sym typeface="Open Sans"/>
              </a:rPr>
              <a:t>-Vitesse de dissolution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5310" y="-11544"/>
            <a:ext cx="19689951" cy="5486779"/>
          </a:xfrm>
          <a:custGeom>
            <a:avLst/>
            <a:gdLst/>
            <a:ahLst/>
            <a:cxnLst/>
            <a:rect l="l" t="t" r="r" b="b"/>
            <a:pathLst>
              <a:path w="19689951" h="5486779">
                <a:moveTo>
                  <a:pt x="0" y="0"/>
                </a:moveTo>
                <a:lnTo>
                  <a:pt x="19689951" y="0"/>
                </a:lnTo>
                <a:lnTo>
                  <a:pt x="19689951" y="5486779"/>
                </a:lnTo>
                <a:lnTo>
                  <a:pt x="0" y="54867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b="-153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45231" y="210015"/>
            <a:ext cx="28925203" cy="9866970"/>
          </a:xfrm>
          <a:custGeom>
            <a:avLst/>
            <a:gdLst/>
            <a:ahLst/>
            <a:cxnLst/>
            <a:rect l="l" t="t" r="r" b="b"/>
            <a:pathLst>
              <a:path w="28925203" h="9866970">
                <a:moveTo>
                  <a:pt x="0" y="0"/>
                </a:moveTo>
                <a:lnTo>
                  <a:pt x="28925203" y="0"/>
                </a:lnTo>
                <a:lnTo>
                  <a:pt x="28925203" y="9866970"/>
                </a:lnTo>
                <a:lnTo>
                  <a:pt x="0" y="9866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403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02921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0" y="0"/>
                </a:moveTo>
                <a:lnTo>
                  <a:pt x="9885079" y="0"/>
                </a:lnTo>
                <a:lnTo>
                  <a:pt x="9885079" y="3043781"/>
                </a:lnTo>
                <a:lnTo>
                  <a:pt x="0" y="30437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482157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9885078" y="0"/>
                </a:moveTo>
                <a:lnTo>
                  <a:pt x="0" y="0"/>
                </a:lnTo>
                <a:lnTo>
                  <a:pt x="0" y="3043781"/>
                </a:lnTo>
                <a:lnTo>
                  <a:pt x="9885078" y="3043781"/>
                </a:lnTo>
                <a:lnTo>
                  <a:pt x="9885078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28700" y="1028700"/>
            <a:ext cx="16230600" cy="6698811"/>
          </a:xfrm>
          <a:custGeom>
            <a:avLst/>
            <a:gdLst/>
            <a:ahLst/>
            <a:cxnLst/>
            <a:rect l="l" t="t" r="r" b="b"/>
            <a:pathLst>
              <a:path w="16230600" h="6698811">
                <a:moveTo>
                  <a:pt x="0" y="0"/>
                </a:moveTo>
                <a:lnTo>
                  <a:pt x="16230600" y="0"/>
                </a:lnTo>
                <a:lnTo>
                  <a:pt x="16230600" y="6698811"/>
                </a:lnTo>
                <a:lnTo>
                  <a:pt x="0" y="66988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82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-970327" y="646001"/>
            <a:ext cx="7315200" cy="1782249"/>
          </a:xfrm>
          <a:custGeom>
            <a:avLst/>
            <a:gdLst/>
            <a:ahLst/>
            <a:cxnLst/>
            <a:rect l="l" t="t" r="r" b="b"/>
            <a:pathLst>
              <a:path w="7315200" h="1782249">
                <a:moveTo>
                  <a:pt x="7315200" y="0"/>
                </a:moveTo>
                <a:lnTo>
                  <a:pt x="0" y="0"/>
                </a:lnTo>
                <a:lnTo>
                  <a:pt x="0" y="1782249"/>
                </a:lnTo>
                <a:lnTo>
                  <a:pt x="7315200" y="1782249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31648" y="28470"/>
            <a:ext cx="11014472" cy="1111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Opérations de stérilisation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832569" y="1149776"/>
            <a:ext cx="6984802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Les témoins de stérilisation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01328" y="3028950"/>
            <a:ext cx="16230600" cy="2114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Les témoins physico-chimiques : changement de couleur au point de fusion (chaleur sèche) / au contact avec la vapeur d’eau (chaleur humide) / en présence de péroxyde d’hydrogène (stérilisation par gaz plasma) / pastilles PVC imprégnées d’un indicateur de couleur (pour la stérilisation par rayonnement)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5310" y="-11544"/>
            <a:ext cx="19689951" cy="5486779"/>
          </a:xfrm>
          <a:custGeom>
            <a:avLst/>
            <a:gdLst/>
            <a:ahLst/>
            <a:cxnLst/>
            <a:rect l="l" t="t" r="r" b="b"/>
            <a:pathLst>
              <a:path w="19689951" h="5486779">
                <a:moveTo>
                  <a:pt x="0" y="0"/>
                </a:moveTo>
                <a:lnTo>
                  <a:pt x="19689951" y="0"/>
                </a:lnTo>
                <a:lnTo>
                  <a:pt x="19689951" y="5486779"/>
                </a:lnTo>
                <a:lnTo>
                  <a:pt x="0" y="54867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b="-153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45231" y="210015"/>
            <a:ext cx="28925203" cy="9866970"/>
          </a:xfrm>
          <a:custGeom>
            <a:avLst/>
            <a:gdLst/>
            <a:ahLst/>
            <a:cxnLst/>
            <a:rect l="l" t="t" r="r" b="b"/>
            <a:pathLst>
              <a:path w="28925203" h="9866970">
                <a:moveTo>
                  <a:pt x="0" y="0"/>
                </a:moveTo>
                <a:lnTo>
                  <a:pt x="28925203" y="0"/>
                </a:lnTo>
                <a:lnTo>
                  <a:pt x="28925203" y="9866970"/>
                </a:lnTo>
                <a:lnTo>
                  <a:pt x="0" y="9866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403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02921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0" y="0"/>
                </a:moveTo>
                <a:lnTo>
                  <a:pt x="9885079" y="0"/>
                </a:lnTo>
                <a:lnTo>
                  <a:pt x="9885079" y="3043781"/>
                </a:lnTo>
                <a:lnTo>
                  <a:pt x="0" y="30437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482157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9885078" y="0"/>
                </a:moveTo>
                <a:lnTo>
                  <a:pt x="0" y="0"/>
                </a:lnTo>
                <a:lnTo>
                  <a:pt x="0" y="3043781"/>
                </a:lnTo>
                <a:lnTo>
                  <a:pt x="9885078" y="3043781"/>
                </a:lnTo>
                <a:lnTo>
                  <a:pt x="9885078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28700" y="1028700"/>
            <a:ext cx="16230600" cy="6698811"/>
          </a:xfrm>
          <a:custGeom>
            <a:avLst/>
            <a:gdLst/>
            <a:ahLst/>
            <a:cxnLst/>
            <a:rect l="l" t="t" r="r" b="b"/>
            <a:pathLst>
              <a:path w="16230600" h="6698811">
                <a:moveTo>
                  <a:pt x="0" y="0"/>
                </a:moveTo>
                <a:lnTo>
                  <a:pt x="16230600" y="0"/>
                </a:lnTo>
                <a:lnTo>
                  <a:pt x="16230600" y="6698811"/>
                </a:lnTo>
                <a:lnTo>
                  <a:pt x="0" y="66988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82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-970327" y="646001"/>
            <a:ext cx="7315200" cy="1782249"/>
          </a:xfrm>
          <a:custGeom>
            <a:avLst/>
            <a:gdLst/>
            <a:ahLst/>
            <a:cxnLst/>
            <a:rect l="l" t="t" r="r" b="b"/>
            <a:pathLst>
              <a:path w="7315200" h="1782249">
                <a:moveTo>
                  <a:pt x="7315200" y="0"/>
                </a:moveTo>
                <a:lnTo>
                  <a:pt x="0" y="0"/>
                </a:lnTo>
                <a:lnTo>
                  <a:pt x="0" y="1782249"/>
                </a:lnTo>
                <a:lnTo>
                  <a:pt x="7315200" y="1782249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7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275587" y="28470"/>
            <a:ext cx="11014472" cy="1111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Opérations de stérilisation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708146" y="1149776"/>
            <a:ext cx="7116812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Les témoins de stérilisation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275587" y="1997867"/>
            <a:ext cx="9308753" cy="5314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-Les témoins biologiques :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BACILLUS SUBTILUS = chaleur sèche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BACILLUS STEAROTHERMOPHILUS = chaleur humide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BACILLUS SUBTILUS VER. NIGER = oxyde d’éthylène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BACILLUS PUMILUS = par rayonnement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PSEUDOMONAS DIMINUTA = filtration stérilisante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" y="-32297"/>
            <a:ext cx="18288001" cy="5096113"/>
          </a:xfrm>
          <a:custGeom>
            <a:avLst/>
            <a:gdLst/>
            <a:ahLst/>
            <a:cxnLst/>
            <a:rect l="l" t="t" r="r" b="b"/>
            <a:pathLst>
              <a:path w="19689951" h="5486779">
                <a:moveTo>
                  <a:pt x="0" y="0"/>
                </a:moveTo>
                <a:lnTo>
                  <a:pt x="19689951" y="0"/>
                </a:lnTo>
                <a:lnTo>
                  <a:pt x="19689951" y="5486779"/>
                </a:lnTo>
                <a:lnTo>
                  <a:pt x="0" y="54867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b="-153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" y="299773"/>
            <a:ext cx="17684751" cy="6698811"/>
          </a:xfrm>
          <a:custGeom>
            <a:avLst/>
            <a:gdLst/>
            <a:ahLst/>
            <a:cxnLst/>
            <a:rect l="l" t="t" r="r" b="b"/>
            <a:pathLst>
              <a:path w="28925203" h="9866970">
                <a:moveTo>
                  <a:pt x="0" y="0"/>
                </a:moveTo>
                <a:lnTo>
                  <a:pt x="28925203" y="0"/>
                </a:lnTo>
                <a:lnTo>
                  <a:pt x="28925203" y="9866970"/>
                </a:lnTo>
                <a:lnTo>
                  <a:pt x="0" y="9866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403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057512" y="7552543"/>
            <a:ext cx="9281829" cy="2858029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0" y="0"/>
                </a:moveTo>
                <a:lnTo>
                  <a:pt x="9885079" y="0"/>
                </a:lnTo>
                <a:lnTo>
                  <a:pt x="9885079" y="3043781"/>
                </a:lnTo>
                <a:lnTo>
                  <a:pt x="0" y="30437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137138" y="7602600"/>
            <a:ext cx="8956701" cy="2757917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9885078" y="0"/>
                </a:moveTo>
                <a:lnTo>
                  <a:pt x="0" y="0"/>
                </a:lnTo>
                <a:lnTo>
                  <a:pt x="0" y="3043781"/>
                </a:lnTo>
                <a:lnTo>
                  <a:pt x="9885078" y="3043781"/>
                </a:lnTo>
                <a:lnTo>
                  <a:pt x="9885078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78539" y="1030698"/>
            <a:ext cx="16230600" cy="6698811"/>
          </a:xfrm>
          <a:custGeom>
            <a:avLst/>
            <a:gdLst/>
            <a:ahLst/>
            <a:cxnLst/>
            <a:rect l="l" t="t" r="r" b="b"/>
            <a:pathLst>
              <a:path w="16230600" h="6698811">
                <a:moveTo>
                  <a:pt x="0" y="0"/>
                </a:moveTo>
                <a:lnTo>
                  <a:pt x="16230600" y="0"/>
                </a:lnTo>
                <a:lnTo>
                  <a:pt x="16230600" y="6698811"/>
                </a:lnTo>
                <a:lnTo>
                  <a:pt x="0" y="66988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82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fr-FR" dirty="0"/>
          </a:p>
        </p:txBody>
      </p:sp>
      <p:sp>
        <p:nvSpPr>
          <p:cNvPr id="7" name="TextBox 7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8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276759" y="-135369"/>
            <a:ext cx="11228933" cy="1111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Opérations de stérilisation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066027" y="1305441"/>
            <a:ext cx="11228933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Stérilisation par chaleur en général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677843" y="2156757"/>
            <a:ext cx="10827849" cy="52737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-Les 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espèces</a:t>
            </a: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microbiennes</a:t>
            </a:r>
            <a:endParaRPr lang="en-US" sz="33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durée</a:t>
            </a: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et 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nombre</a:t>
            </a: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germes</a:t>
            </a: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-Temps de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réduction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décimale</a:t>
            </a: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-La 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valeur</a:t>
            </a: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d’inactivation 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thermique</a:t>
            </a: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Z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-Le temps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équivalent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Ft </a:t>
            </a:r>
            <a:r>
              <a:rPr lang="fr-FR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et la valeur stérilisatrice F2t</a:t>
            </a: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5310" y="-11544"/>
            <a:ext cx="19689951" cy="5486779"/>
          </a:xfrm>
          <a:custGeom>
            <a:avLst/>
            <a:gdLst/>
            <a:ahLst/>
            <a:cxnLst/>
            <a:rect l="l" t="t" r="r" b="b"/>
            <a:pathLst>
              <a:path w="19689951" h="5486779">
                <a:moveTo>
                  <a:pt x="0" y="0"/>
                </a:moveTo>
                <a:lnTo>
                  <a:pt x="19689951" y="0"/>
                </a:lnTo>
                <a:lnTo>
                  <a:pt x="19689951" y="5486779"/>
                </a:lnTo>
                <a:lnTo>
                  <a:pt x="0" y="54867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b="-153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45231" y="210015"/>
            <a:ext cx="28925203" cy="9866970"/>
          </a:xfrm>
          <a:custGeom>
            <a:avLst/>
            <a:gdLst/>
            <a:ahLst/>
            <a:cxnLst/>
            <a:rect l="l" t="t" r="r" b="b"/>
            <a:pathLst>
              <a:path w="28925203" h="9866970">
                <a:moveTo>
                  <a:pt x="0" y="0"/>
                </a:moveTo>
                <a:lnTo>
                  <a:pt x="28925203" y="0"/>
                </a:lnTo>
                <a:lnTo>
                  <a:pt x="28925203" y="9866970"/>
                </a:lnTo>
                <a:lnTo>
                  <a:pt x="0" y="9866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403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02921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0" y="0"/>
                </a:moveTo>
                <a:lnTo>
                  <a:pt x="9885079" y="0"/>
                </a:lnTo>
                <a:lnTo>
                  <a:pt x="9885079" y="3043781"/>
                </a:lnTo>
                <a:lnTo>
                  <a:pt x="0" y="30437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482157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9885078" y="0"/>
                </a:moveTo>
                <a:lnTo>
                  <a:pt x="0" y="0"/>
                </a:lnTo>
                <a:lnTo>
                  <a:pt x="0" y="3043781"/>
                </a:lnTo>
                <a:lnTo>
                  <a:pt x="9885078" y="3043781"/>
                </a:lnTo>
                <a:lnTo>
                  <a:pt x="9885078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28700" y="1028700"/>
            <a:ext cx="16230600" cy="6698811"/>
          </a:xfrm>
          <a:custGeom>
            <a:avLst/>
            <a:gdLst/>
            <a:ahLst/>
            <a:cxnLst/>
            <a:rect l="l" t="t" r="r" b="b"/>
            <a:pathLst>
              <a:path w="16230600" h="6698811">
                <a:moveTo>
                  <a:pt x="0" y="0"/>
                </a:moveTo>
                <a:lnTo>
                  <a:pt x="16230600" y="0"/>
                </a:lnTo>
                <a:lnTo>
                  <a:pt x="16230600" y="6698811"/>
                </a:lnTo>
                <a:lnTo>
                  <a:pt x="0" y="66988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82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-970327" y="646001"/>
            <a:ext cx="7315200" cy="1782249"/>
          </a:xfrm>
          <a:custGeom>
            <a:avLst/>
            <a:gdLst/>
            <a:ahLst/>
            <a:cxnLst/>
            <a:rect l="l" t="t" r="r" b="b"/>
            <a:pathLst>
              <a:path w="7315200" h="1782249">
                <a:moveTo>
                  <a:pt x="7315200" y="0"/>
                </a:moveTo>
                <a:lnTo>
                  <a:pt x="0" y="0"/>
                </a:lnTo>
                <a:lnTo>
                  <a:pt x="0" y="1782249"/>
                </a:lnTo>
                <a:lnTo>
                  <a:pt x="7315200" y="1782249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9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085243" y="1149776"/>
            <a:ext cx="8768655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Stérilisation par CHALEUR HUMIDE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159000" y="2361575"/>
            <a:ext cx="14048830" cy="60431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Cycle de 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stérilisation</a:t>
            </a: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: 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-Phase de vide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-Phase de plateau à 121°C pendant 15 min 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puis</a:t>
            </a: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134°C pendant 10 min</a:t>
            </a: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399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Refroidissement</a:t>
            </a:r>
            <a:endParaRPr lang="fr-FR" sz="33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endParaRPr lang="en-US" sz="3399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Séchage</a:t>
            </a: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5310" y="-11544"/>
            <a:ext cx="19689951" cy="5486779"/>
          </a:xfrm>
          <a:custGeom>
            <a:avLst/>
            <a:gdLst/>
            <a:ahLst/>
            <a:cxnLst/>
            <a:rect l="l" t="t" r="r" b="b"/>
            <a:pathLst>
              <a:path w="19689951" h="5486779">
                <a:moveTo>
                  <a:pt x="0" y="0"/>
                </a:moveTo>
                <a:lnTo>
                  <a:pt x="19689951" y="0"/>
                </a:lnTo>
                <a:lnTo>
                  <a:pt x="19689951" y="5486779"/>
                </a:lnTo>
                <a:lnTo>
                  <a:pt x="0" y="54867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b="-153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45231" y="210015"/>
            <a:ext cx="28925203" cy="9866970"/>
          </a:xfrm>
          <a:custGeom>
            <a:avLst/>
            <a:gdLst/>
            <a:ahLst/>
            <a:cxnLst/>
            <a:rect l="l" t="t" r="r" b="b"/>
            <a:pathLst>
              <a:path w="28925203" h="9866970">
                <a:moveTo>
                  <a:pt x="0" y="0"/>
                </a:moveTo>
                <a:lnTo>
                  <a:pt x="28925203" y="0"/>
                </a:lnTo>
                <a:lnTo>
                  <a:pt x="28925203" y="9866970"/>
                </a:lnTo>
                <a:lnTo>
                  <a:pt x="0" y="9866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403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02921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0" y="0"/>
                </a:moveTo>
                <a:lnTo>
                  <a:pt x="9885079" y="0"/>
                </a:lnTo>
                <a:lnTo>
                  <a:pt x="9885079" y="3043781"/>
                </a:lnTo>
                <a:lnTo>
                  <a:pt x="0" y="30437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482157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9885078" y="0"/>
                </a:moveTo>
                <a:lnTo>
                  <a:pt x="0" y="0"/>
                </a:lnTo>
                <a:lnTo>
                  <a:pt x="0" y="3043781"/>
                </a:lnTo>
                <a:lnTo>
                  <a:pt x="9885078" y="3043781"/>
                </a:lnTo>
                <a:lnTo>
                  <a:pt x="9885078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28700" y="1028700"/>
            <a:ext cx="16230600" cy="6698811"/>
          </a:xfrm>
          <a:custGeom>
            <a:avLst/>
            <a:gdLst/>
            <a:ahLst/>
            <a:cxnLst/>
            <a:rect l="l" t="t" r="r" b="b"/>
            <a:pathLst>
              <a:path w="16230600" h="6698811">
                <a:moveTo>
                  <a:pt x="0" y="0"/>
                </a:moveTo>
                <a:lnTo>
                  <a:pt x="16230600" y="0"/>
                </a:lnTo>
                <a:lnTo>
                  <a:pt x="16230600" y="6698811"/>
                </a:lnTo>
                <a:lnTo>
                  <a:pt x="0" y="66988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82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-970327" y="646001"/>
            <a:ext cx="7315200" cy="1782249"/>
          </a:xfrm>
          <a:custGeom>
            <a:avLst/>
            <a:gdLst/>
            <a:ahLst/>
            <a:cxnLst/>
            <a:rect l="l" t="t" r="r" b="b"/>
            <a:pathLst>
              <a:path w="7315200" h="1782249">
                <a:moveTo>
                  <a:pt x="7315200" y="0"/>
                </a:moveTo>
                <a:lnTo>
                  <a:pt x="0" y="0"/>
                </a:lnTo>
                <a:lnTo>
                  <a:pt x="0" y="1782249"/>
                </a:lnTo>
                <a:lnTo>
                  <a:pt x="7315200" y="1782249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10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344873" y="1149776"/>
            <a:ext cx="8249394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Stérilisation par CHALEUR SÈCHE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743382" y="3259236"/>
            <a:ext cx="13528774" cy="2252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-A 180°C pendant 30 min pour stérilisation des contenants en verre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-A 220°C pour la dépyrogénisation des contenants en verre.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0007A57F-D48C-1963-0BB3-06D48CDFC4CD}"/>
                  </a:ext>
                </a:extLst>
              </p14:cNvPr>
              <p14:cNvContentPartPr/>
              <p14:nvPr/>
            </p14:nvContentPartPr>
            <p14:xfrm>
              <a:off x="14134680" y="2940120"/>
              <a:ext cx="360" cy="360"/>
            </p14:xfrm>
          </p:contentPart>
        </mc:Choice>
        <mc:Fallback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0007A57F-D48C-1963-0BB3-06D48CDFC4CD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125320" y="293076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5310" y="-11544"/>
            <a:ext cx="19689951" cy="5486779"/>
          </a:xfrm>
          <a:custGeom>
            <a:avLst/>
            <a:gdLst/>
            <a:ahLst/>
            <a:cxnLst/>
            <a:rect l="l" t="t" r="r" b="b"/>
            <a:pathLst>
              <a:path w="19689951" h="5486779">
                <a:moveTo>
                  <a:pt x="0" y="0"/>
                </a:moveTo>
                <a:lnTo>
                  <a:pt x="19689951" y="0"/>
                </a:lnTo>
                <a:lnTo>
                  <a:pt x="19689951" y="5486779"/>
                </a:lnTo>
                <a:lnTo>
                  <a:pt x="0" y="54867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b="-153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45231" y="210015"/>
            <a:ext cx="28925203" cy="9866970"/>
          </a:xfrm>
          <a:custGeom>
            <a:avLst/>
            <a:gdLst/>
            <a:ahLst/>
            <a:cxnLst/>
            <a:rect l="l" t="t" r="r" b="b"/>
            <a:pathLst>
              <a:path w="28925203" h="9866970">
                <a:moveTo>
                  <a:pt x="0" y="0"/>
                </a:moveTo>
                <a:lnTo>
                  <a:pt x="28925203" y="0"/>
                </a:lnTo>
                <a:lnTo>
                  <a:pt x="28925203" y="9866970"/>
                </a:lnTo>
                <a:lnTo>
                  <a:pt x="0" y="9866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403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02921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0" y="0"/>
                </a:moveTo>
                <a:lnTo>
                  <a:pt x="9885079" y="0"/>
                </a:lnTo>
                <a:lnTo>
                  <a:pt x="9885079" y="3043781"/>
                </a:lnTo>
                <a:lnTo>
                  <a:pt x="0" y="30437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482157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9885078" y="0"/>
                </a:moveTo>
                <a:lnTo>
                  <a:pt x="0" y="0"/>
                </a:lnTo>
                <a:lnTo>
                  <a:pt x="0" y="3043781"/>
                </a:lnTo>
                <a:lnTo>
                  <a:pt x="9885078" y="3043781"/>
                </a:lnTo>
                <a:lnTo>
                  <a:pt x="9885078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28700" y="1028700"/>
            <a:ext cx="16230600" cy="6698811"/>
          </a:xfrm>
          <a:custGeom>
            <a:avLst/>
            <a:gdLst/>
            <a:ahLst/>
            <a:cxnLst/>
            <a:rect l="l" t="t" r="r" b="b"/>
            <a:pathLst>
              <a:path w="16230600" h="6698811">
                <a:moveTo>
                  <a:pt x="0" y="0"/>
                </a:moveTo>
                <a:lnTo>
                  <a:pt x="16230600" y="0"/>
                </a:lnTo>
                <a:lnTo>
                  <a:pt x="16230600" y="6698811"/>
                </a:lnTo>
                <a:lnTo>
                  <a:pt x="0" y="66988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82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-970327" y="646001"/>
            <a:ext cx="7315200" cy="1782249"/>
          </a:xfrm>
          <a:custGeom>
            <a:avLst/>
            <a:gdLst/>
            <a:ahLst/>
            <a:cxnLst/>
            <a:rect l="l" t="t" r="r" b="b"/>
            <a:pathLst>
              <a:path w="7315200" h="1782249">
                <a:moveTo>
                  <a:pt x="7315200" y="0"/>
                </a:moveTo>
                <a:lnTo>
                  <a:pt x="0" y="0"/>
                </a:lnTo>
                <a:lnTo>
                  <a:pt x="0" y="1782249"/>
                </a:lnTo>
                <a:lnTo>
                  <a:pt x="7315200" y="1782249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11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245785" y="1149776"/>
            <a:ext cx="5517654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Filtration stérilisante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22916" y="2674695"/>
            <a:ext cx="5744468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Technique appliquée aux fluides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22916" y="3464509"/>
            <a:ext cx="9931896" cy="2647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Paramètres importants :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-la nature du filtre qui doit être compatible au PA dissou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-Sa porosité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-Son seuil de rétention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-La perte de charge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5310" y="-11544"/>
            <a:ext cx="19689951" cy="5486779"/>
          </a:xfrm>
          <a:custGeom>
            <a:avLst/>
            <a:gdLst/>
            <a:ahLst/>
            <a:cxnLst/>
            <a:rect l="l" t="t" r="r" b="b"/>
            <a:pathLst>
              <a:path w="19689951" h="5486779">
                <a:moveTo>
                  <a:pt x="0" y="0"/>
                </a:moveTo>
                <a:lnTo>
                  <a:pt x="19689951" y="0"/>
                </a:lnTo>
                <a:lnTo>
                  <a:pt x="19689951" y="5486779"/>
                </a:lnTo>
                <a:lnTo>
                  <a:pt x="0" y="54867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b="-153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45231" y="210015"/>
            <a:ext cx="28925203" cy="9866970"/>
          </a:xfrm>
          <a:custGeom>
            <a:avLst/>
            <a:gdLst/>
            <a:ahLst/>
            <a:cxnLst/>
            <a:rect l="l" t="t" r="r" b="b"/>
            <a:pathLst>
              <a:path w="28925203" h="9866970">
                <a:moveTo>
                  <a:pt x="0" y="0"/>
                </a:moveTo>
                <a:lnTo>
                  <a:pt x="28925203" y="0"/>
                </a:lnTo>
                <a:lnTo>
                  <a:pt x="28925203" y="9866970"/>
                </a:lnTo>
                <a:lnTo>
                  <a:pt x="0" y="9866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403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02921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0" y="0"/>
                </a:moveTo>
                <a:lnTo>
                  <a:pt x="9885079" y="0"/>
                </a:lnTo>
                <a:lnTo>
                  <a:pt x="9885079" y="3043781"/>
                </a:lnTo>
                <a:lnTo>
                  <a:pt x="0" y="30437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482157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9885078" y="0"/>
                </a:moveTo>
                <a:lnTo>
                  <a:pt x="0" y="0"/>
                </a:lnTo>
                <a:lnTo>
                  <a:pt x="0" y="3043781"/>
                </a:lnTo>
                <a:lnTo>
                  <a:pt x="9885078" y="3043781"/>
                </a:lnTo>
                <a:lnTo>
                  <a:pt x="9885078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28700" y="1028700"/>
            <a:ext cx="16230600" cy="6698811"/>
          </a:xfrm>
          <a:custGeom>
            <a:avLst/>
            <a:gdLst/>
            <a:ahLst/>
            <a:cxnLst/>
            <a:rect l="l" t="t" r="r" b="b"/>
            <a:pathLst>
              <a:path w="16230600" h="6698811">
                <a:moveTo>
                  <a:pt x="0" y="0"/>
                </a:moveTo>
                <a:lnTo>
                  <a:pt x="16230600" y="0"/>
                </a:lnTo>
                <a:lnTo>
                  <a:pt x="16230600" y="6698811"/>
                </a:lnTo>
                <a:lnTo>
                  <a:pt x="0" y="66988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82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-970327" y="646001"/>
            <a:ext cx="7315200" cy="1782249"/>
          </a:xfrm>
          <a:custGeom>
            <a:avLst/>
            <a:gdLst/>
            <a:ahLst/>
            <a:cxnLst/>
            <a:rect l="l" t="t" r="r" b="b"/>
            <a:pathLst>
              <a:path w="7315200" h="1782249">
                <a:moveTo>
                  <a:pt x="7315200" y="0"/>
                </a:moveTo>
                <a:lnTo>
                  <a:pt x="0" y="0"/>
                </a:lnTo>
                <a:lnTo>
                  <a:pt x="0" y="1782249"/>
                </a:lnTo>
                <a:lnTo>
                  <a:pt x="7315200" y="1782249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12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344873" y="1149776"/>
            <a:ext cx="9618911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Stérilisation par les agents chimiques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864403" y="2674695"/>
            <a:ext cx="14099381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2" lvl="1" indent="-323851" algn="ctr">
              <a:lnSpc>
                <a:spcPts val="420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Le formaldéhyde (formol) =  évaporation sous forme de monomères gazeux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n’agit qu’à 50°C et en présence de vapeur d’eau.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864403" y="3814334"/>
            <a:ext cx="13297942" cy="3714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2" lvl="1" indent="-323851" algn="ctr">
              <a:lnSpc>
                <a:spcPts val="4200"/>
              </a:lnSpc>
              <a:buFont typeface="Arial"/>
              <a:buChar char="•"/>
            </a:pP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Oxyde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d’éthylène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=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gaz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inodore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et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très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réactif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/ inflammable et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explosiff</a:t>
            </a: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Paramètre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à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retenir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: </a:t>
            </a: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-Concentration</a:t>
            </a: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-température =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entre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37 et 60°C </a:t>
            </a: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Humidité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relative </a:t>
            </a: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Durée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d’exposition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5310" y="-11544"/>
            <a:ext cx="19689951" cy="5486779"/>
          </a:xfrm>
          <a:custGeom>
            <a:avLst/>
            <a:gdLst/>
            <a:ahLst/>
            <a:cxnLst/>
            <a:rect l="l" t="t" r="r" b="b"/>
            <a:pathLst>
              <a:path w="19689951" h="5486779">
                <a:moveTo>
                  <a:pt x="0" y="0"/>
                </a:moveTo>
                <a:lnTo>
                  <a:pt x="19689951" y="0"/>
                </a:lnTo>
                <a:lnTo>
                  <a:pt x="19689951" y="5486779"/>
                </a:lnTo>
                <a:lnTo>
                  <a:pt x="0" y="54867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b="-153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45231" y="210015"/>
            <a:ext cx="28925203" cy="9866970"/>
          </a:xfrm>
          <a:custGeom>
            <a:avLst/>
            <a:gdLst/>
            <a:ahLst/>
            <a:cxnLst/>
            <a:rect l="l" t="t" r="r" b="b"/>
            <a:pathLst>
              <a:path w="28925203" h="9866970">
                <a:moveTo>
                  <a:pt x="0" y="0"/>
                </a:moveTo>
                <a:lnTo>
                  <a:pt x="28925203" y="0"/>
                </a:lnTo>
                <a:lnTo>
                  <a:pt x="28925203" y="9866970"/>
                </a:lnTo>
                <a:lnTo>
                  <a:pt x="0" y="9866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403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02921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0" y="0"/>
                </a:moveTo>
                <a:lnTo>
                  <a:pt x="9885079" y="0"/>
                </a:lnTo>
                <a:lnTo>
                  <a:pt x="9885079" y="3043781"/>
                </a:lnTo>
                <a:lnTo>
                  <a:pt x="0" y="30437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482157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9885078" y="0"/>
                </a:moveTo>
                <a:lnTo>
                  <a:pt x="0" y="0"/>
                </a:lnTo>
                <a:lnTo>
                  <a:pt x="0" y="3043781"/>
                </a:lnTo>
                <a:lnTo>
                  <a:pt x="9885078" y="3043781"/>
                </a:lnTo>
                <a:lnTo>
                  <a:pt x="9885078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28700" y="1028700"/>
            <a:ext cx="16230600" cy="6698811"/>
          </a:xfrm>
          <a:custGeom>
            <a:avLst/>
            <a:gdLst/>
            <a:ahLst/>
            <a:cxnLst/>
            <a:rect l="l" t="t" r="r" b="b"/>
            <a:pathLst>
              <a:path w="16230600" h="6698811">
                <a:moveTo>
                  <a:pt x="0" y="0"/>
                </a:moveTo>
                <a:lnTo>
                  <a:pt x="16230600" y="0"/>
                </a:lnTo>
                <a:lnTo>
                  <a:pt x="16230600" y="6698811"/>
                </a:lnTo>
                <a:lnTo>
                  <a:pt x="0" y="66988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82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-970327" y="646001"/>
            <a:ext cx="7315200" cy="1782249"/>
          </a:xfrm>
          <a:custGeom>
            <a:avLst/>
            <a:gdLst/>
            <a:ahLst/>
            <a:cxnLst/>
            <a:rect l="l" t="t" r="r" b="b"/>
            <a:pathLst>
              <a:path w="7315200" h="1782249">
                <a:moveTo>
                  <a:pt x="7315200" y="0"/>
                </a:moveTo>
                <a:lnTo>
                  <a:pt x="0" y="0"/>
                </a:lnTo>
                <a:lnTo>
                  <a:pt x="0" y="1782249"/>
                </a:lnTo>
                <a:lnTo>
                  <a:pt x="7315200" y="1782249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13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344873" y="1149776"/>
            <a:ext cx="10373916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Stérilisation par rayonnements ionisants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57629" y="2417838"/>
            <a:ext cx="7352407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Deux sources irradiantes : 60Co et 137Cs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87445" y="3118115"/>
            <a:ext cx="8402921" cy="4580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La dose absorbée dépend de :</a:t>
            </a: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-L’activité et configuration de la source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-De la distance de la source au produit</a:t>
            </a: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-Du temps d’exposition et du nombre de passage devant la source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-De la nature du produit, sa composition, sa densité et son conditionnement</a:t>
            </a:r>
          </a:p>
          <a:p>
            <a:pPr algn="l">
              <a:lnSpc>
                <a:spcPts val="4759"/>
              </a:lnSpc>
            </a:pPr>
            <a:endParaRPr lang="en-US" sz="300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65310" y="-11544"/>
            <a:ext cx="19689951" cy="5486779"/>
          </a:xfrm>
          <a:custGeom>
            <a:avLst/>
            <a:gdLst/>
            <a:ahLst/>
            <a:cxnLst/>
            <a:rect l="l" t="t" r="r" b="b"/>
            <a:pathLst>
              <a:path w="19689951" h="5486779">
                <a:moveTo>
                  <a:pt x="0" y="0"/>
                </a:moveTo>
                <a:lnTo>
                  <a:pt x="19689951" y="0"/>
                </a:lnTo>
                <a:lnTo>
                  <a:pt x="19689951" y="5486779"/>
                </a:lnTo>
                <a:lnTo>
                  <a:pt x="0" y="54867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b="-15389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45231" y="210015"/>
            <a:ext cx="28925203" cy="9866970"/>
          </a:xfrm>
          <a:custGeom>
            <a:avLst/>
            <a:gdLst/>
            <a:ahLst/>
            <a:cxnLst/>
            <a:rect l="l" t="t" r="r" b="b"/>
            <a:pathLst>
              <a:path w="28925203" h="9866970">
                <a:moveTo>
                  <a:pt x="0" y="0"/>
                </a:moveTo>
                <a:lnTo>
                  <a:pt x="28925203" y="0"/>
                </a:lnTo>
                <a:lnTo>
                  <a:pt x="28925203" y="9866970"/>
                </a:lnTo>
                <a:lnTo>
                  <a:pt x="0" y="9866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b="-40396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402921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0" y="0"/>
                </a:moveTo>
                <a:lnTo>
                  <a:pt x="9885079" y="0"/>
                </a:lnTo>
                <a:lnTo>
                  <a:pt x="9885079" y="3043781"/>
                </a:lnTo>
                <a:lnTo>
                  <a:pt x="0" y="30437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482157" y="7529083"/>
            <a:ext cx="9885079" cy="3043780"/>
          </a:xfrm>
          <a:custGeom>
            <a:avLst/>
            <a:gdLst/>
            <a:ahLst/>
            <a:cxnLst/>
            <a:rect l="l" t="t" r="r" b="b"/>
            <a:pathLst>
              <a:path w="9885079" h="3043780">
                <a:moveTo>
                  <a:pt x="9885078" y="0"/>
                </a:moveTo>
                <a:lnTo>
                  <a:pt x="0" y="0"/>
                </a:lnTo>
                <a:lnTo>
                  <a:pt x="0" y="3043781"/>
                </a:lnTo>
                <a:lnTo>
                  <a:pt x="9885078" y="3043781"/>
                </a:lnTo>
                <a:lnTo>
                  <a:pt x="9885078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28700" y="1028700"/>
            <a:ext cx="16230600" cy="6698811"/>
          </a:xfrm>
          <a:custGeom>
            <a:avLst/>
            <a:gdLst/>
            <a:ahLst/>
            <a:cxnLst/>
            <a:rect l="l" t="t" r="r" b="b"/>
            <a:pathLst>
              <a:path w="16230600" h="6698811">
                <a:moveTo>
                  <a:pt x="0" y="0"/>
                </a:moveTo>
                <a:lnTo>
                  <a:pt x="16230600" y="0"/>
                </a:lnTo>
                <a:lnTo>
                  <a:pt x="16230600" y="6698811"/>
                </a:lnTo>
                <a:lnTo>
                  <a:pt x="0" y="66988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82000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>
            <a:off x="-970327" y="646001"/>
            <a:ext cx="7315200" cy="1782249"/>
          </a:xfrm>
          <a:custGeom>
            <a:avLst/>
            <a:gdLst/>
            <a:ahLst/>
            <a:cxnLst/>
            <a:rect l="l" t="t" r="r" b="b"/>
            <a:pathLst>
              <a:path w="7315200" h="1782249">
                <a:moveTo>
                  <a:pt x="7315200" y="0"/>
                </a:moveTo>
                <a:lnTo>
                  <a:pt x="0" y="0"/>
                </a:lnTo>
                <a:lnTo>
                  <a:pt x="0" y="1782249"/>
                </a:lnTo>
                <a:lnTo>
                  <a:pt x="7315200" y="1782249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14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799295" y="1149776"/>
            <a:ext cx="6175921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Stérilisation par plasma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744402" y="2343038"/>
            <a:ext cx="7227391" cy="5119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-Phase de vide 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-Injection de peroxyde d’hydrogène </a:t>
            </a:r>
          </a:p>
          <a:p>
            <a:pPr algn="l">
              <a:lnSpc>
                <a:spcPts val="4200"/>
              </a:lnSpc>
            </a:pPr>
            <a:endParaRPr lang="en-US" sz="33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-Diffusion du peroxyde d’hydrogène</a:t>
            </a:r>
          </a:p>
          <a:p>
            <a:pPr algn="l">
              <a:lnSpc>
                <a:spcPts val="4759"/>
              </a:lnSpc>
            </a:pPr>
            <a:endParaRPr lang="en-US" sz="300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-Phase de plasma </a:t>
            </a:r>
          </a:p>
          <a:p>
            <a:pPr algn="l">
              <a:lnSpc>
                <a:spcPts val="4200"/>
              </a:lnSpc>
            </a:pPr>
            <a:endParaRPr lang="en-US" sz="33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-Retour à la pression atmosphérique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04948" y="6091666"/>
            <a:ext cx="18697897" cy="6391281"/>
          </a:xfrm>
          <a:custGeom>
            <a:avLst/>
            <a:gdLst/>
            <a:ahLst/>
            <a:cxnLst/>
            <a:rect l="l" t="t" r="r" b="b"/>
            <a:pathLst>
              <a:path w="18697897" h="6391281">
                <a:moveTo>
                  <a:pt x="0" y="0"/>
                </a:moveTo>
                <a:lnTo>
                  <a:pt x="18697896" y="0"/>
                </a:lnTo>
                <a:lnTo>
                  <a:pt x="18697896" y="6391281"/>
                </a:lnTo>
                <a:lnTo>
                  <a:pt x="0" y="63912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3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15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264471" y="411169"/>
            <a:ext cx="11759059" cy="1111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Conditionnement aseptique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882696" y="1853852"/>
            <a:ext cx="16003191" cy="1047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FF3131"/>
                </a:solidFill>
                <a:latin typeface="Open Sans"/>
                <a:ea typeface="Open Sans"/>
                <a:cs typeface="Open Sans"/>
                <a:sym typeface="Open Sans"/>
              </a:rPr>
              <a:t>CE N’EST PAS UNE MÉTHODE DE STÉRILISATION MAIS LE FAIT DE GARDER CET ÉTAT STÉRILE DURANT LES MANIPULATIONS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55064" y="3516456"/>
            <a:ext cx="7294215" cy="3714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Cela implique :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-Des flux laminaires </a:t>
            </a:r>
          </a:p>
          <a:p>
            <a:pPr algn="l">
              <a:lnSpc>
                <a:spcPts val="4200"/>
              </a:lnSpc>
            </a:pPr>
            <a:endParaRPr lang="en-US" sz="300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-Des locaux et une atmosphère contrôlés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-Des zones à atmosphère contrôlée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04948" y="6091666"/>
            <a:ext cx="18697897" cy="6391281"/>
          </a:xfrm>
          <a:custGeom>
            <a:avLst/>
            <a:gdLst/>
            <a:ahLst/>
            <a:cxnLst/>
            <a:rect l="l" t="t" r="r" b="b"/>
            <a:pathLst>
              <a:path w="18697897" h="6391281">
                <a:moveTo>
                  <a:pt x="0" y="0"/>
                </a:moveTo>
                <a:lnTo>
                  <a:pt x="18697896" y="0"/>
                </a:lnTo>
                <a:lnTo>
                  <a:pt x="18697896" y="6391281"/>
                </a:lnTo>
                <a:lnTo>
                  <a:pt x="0" y="63912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3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16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761309" y="1967691"/>
            <a:ext cx="8765381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Les zones à atmosphère contrôlée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072432" y="411169"/>
            <a:ext cx="12143135" cy="1111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100"/>
              </a:lnSpc>
            </a:pPr>
            <a:r>
              <a:rPr lang="en-US" sz="65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Conditionnement aseptique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3138916"/>
            <a:ext cx="15739067" cy="5848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Régulation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certains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paramètres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sont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importants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: 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taux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renouvellement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l’air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nombres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particules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et micro 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organismes</a:t>
            </a: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pression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relative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-température</a:t>
            </a:r>
          </a:p>
          <a:p>
            <a:pPr algn="l">
              <a:lnSpc>
                <a:spcPts val="4200"/>
              </a:lnSpc>
            </a:pPr>
            <a:endParaRPr lang="en-US" sz="3000" dirty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l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</a:t>
            </a:r>
            <a:r>
              <a:rPr lang="en-US" sz="3000" dirty="0" err="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humidité</a:t>
            </a:r>
            <a:r>
              <a:rPr lang="en-US" sz="3000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relative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04948" y="6091666"/>
            <a:ext cx="18697897" cy="6391281"/>
          </a:xfrm>
          <a:custGeom>
            <a:avLst/>
            <a:gdLst/>
            <a:ahLst/>
            <a:cxnLst/>
            <a:rect l="l" t="t" r="r" b="b"/>
            <a:pathLst>
              <a:path w="18697897" h="6391281">
                <a:moveTo>
                  <a:pt x="0" y="0"/>
                </a:moveTo>
                <a:lnTo>
                  <a:pt x="18697896" y="0"/>
                </a:lnTo>
                <a:lnTo>
                  <a:pt x="18697896" y="6391281"/>
                </a:lnTo>
                <a:lnTo>
                  <a:pt x="0" y="63912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3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266927" y="3553126"/>
            <a:ext cx="13598443" cy="5734180"/>
          </a:xfrm>
          <a:custGeom>
            <a:avLst/>
            <a:gdLst/>
            <a:ahLst/>
            <a:cxnLst/>
            <a:rect l="l" t="t" r="r" b="b"/>
            <a:pathLst>
              <a:path w="13598443" h="5734180">
                <a:moveTo>
                  <a:pt x="0" y="0"/>
                </a:moveTo>
                <a:lnTo>
                  <a:pt x="13598443" y="0"/>
                </a:lnTo>
                <a:lnTo>
                  <a:pt x="13598443" y="5734180"/>
                </a:lnTo>
                <a:lnTo>
                  <a:pt x="0" y="57341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17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654065" y="175907"/>
            <a:ext cx="14979871" cy="1111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Conditionnement aseptique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052170" y="2032786"/>
            <a:ext cx="6183660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Les conditions de travail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59" b="-925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04948" y="6091666"/>
            <a:ext cx="18697897" cy="6391281"/>
          </a:xfrm>
          <a:custGeom>
            <a:avLst/>
            <a:gdLst/>
            <a:ahLst/>
            <a:cxnLst/>
            <a:rect l="l" t="t" r="r" b="b"/>
            <a:pathLst>
              <a:path w="18697897" h="6391281">
                <a:moveTo>
                  <a:pt x="0" y="0"/>
                </a:moveTo>
                <a:lnTo>
                  <a:pt x="18697896" y="0"/>
                </a:lnTo>
                <a:lnTo>
                  <a:pt x="18697896" y="6391281"/>
                </a:lnTo>
                <a:lnTo>
                  <a:pt x="0" y="63912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3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18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264471" y="411169"/>
            <a:ext cx="11759059" cy="1111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Conditionnement aseptique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264471" y="1793750"/>
            <a:ext cx="11759059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 test de stérilité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74464" y="2778000"/>
            <a:ext cx="12254805" cy="158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Test réalisé après la stérilisation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Vérification pendant 14 jours en milieu liquide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Test réalisable sur membrane par filtration si taille &lt; 45 micromètres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105721" y="4661852"/>
            <a:ext cx="10076557" cy="688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Les tests des endotoxines bactériennes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74464" y="5568058"/>
            <a:ext cx="16230600" cy="2114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Molécules pyrogènes issues des GRAM-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-Test de limule 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-Test à partir du sang humain et d’une lignée monocytaire pour reproduire la réponse immunitaire innée.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1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2888" b="-12888"/>
            </a:stretch>
          </a:blipFill>
        </p:spPr>
      </p:sp>
      <p:sp>
        <p:nvSpPr>
          <p:cNvPr id="3" name="Freeform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0937570" y="954647"/>
            <a:ext cx="8440487" cy="2056410"/>
          </a:xfrm>
          <a:custGeom>
            <a:avLst/>
            <a:gdLst/>
            <a:ahLst/>
            <a:cxnLst/>
            <a:rect l="l" t="t" r="r" b="b"/>
            <a:pathLst>
              <a:path w="8440487" h="2056410">
                <a:moveTo>
                  <a:pt x="0" y="0"/>
                </a:moveTo>
                <a:lnTo>
                  <a:pt x="8440487" y="0"/>
                </a:lnTo>
                <a:lnTo>
                  <a:pt x="8440487" y="2056410"/>
                </a:lnTo>
                <a:lnTo>
                  <a:pt x="0" y="20564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85276" y="5611751"/>
            <a:ext cx="4983785" cy="3276839"/>
          </a:xfrm>
          <a:custGeom>
            <a:avLst/>
            <a:gdLst/>
            <a:ahLst/>
            <a:cxnLst/>
            <a:rect l="l" t="t" r="r" b="b"/>
            <a:pathLst>
              <a:path w="4983785" h="3276839">
                <a:moveTo>
                  <a:pt x="0" y="0"/>
                </a:moveTo>
                <a:lnTo>
                  <a:pt x="4983785" y="0"/>
                </a:lnTo>
                <a:lnTo>
                  <a:pt x="4983785" y="3276839"/>
                </a:lnTo>
                <a:lnTo>
                  <a:pt x="0" y="327683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157813" y="7250170"/>
            <a:ext cx="4494792" cy="4016259"/>
          </a:xfrm>
          <a:custGeom>
            <a:avLst/>
            <a:gdLst/>
            <a:ahLst/>
            <a:cxnLst/>
            <a:rect l="l" t="t" r="r" b="b"/>
            <a:pathLst>
              <a:path w="4494792" h="4016259">
                <a:moveTo>
                  <a:pt x="0" y="0"/>
                </a:moveTo>
                <a:lnTo>
                  <a:pt x="4494792" y="0"/>
                </a:lnTo>
                <a:lnTo>
                  <a:pt x="4494792" y="4016260"/>
                </a:lnTo>
                <a:lnTo>
                  <a:pt x="0" y="40162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084354" y="8471874"/>
            <a:ext cx="3127523" cy="2794555"/>
          </a:xfrm>
          <a:custGeom>
            <a:avLst/>
            <a:gdLst/>
            <a:ahLst/>
            <a:cxnLst/>
            <a:rect l="l" t="t" r="r" b="b"/>
            <a:pathLst>
              <a:path w="3127523" h="2794555">
                <a:moveTo>
                  <a:pt x="0" y="0"/>
                </a:moveTo>
                <a:lnTo>
                  <a:pt x="3127523" y="0"/>
                </a:lnTo>
                <a:lnTo>
                  <a:pt x="3127523" y="2794556"/>
                </a:lnTo>
                <a:lnTo>
                  <a:pt x="0" y="27945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791242" y="7262406"/>
            <a:ext cx="3639884" cy="3252368"/>
          </a:xfrm>
          <a:custGeom>
            <a:avLst/>
            <a:gdLst/>
            <a:ahLst/>
            <a:cxnLst/>
            <a:rect l="l" t="t" r="r" b="b"/>
            <a:pathLst>
              <a:path w="3639884" h="3252368">
                <a:moveTo>
                  <a:pt x="3639884" y="0"/>
                </a:moveTo>
                <a:lnTo>
                  <a:pt x="0" y="0"/>
                </a:lnTo>
                <a:lnTo>
                  <a:pt x="0" y="3252368"/>
                </a:lnTo>
                <a:lnTo>
                  <a:pt x="3639884" y="3252368"/>
                </a:lnTo>
                <a:lnTo>
                  <a:pt x="3639884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Freeform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1028700" y="8731061"/>
            <a:ext cx="2547387" cy="2276182"/>
          </a:xfrm>
          <a:custGeom>
            <a:avLst/>
            <a:gdLst/>
            <a:ahLst/>
            <a:cxnLst/>
            <a:rect l="l" t="t" r="r" b="b"/>
            <a:pathLst>
              <a:path w="2547387" h="2276182">
                <a:moveTo>
                  <a:pt x="2547387" y="0"/>
                </a:moveTo>
                <a:lnTo>
                  <a:pt x="0" y="0"/>
                </a:lnTo>
                <a:lnTo>
                  <a:pt x="0" y="2276182"/>
                </a:lnTo>
                <a:lnTo>
                  <a:pt x="2547387" y="2276182"/>
                </a:lnTo>
                <a:lnTo>
                  <a:pt x="2547387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3839895" y="6072875"/>
            <a:ext cx="462106" cy="462106"/>
            <a:chOff x="0" y="0"/>
            <a:chExt cx="812800" cy="812800"/>
          </a:xfrm>
        </p:grpSpPr>
        <p:sp>
          <p:nvSpPr>
            <p:cNvPr id="10" name="Freeform 10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3D3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4070947" y="6133652"/>
            <a:ext cx="462106" cy="462106"/>
            <a:chOff x="0" y="0"/>
            <a:chExt cx="812800" cy="812800"/>
          </a:xfrm>
        </p:grpSpPr>
        <p:sp>
          <p:nvSpPr>
            <p:cNvPr id="13" name="Freeform 13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3D3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6265269" y="6817467"/>
            <a:ext cx="300293" cy="300293"/>
            <a:chOff x="0" y="0"/>
            <a:chExt cx="812800" cy="812800"/>
          </a:xfrm>
        </p:grpSpPr>
        <p:sp>
          <p:nvSpPr>
            <p:cNvPr id="16" name="Freeform 16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D3D3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7259300" y="9210675"/>
            <a:ext cx="152400" cy="200025"/>
          </a:xfrm>
          <a:prstGeom prst="rect">
            <a:avLst/>
          </a:prstGeom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ts val="2800"/>
              </a:lnSpc>
              <a:spcBef>
                <a:spcPct val="0"/>
              </a:spcBef>
            </a:pPr>
            <a:r>
              <a:rPr lang="en-US" sz="2000">
                <a:solidFill>
                  <a:srgbClr val="50667B"/>
                </a:solidFill>
                <a:latin typeface="Open Sans"/>
                <a:ea typeface="Open Sans"/>
                <a:cs typeface="Open Sans"/>
                <a:sym typeface="Open Sans"/>
              </a:rPr>
              <a:t>19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028724" y="3349882"/>
            <a:ext cx="12240816" cy="13684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 b="1">
                <a:solidFill>
                  <a:srgbClr val="50667B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Merci et bon courage 🤍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Personnalisé</PresentationFormat>
  <Paragraphs>0</Paragraphs>
  <Slides>19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Opérations pharmaceutiques</dc:title>
  <cp:lastModifiedBy>Agathe LAURE</cp:lastModifiedBy>
  <cp:revision>6</cp:revision>
  <dcterms:created xsi:type="dcterms:W3CDTF">2006-08-16T00:00:00Z</dcterms:created>
  <dcterms:modified xsi:type="dcterms:W3CDTF">2024-12-09T17:32:16Z</dcterms:modified>
  <dc:identifier>DAGYbdFCFrU</dc:identifier>
</cp:coreProperties>
</file>