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1" r:id="rId6"/>
    <p:sldId id="262" r:id="rId7"/>
    <p:sldId id="263" r:id="rId8"/>
    <p:sldId id="264" r:id="rId9"/>
    <p:sldId id="265" r:id="rId10"/>
    <p:sldId id="266" r:id="rId11"/>
    <p:sldId id="267" r:id="rId12"/>
    <p:sldId id="268" r:id="rId13"/>
    <p:sldId id="269" r:id="rId14"/>
    <p:sldId id="270" r:id="rId15"/>
    <p:sldId id="271" r:id="rId16"/>
    <p:sldId id="272" r:id="rId17"/>
    <p:sldId id="260" r:id="rId18"/>
    <p:sldId id="273" r:id="rId19"/>
    <p:sldId id="274" r:id="rId2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007E"/>
    <a:srgbClr val="FFEBF6"/>
    <a:srgbClr val="FF0066"/>
    <a:srgbClr val="FF6699"/>
    <a:srgbClr val="FFCCFF"/>
    <a:srgbClr val="FF99FF"/>
    <a:srgbClr val="23EF3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15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8" name="Titre 7"/>
          <p:cNvSpPr>
            <a:spLocks noGrp="1"/>
          </p:cNvSpPr>
          <p:nvPr>
            <p:ph type="ctrTitle"/>
          </p:nvPr>
        </p:nvSpPr>
        <p:spPr>
          <a:xfrm>
            <a:off x="2286000" y="3124200"/>
            <a:ext cx="6172200" cy="1894362"/>
          </a:xfrm>
        </p:spPr>
        <p:txBody>
          <a:bodyPr/>
          <a:lstStyle>
            <a:lvl1pPr>
              <a:defRPr b="1"/>
            </a:lvl1pPr>
          </a:lstStyle>
          <a:p>
            <a:r>
              <a:rPr kumimoji="0" lang="fr-FR" smtClean="0"/>
              <a:t>Cliquez pour modifier le style du titre</a:t>
            </a:r>
            <a:endParaRPr kumimoji="0" lang="en-US"/>
          </a:p>
        </p:txBody>
      </p:sp>
      <p:sp>
        <p:nvSpPr>
          <p:cNvPr id="9" name="Sous-titr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28" name="Espace réservé de la date 27"/>
          <p:cNvSpPr>
            <a:spLocks noGrp="1"/>
          </p:cNvSpPr>
          <p:nvPr>
            <p:ph type="dt" sz="half" idx="10"/>
          </p:nvPr>
        </p:nvSpPr>
        <p:spPr bwMode="auto">
          <a:xfrm rot="5400000">
            <a:off x="7764621" y="1174097"/>
            <a:ext cx="2286000" cy="381000"/>
          </a:xfrm>
        </p:spPr>
        <p:txBody>
          <a:bodyPr/>
          <a:lstStyle/>
          <a:p>
            <a:fld id="{4B1200EB-A4B0-4C4F-9287-A8787099AD37}" type="datetimeFigureOut">
              <a:rPr lang="fr-FR" smtClean="0"/>
              <a:pPr/>
              <a:t>30/04/2013</a:t>
            </a:fld>
            <a:endParaRPr lang="fr-FR"/>
          </a:p>
        </p:txBody>
      </p:sp>
      <p:sp>
        <p:nvSpPr>
          <p:cNvPr id="17" name="Espace réservé du pied de page 16"/>
          <p:cNvSpPr>
            <a:spLocks noGrp="1"/>
          </p:cNvSpPr>
          <p:nvPr>
            <p:ph type="ftr" sz="quarter" idx="11"/>
          </p:nvPr>
        </p:nvSpPr>
        <p:spPr bwMode="auto">
          <a:xfrm rot="5400000">
            <a:off x="7077269" y="4181669"/>
            <a:ext cx="3657600" cy="384048"/>
          </a:xfrm>
        </p:spPr>
        <p:txBody>
          <a:bodyPr/>
          <a:lstStyle/>
          <a:p>
            <a:endParaRPr lang="fr-FR"/>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cteur droit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Connecteur droit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Connecteur droit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cteur droit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cteur droit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Connecteur droit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lipse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lipse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Ellipse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Ellipse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Ellipse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Espace réservé du numéro de diapositive 28"/>
          <p:cNvSpPr>
            <a:spLocks noGrp="1"/>
          </p:cNvSpPr>
          <p:nvPr>
            <p:ph type="sldNum" sz="quarter" idx="12"/>
          </p:nvPr>
        </p:nvSpPr>
        <p:spPr bwMode="auto">
          <a:xfrm>
            <a:off x="1325544" y="4928702"/>
            <a:ext cx="609600" cy="517524"/>
          </a:xfrm>
        </p:spPr>
        <p:txBody>
          <a:bodyPr/>
          <a:lstStyle/>
          <a:p>
            <a:fld id="{87FAC672-D793-46D3-ABDB-E196085F337A}"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8" name="Espace réservé du contenu 7"/>
          <p:cNvSpPr>
            <a:spLocks noGrp="1"/>
          </p:cNvSpPr>
          <p:nvPr>
            <p:ph sz="quarter" idx="1"/>
          </p:nvPr>
        </p:nvSpPr>
        <p:spPr>
          <a:xfrm>
            <a:off x="457200" y="1600200"/>
            <a:ext cx="7467600" cy="4873752"/>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4"/>
          </p:nvPr>
        </p:nvSpPr>
        <p:spPr/>
        <p:txBody>
          <a:bodyPr rtlCol="0"/>
          <a:lstStyle/>
          <a:p>
            <a:fld id="{4B1200EB-A4B0-4C4F-9287-A8787099AD37}" type="datetimeFigureOut">
              <a:rPr lang="fr-FR" smtClean="0"/>
              <a:pPr/>
              <a:t>30/04/2013</a:t>
            </a:fld>
            <a:endParaRPr lang="fr-FR"/>
          </a:p>
        </p:txBody>
      </p:sp>
      <p:sp>
        <p:nvSpPr>
          <p:cNvPr id="9" name="Espace réservé du numéro de diapositive 8"/>
          <p:cNvSpPr>
            <a:spLocks noGrp="1"/>
          </p:cNvSpPr>
          <p:nvPr>
            <p:ph type="sldNum" sz="quarter" idx="15"/>
          </p:nvPr>
        </p:nvSpPr>
        <p:spPr/>
        <p:txBody>
          <a:bodyPr rtlCol="0"/>
          <a:lstStyle/>
          <a:p>
            <a:fld id="{87FAC672-D793-46D3-ABDB-E196085F337A}" type="slidenum">
              <a:rPr lang="fr-FR" smtClean="0"/>
              <a:pPr/>
              <a:t>‹N°›</a:t>
            </a:fld>
            <a:endParaRPr lang="fr-FR"/>
          </a:p>
        </p:txBody>
      </p:sp>
      <p:sp>
        <p:nvSpPr>
          <p:cNvPr id="10" name="Espace réservé du pied de page 9"/>
          <p:cNvSpPr>
            <a:spLocks noGrp="1"/>
          </p:cNvSpPr>
          <p:nvPr>
            <p:ph type="ftr" sz="quarter" idx="16"/>
          </p:nvPr>
        </p:nvSpPr>
        <p:spPr/>
        <p:txBody>
          <a:bodyPr rtlCol="0"/>
          <a:lstStyle/>
          <a:p>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2286000" y="2895600"/>
            <a:ext cx="6172200" cy="2053590"/>
          </a:xfrm>
        </p:spPr>
        <p:txBody>
          <a:bodyPr/>
          <a:lstStyle>
            <a:lvl1pPr algn="l">
              <a:buNone/>
              <a:defRPr sz="3000" b="1" cap="small" baseline="0"/>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bwMode="auto">
          <a:xfrm rot="5400000">
            <a:off x="7763256" y="1170432"/>
            <a:ext cx="2286000" cy="381000"/>
          </a:xfrm>
        </p:spPr>
        <p:txBody>
          <a:bodyPr/>
          <a:lstStyle/>
          <a:p>
            <a:fld id="{4B1200EB-A4B0-4C4F-9287-A8787099AD37}" type="datetimeFigureOut">
              <a:rPr lang="fr-FR" smtClean="0"/>
              <a:pPr/>
              <a:t>30/04/2013</a:t>
            </a:fld>
            <a:endParaRPr lang="fr-FR"/>
          </a:p>
        </p:txBody>
      </p:sp>
      <p:sp>
        <p:nvSpPr>
          <p:cNvPr id="5" name="Espace réservé du pied de page 4"/>
          <p:cNvSpPr>
            <a:spLocks noGrp="1"/>
          </p:cNvSpPr>
          <p:nvPr>
            <p:ph type="ftr" sz="quarter" idx="11"/>
          </p:nvPr>
        </p:nvSpPr>
        <p:spPr bwMode="auto">
          <a:xfrm rot="5400000">
            <a:off x="7077456" y="4178808"/>
            <a:ext cx="3657600" cy="384048"/>
          </a:xfrm>
        </p:spPr>
        <p:txBody>
          <a:bodyPr/>
          <a:lstStyle/>
          <a:p>
            <a:endParaRPr lang="fr-FR"/>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necteur droit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Connecteur droit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cteur droit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cteur droit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Connecteur droit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Ellipse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Ellipse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lipse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Ellipse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lipse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Connecteur droit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Espace réservé du numéro de diapositive 5"/>
          <p:cNvSpPr>
            <a:spLocks noGrp="1"/>
          </p:cNvSpPr>
          <p:nvPr>
            <p:ph type="sldNum" sz="quarter" idx="12"/>
          </p:nvPr>
        </p:nvSpPr>
        <p:spPr bwMode="auto">
          <a:xfrm>
            <a:off x="1340616" y="4928702"/>
            <a:ext cx="609600" cy="517524"/>
          </a:xfrm>
        </p:spPr>
        <p:txBody>
          <a:bodyPr/>
          <a:lstStyle/>
          <a:p>
            <a:fld id="{87FAC672-D793-46D3-ABDB-E196085F337A}"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5" name="Espace réservé de la date 4"/>
          <p:cNvSpPr>
            <a:spLocks noGrp="1"/>
          </p:cNvSpPr>
          <p:nvPr>
            <p:ph type="dt" sz="half" idx="10"/>
          </p:nvPr>
        </p:nvSpPr>
        <p:spPr/>
        <p:txBody>
          <a:bodyPr/>
          <a:lstStyle/>
          <a:p>
            <a:fld id="{4B1200EB-A4B0-4C4F-9287-A8787099AD37}" type="datetimeFigureOut">
              <a:rPr lang="fr-FR" smtClean="0"/>
              <a:pPr/>
              <a:t>30/04/2013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7FAC672-D793-46D3-ABDB-E196085F337A}" type="slidenum">
              <a:rPr lang="fr-FR" smtClean="0"/>
              <a:pPr/>
              <a:t>‹N°›</a:t>
            </a:fld>
            <a:endParaRPr lang="fr-FR"/>
          </a:p>
        </p:txBody>
      </p:sp>
      <p:sp>
        <p:nvSpPr>
          <p:cNvPr id="9" name="Espace réservé du contenu 8"/>
          <p:cNvSpPr>
            <a:spLocks noGrp="1"/>
          </p:cNvSpPr>
          <p:nvPr>
            <p:ph sz="quarter" idx="1"/>
          </p:nvPr>
        </p:nvSpPr>
        <p:spPr>
          <a:xfrm>
            <a:off x="457200" y="1600200"/>
            <a:ext cx="3657600" cy="45720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1" name="Espace réservé du contenu 10"/>
          <p:cNvSpPr>
            <a:spLocks noGrp="1"/>
          </p:cNvSpPr>
          <p:nvPr>
            <p:ph sz="quarter" idx="2"/>
          </p:nvPr>
        </p:nvSpPr>
        <p:spPr>
          <a:xfrm>
            <a:off x="4270248" y="1600200"/>
            <a:ext cx="3657600" cy="45720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7543800" cy="1143000"/>
          </a:xfrm>
        </p:spPr>
        <p:txBody>
          <a:bodyPr anchor="b"/>
          <a:lstStyle>
            <a:lvl1pPr>
              <a:defRPr/>
            </a:lvl1pPr>
          </a:lstStyle>
          <a:p>
            <a:r>
              <a:rPr kumimoji="0" lang="fr-FR" smtClean="0"/>
              <a:t>Cliquez pour modifier le style du titre</a:t>
            </a:r>
            <a:endParaRPr kumimoji="0" lang="en-US"/>
          </a:p>
        </p:txBody>
      </p:sp>
      <p:sp>
        <p:nvSpPr>
          <p:cNvPr id="7" name="Espace réservé de la date 6"/>
          <p:cNvSpPr>
            <a:spLocks noGrp="1"/>
          </p:cNvSpPr>
          <p:nvPr>
            <p:ph type="dt" sz="half" idx="10"/>
          </p:nvPr>
        </p:nvSpPr>
        <p:spPr/>
        <p:txBody>
          <a:bodyPr/>
          <a:lstStyle/>
          <a:p>
            <a:fld id="{4B1200EB-A4B0-4C4F-9287-A8787099AD37}" type="datetimeFigureOut">
              <a:rPr lang="fr-FR" smtClean="0"/>
              <a:pPr/>
              <a:t>30/04/2013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7FAC672-D793-46D3-ABDB-E196085F337A}" type="slidenum">
              <a:rPr lang="fr-FR" smtClean="0"/>
              <a:pPr/>
              <a:t>‹N°›</a:t>
            </a:fld>
            <a:endParaRPr lang="fr-FR"/>
          </a:p>
        </p:txBody>
      </p:sp>
      <p:sp>
        <p:nvSpPr>
          <p:cNvPr id="11" name="Espace réservé du contenu 10"/>
          <p:cNvSpPr>
            <a:spLocks noGrp="1"/>
          </p:cNvSpPr>
          <p:nvPr>
            <p:ph sz="quarter" idx="2"/>
          </p:nvPr>
        </p:nvSpPr>
        <p:spPr>
          <a:xfrm>
            <a:off x="457200" y="2362200"/>
            <a:ext cx="3657600" cy="38862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3" name="Espace réservé du contenu 12"/>
          <p:cNvSpPr>
            <a:spLocks noGrp="1"/>
          </p:cNvSpPr>
          <p:nvPr>
            <p:ph sz="quarter" idx="4"/>
          </p:nvPr>
        </p:nvSpPr>
        <p:spPr>
          <a:xfrm>
            <a:off x="4371975" y="2362200"/>
            <a:ext cx="3657600" cy="38862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2" name="Espace réservé du texte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fr-FR" smtClean="0"/>
              <a:t>Cliquez pour modifier les styles du texte du masque</a:t>
            </a:r>
          </a:p>
        </p:txBody>
      </p:sp>
      <p:sp>
        <p:nvSpPr>
          <p:cNvPr id="14" name="Espace réservé du texte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fr-FR" smtClean="0"/>
              <a:t>Cliquez pour modifier les styles du texte du masque</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6" name="Espace réservé de la date 5"/>
          <p:cNvSpPr>
            <a:spLocks noGrp="1"/>
          </p:cNvSpPr>
          <p:nvPr>
            <p:ph type="dt" sz="half" idx="10"/>
          </p:nvPr>
        </p:nvSpPr>
        <p:spPr/>
        <p:txBody>
          <a:bodyPr rtlCol="0"/>
          <a:lstStyle/>
          <a:p>
            <a:fld id="{4B1200EB-A4B0-4C4F-9287-A8787099AD37}" type="datetimeFigureOut">
              <a:rPr lang="fr-FR" smtClean="0"/>
              <a:pPr/>
              <a:t>30/04/2013</a:t>
            </a:fld>
            <a:endParaRPr lang="fr-FR"/>
          </a:p>
        </p:txBody>
      </p:sp>
      <p:sp>
        <p:nvSpPr>
          <p:cNvPr id="7" name="Espace réservé du numéro de diapositive 6"/>
          <p:cNvSpPr>
            <a:spLocks noGrp="1"/>
          </p:cNvSpPr>
          <p:nvPr>
            <p:ph type="sldNum" sz="quarter" idx="11"/>
          </p:nvPr>
        </p:nvSpPr>
        <p:spPr/>
        <p:txBody>
          <a:bodyPr rtlCol="0"/>
          <a:lstStyle/>
          <a:p>
            <a:fld id="{87FAC672-D793-46D3-ABDB-E196085F337A}" type="slidenum">
              <a:rPr lang="fr-FR" smtClean="0"/>
              <a:pPr/>
              <a:t>‹N°›</a:t>
            </a:fld>
            <a:endParaRPr lang="fr-FR"/>
          </a:p>
        </p:txBody>
      </p:sp>
      <p:sp>
        <p:nvSpPr>
          <p:cNvPr id="8" name="Espace réservé du pied de page 7"/>
          <p:cNvSpPr>
            <a:spLocks noGrp="1"/>
          </p:cNvSpPr>
          <p:nvPr>
            <p:ph type="ftr" sz="quarter" idx="12"/>
          </p:nvPr>
        </p:nvSpPr>
        <p:spPr/>
        <p:txBody>
          <a:bodyPr rtlCol="0"/>
          <a:lstStyle/>
          <a:p>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B1200EB-A4B0-4C4F-9287-A8787099AD37}" type="datetimeFigureOut">
              <a:rPr lang="fr-FR" smtClean="0"/>
              <a:pPr/>
              <a:t>30/04/2013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7FAC672-D793-46D3-ABDB-E196085F337A}"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10" name="Connecteur droit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r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8" name="Connecteur droit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Connecteur droit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Connecteur droit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necteur droit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Ellipse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Espace réservé du contenu 17"/>
          <p:cNvSpPr>
            <a:spLocks noGrp="1"/>
          </p:cNvSpPr>
          <p:nvPr>
            <p:ph sz="quarter" idx="1"/>
          </p:nvPr>
        </p:nvSpPr>
        <p:spPr>
          <a:xfrm>
            <a:off x="304800" y="274320"/>
            <a:ext cx="5638800" cy="6327648"/>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1" name="Espace réservé de la date 20"/>
          <p:cNvSpPr>
            <a:spLocks noGrp="1"/>
          </p:cNvSpPr>
          <p:nvPr>
            <p:ph type="dt" sz="half" idx="14"/>
          </p:nvPr>
        </p:nvSpPr>
        <p:spPr/>
        <p:txBody>
          <a:bodyPr rtlCol="0"/>
          <a:lstStyle/>
          <a:p>
            <a:fld id="{4B1200EB-A4B0-4C4F-9287-A8787099AD37}" type="datetimeFigureOut">
              <a:rPr lang="fr-FR" smtClean="0"/>
              <a:pPr/>
              <a:t>30/04/2013</a:t>
            </a:fld>
            <a:endParaRPr lang="fr-FR"/>
          </a:p>
        </p:txBody>
      </p:sp>
      <p:sp>
        <p:nvSpPr>
          <p:cNvPr id="22" name="Espace réservé du numéro de diapositive 21"/>
          <p:cNvSpPr>
            <a:spLocks noGrp="1"/>
          </p:cNvSpPr>
          <p:nvPr>
            <p:ph type="sldNum" sz="quarter" idx="15"/>
          </p:nvPr>
        </p:nvSpPr>
        <p:spPr/>
        <p:txBody>
          <a:bodyPr rtlCol="0"/>
          <a:lstStyle/>
          <a:p>
            <a:fld id="{87FAC672-D793-46D3-ABDB-E196085F337A}" type="slidenum">
              <a:rPr lang="fr-FR" smtClean="0"/>
              <a:pPr/>
              <a:t>‹N°›</a:t>
            </a:fld>
            <a:endParaRPr lang="fr-FR"/>
          </a:p>
        </p:txBody>
      </p:sp>
      <p:sp>
        <p:nvSpPr>
          <p:cNvPr id="23" name="Espace réservé du pied de page 22"/>
          <p:cNvSpPr>
            <a:spLocks noGrp="1"/>
          </p:cNvSpPr>
          <p:nvPr>
            <p:ph type="ftr" sz="quarter" idx="16"/>
          </p:nvPr>
        </p:nvSpPr>
        <p:spPr/>
        <p:txBody>
          <a:bodyPr rtlCol="0"/>
          <a:lstStyle/>
          <a:p>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9" name="Connecteur droit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Ellipse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re 1"/>
          <p:cNvSpPr>
            <a:spLocks noGrp="1"/>
          </p:cNvSpPr>
          <p:nvPr>
            <p:ph type="title"/>
          </p:nvPr>
        </p:nvSpPr>
        <p:spPr>
          <a:xfrm rot="5400000">
            <a:off x="3350133" y="3200400"/>
            <a:ext cx="6309360" cy="457200"/>
          </a:xfrm>
        </p:spPr>
        <p:txBody>
          <a:bodyPr anchor="b"/>
          <a:lstStyle>
            <a:lvl1pPr algn="l">
              <a:buNone/>
              <a:defRPr sz="2000" b="1"/>
            </a:lvl1pPr>
          </a:lstStyle>
          <a:p>
            <a:r>
              <a:rPr kumimoji="0" lang="fr-FR" smtClean="0"/>
              <a:t>Cliquez pour modifier le style du titre</a:t>
            </a:r>
            <a:endParaRPr kumimoji="0" lang="en-US"/>
          </a:p>
        </p:txBody>
      </p:sp>
      <p:sp>
        <p:nvSpPr>
          <p:cNvPr id="3" name="Espace réservé pour une image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fr-FR" smtClean="0"/>
              <a:t>Cliquez sur l'icône pour ajouter une image</a:t>
            </a:r>
            <a:endParaRPr kumimoji="0" lang="en-US" dirty="0"/>
          </a:p>
        </p:txBody>
      </p:sp>
      <p:sp>
        <p:nvSpPr>
          <p:cNvPr id="4" name="Espace réservé du texte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10" name="Connecteur droit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necteur droit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Connecteur droit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Connecteur droit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Espace réservé de la date 16"/>
          <p:cNvSpPr>
            <a:spLocks noGrp="1"/>
          </p:cNvSpPr>
          <p:nvPr>
            <p:ph type="dt" sz="half" idx="10"/>
          </p:nvPr>
        </p:nvSpPr>
        <p:spPr/>
        <p:txBody>
          <a:bodyPr rtlCol="0"/>
          <a:lstStyle/>
          <a:p>
            <a:fld id="{4B1200EB-A4B0-4C4F-9287-A8787099AD37}" type="datetimeFigureOut">
              <a:rPr lang="fr-FR" smtClean="0"/>
              <a:pPr/>
              <a:t>30/04/2013</a:t>
            </a:fld>
            <a:endParaRPr lang="fr-FR"/>
          </a:p>
        </p:txBody>
      </p:sp>
      <p:sp>
        <p:nvSpPr>
          <p:cNvPr id="18" name="Espace réservé du numéro de diapositive 17"/>
          <p:cNvSpPr>
            <a:spLocks noGrp="1"/>
          </p:cNvSpPr>
          <p:nvPr>
            <p:ph type="sldNum" sz="quarter" idx="11"/>
          </p:nvPr>
        </p:nvSpPr>
        <p:spPr/>
        <p:txBody>
          <a:bodyPr rtlCol="0"/>
          <a:lstStyle/>
          <a:p>
            <a:fld id="{87FAC672-D793-46D3-ABDB-E196085F337A}" type="slidenum">
              <a:rPr lang="fr-FR" smtClean="0"/>
              <a:pPr/>
              <a:t>‹N°›</a:t>
            </a:fld>
            <a:endParaRPr lang="fr-FR"/>
          </a:p>
        </p:txBody>
      </p:sp>
      <p:sp>
        <p:nvSpPr>
          <p:cNvPr id="21" name="Espace réservé du pied de page 20"/>
          <p:cNvSpPr>
            <a:spLocks noGrp="1"/>
          </p:cNvSpPr>
          <p:nvPr>
            <p:ph type="ftr" sz="quarter" idx="12"/>
          </p:nvPr>
        </p:nvSpPr>
        <p:spPr/>
        <p:txBody>
          <a:bodyPr rtlCol="0"/>
          <a:lstStyle/>
          <a:p>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4B1200EB-A4B0-4C4F-9287-A8787099AD37}" type="datetimeFigureOut">
              <a:rPr lang="fr-FR" smtClean="0"/>
              <a:pPr/>
              <a:t>30/04/2013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7FAC672-D793-46D3-ABDB-E196085F337A}"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9"/>
            <a:ext cx="1676400" cy="5851525"/>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4B1200EB-A4B0-4C4F-9287-A8787099AD37}" type="datetimeFigureOut">
              <a:rPr lang="fr-FR" smtClean="0"/>
              <a:pPr/>
              <a:t>30/04/2013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7FAC672-D793-46D3-ABDB-E196085F337A}"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Connecteur droit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Espace réservé du titre 21"/>
          <p:cNvSpPr>
            <a:spLocks noGrp="1"/>
          </p:cNvSpPr>
          <p:nvPr>
            <p:ph type="title"/>
          </p:nvPr>
        </p:nvSpPr>
        <p:spPr>
          <a:xfrm>
            <a:off x="457200" y="274638"/>
            <a:ext cx="7467600" cy="1143000"/>
          </a:xfrm>
          <a:prstGeom prst="rect">
            <a:avLst/>
          </a:prstGeom>
        </p:spPr>
        <p:txBody>
          <a:bodyPr vert="horz" anchor="b">
            <a:normAutofit/>
          </a:bodyPr>
          <a:lstStyle/>
          <a:p>
            <a:r>
              <a:rPr kumimoji="0" lang="fr-FR" smtClean="0"/>
              <a:t>Cliquez pour modifier le style du titre</a:t>
            </a:r>
            <a:endParaRPr kumimoji="0" lang="en-US"/>
          </a:p>
        </p:txBody>
      </p:sp>
      <p:sp>
        <p:nvSpPr>
          <p:cNvPr id="13" name="Espace réservé du texte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4" name="Espace réservé de la date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4B1200EB-A4B0-4C4F-9287-A8787099AD37}" type="datetimeFigureOut">
              <a:rPr lang="fr-FR" smtClean="0"/>
              <a:pPr/>
              <a:t>30/04/2013</a:t>
            </a:fld>
            <a:endParaRPr lang="fr-FR"/>
          </a:p>
        </p:txBody>
      </p:sp>
      <p:sp>
        <p:nvSpPr>
          <p:cNvPr id="3" name="Espace réservé du pied de page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fr-FR"/>
          </a:p>
        </p:txBody>
      </p:sp>
      <p:sp>
        <p:nvSpPr>
          <p:cNvPr id="7" name="Connecteur droit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Connecteur droit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cteur droit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Ellipse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space réservé du numéro de diapositive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87FAC672-D793-46D3-ABDB-E196085F337A}"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mage du Blog fondsecrans37.centerblog.net"/>
          <p:cNvPicPr/>
          <p:nvPr/>
        </p:nvPicPr>
        <p:blipFill>
          <a:blip r:embed="rId2" cstate="print">
            <a:lum bright="10000" contrast="10000"/>
          </a:blip>
          <a:srcRect/>
          <a:stretch>
            <a:fillRect/>
          </a:stretch>
        </p:blipFill>
        <p:spPr bwMode="auto">
          <a:xfrm>
            <a:off x="-468560" y="-171400"/>
            <a:ext cx="9793088" cy="7272808"/>
          </a:xfrm>
          <a:prstGeom prst="rect">
            <a:avLst/>
          </a:prstGeom>
          <a:noFill/>
          <a:ln w="9525">
            <a:noFill/>
            <a:miter lim="800000"/>
            <a:headEnd/>
            <a:tailEnd/>
          </a:ln>
        </p:spPr>
      </p:pic>
      <p:sp>
        <p:nvSpPr>
          <p:cNvPr id="2" name="Titre 1"/>
          <p:cNvSpPr>
            <a:spLocks noGrp="1"/>
          </p:cNvSpPr>
          <p:nvPr>
            <p:ph type="ctrTitle"/>
          </p:nvPr>
        </p:nvSpPr>
        <p:spPr>
          <a:xfrm>
            <a:off x="685800" y="2420888"/>
            <a:ext cx="7772400" cy="1440160"/>
          </a:xfrm>
          <a:prstGeom prst="roundRect">
            <a:avLst/>
          </a:prstGeom>
          <a:gradFill flip="none" rotWithShape="1">
            <a:gsLst>
              <a:gs pos="0">
                <a:srgbClr val="FF6699">
                  <a:tint val="66000"/>
                  <a:satMod val="160000"/>
                </a:srgbClr>
              </a:gs>
              <a:gs pos="50000">
                <a:srgbClr val="FF6699">
                  <a:tint val="44500"/>
                  <a:satMod val="160000"/>
                </a:srgbClr>
              </a:gs>
              <a:gs pos="100000">
                <a:srgbClr val="FF6699">
                  <a:tint val="23500"/>
                  <a:satMod val="160000"/>
                </a:srgbClr>
              </a:gs>
            </a:gsLst>
            <a:lin ang="2700000" scaled="1"/>
            <a:tileRect/>
          </a:gradFill>
          <a:ln>
            <a:noFill/>
          </a:ln>
          <a:effectLst>
            <a:glow rad="228600">
              <a:schemeClr val="accent2">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pPr algn="ctr"/>
            <a:r>
              <a:rPr lang="fr-FR" u="sng" dirty="0" smtClean="0">
                <a:solidFill>
                  <a:schemeClr val="accent5">
                    <a:lumMod val="20000"/>
                    <a:lumOff val="80000"/>
                  </a:schemeClr>
                </a:solidFill>
                <a:latin typeface="Arial Rounded MT Bold" pitchFamily="34" charset="0"/>
              </a:rPr>
              <a:t>UE 9</a:t>
            </a:r>
            <a:r>
              <a:rPr lang="fr-FR" dirty="0" smtClean="0">
                <a:solidFill>
                  <a:schemeClr val="accent5">
                    <a:lumMod val="20000"/>
                    <a:lumOff val="80000"/>
                  </a:schemeClr>
                </a:solidFill>
                <a:latin typeface="Arial Rounded MT Bold" pitchFamily="34" charset="0"/>
              </a:rPr>
              <a:t>: ANATOMIE DU PETIT BASSIN DE LA FEMME</a:t>
            </a:r>
            <a:endParaRPr lang="fr-FR" dirty="0">
              <a:solidFill>
                <a:schemeClr val="accent5">
                  <a:lumMod val="20000"/>
                  <a:lumOff val="80000"/>
                </a:schemeClr>
              </a:solidFill>
              <a:latin typeface="Arial Rounded MT Bold" pitchFamily="34" charset="0"/>
            </a:endParaRPr>
          </a:p>
        </p:txBody>
      </p:sp>
      <p:sp>
        <p:nvSpPr>
          <p:cNvPr id="3" name="Sous-titre 2"/>
          <p:cNvSpPr>
            <a:spLocks noGrp="1"/>
          </p:cNvSpPr>
          <p:nvPr>
            <p:ph type="subTitle" idx="1"/>
          </p:nvPr>
        </p:nvSpPr>
        <p:spPr>
          <a:xfrm>
            <a:off x="899592" y="5003322"/>
            <a:ext cx="7272808" cy="1371600"/>
          </a:xfrm>
        </p:spPr>
        <p:txBody>
          <a:bodyPr>
            <a:normAutofit fontScale="92500" lnSpcReduction="10000"/>
          </a:bodyPr>
          <a:lstStyle/>
          <a:p>
            <a:endParaRPr lang="fr-FR" sz="2800" b="1" i="1" dirty="0" smtClean="0">
              <a:solidFill>
                <a:srgbClr val="FF6699"/>
              </a:solidFill>
              <a:latin typeface="Arial Rounded MT Bold" pitchFamily="34" charset="0"/>
            </a:endParaRPr>
          </a:p>
          <a:p>
            <a:pPr algn="ctr"/>
            <a:r>
              <a:rPr lang="fr-FR" sz="2800" b="1" i="1" dirty="0" smtClean="0">
                <a:solidFill>
                  <a:srgbClr val="FF6699"/>
                </a:solidFill>
                <a:latin typeface="Arial Rounded MT Bold" pitchFamily="34" charset="0"/>
              </a:rPr>
              <a:t>DEVOIR MAISON N°1</a:t>
            </a:r>
          </a:p>
          <a:p>
            <a:pPr algn="ctr"/>
            <a:r>
              <a:rPr lang="fr-FR" sz="2800" i="1" dirty="0" smtClean="0">
                <a:solidFill>
                  <a:srgbClr val="FF6699"/>
                </a:solidFill>
                <a:latin typeface="Arial Rounded MT Bold" pitchFamily="34" charset="0"/>
              </a:rPr>
              <a:t>SEANCE DE REVISION</a:t>
            </a:r>
            <a:endParaRPr lang="fr-FR" sz="2800" b="1" i="1" dirty="0">
              <a:solidFill>
                <a:srgbClr val="FF6699"/>
              </a:solidFill>
              <a:latin typeface="Arial Rounded MT Bold"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332656"/>
            <a:ext cx="8229600" cy="504056"/>
          </a:xfrm>
        </p:spPr>
        <p:txBody>
          <a:bodyPr>
            <a:noAutofit/>
          </a:bodyPr>
          <a:lstStyle/>
          <a:p>
            <a:r>
              <a:rPr lang="fr-FR" sz="3200" b="1" i="1" u="sng" dirty="0" smtClean="0">
                <a:latin typeface="Arial" pitchFamily="34" charset="0"/>
                <a:cs typeface="Arial" pitchFamily="34" charset="0"/>
              </a:rPr>
              <a:t/>
            </a:r>
            <a:br>
              <a:rPr lang="fr-FR" sz="3200" b="1" i="1" u="sng" dirty="0" smtClean="0">
                <a:latin typeface="Arial" pitchFamily="34" charset="0"/>
                <a:cs typeface="Arial" pitchFamily="34" charset="0"/>
              </a:rPr>
            </a:br>
            <a:r>
              <a:rPr lang="fr-FR" sz="3200" b="1" i="1" u="sng" dirty="0" smtClean="0">
                <a:latin typeface="Arial" pitchFamily="34" charset="0"/>
                <a:cs typeface="Arial" pitchFamily="34" charset="0"/>
              </a:rPr>
              <a:t/>
            </a:r>
            <a:br>
              <a:rPr lang="fr-FR" sz="3200" b="1" i="1" u="sng" dirty="0" smtClean="0">
                <a:latin typeface="Arial" pitchFamily="34" charset="0"/>
                <a:cs typeface="Arial" pitchFamily="34" charset="0"/>
              </a:rPr>
            </a:br>
            <a:r>
              <a:rPr lang="fr-FR" sz="3200" b="1" i="1" u="sng" dirty="0" smtClean="0">
                <a:latin typeface="Arial" pitchFamily="34" charset="0"/>
                <a:cs typeface="Arial" pitchFamily="34" charset="0"/>
              </a:rPr>
              <a:t/>
            </a:r>
            <a:br>
              <a:rPr lang="fr-FR" sz="3200" b="1" i="1" u="sng" dirty="0" smtClean="0">
                <a:latin typeface="Arial" pitchFamily="34" charset="0"/>
                <a:cs typeface="Arial" pitchFamily="34" charset="0"/>
              </a:rPr>
            </a:br>
            <a:r>
              <a:rPr lang="fr-FR" sz="3200" b="1" i="1" u="sng" dirty="0" smtClean="0">
                <a:latin typeface="Arial" pitchFamily="34" charset="0"/>
                <a:cs typeface="Arial" pitchFamily="34" charset="0"/>
              </a:rPr>
              <a:t/>
            </a:r>
            <a:br>
              <a:rPr lang="fr-FR" sz="3200" b="1" i="1" u="sng" dirty="0" smtClean="0">
                <a:latin typeface="Arial" pitchFamily="34" charset="0"/>
                <a:cs typeface="Arial" pitchFamily="34" charset="0"/>
              </a:rPr>
            </a:br>
            <a:r>
              <a:rPr lang="fr-FR" sz="3200" b="1" i="1" u="sng" smtClean="0">
                <a:latin typeface="Arial" pitchFamily="34" charset="0"/>
                <a:cs typeface="Arial" pitchFamily="34" charset="0"/>
              </a:rPr>
              <a:t/>
            </a:r>
            <a:br>
              <a:rPr lang="fr-FR" sz="3200" b="1" i="1" u="sng" smtClean="0">
                <a:latin typeface="Arial" pitchFamily="34" charset="0"/>
                <a:cs typeface="Arial" pitchFamily="34" charset="0"/>
              </a:rPr>
            </a:br>
            <a:r>
              <a:rPr lang="fr-FR" sz="2800" b="1" u="sng" smtClean="0">
                <a:solidFill>
                  <a:schemeClr val="accent2">
                    <a:lumMod val="60000"/>
                    <a:lumOff val="40000"/>
                  </a:schemeClr>
                </a:solidFill>
                <a:latin typeface="Arial Rounded MT Bold" pitchFamily="34" charset="0"/>
                <a:cs typeface="Arial" pitchFamily="34" charset="0"/>
              </a:rPr>
              <a:t>QCM n°1</a:t>
            </a:r>
            <a:r>
              <a:rPr lang="fr-FR" sz="2800" b="1" smtClean="0">
                <a:solidFill>
                  <a:schemeClr val="accent2">
                    <a:lumMod val="60000"/>
                    <a:lumOff val="40000"/>
                  </a:schemeClr>
                </a:solidFill>
                <a:latin typeface="Arial Rounded MT Bold" pitchFamily="34" charset="0"/>
                <a:cs typeface="Arial" pitchFamily="34" charset="0"/>
              </a:rPr>
              <a:t>: réponses A et D</a:t>
            </a:r>
            <a:endParaRPr lang="fr-FR" sz="2800" b="1" dirty="0">
              <a:solidFill>
                <a:schemeClr val="accent2">
                  <a:lumMod val="60000"/>
                  <a:lumOff val="40000"/>
                </a:schemeClr>
              </a:solidFill>
              <a:latin typeface="Arial Rounded MT Bold" pitchFamily="34" charset="0"/>
              <a:cs typeface="Arial" pitchFamily="34" charset="0"/>
            </a:endParaRPr>
          </a:p>
        </p:txBody>
      </p:sp>
      <p:sp>
        <p:nvSpPr>
          <p:cNvPr id="3" name="Espace réservé du contenu 2"/>
          <p:cNvSpPr>
            <a:spLocks noGrp="1"/>
          </p:cNvSpPr>
          <p:nvPr>
            <p:ph sz="quarter" idx="1"/>
          </p:nvPr>
        </p:nvSpPr>
        <p:spPr>
          <a:xfrm>
            <a:off x="179512" y="980728"/>
            <a:ext cx="8568952" cy="3024336"/>
          </a:xfrm>
        </p:spPr>
        <p:txBody>
          <a:bodyPr>
            <a:normAutofit fontScale="92500"/>
          </a:bodyPr>
          <a:lstStyle/>
          <a:p>
            <a:pPr>
              <a:buNone/>
            </a:pPr>
            <a:r>
              <a:rPr lang="fr-FR" smtClean="0">
                <a:solidFill>
                  <a:srgbClr val="FF0066"/>
                </a:solidFill>
                <a:latin typeface="Arial" pitchFamily="34" charset="0"/>
                <a:cs typeface="Arial" pitchFamily="34" charset="0"/>
              </a:rPr>
              <a:t>A) VRAI </a:t>
            </a:r>
            <a:r>
              <a:rPr lang="fr-FR" smtClean="0">
                <a:solidFill>
                  <a:srgbClr val="FF0066"/>
                </a:solidFill>
                <a:latin typeface="Arial" pitchFamily="34" charset="0"/>
                <a:cs typeface="Arial" pitchFamily="34" charset="0"/>
                <a:sym typeface="Wingdings"/>
              </a:rPr>
              <a:t></a:t>
            </a:r>
            <a:r>
              <a:rPr lang="fr-FR" smtClean="0">
                <a:solidFill>
                  <a:srgbClr val="FF0066"/>
                </a:solidFill>
                <a:latin typeface="Arial" pitchFamily="34" charset="0"/>
                <a:cs typeface="Arial" pitchFamily="34" charset="0"/>
              </a:rPr>
              <a:t> il s’agit des muscles obturateur interne et piriformis</a:t>
            </a:r>
          </a:p>
          <a:p>
            <a:pPr>
              <a:buNone/>
            </a:pPr>
            <a:r>
              <a:rPr lang="fr-FR" smtClean="0">
                <a:latin typeface="Arial" pitchFamily="34" charset="0"/>
                <a:cs typeface="Arial" pitchFamily="34" charset="0"/>
              </a:rPr>
              <a:t>B) FAUX </a:t>
            </a:r>
            <a:r>
              <a:rPr lang="fr-FR" smtClean="0">
                <a:latin typeface="Arial" pitchFamily="34" charset="0"/>
                <a:cs typeface="Arial" pitchFamily="34" charset="0"/>
                <a:sym typeface="Wingdings"/>
              </a:rPr>
              <a:t></a:t>
            </a:r>
            <a:r>
              <a:rPr lang="fr-FR" smtClean="0">
                <a:latin typeface="Arial" pitchFamily="34" charset="0"/>
                <a:cs typeface="Arial" pitchFamily="34" charset="0"/>
              </a:rPr>
              <a:t> il passe bien en arrière, mais au niveau de la PETITE échancrure ischiatique</a:t>
            </a:r>
          </a:p>
          <a:p>
            <a:pPr>
              <a:buNone/>
            </a:pPr>
            <a:r>
              <a:rPr lang="fr-FR" smtClean="0">
                <a:latin typeface="Arial" pitchFamily="34" charset="0"/>
                <a:cs typeface="Arial" pitchFamily="34" charset="0"/>
              </a:rPr>
              <a:t>C) FAUX </a:t>
            </a:r>
            <a:r>
              <a:rPr lang="fr-FR" smtClean="0">
                <a:latin typeface="Arial" pitchFamily="34" charset="0"/>
                <a:cs typeface="Arial" pitchFamily="34" charset="0"/>
                <a:sym typeface="Wingdings"/>
              </a:rPr>
              <a:t></a:t>
            </a:r>
            <a:r>
              <a:rPr lang="fr-FR" smtClean="0">
                <a:latin typeface="Arial" pitchFamily="34" charset="0"/>
                <a:cs typeface="Arial" pitchFamily="34" charset="0"/>
              </a:rPr>
              <a:t> le muscle coccygien double (en profondeur) le ligament sacro-épineux</a:t>
            </a:r>
          </a:p>
          <a:p>
            <a:pPr>
              <a:buNone/>
            </a:pPr>
            <a:r>
              <a:rPr lang="fr-FR" smtClean="0">
                <a:solidFill>
                  <a:srgbClr val="FF0066"/>
                </a:solidFill>
                <a:latin typeface="Arial" pitchFamily="34" charset="0"/>
                <a:cs typeface="Arial" pitchFamily="34" charset="0"/>
              </a:rPr>
              <a:t>D) VRAI</a:t>
            </a:r>
          </a:p>
          <a:p>
            <a:pPr>
              <a:buNone/>
            </a:pPr>
            <a:r>
              <a:rPr lang="fr-FR" smtClean="0">
                <a:latin typeface="Arial" pitchFamily="34" charset="0"/>
                <a:cs typeface="Arial" pitchFamily="34" charset="0"/>
              </a:rPr>
              <a:t>E) FAUX</a:t>
            </a:r>
          </a:p>
          <a:p>
            <a:pPr>
              <a:buNone/>
            </a:pPr>
            <a:endParaRPr lang="fr-FR" dirty="0">
              <a:latin typeface="Arial" pitchFamily="34" charset="0"/>
              <a:cs typeface="Arial" pitchFamily="34" charset="0"/>
            </a:endParaRPr>
          </a:p>
        </p:txBody>
      </p:sp>
      <p:pic>
        <p:nvPicPr>
          <p:cNvPr id="1027" name="Picture 3"/>
          <p:cNvPicPr>
            <a:picLocks noChangeAspect="1" noChangeArrowheads="1"/>
          </p:cNvPicPr>
          <p:nvPr/>
        </p:nvPicPr>
        <p:blipFill>
          <a:blip r:embed="rId2" cstate="print">
            <a:lum contrast="10000"/>
          </a:blip>
          <a:srcRect/>
          <a:stretch>
            <a:fillRect/>
          </a:stretch>
        </p:blipFill>
        <p:spPr bwMode="auto">
          <a:xfrm>
            <a:off x="1763688" y="3429000"/>
            <a:ext cx="5648325" cy="3114675"/>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7467600" cy="764704"/>
          </a:xfrm>
          <a:ln>
            <a:noFill/>
          </a:ln>
        </p:spPr>
        <p:txBody>
          <a:bodyPr>
            <a:normAutofit/>
          </a:bodyPr>
          <a:lstStyle/>
          <a:p>
            <a:r>
              <a:rPr lang="fr-FR" sz="2800" b="1" u="sng" smtClean="0">
                <a:solidFill>
                  <a:schemeClr val="accent2">
                    <a:lumMod val="60000"/>
                    <a:lumOff val="40000"/>
                  </a:schemeClr>
                </a:solidFill>
                <a:latin typeface="Arial Rounded MT Bold" pitchFamily="34" charset="0"/>
              </a:rPr>
              <a:t>QCM n°2</a:t>
            </a:r>
            <a:r>
              <a:rPr lang="fr-FR" sz="2800" b="1" smtClean="0">
                <a:solidFill>
                  <a:schemeClr val="accent2">
                    <a:lumMod val="60000"/>
                    <a:lumOff val="40000"/>
                  </a:schemeClr>
                </a:solidFill>
                <a:latin typeface="Arial Rounded MT Bold" pitchFamily="34" charset="0"/>
              </a:rPr>
              <a:t> </a:t>
            </a:r>
            <a:r>
              <a:rPr lang="fr-FR" sz="2800" b="1" smtClean="0">
                <a:solidFill>
                  <a:schemeClr val="accent2">
                    <a:lumMod val="60000"/>
                    <a:lumOff val="40000"/>
                  </a:schemeClr>
                </a:solidFill>
                <a:latin typeface="Arial Rounded MT Bold" pitchFamily="34" charset="0"/>
              </a:rPr>
              <a:t>: </a:t>
            </a:r>
            <a:r>
              <a:rPr lang="fr-FR" sz="2800" b="1" smtClean="0">
                <a:solidFill>
                  <a:schemeClr val="accent2">
                    <a:lumMod val="60000"/>
                    <a:lumOff val="40000"/>
                  </a:schemeClr>
                </a:solidFill>
                <a:latin typeface="Arial Rounded MT Bold" pitchFamily="34" charset="0"/>
              </a:rPr>
              <a:t>réponses </a:t>
            </a:r>
            <a:r>
              <a:rPr lang="fr-FR" sz="2800" b="1" smtClean="0">
                <a:solidFill>
                  <a:schemeClr val="accent2">
                    <a:lumMod val="60000"/>
                    <a:lumOff val="40000"/>
                  </a:schemeClr>
                </a:solidFill>
                <a:latin typeface="Arial Rounded MT Bold" pitchFamily="34" charset="0"/>
              </a:rPr>
              <a:t>A et D</a:t>
            </a:r>
          </a:p>
        </p:txBody>
      </p:sp>
      <p:sp>
        <p:nvSpPr>
          <p:cNvPr id="3" name="Espace réservé du contenu 2"/>
          <p:cNvSpPr>
            <a:spLocks noGrp="1"/>
          </p:cNvSpPr>
          <p:nvPr>
            <p:ph sz="quarter" idx="1"/>
          </p:nvPr>
        </p:nvSpPr>
        <p:spPr>
          <a:xfrm>
            <a:off x="323528" y="1196752"/>
            <a:ext cx="8136904" cy="5277200"/>
          </a:xfrm>
        </p:spPr>
        <p:txBody>
          <a:bodyPr>
            <a:normAutofit/>
          </a:bodyPr>
          <a:lstStyle/>
          <a:p>
            <a:pPr>
              <a:buNone/>
            </a:pPr>
            <a:r>
              <a:rPr lang="fr-FR" b="1" smtClean="0">
                <a:solidFill>
                  <a:srgbClr val="F8007E"/>
                </a:solidFill>
                <a:latin typeface="Arial" pitchFamily="34" charset="0"/>
                <a:cs typeface="Arial" pitchFamily="34" charset="0"/>
              </a:rPr>
              <a:t>A) VRAI</a:t>
            </a:r>
            <a:r>
              <a:rPr lang="fr-FR" smtClean="0">
                <a:solidFill>
                  <a:srgbClr val="F8007E"/>
                </a:solidFill>
                <a:latin typeface="Arial" pitchFamily="34" charset="0"/>
                <a:cs typeface="Arial" pitchFamily="34" charset="0"/>
              </a:rPr>
              <a:t> : Il est situé dans le triangle périnéal ANT, en avant du mus. Constricteur de la vulve</a:t>
            </a:r>
            <a:endParaRPr lang="fr-FR" smtClean="0">
              <a:latin typeface="Arial" pitchFamily="34" charset="0"/>
              <a:cs typeface="Arial" pitchFamily="34" charset="0"/>
            </a:endParaRPr>
          </a:p>
          <a:p>
            <a:pPr>
              <a:buNone/>
            </a:pPr>
            <a:r>
              <a:rPr lang="fr-FR" b="1" smtClean="0">
                <a:latin typeface="Arial" pitchFamily="34" charset="0"/>
                <a:cs typeface="Arial" pitchFamily="34" charset="0"/>
              </a:rPr>
              <a:t>B) FAUX</a:t>
            </a:r>
            <a:r>
              <a:rPr lang="fr-FR" smtClean="0">
                <a:latin typeface="Arial" pitchFamily="34" charset="0"/>
                <a:cs typeface="Arial" pitchFamily="34" charset="0"/>
              </a:rPr>
              <a:t> : Ils sont tendus entre </a:t>
            </a:r>
            <a:r>
              <a:rPr lang="fr-FR" b="1" smtClean="0">
                <a:latin typeface="Arial" pitchFamily="34" charset="0"/>
                <a:cs typeface="Arial" pitchFamily="34" charset="0"/>
              </a:rPr>
              <a:t>ISCHION</a:t>
            </a:r>
            <a:r>
              <a:rPr lang="fr-FR" smtClean="0">
                <a:latin typeface="Arial" pitchFamily="34" charset="0"/>
                <a:cs typeface="Arial" pitchFamily="34" charset="0"/>
              </a:rPr>
              <a:t> et noyau fibreux central du périnée</a:t>
            </a:r>
          </a:p>
          <a:p>
            <a:pPr>
              <a:buNone/>
            </a:pPr>
            <a:r>
              <a:rPr lang="fr-FR" b="1" smtClean="0">
                <a:latin typeface="Arial" pitchFamily="34" charset="0"/>
                <a:cs typeface="Arial" pitchFamily="34" charset="0"/>
              </a:rPr>
              <a:t>C) FAUX</a:t>
            </a:r>
            <a:r>
              <a:rPr lang="fr-FR" smtClean="0">
                <a:latin typeface="Arial" pitchFamily="34" charset="0"/>
                <a:cs typeface="Arial" pitchFamily="34" charset="0"/>
              </a:rPr>
              <a:t> : Il est </a:t>
            </a:r>
            <a:r>
              <a:rPr lang="fr-FR" b="1" smtClean="0">
                <a:latin typeface="Arial" pitchFamily="34" charset="0"/>
                <a:cs typeface="Arial" pitchFamily="34" charset="0"/>
              </a:rPr>
              <a:t>épais</a:t>
            </a:r>
            <a:r>
              <a:rPr lang="fr-FR" smtClean="0">
                <a:latin typeface="Arial" pitchFamily="34" charset="0"/>
                <a:cs typeface="Arial" pitchFamily="34" charset="0"/>
              </a:rPr>
              <a:t> et résistant formant « une peau de tambour »</a:t>
            </a:r>
          </a:p>
          <a:p>
            <a:pPr>
              <a:buNone/>
            </a:pPr>
            <a:r>
              <a:rPr lang="fr-FR" b="1" smtClean="0">
                <a:solidFill>
                  <a:srgbClr val="F8007E"/>
                </a:solidFill>
                <a:latin typeface="Arial" pitchFamily="34" charset="0"/>
                <a:cs typeface="Arial" pitchFamily="34" charset="0"/>
              </a:rPr>
              <a:t>D) VRAI</a:t>
            </a:r>
            <a:endParaRPr lang="fr-FR" smtClean="0">
              <a:latin typeface="Arial" pitchFamily="34" charset="0"/>
              <a:cs typeface="Arial" pitchFamily="34" charset="0"/>
            </a:endParaRPr>
          </a:p>
          <a:p>
            <a:pPr>
              <a:buNone/>
            </a:pPr>
            <a:r>
              <a:rPr lang="fr-FR" b="1" smtClean="0">
                <a:latin typeface="Arial" pitchFamily="34" charset="0"/>
                <a:cs typeface="Arial" pitchFamily="34" charset="0"/>
              </a:rPr>
              <a:t>E) FAUX</a:t>
            </a:r>
          </a:p>
          <a:p>
            <a:pPr>
              <a:buNone/>
            </a:pPr>
            <a:endParaRPr lang="fr-F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634082"/>
          </a:xfrm>
        </p:spPr>
        <p:txBody>
          <a:bodyPr>
            <a:normAutofit/>
          </a:bodyPr>
          <a:lstStyle/>
          <a:p>
            <a:r>
              <a:rPr lang="fr-FR" sz="2800" b="1" u="sng" smtClean="0">
                <a:solidFill>
                  <a:schemeClr val="accent2">
                    <a:lumMod val="60000"/>
                    <a:lumOff val="40000"/>
                  </a:schemeClr>
                </a:solidFill>
                <a:latin typeface="Arial Rounded MT Bold" pitchFamily="34" charset="0"/>
              </a:rPr>
              <a:t>QCM n°3</a:t>
            </a:r>
            <a:r>
              <a:rPr lang="fr-FR" sz="2800" b="1" smtClean="0">
                <a:solidFill>
                  <a:schemeClr val="accent2">
                    <a:lumMod val="60000"/>
                    <a:lumOff val="40000"/>
                  </a:schemeClr>
                </a:solidFill>
                <a:latin typeface="Arial Rounded MT Bold" pitchFamily="34" charset="0"/>
              </a:rPr>
              <a:t> </a:t>
            </a:r>
            <a:r>
              <a:rPr lang="fr-FR" sz="2800" b="1" smtClean="0">
                <a:solidFill>
                  <a:schemeClr val="accent2">
                    <a:lumMod val="60000"/>
                    <a:lumOff val="40000"/>
                  </a:schemeClr>
                </a:solidFill>
                <a:latin typeface="Arial Rounded MT Bold" pitchFamily="34" charset="0"/>
              </a:rPr>
              <a:t>: </a:t>
            </a:r>
            <a:r>
              <a:rPr lang="fr-FR" sz="2800" b="1" smtClean="0">
                <a:solidFill>
                  <a:schemeClr val="accent2">
                    <a:lumMod val="60000"/>
                    <a:lumOff val="40000"/>
                  </a:schemeClr>
                </a:solidFill>
                <a:latin typeface="Arial Rounded MT Bold" pitchFamily="34" charset="0"/>
              </a:rPr>
              <a:t>réponses </a:t>
            </a:r>
            <a:r>
              <a:rPr lang="fr-FR" sz="2800" b="1" smtClean="0">
                <a:solidFill>
                  <a:schemeClr val="accent2">
                    <a:lumMod val="60000"/>
                    <a:lumOff val="40000"/>
                  </a:schemeClr>
                </a:solidFill>
                <a:latin typeface="Arial Rounded MT Bold" pitchFamily="34" charset="0"/>
              </a:rPr>
              <a:t>A, B </a:t>
            </a:r>
            <a:r>
              <a:rPr lang="fr-FR" sz="2800" b="1" smtClean="0">
                <a:solidFill>
                  <a:schemeClr val="accent2">
                    <a:lumMod val="60000"/>
                    <a:lumOff val="40000"/>
                  </a:schemeClr>
                </a:solidFill>
                <a:latin typeface="Arial Rounded MT Bold" pitchFamily="34" charset="0"/>
              </a:rPr>
              <a:t>et </a:t>
            </a:r>
            <a:r>
              <a:rPr lang="fr-FR" sz="2800" b="1" smtClean="0">
                <a:solidFill>
                  <a:schemeClr val="accent2">
                    <a:lumMod val="60000"/>
                    <a:lumOff val="40000"/>
                  </a:schemeClr>
                </a:solidFill>
                <a:latin typeface="Arial Rounded MT Bold" pitchFamily="34" charset="0"/>
              </a:rPr>
              <a:t>C</a:t>
            </a:r>
            <a:endParaRPr lang="fr-FR" sz="2800" dirty="0">
              <a:solidFill>
                <a:schemeClr val="accent2">
                  <a:lumMod val="60000"/>
                  <a:lumOff val="40000"/>
                </a:schemeClr>
              </a:solidFill>
              <a:latin typeface="Arial Rounded MT Bold" pitchFamily="34" charset="0"/>
            </a:endParaRPr>
          </a:p>
        </p:txBody>
      </p:sp>
      <p:sp>
        <p:nvSpPr>
          <p:cNvPr id="3" name="Espace réservé du contenu 2"/>
          <p:cNvSpPr>
            <a:spLocks noGrp="1"/>
          </p:cNvSpPr>
          <p:nvPr>
            <p:ph sz="quarter" idx="1"/>
          </p:nvPr>
        </p:nvSpPr>
        <p:spPr>
          <a:xfrm>
            <a:off x="251520" y="1124744"/>
            <a:ext cx="7992888" cy="5472608"/>
          </a:xfrm>
        </p:spPr>
        <p:txBody>
          <a:bodyPr>
            <a:normAutofit fontScale="92500" lnSpcReduction="10000"/>
          </a:bodyPr>
          <a:lstStyle/>
          <a:p>
            <a:pPr>
              <a:buNone/>
            </a:pPr>
            <a:r>
              <a:rPr lang="fr-FR" b="1" smtClean="0">
                <a:solidFill>
                  <a:srgbClr val="F8007E"/>
                </a:solidFill>
                <a:latin typeface="Arial" pitchFamily="34" charset="0"/>
                <a:cs typeface="Arial" pitchFamily="34" charset="0"/>
              </a:rPr>
              <a:t>A) VRAI :</a:t>
            </a:r>
            <a:r>
              <a:rPr lang="fr-FR" smtClean="0">
                <a:solidFill>
                  <a:srgbClr val="F8007E"/>
                </a:solidFill>
                <a:latin typeface="Arial" pitchFamily="34" charset="0"/>
                <a:cs typeface="Arial" pitchFamily="34" charset="0"/>
              </a:rPr>
              <a:t> il s’insère sur le fascia de l’obturateur interne, sur la face endopelvienne de l’aile iliaque jusqu’à l’épine ischiatique, pour se terminer sur le raphé ano-coccygien en s’entrecroisant avec les fibres du faisceau pubo-rectal</a:t>
            </a:r>
          </a:p>
          <a:p>
            <a:pPr>
              <a:buNone/>
            </a:pPr>
            <a:endParaRPr lang="fr-FR" smtClean="0">
              <a:latin typeface="Arial" pitchFamily="34" charset="0"/>
              <a:cs typeface="Arial" pitchFamily="34" charset="0"/>
            </a:endParaRPr>
          </a:p>
          <a:p>
            <a:pPr>
              <a:buNone/>
            </a:pPr>
            <a:r>
              <a:rPr lang="fr-FR" b="1" smtClean="0">
                <a:solidFill>
                  <a:srgbClr val="F8007E"/>
                </a:solidFill>
                <a:latin typeface="Arial" pitchFamily="34" charset="0"/>
                <a:cs typeface="Arial" pitchFamily="34" charset="0"/>
              </a:rPr>
              <a:t>B</a:t>
            </a:r>
            <a:r>
              <a:rPr lang="fr-FR" b="1" smtClean="0">
                <a:solidFill>
                  <a:srgbClr val="F8007E"/>
                </a:solidFill>
                <a:latin typeface="Arial" pitchFamily="34" charset="0"/>
                <a:cs typeface="Arial" pitchFamily="34" charset="0"/>
              </a:rPr>
              <a:t>) VRAI </a:t>
            </a:r>
            <a:r>
              <a:rPr lang="fr-FR" b="1" smtClean="0">
                <a:solidFill>
                  <a:srgbClr val="F8007E"/>
                </a:solidFill>
                <a:latin typeface="Arial" pitchFamily="34" charset="0"/>
                <a:cs typeface="Arial" pitchFamily="34" charset="0"/>
              </a:rPr>
              <a:t>:</a:t>
            </a:r>
            <a:r>
              <a:rPr lang="fr-FR" smtClean="0">
                <a:solidFill>
                  <a:srgbClr val="F8007E"/>
                </a:solidFill>
                <a:latin typeface="Arial" pitchFamily="34" charset="0"/>
                <a:cs typeface="Arial" pitchFamily="34" charset="0"/>
              </a:rPr>
              <a:t> </a:t>
            </a:r>
            <a:r>
              <a:rPr lang="fr-FR" smtClean="0">
                <a:solidFill>
                  <a:srgbClr val="F8007E"/>
                </a:solidFill>
                <a:latin typeface="Arial" pitchFamily="34" charset="0"/>
                <a:cs typeface="Arial" pitchFamily="34" charset="0"/>
              </a:rPr>
              <a:t>s’insère </a:t>
            </a:r>
            <a:r>
              <a:rPr lang="fr-FR" smtClean="0">
                <a:solidFill>
                  <a:srgbClr val="F8007E"/>
                </a:solidFill>
                <a:latin typeface="Arial" pitchFamily="34" charset="0"/>
                <a:cs typeface="Arial" pitchFamily="34" charset="0"/>
              </a:rPr>
              <a:t>donc sur le pubis, le sphincter strié de l’urètre, le vagin, le NFC, le sphincter strié de l’anus, le raphé ano-coccygien et enfin </a:t>
            </a:r>
            <a:r>
              <a:rPr lang="fr-FR" smtClean="0">
                <a:solidFill>
                  <a:srgbClr val="F8007E"/>
                </a:solidFill>
                <a:latin typeface="Arial" pitchFamily="34" charset="0"/>
                <a:cs typeface="Arial" pitchFamily="34" charset="0"/>
              </a:rPr>
              <a:t>le </a:t>
            </a:r>
            <a:r>
              <a:rPr lang="fr-FR" smtClean="0">
                <a:solidFill>
                  <a:srgbClr val="F8007E"/>
                </a:solidFill>
                <a:latin typeface="Arial" pitchFamily="34" charset="0"/>
                <a:cs typeface="Arial" pitchFamily="34" charset="0"/>
              </a:rPr>
              <a:t>coccyx</a:t>
            </a:r>
            <a:endParaRPr lang="fr-FR" b="1" smtClean="0">
              <a:solidFill>
                <a:srgbClr val="F8007E"/>
              </a:solidFill>
              <a:latin typeface="Arial" pitchFamily="34" charset="0"/>
              <a:cs typeface="Arial" pitchFamily="34" charset="0"/>
            </a:endParaRPr>
          </a:p>
          <a:p>
            <a:pPr>
              <a:buNone/>
            </a:pPr>
            <a:endParaRPr lang="fr-FR" smtClean="0">
              <a:latin typeface="Arial" pitchFamily="34" charset="0"/>
              <a:cs typeface="Arial" pitchFamily="34" charset="0"/>
            </a:endParaRPr>
          </a:p>
          <a:p>
            <a:pPr>
              <a:buNone/>
            </a:pPr>
            <a:r>
              <a:rPr lang="fr-FR" b="1" smtClean="0">
                <a:solidFill>
                  <a:srgbClr val="F8007E"/>
                </a:solidFill>
                <a:latin typeface="Arial" pitchFamily="34" charset="0"/>
                <a:cs typeface="Arial" pitchFamily="34" charset="0"/>
              </a:rPr>
              <a:t>C) VRAI </a:t>
            </a:r>
          </a:p>
          <a:p>
            <a:endParaRPr lang="fr-FR" smtClean="0">
              <a:latin typeface="Arial" pitchFamily="34" charset="0"/>
              <a:cs typeface="Arial" pitchFamily="34" charset="0"/>
            </a:endParaRPr>
          </a:p>
          <a:p>
            <a:pPr>
              <a:buNone/>
            </a:pPr>
            <a:r>
              <a:rPr lang="fr-FR" b="1" smtClean="0">
                <a:latin typeface="Arial" pitchFamily="34" charset="0"/>
                <a:cs typeface="Arial" pitchFamily="34" charset="0"/>
              </a:rPr>
              <a:t>D) FAUX</a:t>
            </a:r>
            <a:r>
              <a:rPr lang="fr-FR" smtClean="0">
                <a:latin typeface="Arial" pitchFamily="34" charset="0"/>
                <a:cs typeface="Arial" pitchFamily="34" charset="0"/>
              </a:rPr>
              <a:t> : Il est tendu entre </a:t>
            </a:r>
            <a:r>
              <a:rPr lang="fr-FR" b="1" smtClean="0">
                <a:latin typeface="Arial" pitchFamily="34" charset="0"/>
                <a:cs typeface="Arial" pitchFamily="34" charset="0"/>
              </a:rPr>
              <a:t>EPINE ischiatique </a:t>
            </a:r>
            <a:r>
              <a:rPr lang="fr-FR" smtClean="0">
                <a:latin typeface="Arial" pitchFamily="34" charset="0"/>
                <a:cs typeface="Arial" pitchFamily="34" charset="0"/>
              </a:rPr>
              <a:t>et coccyx. Donc il double en profondeur le ligament sacro-épineux</a:t>
            </a:r>
          </a:p>
          <a:p>
            <a:endParaRPr lang="fr-FR" smtClean="0">
              <a:latin typeface="Arial" pitchFamily="34" charset="0"/>
              <a:cs typeface="Arial" pitchFamily="34" charset="0"/>
            </a:endParaRPr>
          </a:p>
          <a:p>
            <a:pPr>
              <a:buNone/>
            </a:pPr>
            <a:r>
              <a:rPr lang="fr-FR" b="1" smtClean="0">
                <a:latin typeface="Arial" pitchFamily="34" charset="0"/>
                <a:cs typeface="Arial" pitchFamily="34" charset="0"/>
              </a:rPr>
              <a:t>E) FAUX</a:t>
            </a:r>
          </a:p>
          <a:p>
            <a:pPr>
              <a:buNone/>
            </a:pPr>
            <a:endParaRPr lang="fr-F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7467600" cy="764704"/>
          </a:xfrm>
        </p:spPr>
        <p:txBody>
          <a:bodyPr/>
          <a:lstStyle/>
          <a:p>
            <a:r>
              <a:rPr lang="fr-FR" b="1" u="sng" smtClean="0">
                <a:solidFill>
                  <a:schemeClr val="accent2">
                    <a:lumMod val="60000"/>
                    <a:lumOff val="40000"/>
                  </a:schemeClr>
                </a:solidFill>
                <a:latin typeface="Arial Rounded MT Bold" pitchFamily="34" charset="0"/>
              </a:rPr>
              <a:t>QCM n°4</a:t>
            </a:r>
            <a:r>
              <a:rPr lang="fr-FR" b="1" smtClean="0">
                <a:solidFill>
                  <a:schemeClr val="accent2">
                    <a:lumMod val="60000"/>
                    <a:lumOff val="40000"/>
                  </a:schemeClr>
                </a:solidFill>
                <a:latin typeface="Arial Rounded MT Bold" pitchFamily="34" charset="0"/>
              </a:rPr>
              <a:t>: réponses C, D et E</a:t>
            </a:r>
            <a:endParaRPr lang="fr-FR" b="1">
              <a:solidFill>
                <a:schemeClr val="accent2">
                  <a:lumMod val="60000"/>
                  <a:lumOff val="40000"/>
                </a:schemeClr>
              </a:solidFill>
              <a:latin typeface="Arial Rounded MT Bold" pitchFamily="34" charset="0"/>
            </a:endParaRPr>
          </a:p>
        </p:txBody>
      </p:sp>
      <p:sp>
        <p:nvSpPr>
          <p:cNvPr id="3" name="Espace réservé du contenu 2"/>
          <p:cNvSpPr>
            <a:spLocks noGrp="1"/>
          </p:cNvSpPr>
          <p:nvPr>
            <p:ph sz="quarter" idx="1"/>
          </p:nvPr>
        </p:nvSpPr>
        <p:spPr>
          <a:xfrm>
            <a:off x="457200" y="908720"/>
            <a:ext cx="7467600" cy="3168352"/>
          </a:xfrm>
        </p:spPr>
        <p:txBody>
          <a:bodyPr/>
          <a:lstStyle/>
          <a:p>
            <a:pPr>
              <a:buNone/>
            </a:pPr>
            <a:r>
              <a:rPr lang="fr-FR" b="1" smtClean="0"/>
              <a:t> </a:t>
            </a:r>
            <a:r>
              <a:rPr lang="fr-FR" smtClean="0">
                <a:latin typeface="Arial" pitchFamily="34" charset="0"/>
                <a:cs typeface="Arial" pitchFamily="34" charset="0"/>
              </a:rPr>
              <a:t>A) FAUX </a:t>
            </a:r>
            <a:r>
              <a:rPr lang="fr-FR" smtClean="0">
                <a:latin typeface="Arial" pitchFamily="34" charset="0"/>
                <a:cs typeface="Arial" pitchFamily="34" charset="0"/>
                <a:sym typeface="Wingdings"/>
              </a:rPr>
              <a:t></a:t>
            </a:r>
            <a:r>
              <a:rPr lang="fr-FR" smtClean="0">
                <a:latin typeface="Arial" pitchFamily="34" charset="0"/>
                <a:cs typeface="Arial" pitchFamily="34" charset="0"/>
              </a:rPr>
              <a:t> elles se divisent en regard de l’articulation sacro-iliaque</a:t>
            </a:r>
          </a:p>
          <a:p>
            <a:pPr>
              <a:buNone/>
            </a:pPr>
            <a:r>
              <a:rPr lang="fr-FR" smtClean="0">
                <a:latin typeface="Arial" pitchFamily="34" charset="0"/>
                <a:cs typeface="Arial" pitchFamily="34" charset="0"/>
              </a:rPr>
              <a:t>B) FAUX </a:t>
            </a:r>
            <a:r>
              <a:rPr lang="fr-FR" smtClean="0">
                <a:latin typeface="Arial" pitchFamily="34" charset="0"/>
                <a:cs typeface="Arial" pitchFamily="34" charset="0"/>
                <a:sym typeface="Wingdings"/>
              </a:rPr>
              <a:t></a:t>
            </a:r>
            <a:r>
              <a:rPr lang="fr-FR" smtClean="0">
                <a:latin typeface="Arial" pitchFamily="34" charset="0"/>
                <a:cs typeface="Arial" pitchFamily="34" charset="0"/>
              </a:rPr>
              <a:t> en avant, les veines sont derrière les artères</a:t>
            </a:r>
          </a:p>
          <a:p>
            <a:pPr>
              <a:buNone/>
            </a:pPr>
            <a:r>
              <a:rPr lang="fr-FR" smtClean="0">
                <a:solidFill>
                  <a:schemeClr val="accent2">
                    <a:lumMod val="60000"/>
                    <a:lumOff val="40000"/>
                  </a:schemeClr>
                </a:solidFill>
                <a:latin typeface="Arial" pitchFamily="34" charset="0"/>
                <a:cs typeface="Arial" pitchFamily="34" charset="0"/>
              </a:rPr>
              <a:t>C) VRAI</a:t>
            </a:r>
          </a:p>
          <a:p>
            <a:pPr>
              <a:buNone/>
            </a:pPr>
            <a:r>
              <a:rPr lang="fr-FR" smtClean="0">
                <a:solidFill>
                  <a:schemeClr val="accent2">
                    <a:lumMod val="60000"/>
                    <a:lumOff val="40000"/>
                  </a:schemeClr>
                </a:solidFill>
                <a:latin typeface="Arial" pitchFamily="34" charset="0"/>
                <a:cs typeface="Arial" pitchFamily="34" charset="0"/>
              </a:rPr>
              <a:t>D) VRAI </a:t>
            </a:r>
          </a:p>
          <a:p>
            <a:pPr>
              <a:buNone/>
            </a:pPr>
            <a:r>
              <a:rPr lang="fr-FR" smtClean="0">
                <a:solidFill>
                  <a:schemeClr val="accent2">
                    <a:lumMod val="60000"/>
                    <a:lumOff val="40000"/>
                  </a:schemeClr>
                </a:solidFill>
                <a:latin typeface="Arial" pitchFamily="34" charset="0"/>
                <a:cs typeface="Arial" pitchFamily="34" charset="0"/>
              </a:rPr>
              <a:t>E) VRAI</a:t>
            </a:r>
          </a:p>
          <a:p>
            <a:pPr>
              <a:buNone/>
            </a:pPr>
            <a:endParaRPr lang="fr-FR"/>
          </a:p>
        </p:txBody>
      </p:sp>
      <p:pic>
        <p:nvPicPr>
          <p:cNvPr id="14338" name="Picture 2" descr="http://www.anat-jg.com/PeritoineRetro/RetroPerit.schemas/AoCollat.gif"/>
          <p:cNvPicPr>
            <a:picLocks noChangeAspect="1" noChangeArrowheads="1"/>
          </p:cNvPicPr>
          <p:nvPr/>
        </p:nvPicPr>
        <p:blipFill>
          <a:blip r:embed="rId2" cstate="print"/>
          <a:srcRect t="19718" b="14544"/>
          <a:stretch>
            <a:fillRect/>
          </a:stretch>
        </p:blipFill>
        <p:spPr bwMode="auto">
          <a:xfrm>
            <a:off x="1835696" y="2204864"/>
            <a:ext cx="3240360" cy="3030529"/>
          </a:xfrm>
          <a:prstGeom prst="rect">
            <a:avLst/>
          </a:prstGeom>
          <a:noFill/>
        </p:spPr>
      </p:pic>
      <p:pic>
        <p:nvPicPr>
          <p:cNvPr id="14340" name="Picture 4" descr="http://www.afblum.be/bioafb/coeur/circulat.JPG"/>
          <p:cNvPicPr>
            <a:picLocks noChangeAspect="1" noChangeArrowheads="1"/>
          </p:cNvPicPr>
          <p:nvPr/>
        </p:nvPicPr>
        <p:blipFill>
          <a:blip r:embed="rId3" cstate="print"/>
          <a:srcRect t="43825"/>
          <a:stretch>
            <a:fillRect/>
          </a:stretch>
        </p:blipFill>
        <p:spPr bwMode="auto">
          <a:xfrm>
            <a:off x="5004048" y="2708920"/>
            <a:ext cx="3707336" cy="2472223"/>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634082"/>
          </a:xfrm>
        </p:spPr>
        <p:txBody>
          <a:bodyPr/>
          <a:lstStyle/>
          <a:p>
            <a:r>
              <a:rPr lang="fr-FR" sz="2800" b="1" u="sng" smtClean="0">
                <a:solidFill>
                  <a:schemeClr val="accent2">
                    <a:lumMod val="60000"/>
                    <a:lumOff val="40000"/>
                  </a:schemeClr>
                </a:solidFill>
                <a:latin typeface="Arial Rounded MT Bold" pitchFamily="34" charset="0"/>
              </a:rPr>
              <a:t>QCM n°5</a:t>
            </a:r>
            <a:r>
              <a:rPr lang="fr-FR" sz="2800" b="1" smtClean="0">
                <a:solidFill>
                  <a:schemeClr val="accent2">
                    <a:lumMod val="60000"/>
                    <a:lumOff val="40000"/>
                  </a:schemeClr>
                </a:solidFill>
                <a:latin typeface="Arial Rounded MT Bold" pitchFamily="34" charset="0"/>
              </a:rPr>
              <a:t> </a:t>
            </a:r>
            <a:r>
              <a:rPr lang="fr-FR" sz="2800" b="1" smtClean="0">
                <a:solidFill>
                  <a:schemeClr val="accent2">
                    <a:lumMod val="60000"/>
                    <a:lumOff val="40000"/>
                  </a:schemeClr>
                </a:solidFill>
                <a:latin typeface="Arial Rounded MT Bold" pitchFamily="34" charset="0"/>
              </a:rPr>
              <a:t>: </a:t>
            </a:r>
            <a:r>
              <a:rPr lang="fr-FR" sz="2800" b="1" smtClean="0">
                <a:solidFill>
                  <a:schemeClr val="accent2">
                    <a:lumMod val="60000"/>
                    <a:lumOff val="40000"/>
                  </a:schemeClr>
                </a:solidFill>
                <a:latin typeface="Arial Rounded MT Bold" pitchFamily="34" charset="0"/>
              </a:rPr>
              <a:t>r</a:t>
            </a:r>
            <a:r>
              <a:rPr lang="fr-FR" sz="2800" b="1" smtClean="0">
                <a:solidFill>
                  <a:schemeClr val="accent2">
                    <a:lumMod val="60000"/>
                    <a:lumOff val="40000"/>
                  </a:schemeClr>
                </a:solidFill>
                <a:latin typeface="Arial Rounded MT Bold" pitchFamily="34" charset="0"/>
              </a:rPr>
              <a:t>éponses C et D</a:t>
            </a:r>
            <a:endParaRPr lang="fr-FR">
              <a:solidFill>
                <a:schemeClr val="accent2">
                  <a:lumMod val="60000"/>
                  <a:lumOff val="40000"/>
                </a:schemeClr>
              </a:solidFill>
              <a:latin typeface="Arial Rounded MT Bold" pitchFamily="34" charset="0"/>
            </a:endParaRPr>
          </a:p>
        </p:txBody>
      </p:sp>
      <p:sp>
        <p:nvSpPr>
          <p:cNvPr id="3" name="Espace réservé du contenu 2"/>
          <p:cNvSpPr>
            <a:spLocks noGrp="1"/>
          </p:cNvSpPr>
          <p:nvPr>
            <p:ph sz="quarter" idx="1"/>
          </p:nvPr>
        </p:nvSpPr>
        <p:spPr>
          <a:xfrm>
            <a:off x="251520" y="980728"/>
            <a:ext cx="8208912" cy="5493224"/>
          </a:xfrm>
        </p:spPr>
        <p:txBody>
          <a:bodyPr>
            <a:normAutofit/>
          </a:bodyPr>
          <a:lstStyle/>
          <a:p>
            <a:pPr marL="0" indent="0">
              <a:buNone/>
            </a:pPr>
            <a:r>
              <a:rPr lang="fr-FR" b="1" smtClean="0">
                <a:latin typeface="Arial" pitchFamily="34" charset="0"/>
                <a:cs typeface="Arial" pitchFamily="34" charset="0"/>
              </a:rPr>
              <a:t> </a:t>
            </a:r>
            <a:endParaRPr lang="fr-FR" smtClean="0">
              <a:latin typeface="Arial" pitchFamily="34" charset="0"/>
              <a:cs typeface="Arial" pitchFamily="34" charset="0"/>
            </a:endParaRPr>
          </a:p>
          <a:p>
            <a:pPr marL="0" indent="0">
              <a:buNone/>
            </a:pPr>
            <a:r>
              <a:rPr lang="fr-FR" b="1" smtClean="0">
                <a:latin typeface="Arial" pitchFamily="34" charset="0"/>
                <a:cs typeface="Arial" pitchFamily="34" charset="0"/>
              </a:rPr>
              <a:t>A</a:t>
            </a:r>
            <a:r>
              <a:rPr lang="fr-FR" b="1" smtClean="0">
                <a:latin typeface="Arial" pitchFamily="34" charset="0"/>
                <a:cs typeface="Arial" pitchFamily="34" charset="0"/>
              </a:rPr>
              <a:t>) FAUX</a:t>
            </a:r>
            <a:r>
              <a:rPr lang="fr-FR" smtClean="0">
                <a:latin typeface="Arial" pitchFamily="34" charset="0"/>
                <a:cs typeface="Arial" pitchFamily="34" charset="0"/>
              </a:rPr>
              <a:t> : Elle est sous-tendue par les artères : </a:t>
            </a:r>
            <a:r>
              <a:rPr lang="fr-FR" b="1" smtClean="0">
                <a:latin typeface="Arial" pitchFamily="34" charset="0"/>
                <a:cs typeface="Arial" pitchFamily="34" charset="0"/>
              </a:rPr>
              <a:t>OMBILICALE</a:t>
            </a:r>
            <a:r>
              <a:rPr lang="fr-FR" smtClean="0">
                <a:latin typeface="Arial" pitchFamily="34" charset="0"/>
                <a:cs typeface="Arial" pitchFamily="34" charset="0"/>
              </a:rPr>
              <a:t>, utérine et rectales inférieures et moyennes</a:t>
            </a:r>
          </a:p>
          <a:p>
            <a:pPr>
              <a:buNone/>
            </a:pPr>
            <a:r>
              <a:rPr lang="fr-FR" b="1" smtClean="0">
                <a:latin typeface="Arial" pitchFamily="34" charset="0"/>
                <a:cs typeface="Arial" pitchFamily="34" charset="0"/>
              </a:rPr>
              <a:t>B</a:t>
            </a:r>
            <a:r>
              <a:rPr lang="fr-FR" b="1" smtClean="0">
                <a:latin typeface="Arial" pitchFamily="34" charset="0"/>
                <a:cs typeface="Arial" pitchFamily="34" charset="0"/>
              </a:rPr>
              <a:t>) FAUX</a:t>
            </a:r>
            <a:r>
              <a:rPr lang="fr-FR" smtClean="0">
                <a:latin typeface="Arial" pitchFamily="34" charset="0"/>
                <a:cs typeface="Arial" pitchFamily="34" charset="0"/>
              </a:rPr>
              <a:t> : Il correspond à l’aileron </a:t>
            </a:r>
            <a:r>
              <a:rPr lang="fr-FR" b="1" smtClean="0">
                <a:latin typeface="Arial" pitchFamily="34" charset="0"/>
                <a:cs typeface="Arial" pitchFamily="34" charset="0"/>
              </a:rPr>
              <a:t>VENTRAL</a:t>
            </a:r>
            <a:r>
              <a:rPr lang="fr-FR" smtClean="0">
                <a:latin typeface="Arial" pitchFamily="34" charset="0"/>
                <a:cs typeface="Arial" pitchFamily="34" charset="0"/>
              </a:rPr>
              <a:t> de la LSRGP</a:t>
            </a:r>
          </a:p>
          <a:p>
            <a:pPr>
              <a:buNone/>
            </a:pPr>
            <a:r>
              <a:rPr lang="fr-FR" b="1" smtClean="0">
                <a:solidFill>
                  <a:srgbClr val="F8007E"/>
                </a:solidFill>
                <a:latin typeface="Arial" pitchFamily="34" charset="0"/>
                <a:cs typeface="Arial" pitchFamily="34" charset="0"/>
              </a:rPr>
              <a:t>C</a:t>
            </a:r>
            <a:r>
              <a:rPr lang="fr-FR" b="1" smtClean="0">
                <a:solidFill>
                  <a:srgbClr val="F8007E"/>
                </a:solidFill>
                <a:latin typeface="Arial" pitchFamily="34" charset="0"/>
                <a:cs typeface="Arial" pitchFamily="34" charset="0"/>
              </a:rPr>
              <a:t>) VRAI</a:t>
            </a:r>
            <a:r>
              <a:rPr lang="fr-FR" smtClean="0">
                <a:solidFill>
                  <a:srgbClr val="F8007E"/>
                </a:solidFill>
                <a:latin typeface="Arial" pitchFamily="34" charset="0"/>
                <a:cs typeface="Arial" pitchFamily="34" charset="0"/>
              </a:rPr>
              <a:t> : son insertion médiale se situe au niveau de la base du ligament large, portant le nom de PARAMETRE</a:t>
            </a:r>
          </a:p>
          <a:p>
            <a:pPr>
              <a:buNone/>
            </a:pPr>
            <a:r>
              <a:rPr lang="fr-FR" b="1" smtClean="0">
                <a:solidFill>
                  <a:srgbClr val="F8007E"/>
                </a:solidFill>
                <a:latin typeface="Arial" pitchFamily="34" charset="0"/>
                <a:cs typeface="Arial" pitchFamily="34" charset="0"/>
              </a:rPr>
              <a:t>D</a:t>
            </a:r>
            <a:r>
              <a:rPr lang="fr-FR" b="1" smtClean="0">
                <a:solidFill>
                  <a:srgbClr val="F8007E"/>
                </a:solidFill>
                <a:latin typeface="Arial" pitchFamily="34" charset="0"/>
                <a:cs typeface="Arial" pitchFamily="34" charset="0"/>
              </a:rPr>
              <a:t>) </a:t>
            </a:r>
            <a:r>
              <a:rPr lang="fr-FR" b="1" smtClean="0">
                <a:solidFill>
                  <a:srgbClr val="F8007E"/>
                </a:solidFill>
                <a:latin typeface="Arial" pitchFamily="34" charset="0"/>
                <a:cs typeface="Arial" pitchFamily="34" charset="0"/>
              </a:rPr>
              <a:t>VRAI </a:t>
            </a:r>
            <a:endParaRPr lang="fr-FR" b="1" smtClean="0">
              <a:solidFill>
                <a:srgbClr val="F8007E"/>
              </a:solidFill>
              <a:latin typeface="Arial" pitchFamily="34" charset="0"/>
              <a:cs typeface="Arial" pitchFamily="34" charset="0"/>
            </a:endParaRPr>
          </a:p>
          <a:p>
            <a:pPr>
              <a:buNone/>
            </a:pPr>
            <a:r>
              <a:rPr lang="fr-FR" b="1" smtClean="0">
                <a:latin typeface="Arial" pitchFamily="34" charset="0"/>
                <a:cs typeface="Arial" pitchFamily="34" charset="0"/>
              </a:rPr>
              <a:t>E</a:t>
            </a:r>
            <a:r>
              <a:rPr lang="fr-FR" b="1" smtClean="0">
                <a:latin typeface="Arial" pitchFamily="34" charset="0"/>
                <a:cs typeface="Arial" pitchFamily="34" charset="0"/>
              </a:rPr>
              <a:t>) FAUX</a:t>
            </a:r>
          </a:p>
          <a:p>
            <a:pPr>
              <a:buNone/>
            </a:pPr>
            <a:endParaRPr lang="fr-F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634082"/>
          </a:xfrm>
        </p:spPr>
        <p:txBody>
          <a:bodyPr/>
          <a:lstStyle/>
          <a:p>
            <a:r>
              <a:rPr lang="fr-FR" b="1" u="sng" smtClean="0">
                <a:solidFill>
                  <a:schemeClr val="accent2">
                    <a:lumMod val="60000"/>
                    <a:lumOff val="40000"/>
                  </a:schemeClr>
                </a:solidFill>
                <a:latin typeface="Arial Rounded MT Bold" pitchFamily="34" charset="0"/>
              </a:rPr>
              <a:t>QCM n°6</a:t>
            </a:r>
            <a:r>
              <a:rPr lang="fr-FR" b="1" smtClean="0">
                <a:solidFill>
                  <a:schemeClr val="accent2">
                    <a:lumMod val="60000"/>
                    <a:lumOff val="40000"/>
                  </a:schemeClr>
                </a:solidFill>
                <a:latin typeface="Arial Rounded MT Bold" pitchFamily="34" charset="0"/>
              </a:rPr>
              <a:t>: réponses B et C</a:t>
            </a:r>
            <a:endParaRPr lang="fr-FR" b="1">
              <a:solidFill>
                <a:schemeClr val="accent2">
                  <a:lumMod val="60000"/>
                  <a:lumOff val="40000"/>
                </a:schemeClr>
              </a:solidFill>
              <a:latin typeface="Arial Rounded MT Bold" pitchFamily="34" charset="0"/>
            </a:endParaRPr>
          </a:p>
        </p:txBody>
      </p:sp>
      <p:sp>
        <p:nvSpPr>
          <p:cNvPr id="3" name="Espace réservé du contenu 2"/>
          <p:cNvSpPr>
            <a:spLocks noGrp="1"/>
          </p:cNvSpPr>
          <p:nvPr>
            <p:ph sz="quarter" idx="1"/>
          </p:nvPr>
        </p:nvSpPr>
        <p:spPr>
          <a:xfrm>
            <a:off x="251520" y="1124744"/>
            <a:ext cx="7848872" cy="5349208"/>
          </a:xfrm>
        </p:spPr>
        <p:txBody>
          <a:bodyPr>
            <a:normAutofit lnSpcReduction="10000"/>
          </a:bodyPr>
          <a:lstStyle/>
          <a:p>
            <a:pPr>
              <a:buNone/>
            </a:pPr>
            <a:endParaRPr lang="fr-FR" sz="2100" b="1" smtClean="0">
              <a:latin typeface="Arial" pitchFamily="34" charset="0"/>
              <a:cs typeface="Arial" pitchFamily="34" charset="0"/>
            </a:endParaRPr>
          </a:p>
          <a:p>
            <a:pPr>
              <a:buNone/>
            </a:pPr>
            <a:r>
              <a:rPr lang="fr-FR" sz="2100" smtClean="0">
                <a:latin typeface="Arial" pitchFamily="34" charset="0"/>
                <a:cs typeface="Arial" pitchFamily="34" charset="0"/>
              </a:rPr>
              <a:t>A) FAUX </a:t>
            </a:r>
            <a:r>
              <a:rPr lang="fr-FR" sz="2100" smtClean="0">
                <a:latin typeface="Arial" pitchFamily="34" charset="0"/>
                <a:cs typeface="Arial" pitchFamily="34" charset="0"/>
                <a:sym typeface="Wingdings"/>
              </a:rPr>
              <a:t></a:t>
            </a:r>
            <a:r>
              <a:rPr lang="fr-FR" sz="2100" smtClean="0">
                <a:latin typeface="Arial" pitchFamily="34" charset="0"/>
                <a:cs typeface="Arial" pitchFamily="34" charset="0"/>
              </a:rPr>
              <a:t> ce sont les reins, la vessie est le réservoir de l’urine entre 2 mictions</a:t>
            </a:r>
          </a:p>
          <a:p>
            <a:pPr>
              <a:buNone/>
            </a:pPr>
            <a:r>
              <a:rPr lang="fr-FR" sz="2100" smtClean="0">
                <a:solidFill>
                  <a:schemeClr val="accent2">
                    <a:lumMod val="60000"/>
                    <a:lumOff val="40000"/>
                  </a:schemeClr>
                </a:solidFill>
                <a:latin typeface="Arial" pitchFamily="34" charset="0"/>
                <a:cs typeface="Arial" pitchFamily="34" charset="0"/>
              </a:rPr>
              <a:t>B) VRAI </a:t>
            </a:r>
          </a:p>
          <a:p>
            <a:pPr>
              <a:buNone/>
            </a:pPr>
            <a:r>
              <a:rPr lang="fr-FR" sz="2100" smtClean="0">
                <a:solidFill>
                  <a:schemeClr val="accent2">
                    <a:lumMod val="60000"/>
                    <a:lumOff val="40000"/>
                  </a:schemeClr>
                </a:solidFill>
                <a:latin typeface="Arial" pitchFamily="34" charset="0"/>
                <a:cs typeface="Arial" pitchFamily="34" charset="0"/>
              </a:rPr>
              <a:t>C) VRAI </a:t>
            </a:r>
            <a:r>
              <a:rPr lang="fr-FR" sz="2100" smtClean="0">
                <a:solidFill>
                  <a:schemeClr val="accent2">
                    <a:lumMod val="60000"/>
                    <a:lumOff val="40000"/>
                  </a:schemeClr>
                </a:solidFill>
                <a:latin typeface="Arial" pitchFamily="34" charset="0"/>
                <a:cs typeface="Arial" pitchFamily="34" charset="0"/>
                <a:sym typeface="Wingdings"/>
              </a:rPr>
              <a:t></a:t>
            </a:r>
            <a:r>
              <a:rPr lang="fr-FR" sz="2100" smtClean="0">
                <a:solidFill>
                  <a:schemeClr val="accent2">
                    <a:lumMod val="60000"/>
                    <a:lumOff val="40000"/>
                  </a:schemeClr>
                </a:solidFill>
                <a:latin typeface="Arial" pitchFamily="34" charset="0"/>
                <a:cs typeface="Arial" pitchFamily="34" charset="0"/>
              </a:rPr>
              <a:t> mais ceci dans des situations de rétention urinaire importante, physiologiquement la capacité de la vessie féminine est d’environ 350mL (cc)</a:t>
            </a:r>
          </a:p>
          <a:p>
            <a:pPr>
              <a:buNone/>
            </a:pPr>
            <a:r>
              <a:rPr lang="fr-FR" sz="2100" smtClean="0">
                <a:latin typeface="Arial" pitchFamily="34" charset="0"/>
                <a:cs typeface="Arial" pitchFamily="34" charset="0"/>
              </a:rPr>
              <a:t>D) FAUX </a:t>
            </a:r>
            <a:r>
              <a:rPr lang="fr-FR" sz="2100" smtClean="0">
                <a:latin typeface="Arial" pitchFamily="34" charset="0"/>
                <a:cs typeface="Arial" pitchFamily="34" charset="0"/>
                <a:sym typeface="Wingdings"/>
              </a:rPr>
              <a:t></a:t>
            </a:r>
            <a:r>
              <a:rPr lang="fr-FR" sz="2100" smtClean="0">
                <a:latin typeface="Arial" pitchFamily="34" charset="0"/>
                <a:cs typeface="Arial" pitchFamily="34" charset="0"/>
              </a:rPr>
              <a:t> le sphincter lisse de la vessie correspond à une zone hypertrophiée de la musculeuse, donc de la tunique moyenne.</a:t>
            </a:r>
          </a:p>
          <a:p>
            <a:pPr>
              <a:buNone/>
            </a:pPr>
            <a:r>
              <a:rPr lang="fr-FR" sz="2100" smtClean="0">
                <a:latin typeface="Arial" pitchFamily="34" charset="0"/>
                <a:cs typeface="Arial" pitchFamily="34" charset="0"/>
              </a:rPr>
              <a:t>    La tunique externe est constituée du péritoine, pas top pour les proprités contractiles…</a:t>
            </a:r>
          </a:p>
          <a:p>
            <a:pPr>
              <a:buNone/>
            </a:pPr>
            <a:r>
              <a:rPr lang="fr-FR" sz="2100" smtClean="0">
                <a:latin typeface="Arial" pitchFamily="34" charset="0"/>
                <a:cs typeface="Arial" pitchFamily="34" charset="0"/>
              </a:rPr>
              <a:t>E) FAUX </a:t>
            </a:r>
            <a:r>
              <a:rPr lang="fr-FR" sz="2100" smtClean="0">
                <a:latin typeface="Arial" pitchFamily="34" charset="0"/>
                <a:cs typeface="Arial" pitchFamily="34" charset="0"/>
                <a:sym typeface="Wingdings"/>
              </a:rPr>
              <a:t></a:t>
            </a:r>
            <a:r>
              <a:rPr lang="fr-FR" sz="2100" smtClean="0">
                <a:latin typeface="Arial" pitchFamily="34" charset="0"/>
                <a:cs typeface="Arial" pitchFamily="34" charset="0"/>
              </a:rPr>
              <a:t> il existe bien une valve anti-reflux, mais celle-ci est formée d’urothélium et existe du fait de la pénétration oblique de l’uretère dans la paroi postérieure de la vessie</a:t>
            </a:r>
          </a:p>
          <a:p>
            <a:pPr>
              <a:buNone/>
            </a:pPr>
            <a:endParaRPr lang="fr-F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634082"/>
          </a:xfrm>
        </p:spPr>
        <p:txBody>
          <a:bodyPr/>
          <a:lstStyle/>
          <a:p>
            <a:r>
              <a:rPr lang="fr-FR" sz="2800" b="1" u="sng" smtClean="0">
                <a:solidFill>
                  <a:schemeClr val="accent2">
                    <a:lumMod val="60000"/>
                    <a:lumOff val="40000"/>
                  </a:schemeClr>
                </a:solidFill>
                <a:latin typeface="Arial Rounded MT Bold" pitchFamily="34" charset="0"/>
              </a:rPr>
              <a:t>QCM n°7</a:t>
            </a:r>
            <a:r>
              <a:rPr lang="fr-FR" sz="2800" b="1" smtClean="0">
                <a:solidFill>
                  <a:schemeClr val="accent2">
                    <a:lumMod val="60000"/>
                    <a:lumOff val="40000"/>
                  </a:schemeClr>
                </a:solidFill>
                <a:latin typeface="Arial Rounded MT Bold" pitchFamily="34" charset="0"/>
              </a:rPr>
              <a:t> </a:t>
            </a:r>
            <a:r>
              <a:rPr lang="fr-FR" sz="2800" b="1" smtClean="0">
                <a:solidFill>
                  <a:schemeClr val="accent2">
                    <a:lumMod val="60000"/>
                    <a:lumOff val="40000"/>
                  </a:schemeClr>
                </a:solidFill>
                <a:latin typeface="Arial Rounded MT Bold" pitchFamily="34" charset="0"/>
              </a:rPr>
              <a:t>: </a:t>
            </a:r>
            <a:r>
              <a:rPr lang="fr-FR" sz="2800" b="1" smtClean="0">
                <a:solidFill>
                  <a:schemeClr val="accent2">
                    <a:lumMod val="60000"/>
                    <a:lumOff val="40000"/>
                  </a:schemeClr>
                </a:solidFill>
                <a:latin typeface="Arial Rounded MT Bold" pitchFamily="34" charset="0"/>
              </a:rPr>
              <a:t>r</a:t>
            </a:r>
            <a:r>
              <a:rPr lang="fr-FR" sz="2800" b="1" smtClean="0">
                <a:solidFill>
                  <a:schemeClr val="accent2">
                    <a:lumMod val="60000"/>
                    <a:lumOff val="40000"/>
                  </a:schemeClr>
                </a:solidFill>
                <a:latin typeface="Arial Rounded MT Bold" pitchFamily="34" charset="0"/>
              </a:rPr>
              <a:t>éponses C et D</a:t>
            </a:r>
            <a:endParaRPr lang="fr-FR">
              <a:solidFill>
                <a:schemeClr val="accent2">
                  <a:lumMod val="60000"/>
                  <a:lumOff val="40000"/>
                </a:schemeClr>
              </a:solidFill>
              <a:latin typeface="Arial Rounded MT Bold" pitchFamily="34" charset="0"/>
            </a:endParaRPr>
          </a:p>
        </p:txBody>
      </p:sp>
      <p:sp>
        <p:nvSpPr>
          <p:cNvPr id="3" name="Espace réservé du contenu 2"/>
          <p:cNvSpPr>
            <a:spLocks noGrp="1"/>
          </p:cNvSpPr>
          <p:nvPr>
            <p:ph sz="quarter" idx="1"/>
          </p:nvPr>
        </p:nvSpPr>
        <p:spPr>
          <a:xfrm>
            <a:off x="251520" y="1124744"/>
            <a:ext cx="8352928" cy="5349208"/>
          </a:xfrm>
        </p:spPr>
        <p:txBody>
          <a:bodyPr>
            <a:normAutofit/>
          </a:bodyPr>
          <a:lstStyle/>
          <a:p>
            <a:endParaRPr lang="fr-FR" smtClean="0"/>
          </a:p>
          <a:p>
            <a:pPr>
              <a:buNone/>
            </a:pPr>
            <a:r>
              <a:rPr lang="fr-FR" b="1" smtClean="0">
                <a:latin typeface="Arial" pitchFamily="34" charset="0"/>
                <a:cs typeface="Arial" pitchFamily="34" charset="0"/>
              </a:rPr>
              <a:t>A) FAUX</a:t>
            </a:r>
            <a:r>
              <a:rPr lang="fr-FR" smtClean="0">
                <a:latin typeface="Arial" pitchFamily="34" charset="0"/>
                <a:cs typeface="Arial" pitchFamily="34" charset="0"/>
              </a:rPr>
              <a:t> : C’est la colonne </a:t>
            </a:r>
            <a:r>
              <a:rPr lang="fr-FR" b="1" smtClean="0">
                <a:latin typeface="Arial" pitchFamily="34" charset="0"/>
                <a:cs typeface="Arial" pitchFamily="34" charset="0"/>
              </a:rPr>
              <a:t>ANTERIEURE</a:t>
            </a:r>
            <a:r>
              <a:rPr lang="fr-FR" smtClean="0">
                <a:latin typeface="Arial" pitchFamily="34" charset="0"/>
                <a:cs typeface="Arial" pitchFamily="34" charset="0"/>
              </a:rPr>
              <a:t> </a:t>
            </a:r>
          </a:p>
          <a:p>
            <a:pPr>
              <a:buNone/>
            </a:pPr>
            <a:r>
              <a:rPr lang="fr-FR" b="1" smtClean="0">
                <a:latin typeface="Arial" pitchFamily="34" charset="0"/>
                <a:cs typeface="Arial" pitchFamily="34" charset="0"/>
              </a:rPr>
              <a:t>B</a:t>
            </a:r>
            <a:r>
              <a:rPr lang="fr-FR" b="1" smtClean="0">
                <a:latin typeface="Arial" pitchFamily="34" charset="0"/>
                <a:cs typeface="Arial" pitchFamily="34" charset="0"/>
              </a:rPr>
              <a:t>) FAUX</a:t>
            </a:r>
            <a:r>
              <a:rPr lang="fr-FR" smtClean="0">
                <a:latin typeface="Arial" pitchFamily="34" charset="0"/>
                <a:cs typeface="Arial" pitchFamily="34" charset="0"/>
              </a:rPr>
              <a:t> : C’est le septum recto-</a:t>
            </a:r>
            <a:r>
              <a:rPr lang="fr-FR" b="1" smtClean="0">
                <a:latin typeface="Arial" pitchFamily="34" charset="0"/>
                <a:cs typeface="Arial" pitchFamily="34" charset="0"/>
              </a:rPr>
              <a:t>VAGINAL</a:t>
            </a:r>
            <a:r>
              <a:rPr lang="fr-FR" smtClean="0">
                <a:latin typeface="Arial" pitchFamily="34" charset="0"/>
                <a:cs typeface="Arial" pitchFamily="34" charset="0"/>
              </a:rPr>
              <a:t> et pas recto-</a:t>
            </a:r>
            <a:r>
              <a:rPr lang="fr-FR" strike="sngStrike" smtClean="0">
                <a:latin typeface="Arial" pitchFamily="34" charset="0"/>
                <a:cs typeface="Arial" pitchFamily="34" charset="0"/>
              </a:rPr>
              <a:t>vésical</a:t>
            </a:r>
          </a:p>
          <a:p>
            <a:pPr>
              <a:buNone/>
            </a:pPr>
            <a:r>
              <a:rPr lang="fr-FR" b="1" smtClean="0">
                <a:solidFill>
                  <a:srgbClr val="FF0080"/>
                </a:solidFill>
                <a:latin typeface="Arial" pitchFamily="34" charset="0"/>
                <a:cs typeface="Arial" pitchFamily="34" charset="0"/>
              </a:rPr>
              <a:t>C</a:t>
            </a:r>
            <a:r>
              <a:rPr lang="fr-FR" b="1" smtClean="0">
                <a:solidFill>
                  <a:srgbClr val="FF0080"/>
                </a:solidFill>
                <a:latin typeface="Arial" pitchFamily="34" charset="0"/>
                <a:cs typeface="Arial" pitchFamily="34" charset="0"/>
              </a:rPr>
              <a:t>) VRAI</a:t>
            </a:r>
          </a:p>
          <a:p>
            <a:pPr>
              <a:buNone/>
            </a:pPr>
            <a:r>
              <a:rPr lang="fr-FR" b="1" smtClean="0">
                <a:solidFill>
                  <a:srgbClr val="FF0080"/>
                </a:solidFill>
                <a:latin typeface="Arial" pitchFamily="34" charset="0"/>
                <a:cs typeface="Arial" pitchFamily="34" charset="0"/>
              </a:rPr>
              <a:t>D</a:t>
            </a:r>
            <a:r>
              <a:rPr lang="fr-FR" b="1" smtClean="0">
                <a:solidFill>
                  <a:srgbClr val="FF0080"/>
                </a:solidFill>
                <a:latin typeface="Arial" pitchFamily="34" charset="0"/>
                <a:cs typeface="Arial" pitchFamily="34" charset="0"/>
              </a:rPr>
              <a:t>) VRAI : </a:t>
            </a:r>
            <a:r>
              <a:rPr lang="fr-FR" smtClean="0">
                <a:solidFill>
                  <a:srgbClr val="FF0080"/>
                </a:solidFill>
                <a:latin typeface="Arial" pitchFamily="34" charset="0"/>
                <a:cs typeface="Arial" pitchFamily="34" charset="0"/>
              </a:rPr>
              <a:t>le vagin se draine aussi dans : les nœuds iliaques </a:t>
            </a:r>
            <a:r>
              <a:rPr lang="fr-FR" u="sng" smtClean="0">
                <a:solidFill>
                  <a:srgbClr val="FF0080"/>
                </a:solidFill>
                <a:latin typeface="Arial" pitchFamily="34" charset="0"/>
                <a:cs typeface="Arial" pitchFamily="34" charset="0"/>
              </a:rPr>
              <a:t>externes</a:t>
            </a:r>
            <a:r>
              <a:rPr lang="fr-FR" smtClean="0">
                <a:solidFill>
                  <a:srgbClr val="FF0080"/>
                </a:solidFill>
                <a:latin typeface="Arial" pitchFamily="34" charset="0"/>
                <a:cs typeface="Arial" pitchFamily="34" charset="0"/>
              </a:rPr>
              <a:t>, ceux de </a:t>
            </a:r>
            <a:r>
              <a:rPr lang="fr-FR" u="sng" smtClean="0">
                <a:solidFill>
                  <a:srgbClr val="FF0080"/>
                </a:solidFill>
                <a:latin typeface="Arial" pitchFamily="34" charset="0"/>
                <a:cs typeface="Arial" pitchFamily="34" charset="0"/>
              </a:rPr>
              <a:t>l’utérus</a:t>
            </a:r>
            <a:r>
              <a:rPr lang="fr-FR" smtClean="0">
                <a:solidFill>
                  <a:srgbClr val="FF0080"/>
                </a:solidFill>
                <a:latin typeface="Arial" pitchFamily="34" charset="0"/>
                <a:cs typeface="Arial" pitchFamily="34" charset="0"/>
              </a:rPr>
              <a:t> , du </a:t>
            </a:r>
            <a:r>
              <a:rPr lang="fr-FR" u="sng" smtClean="0">
                <a:solidFill>
                  <a:srgbClr val="FF0080"/>
                </a:solidFill>
                <a:latin typeface="Arial" pitchFamily="34" charset="0"/>
                <a:cs typeface="Arial" pitchFamily="34" charset="0"/>
              </a:rPr>
              <a:t>promontoire</a:t>
            </a:r>
            <a:r>
              <a:rPr lang="fr-FR" smtClean="0">
                <a:solidFill>
                  <a:srgbClr val="FF0080"/>
                </a:solidFill>
                <a:latin typeface="Arial" pitchFamily="34" charset="0"/>
                <a:cs typeface="Arial" pitchFamily="34" charset="0"/>
              </a:rPr>
              <a:t> et la partie base du vagin va se drainer vers les nœuds </a:t>
            </a:r>
            <a:r>
              <a:rPr lang="fr-FR" u="sng" smtClean="0">
                <a:solidFill>
                  <a:srgbClr val="FF0080"/>
                </a:solidFill>
                <a:latin typeface="Arial" pitchFamily="34" charset="0"/>
                <a:cs typeface="Arial" pitchFamily="34" charset="0"/>
              </a:rPr>
              <a:t>inguinaux superficiels</a:t>
            </a:r>
            <a:endParaRPr lang="fr-FR" b="1" u="sng" smtClean="0">
              <a:solidFill>
                <a:srgbClr val="FF0080"/>
              </a:solidFill>
              <a:latin typeface="Arial" pitchFamily="34" charset="0"/>
              <a:cs typeface="Arial" pitchFamily="34" charset="0"/>
            </a:endParaRPr>
          </a:p>
          <a:p>
            <a:pPr>
              <a:buNone/>
            </a:pPr>
            <a:r>
              <a:rPr lang="fr-FR" b="1" smtClean="0">
                <a:latin typeface="Arial" pitchFamily="34" charset="0"/>
                <a:cs typeface="Arial" pitchFamily="34" charset="0"/>
              </a:rPr>
              <a:t>E</a:t>
            </a:r>
            <a:r>
              <a:rPr lang="fr-FR" b="1" smtClean="0">
                <a:latin typeface="Arial" pitchFamily="34" charset="0"/>
                <a:cs typeface="Arial" pitchFamily="34" charset="0"/>
              </a:rPr>
              <a:t>) FAUX</a:t>
            </a:r>
          </a:p>
          <a:p>
            <a:endParaRPr lang="fr-F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634082"/>
          </a:xfrm>
        </p:spPr>
        <p:txBody>
          <a:bodyPr>
            <a:normAutofit/>
          </a:bodyPr>
          <a:lstStyle/>
          <a:p>
            <a:r>
              <a:rPr lang="fr-FR" b="1" u="sng" smtClean="0">
                <a:solidFill>
                  <a:schemeClr val="accent2">
                    <a:lumMod val="60000"/>
                    <a:lumOff val="40000"/>
                  </a:schemeClr>
                </a:solidFill>
                <a:latin typeface="Arial Rounded MT Bold" pitchFamily="34" charset="0"/>
              </a:rPr>
              <a:t>QCM n°8</a:t>
            </a:r>
            <a:r>
              <a:rPr lang="fr-FR" b="1" smtClean="0">
                <a:solidFill>
                  <a:schemeClr val="accent2">
                    <a:lumMod val="60000"/>
                    <a:lumOff val="40000"/>
                  </a:schemeClr>
                </a:solidFill>
                <a:latin typeface="Arial Rounded MT Bold" pitchFamily="34" charset="0"/>
              </a:rPr>
              <a:t>: reponses A, B, C et D</a:t>
            </a:r>
            <a:endParaRPr lang="fr-FR" b="1">
              <a:solidFill>
                <a:schemeClr val="accent2">
                  <a:lumMod val="60000"/>
                  <a:lumOff val="40000"/>
                </a:schemeClr>
              </a:solidFill>
              <a:latin typeface="Arial Rounded MT Bold" pitchFamily="34" charset="0"/>
            </a:endParaRPr>
          </a:p>
        </p:txBody>
      </p:sp>
      <p:sp>
        <p:nvSpPr>
          <p:cNvPr id="3" name="Espace réservé du contenu 2"/>
          <p:cNvSpPr>
            <a:spLocks noGrp="1"/>
          </p:cNvSpPr>
          <p:nvPr>
            <p:ph sz="quarter" idx="1"/>
          </p:nvPr>
        </p:nvSpPr>
        <p:spPr>
          <a:xfrm>
            <a:off x="251520" y="908720"/>
            <a:ext cx="8352928" cy="5521824"/>
          </a:xfrm>
        </p:spPr>
        <p:txBody>
          <a:bodyPr>
            <a:normAutofit fontScale="92500"/>
          </a:bodyPr>
          <a:lstStyle/>
          <a:p>
            <a:pPr>
              <a:buNone/>
            </a:pPr>
            <a:endParaRPr lang="fr-FR" smtClean="0">
              <a:latin typeface="Arial" pitchFamily="34" charset="0"/>
              <a:cs typeface="Arial" pitchFamily="34" charset="0"/>
            </a:endParaRPr>
          </a:p>
          <a:p>
            <a:pPr>
              <a:buNone/>
            </a:pPr>
            <a:r>
              <a:rPr lang="fr-FR" smtClean="0">
                <a:solidFill>
                  <a:schemeClr val="accent2">
                    <a:lumMod val="60000"/>
                    <a:lumOff val="40000"/>
                  </a:schemeClr>
                </a:solidFill>
                <a:latin typeface="Arial" pitchFamily="34" charset="0"/>
                <a:cs typeface="Arial" pitchFamily="34" charset="0"/>
              </a:rPr>
              <a:t>A) VRAI</a:t>
            </a:r>
          </a:p>
          <a:p>
            <a:pPr>
              <a:buNone/>
            </a:pPr>
            <a:r>
              <a:rPr lang="fr-FR" smtClean="0">
                <a:solidFill>
                  <a:schemeClr val="accent2">
                    <a:lumMod val="60000"/>
                    <a:lumOff val="40000"/>
                  </a:schemeClr>
                </a:solidFill>
                <a:latin typeface="Arial" pitchFamily="34" charset="0"/>
                <a:cs typeface="Arial" pitchFamily="34" charset="0"/>
              </a:rPr>
              <a:t>B) VRAI </a:t>
            </a:r>
            <a:r>
              <a:rPr lang="fr-FR" smtClean="0">
                <a:solidFill>
                  <a:schemeClr val="accent2">
                    <a:lumMod val="60000"/>
                    <a:lumOff val="40000"/>
                  </a:schemeClr>
                </a:solidFill>
                <a:latin typeface="Arial" pitchFamily="34" charset="0"/>
                <a:cs typeface="Arial" pitchFamily="34" charset="0"/>
                <a:sym typeface="Wingdings"/>
              </a:rPr>
              <a:t></a:t>
            </a:r>
            <a:r>
              <a:rPr lang="fr-FR" smtClean="0">
                <a:solidFill>
                  <a:schemeClr val="accent2">
                    <a:lumMod val="60000"/>
                    <a:lumOff val="40000"/>
                  </a:schemeClr>
                </a:solidFill>
                <a:latin typeface="Arial" pitchFamily="34" charset="0"/>
                <a:cs typeface="Arial" pitchFamily="34" charset="0"/>
              </a:rPr>
              <a:t> car le contenu des frottis est variable en fonction du cycle</a:t>
            </a:r>
          </a:p>
          <a:p>
            <a:pPr>
              <a:buNone/>
            </a:pPr>
            <a:r>
              <a:rPr lang="fr-FR" smtClean="0">
                <a:solidFill>
                  <a:schemeClr val="accent2">
                    <a:lumMod val="60000"/>
                    <a:lumOff val="40000"/>
                  </a:schemeClr>
                </a:solidFill>
                <a:latin typeface="Arial" pitchFamily="34" charset="0"/>
                <a:cs typeface="Arial" pitchFamily="34" charset="0"/>
              </a:rPr>
              <a:t>C) VRAI </a:t>
            </a:r>
            <a:r>
              <a:rPr lang="fr-FR" smtClean="0">
                <a:solidFill>
                  <a:schemeClr val="accent2">
                    <a:lumMod val="60000"/>
                    <a:lumOff val="40000"/>
                  </a:schemeClr>
                </a:solidFill>
                <a:latin typeface="Arial" pitchFamily="34" charset="0"/>
                <a:cs typeface="Arial" pitchFamily="34" charset="0"/>
                <a:sym typeface="Wingdings"/>
              </a:rPr>
              <a:t></a:t>
            </a:r>
            <a:r>
              <a:rPr lang="fr-FR" smtClean="0">
                <a:solidFill>
                  <a:schemeClr val="accent2">
                    <a:lumMod val="60000"/>
                    <a:lumOff val="40000"/>
                  </a:schemeClr>
                </a:solidFill>
                <a:latin typeface="Arial" pitchFamily="34" charset="0"/>
                <a:cs typeface="Arial" pitchFamily="34" charset="0"/>
              </a:rPr>
              <a:t> une fois que les objets ont passé le cap anal ils ne peuvent plus ressortir et les patients doivent préparer une bonne excuse avant de se rendre à l’hôpital </a:t>
            </a:r>
            <a:r>
              <a:rPr lang="fr-FR" smtClean="0">
                <a:solidFill>
                  <a:schemeClr val="accent2">
                    <a:lumMod val="60000"/>
                    <a:lumOff val="40000"/>
                  </a:schemeClr>
                </a:solidFill>
                <a:latin typeface="Arial" pitchFamily="34" charset="0"/>
                <a:cs typeface="Arial" pitchFamily="34" charset="0"/>
                <a:sym typeface="Wingdings"/>
              </a:rPr>
              <a:t></a:t>
            </a:r>
            <a:endParaRPr lang="fr-FR" smtClean="0">
              <a:solidFill>
                <a:schemeClr val="accent2">
                  <a:lumMod val="60000"/>
                  <a:lumOff val="40000"/>
                </a:schemeClr>
              </a:solidFill>
              <a:latin typeface="Arial" pitchFamily="34" charset="0"/>
              <a:cs typeface="Arial" pitchFamily="34" charset="0"/>
            </a:endParaRPr>
          </a:p>
          <a:p>
            <a:pPr>
              <a:buNone/>
            </a:pPr>
            <a:r>
              <a:rPr lang="fr-FR" smtClean="0">
                <a:solidFill>
                  <a:schemeClr val="accent2">
                    <a:lumMod val="60000"/>
                    <a:lumOff val="40000"/>
                  </a:schemeClr>
                </a:solidFill>
                <a:latin typeface="Arial" pitchFamily="34" charset="0"/>
                <a:cs typeface="Arial" pitchFamily="34" charset="0"/>
              </a:rPr>
              <a:t>D) VRAI </a:t>
            </a:r>
            <a:r>
              <a:rPr lang="fr-FR" smtClean="0">
                <a:solidFill>
                  <a:schemeClr val="accent2">
                    <a:lumMod val="60000"/>
                    <a:lumOff val="40000"/>
                  </a:schemeClr>
                </a:solidFill>
                <a:latin typeface="Arial" pitchFamily="34" charset="0"/>
                <a:cs typeface="Arial" pitchFamily="34" charset="0"/>
                <a:sym typeface="Wingdings"/>
              </a:rPr>
              <a:t></a:t>
            </a:r>
            <a:r>
              <a:rPr lang="fr-FR" smtClean="0">
                <a:solidFill>
                  <a:schemeClr val="accent2">
                    <a:lumMod val="60000"/>
                    <a:lumOff val="40000"/>
                  </a:schemeClr>
                </a:solidFill>
                <a:latin typeface="Arial" pitchFamily="34" charset="0"/>
                <a:cs typeface="Arial" pitchFamily="34" charset="0"/>
              </a:rPr>
              <a:t> en effet, cela peut entrainer la résection du sphincter strié de l’anus qui est un facteur de continence, or le traitement de référence de ces cancers est la résection chirurgicale, qui parfois entraine une amputation abdomino-périnéale</a:t>
            </a:r>
          </a:p>
          <a:p>
            <a:pPr>
              <a:buNone/>
            </a:pPr>
            <a:r>
              <a:rPr lang="fr-FR" smtClean="0">
                <a:latin typeface="Arial" pitchFamily="34" charset="0"/>
                <a:cs typeface="Arial" pitchFamily="34" charset="0"/>
              </a:rPr>
              <a:t>E) FAUX </a:t>
            </a:r>
            <a:r>
              <a:rPr lang="fr-FR" smtClean="0">
                <a:latin typeface="Arial" pitchFamily="34" charset="0"/>
                <a:cs typeface="Arial" pitchFamily="34" charset="0"/>
                <a:sym typeface="Wingdings"/>
              </a:rPr>
              <a:t></a:t>
            </a:r>
            <a:r>
              <a:rPr lang="fr-FR" smtClean="0">
                <a:latin typeface="Arial" pitchFamily="34" charset="0"/>
                <a:cs typeface="Arial" pitchFamily="34" charset="0"/>
              </a:rPr>
              <a:t> les cancers de type glandulaire touche les 2 sexes avec la même proportion, en revanche les cancers du rectum bas, de type épithélioïde, touchent principalement les femmes :/</a:t>
            </a:r>
          </a:p>
          <a:p>
            <a:pPr>
              <a:buNone/>
            </a:pPr>
            <a:endParaRPr lang="fr-F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562074"/>
          </a:xfrm>
        </p:spPr>
        <p:txBody>
          <a:bodyPr/>
          <a:lstStyle/>
          <a:p>
            <a:pPr algn="ctr"/>
            <a:r>
              <a:rPr lang="fr-FR" smtClean="0">
                <a:solidFill>
                  <a:schemeClr val="accent2">
                    <a:lumMod val="60000"/>
                    <a:lumOff val="40000"/>
                  </a:schemeClr>
                </a:solidFill>
                <a:latin typeface="Arial Rounded MT Bold" pitchFamily="34" charset="0"/>
                <a:sym typeface="Wingdings" pitchFamily="2" charset="2"/>
              </a:rPr>
              <a:t> </a:t>
            </a:r>
            <a:r>
              <a:rPr lang="fr-FR" smtClean="0">
                <a:solidFill>
                  <a:schemeClr val="accent2">
                    <a:lumMod val="60000"/>
                    <a:lumOff val="40000"/>
                  </a:schemeClr>
                </a:solidFill>
                <a:latin typeface="Arial Rounded MT Bold" pitchFamily="34" charset="0"/>
              </a:rPr>
              <a:t>EXEMPLE D’O.R.N.I </a:t>
            </a:r>
            <a:r>
              <a:rPr lang="fr-FR" smtClean="0">
                <a:solidFill>
                  <a:schemeClr val="accent2">
                    <a:lumMod val="60000"/>
                    <a:lumOff val="40000"/>
                  </a:schemeClr>
                </a:solidFill>
                <a:latin typeface="Arial Rounded MT Bold" pitchFamily="34" charset="0"/>
                <a:sym typeface="Wingdings" pitchFamily="2" charset="2"/>
              </a:rPr>
              <a:t></a:t>
            </a:r>
            <a:endParaRPr lang="fr-FR">
              <a:solidFill>
                <a:schemeClr val="accent2">
                  <a:lumMod val="60000"/>
                  <a:lumOff val="40000"/>
                </a:schemeClr>
              </a:solidFill>
              <a:latin typeface="Arial Rounded MT Bold" pitchFamily="34" charset="0"/>
            </a:endParaRPr>
          </a:p>
        </p:txBody>
      </p:sp>
      <p:pic>
        <p:nvPicPr>
          <p:cNvPr id="9217" name="Picture 1"/>
          <p:cNvPicPr>
            <a:picLocks noGrp="1" noChangeAspect="1" noChangeArrowheads="1"/>
          </p:cNvPicPr>
          <p:nvPr>
            <p:ph sz="quarter" idx="1"/>
          </p:nvPr>
        </p:nvPicPr>
        <p:blipFill>
          <a:blip r:embed="rId2" cstate="print"/>
          <a:srcRect l="4639" t="3774" r="9546" b="4696"/>
          <a:stretch>
            <a:fillRect/>
          </a:stretch>
        </p:blipFill>
        <p:spPr bwMode="auto">
          <a:xfrm>
            <a:off x="755575" y="1268760"/>
            <a:ext cx="3350203" cy="4392488"/>
          </a:xfrm>
          <a:prstGeom prst="rect">
            <a:avLst/>
          </a:prstGeom>
          <a:noFill/>
          <a:ln w="9525">
            <a:noFill/>
            <a:miter lim="800000"/>
            <a:headEnd/>
            <a:tailEnd/>
          </a:ln>
        </p:spPr>
      </p:pic>
      <p:pic>
        <p:nvPicPr>
          <p:cNvPr id="9218" name="Picture 2"/>
          <p:cNvPicPr>
            <a:picLocks noChangeAspect="1" noChangeArrowheads="1"/>
          </p:cNvPicPr>
          <p:nvPr/>
        </p:nvPicPr>
        <p:blipFill>
          <a:blip r:embed="rId3" cstate="print"/>
          <a:srcRect l="7958" t="3897" r="16443" b="14269"/>
          <a:stretch>
            <a:fillRect/>
          </a:stretch>
        </p:blipFill>
        <p:spPr bwMode="auto">
          <a:xfrm>
            <a:off x="6300192" y="2420888"/>
            <a:ext cx="1368152" cy="1512168"/>
          </a:xfrm>
          <a:prstGeom prst="rect">
            <a:avLst/>
          </a:prstGeom>
          <a:noFill/>
          <a:ln w="9525">
            <a:noFill/>
            <a:miter lim="800000"/>
            <a:headEnd/>
            <a:tailEnd/>
          </a:ln>
        </p:spPr>
      </p:pic>
      <p:sp>
        <p:nvSpPr>
          <p:cNvPr id="6" name="Flèche droite 5"/>
          <p:cNvSpPr/>
          <p:nvPr/>
        </p:nvSpPr>
        <p:spPr>
          <a:xfrm>
            <a:off x="4572000" y="3212976"/>
            <a:ext cx="1368152" cy="5760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634082"/>
          </a:xfrm>
        </p:spPr>
        <p:txBody>
          <a:bodyPr>
            <a:normAutofit/>
          </a:bodyPr>
          <a:lstStyle/>
          <a:p>
            <a:r>
              <a:rPr lang="fr-FR" sz="3200" b="1" u="sng" smtClean="0">
                <a:solidFill>
                  <a:schemeClr val="accent2">
                    <a:lumMod val="60000"/>
                    <a:lumOff val="40000"/>
                  </a:schemeClr>
                </a:solidFill>
                <a:latin typeface="Arial Rounded MT Bold" pitchFamily="34" charset="0"/>
                <a:cs typeface="Arial" pitchFamily="34" charset="0"/>
              </a:rPr>
              <a:t>QCM n°9</a:t>
            </a:r>
            <a:r>
              <a:rPr lang="fr-FR" sz="3200" b="1" smtClean="0">
                <a:solidFill>
                  <a:schemeClr val="accent2">
                    <a:lumMod val="60000"/>
                    <a:lumOff val="40000"/>
                  </a:schemeClr>
                </a:solidFill>
                <a:latin typeface="Arial Rounded MT Bold" pitchFamily="34" charset="0"/>
                <a:cs typeface="Arial" pitchFamily="34" charset="0"/>
              </a:rPr>
              <a:t> </a:t>
            </a:r>
            <a:r>
              <a:rPr lang="fr-FR" sz="3200" b="1" smtClean="0">
                <a:solidFill>
                  <a:schemeClr val="accent2">
                    <a:lumMod val="60000"/>
                    <a:lumOff val="40000"/>
                  </a:schemeClr>
                </a:solidFill>
                <a:latin typeface="Arial Rounded MT Bold" pitchFamily="34" charset="0"/>
                <a:cs typeface="Arial" pitchFamily="34" charset="0"/>
              </a:rPr>
              <a:t>: </a:t>
            </a:r>
            <a:r>
              <a:rPr lang="fr-FR" sz="3200" b="1" smtClean="0">
                <a:solidFill>
                  <a:schemeClr val="accent2">
                    <a:lumMod val="60000"/>
                    <a:lumOff val="40000"/>
                  </a:schemeClr>
                </a:solidFill>
                <a:latin typeface="Arial Rounded MT Bold" pitchFamily="34" charset="0"/>
                <a:cs typeface="Arial" pitchFamily="34" charset="0"/>
              </a:rPr>
              <a:t>r</a:t>
            </a:r>
            <a:r>
              <a:rPr lang="fr-FR" sz="3200" b="1" smtClean="0">
                <a:solidFill>
                  <a:schemeClr val="accent2">
                    <a:lumMod val="60000"/>
                    <a:lumOff val="40000"/>
                  </a:schemeClr>
                </a:solidFill>
                <a:latin typeface="Arial Rounded MT Bold" pitchFamily="34" charset="0"/>
                <a:cs typeface="Arial" pitchFamily="34" charset="0"/>
              </a:rPr>
              <a:t>éponses A et C</a:t>
            </a:r>
            <a:endParaRPr lang="fr-FR" sz="3200">
              <a:solidFill>
                <a:schemeClr val="accent2">
                  <a:lumMod val="60000"/>
                  <a:lumOff val="40000"/>
                </a:schemeClr>
              </a:solidFill>
              <a:latin typeface="Arial Rounded MT Bold" pitchFamily="34" charset="0"/>
              <a:cs typeface="Arial" pitchFamily="34" charset="0"/>
            </a:endParaRPr>
          </a:p>
        </p:txBody>
      </p:sp>
      <p:sp>
        <p:nvSpPr>
          <p:cNvPr id="3" name="Espace réservé du contenu 2"/>
          <p:cNvSpPr>
            <a:spLocks noGrp="1"/>
          </p:cNvSpPr>
          <p:nvPr>
            <p:ph sz="quarter" idx="1"/>
          </p:nvPr>
        </p:nvSpPr>
        <p:spPr>
          <a:xfrm>
            <a:off x="323528" y="1124744"/>
            <a:ext cx="7920880" cy="5349208"/>
          </a:xfrm>
        </p:spPr>
        <p:txBody>
          <a:bodyPr>
            <a:normAutofit/>
          </a:bodyPr>
          <a:lstStyle/>
          <a:p>
            <a:endParaRPr lang="fr-FR" smtClean="0">
              <a:latin typeface="Arial" pitchFamily="34" charset="0"/>
              <a:cs typeface="Arial" pitchFamily="34" charset="0"/>
            </a:endParaRPr>
          </a:p>
          <a:p>
            <a:pPr>
              <a:buNone/>
            </a:pPr>
            <a:r>
              <a:rPr lang="fr-FR" b="1" smtClean="0">
                <a:solidFill>
                  <a:srgbClr val="FF0080"/>
                </a:solidFill>
                <a:latin typeface="Arial" pitchFamily="34" charset="0"/>
                <a:cs typeface="Arial" pitchFamily="34" charset="0"/>
              </a:rPr>
              <a:t>A) VRAI</a:t>
            </a:r>
            <a:r>
              <a:rPr lang="fr-FR" smtClean="0">
                <a:solidFill>
                  <a:srgbClr val="FF0080"/>
                </a:solidFill>
                <a:latin typeface="Arial" pitchFamily="34" charset="0"/>
                <a:cs typeface="Arial" pitchFamily="34" charset="0"/>
              </a:rPr>
              <a:t> : Et le COL est </a:t>
            </a:r>
            <a:r>
              <a:rPr lang="fr-FR" smtClean="0">
                <a:solidFill>
                  <a:srgbClr val="FF0080"/>
                </a:solidFill>
                <a:latin typeface="Arial" pitchFamily="34" charset="0"/>
                <a:cs typeface="Arial" pitchFamily="34" charset="0"/>
              </a:rPr>
              <a:t>relativement </a:t>
            </a:r>
            <a:r>
              <a:rPr lang="fr-FR" smtClean="0">
                <a:solidFill>
                  <a:srgbClr val="FF0080"/>
                </a:solidFill>
                <a:latin typeface="Arial" pitchFamily="34" charset="0"/>
                <a:cs typeface="Arial" pitchFamily="34" charset="0"/>
              </a:rPr>
              <a:t>FIXE</a:t>
            </a:r>
            <a:endParaRPr lang="fr-FR" smtClean="0">
              <a:latin typeface="Arial" pitchFamily="34" charset="0"/>
              <a:cs typeface="Arial" pitchFamily="34" charset="0"/>
            </a:endParaRPr>
          </a:p>
          <a:p>
            <a:pPr>
              <a:buNone/>
            </a:pPr>
            <a:r>
              <a:rPr lang="fr-FR" b="1" smtClean="0">
                <a:latin typeface="Arial" pitchFamily="34" charset="0"/>
                <a:cs typeface="Arial" pitchFamily="34" charset="0"/>
              </a:rPr>
              <a:t>B) FAUX</a:t>
            </a:r>
            <a:r>
              <a:rPr lang="fr-FR" smtClean="0">
                <a:latin typeface="Arial" pitchFamily="34" charset="0"/>
                <a:cs typeface="Arial" pitchFamily="34" charset="0"/>
              </a:rPr>
              <a:t> : Il s’agit de la tunique </a:t>
            </a:r>
            <a:r>
              <a:rPr lang="fr-FR" b="1" smtClean="0">
                <a:latin typeface="Arial" pitchFamily="34" charset="0"/>
                <a:cs typeface="Arial" pitchFamily="34" charset="0"/>
              </a:rPr>
              <a:t>INTERNE</a:t>
            </a:r>
            <a:r>
              <a:rPr lang="fr-FR" smtClean="0">
                <a:latin typeface="Arial" pitchFamily="34" charset="0"/>
                <a:cs typeface="Arial" pitchFamily="34" charset="0"/>
              </a:rPr>
              <a:t>. La tunique moyenne porte le nom de </a:t>
            </a:r>
            <a:r>
              <a:rPr lang="fr-FR" u="sng" smtClean="0">
                <a:latin typeface="Arial" pitchFamily="34" charset="0"/>
                <a:cs typeface="Arial" pitchFamily="34" charset="0"/>
              </a:rPr>
              <a:t>myomètre</a:t>
            </a:r>
          </a:p>
          <a:p>
            <a:pPr>
              <a:buNone/>
            </a:pPr>
            <a:r>
              <a:rPr lang="fr-FR" b="1" smtClean="0">
                <a:solidFill>
                  <a:srgbClr val="FF0080"/>
                </a:solidFill>
                <a:latin typeface="Arial" pitchFamily="34" charset="0"/>
                <a:cs typeface="Arial" pitchFamily="34" charset="0"/>
              </a:rPr>
              <a:t>C</a:t>
            </a:r>
            <a:r>
              <a:rPr lang="fr-FR" b="1" smtClean="0">
                <a:solidFill>
                  <a:srgbClr val="FF0080"/>
                </a:solidFill>
                <a:latin typeface="Arial" pitchFamily="34" charset="0"/>
                <a:cs typeface="Arial" pitchFamily="34" charset="0"/>
              </a:rPr>
              <a:t>) VRAI</a:t>
            </a:r>
          </a:p>
          <a:p>
            <a:pPr>
              <a:buNone/>
            </a:pPr>
            <a:r>
              <a:rPr lang="fr-FR" b="1" smtClean="0">
                <a:latin typeface="Arial" pitchFamily="34" charset="0"/>
                <a:cs typeface="Arial" pitchFamily="34" charset="0"/>
              </a:rPr>
              <a:t>D</a:t>
            </a:r>
            <a:r>
              <a:rPr lang="fr-FR" b="1" smtClean="0">
                <a:latin typeface="Arial" pitchFamily="34" charset="0"/>
                <a:cs typeface="Arial" pitchFamily="34" charset="0"/>
              </a:rPr>
              <a:t>) FAUX</a:t>
            </a:r>
            <a:r>
              <a:rPr lang="fr-FR" smtClean="0">
                <a:latin typeface="Arial" pitchFamily="34" charset="0"/>
                <a:cs typeface="Arial" pitchFamily="34" charset="0"/>
              </a:rPr>
              <a:t> : Il est plus grêle et </a:t>
            </a:r>
            <a:r>
              <a:rPr lang="fr-FR" b="1" smtClean="0">
                <a:latin typeface="Arial" pitchFamily="34" charset="0"/>
                <a:cs typeface="Arial" pitchFamily="34" charset="0"/>
              </a:rPr>
              <a:t>POSTERIEUR</a:t>
            </a:r>
            <a:r>
              <a:rPr lang="fr-FR" smtClean="0">
                <a:latin typeface="Arial" pitchFamily="34" charset="0"/>
                <a:cs typeface="Arial" pitchFamily="34" charset="0"/>
              </a:rPr>
              <a:t> que le </a:t>
            </a:r>
            <a:r>
              <a:rPr lang="fr-FR" u="sng" smtClean="0">
                <a:latin typeface="Arial" pitchFamily="34" charset="0"/>
                <a:cs typeface="Arial" pitchFamily="34" charset="0"/>
              </a:rPr>
              <a:t>lig. Rond </a:t>
            </a:r>
          </a:p>
          <a:p>
            <a:pPr>
              <a:buNone/>
            </a:pPr>
            <a:r>
              <a:rPr lang="fr-FR" b="1" smtClean="0">
                <a:latin typeface="Arial" pitchFamily="34" charset="0"/>
                <a:cs typeface="Arial" pitchFamily="34" charset="0"/>
              </a:rPr>
              <a:t>E</a:t>
            </a:r>
            <a:r>
              <a:rPr lang="fr-FR" b="1" smtClean="0">
                <a:latin typeface="Arial" pitchFamily="34" charset="0"/>
                <a:cs typeface="Arial" pitchFamily="34" charset="0"/>
              </a:rPr>
              <a:t>) FAUX</a:t>
            </a:r>
          </a:p>
          <a:p>
            <a:endParaRPr lang="fr-F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562074"/>
          </a:xfrm>
        </p:spPr>
        <p:txBody>
          <a:bodyPr/>
          <a:lstStyle/>
          <a:p>
            <a:r>
              <a:rPr lang="fr-FR" sz="2800" b="1" u="sng" smtClean="0">
                <a:solidFill>
                  <a:schemeClr val="accent2">
                    <a:lumMod val="60000"/>
                    <a:lumOff val="40000"/>
                  </a:schemeClr>
                </a:solidFill>
                <a:latin typeface="Arial Rounded MT Bold" pitchFamily="34" charset="0"/>
              </a:rPr>
              <a:t>QCM n°10</a:t>
            </a:r>
            <a:r>
              <a:rPr lang="fr-FR" sz="2800" b="1" smtClean="0">
                <a:solidFill>
                  <a:schemeClr val="accent2">
                    <a:lumMod val="60000"/>
                    <a:lumOff val="40000"/>
                  </a:schemeClr>
                </a:solidFill>
                <a:latin typeface="Arial Rounded MT Bold" pitchFamily="34" charset="0"/>
              </a:rPr>
              <a:t> </a:t>
            </a:r>
            <a:r>
              <a:rPr lang="fr-FR" sz="2800" b="1" smtClean="0">
                <a:solidFill>
                  <a:schemeClr val="accent2">
                    <a:lumMod val="60000"/>
                    <a:lumOff val="40000"/>
                  </a:schemeClr>
                </a:solidFill>
                <a:latin typeface="Arial Rounded MT Bold" pitchFamily="34" charset="0"/>
              </a:rPr>
              <a:t>: </a:t>
            </a:r>
            <a:r>
              <a:rPr lang="fr-FR" sz="2800" b="1" smtClean="0">
                <a:solidFill>
                  <a:schemeClr val="accent2">
                    <a:lumMod val="60000"/>
                    <a:lumOff val="40000"/>
                  </a:schemeClr>
                </a:solidFill>
                <a:latin typeface="Arial Rounded MT Bold" pitchFamily="34" charset="0"/>
              </a:rPr>
              <a:t>r</a:t>
            </a:r>
            <a:r>
              <a:rPr lang="fr-FR" sz="2800" b="1" smtClean="0">
                <a:solidFill>
                  <a:schemeClr val="accent2">
                    <a:lumMod val="60000"/>
                    <a:lumOff val="40000"/>
                  </a:schemeClr>
                </a:solidFill>
                <a:latin typeface="Arial Rounded MT Bold" pitchFamily="34" charset="0"/>
              </a:rPr>
              <a:t>éponses A, B, C et D</a:t>
            </a:r>
            <a:endParaRPr lang="fr-FR">
              <a:solidFill>
                <a:schemeClr val="accent2">
                  <a:lumMod val="60000"/>
                  <a:lumOff val="40000"/>
                </a:schemeClr>
              </a:solidFill>
              <a:latin typeface="Arial Rounded MT Bold" pitchFamily="34" charset="0"/>
            </a:endParaRPr>
          </a:p>
        </p:txBody>
      </p:sp>
      <p:sp>
        <p:nvSpPr>
          <p:cNvPr id="3" name="Espace réservé du contenu 2"/>
          <p:cNvSpPr>
            <a:spLocks noGrp="1"/>
          </p:cNvSpPr>
          <p:nvPr>
            <p:ph sz="quarter" idx="1"/>
          </p:nvPr>
        </p:nvSpPr>
        <p:spPr>
          <a:xfrm>
            <a:off x="251520" y="980728"/>
            <a:ext cx="7992888" cy="5493224"/>
          </a:xfrm>
        </p:spPr>
        <p:txBody>
          <a:bodyPr>
            <a:normAutofit fontScale="92500"/>
          </a:bodyPr>
          <a:lstStyle/>
          <a:p>
            <a:endParaRPr lang="fr-FR" sz="1600" smtClean="0"/>
          </a:p>
          <a:p>
            <a:pPr>
              <a:buNone/>
            </a:pPr>
            <a:r>
              <a:rPr lang="fr-FR" b="1" smtClean="0">
                <a:solidFill>
                  <a:srgbClr val="FF0080"/>
                </a:solidFill>
                <a:latin typeface="Arial" pitchFamily="34" charset="0"/>
                <a:cs typeface="Arial" pitchFamily="34" charset="0"/>
              </a:rPr>
              <a:t>A) VRAI</a:t>
            </a:r>
            <a:r>
              <a:rPr lang="fr-FR" smtClean="0">
                <a:solidFill>
                  <a:srgbClr val="FF0080"/>
                </a:solidFill>
                <a:latin typeface="Arial" pitchFamily="34" charset="0"/>
                <a:cs typeface="Arial" pitchFamily="34" charset="0"/>
              </a:rPr>
              <a:t> : Le drainage lymphatique de l’utérus se fait vers les nœuds lymphatiques : iliaques </a:t>
            </a:r>
            <a:r>
              <a:rPr lang="fr-FR" u="sng" smtClean="0">
                <a:solidFill>
                  <a:srgbClr val="FF0080"/>
                </a:solidFill>
                <a:latin typeface="Arial" pitchFamily="34" charset="0"/>
                <a:cs typeface="Arial" pitchFamily="34" charset="0"/>
              </a:rPr>
              <a:t>externes</a:t>
            </a:r>
            <a:r>
              <a:rPr lang="fr-FR" smtClean="0">
                <a:solidFill>
                  <a:srgbClr val="FF0080"/>
                </a:solidFill>
                <a:latin typeface="Arial" pitchFamily="34" charset="0"/>
                <a:cs typeface="Arial" pitchFamily="34" charset="0"/>
              </a:rPr>
              <a:t>, iliaques </a:t>
            </a:r>
            <a:r>
              <a:rPr lang="fr-FR" u="sng" smtClean="0">
                <a:solidFill>
                  <a:srgbClr val="FF0080"/>
                </a:solidFill>
                <a:latin typeface="Arial" pitchFamily="34" charset="0"/>
                <a:cs typeface="Arial" pitchFamily="34" charset="0"/>
              </a:rPr>
              <a:t>intern</a:t>
            </a:r>
            <a:r>
              <a:rPr lang="fr-FR" smtClean="0">
                <a:solidFill>
                  <a:srgbClr val="FF0080"/>
                </a:solidFill>
                <a:latin typeface="Arial" pitchFamily="34" charset="0"/>
                <a:cs typeface="Arial" pitchFamily="34" charset="0"/>
              </a:rPr>
              <a:t>es, ceux du </a:t>
            </a:r>
            <a:r>
              <a:rPr lang="fr-FR" u="sng" smtClean="0">
                <a:solidFill>
                  <a:srgbClr val="FF0080"/>
                </a:solidFill>
                <a:latin typeface="Arial" pitchFamily="34" charset="0"/>
                <a:cs typeface="Arial" pitchFamily="34" charset="0"/>
              </a:rPr>
              <a:t>promontoire</a:t>
            </a:r>
            <a:r>
              <a:rPr lang="fr-FR" smtClean="0">
                <a:solidFill>
                  <a:srgbClr val="FF0080"/>
                </a:solidFill>
                <a:latin typeface="Arial" pitchFamily="34" charset="0"/>
                <a:cs typeface="Arial" pitchFamily="34" charset="0"/>
              </a:rPr>
              <a:t> et vers les </a:t>
            </a:r>
            <a:r>
              <a:rPr lang="fr-FR" u="sng" smtClean="0">
                <a:solidFill>
                  <a:srgbClr val="FF0080"/>
                </a:solidFill>
                <a:latin typeface="Arial" pitchFamily="34" charset="0"/>
                <a:cs typeface="Arial" pitchFamily="34" charset="0"/>
              </a:rPr>
              <a:t>inguinaux superficiels</a:t>
            </a:r>
            <a:r>
              <a:rPr lang="fr-FR" smtClean="0">
                <a:solidFill>
                  <a:srgbClr val="FF0080"/>
                </a:solidFill>
                <a:latin typeface="Arial" pitchFamily="34" charset="0"/>
                <a:cs typeface="Arial" pitchFamily="34" charset="0"/>
              </a:rPr>
              <a:t>.</a:t>
            </a:r>
          </a:p>
          <a:p>
            <a:endParaRPr lang="fr-FR" sz="1600" smtClean="0">
              <a:latin typeface="Arial" pitchFamily="34" charset="0"/>
              <a:cs typeface="Arial" pitchFamily="34" charset="0"/>
            </a:endParaRPr>
          </a:p>
          <a:p>
            <a:pPr>
              <a:buNone/>
            </a:pPr>
            <a:r>
              <a:rPr lang="fr-FR" b="1" smtClean="0">
                <a:solidFill>
                  <a:srgbClr val="FF0080"/>
                </a:solidFill>
                <a:latin typeface="Arial" pitchFamily="34" charset="0"/>
                <a:cs typeface="Arial" pitchFamily="34" charset="0"/>
              </a:rPr>
              <a:t>B) VRAI</a:t>
            </a:r>
          </a:p>
          <a:p>
            <a:endParaRPr lang="fr-FR" sz="1600" smtClean="0">
              <a:latin typeface="Arial" pitchFamily="34" charset="0"/>
              <a:cs typeface="Arial" pitchFamily="34" charset="0"/>
            </a:endParaRPr>
          </a:p>
          <a:p>
            <a:pPr>
              <a:buNone/>
            </a:pPr>
            <a:r>
              <a:rPr lang="fr-FR" b="1" smtClean="0">
                <a:solidFill>
                  <a:srgbClr val="FF0080"/>
                </a:solidFill>
                <a:latin typeface="Arial" pitchFamily="34" charset="0"/>
                <a:cs typeface="Arial" pitchFamily="34" charset="0"/>
              </a:rPr>
              <a:t>C) VRAI</a:t>
            </a:r>
            <a:r>
              <a:rPr lang="fr-FR" smtClean="0">
                <a:solidFill>
                  <a:srgbClr val="FF0080"/>
                </a:solidFill>
                <a:latin typeface="Arial" pitchFamily="34" charset="0"/>
                <a:cs typeface="Arial" pitchFamily="34" charset="0"/>
              </a:rPr>
              <a:t> : le drainage lymphatique de l’ovaire se fait vers les nœuds : iliaques </a:t>
            </a:r>
            <a:r>
              <a:rPr lang="fr-FR" u="sng" smtClean="0">
                <a:solidFill>
                  <a:srgbClr val="FF0080"/>
                </a:solidFill>
                <a:latin typeface="Arial" pitchFamily="34" charset="0"/>
                <a:cs typeface="Arial" pitchFamily="34" charset="0"/>
              </a:rPr>
              <a:t>externes </a:t>
            </a:r>
            <a:r>
              <a:rPr lang="fr-FR" smtClean="0">
                <a:solidFill>
                  <a:srgbClr val="FF0080"/>
                </a:solidFill>
                <a:latin typeface="Arial" pitchFamily="34" charset="0"/>
                <a:cs typeface="Arial" pitchFamily="34" charset="0"/>
              </a:rPr>
              <a:t>et </a:t>
            </a:r>
            <a:r>
              <a:rPr lang="fr-FR" u="sng" smtClean="0">
                <a:solidFill>
                  <a:srgbClr val="FF0080"/>
                </a:solidFill>
                <a:latin typeface="Arial" pitchFamily="34" charset="0"/>
                <a:cs typeface="Arial" pitchFamily="34" charset="0"/>
              </a:rPr>
              <a:t>aorto-abdominaux</a:t>
            </a:r>
            <a:r>
              <a:rPr lang="fr-FR" smtClean="0">
                <a:solidFill>
                  <a:srgbClr val="FF0080"/>
                </a:solidFill>
                <a:latin typeface="Arial" pitchFamily="34" charset="0"/>
                <a:cs typeface="Arial" pitchFamily="34" charset="0"/>
              </a:rPr>
              <a:t>. Et à </a:t>
            </a:r>
            <a:r>
              <a:rPr lang="fr-FR" b="1" u="sng" smtClean="0">
                <a:solidFill>
                  <a:srgbClr val="FF0080"/>
                </a:solidFill>
                <a:latin typeface="Arial" pitchFamily="34" charset="0"/>
                <a:cs typeface="Arial" pitchFamily="34" charset="0"/>
              </a:rPr>
              <a:t>gauche</a:t>
            </a:r>
            <a:r>
              <a:rPr lang="fr-FR" smtClean="0">
                <a:solidFill>
                  <a:srgbClr val="FF0080"/>
                </a:solidFill>
                <a:latin typeface="Arial" pitchFamily="34" charset="0"/>
                <a:cs typeface="Arial" pitchFamily="34" charset="0"/>
              </a:rPr>
              <a:t> (seulement à gauche), il se fait aussi vers les nœuds </a:t>
            </a:r>
            <a:r>
              <a:rPr lang="fr-FR" u="sng" smtClean="0">
                <a:solidFill>
                  <a:srgbClr val="FF0080"/>
                </a:solidFill>
                <a:latin typeface="Arial" pitchFamily="34" charset="0"/>
                <a:cs typeface="Arial" pitchFamily="34" charset="0"/>
              </a:rPr>
              <a:t>rénaux gauches</a:t>
            </a:r>
            <a:r>
              <a:rPr lang="fr-FR" smtClean="0">
                <a:solidFill>
                  <a:srgbClr val="FF0080"/>
                </a:solidFill>
                <a:latin typeface="Arial" pitchFamily="34" charset="0"/>
                <a:cs typeface="Arial" pitchFamily="34" charset="0"/>
              </a:rPr>
              <a:t>, car la veine gonadique gauche se jette dans la veine rénale Gauche</a:t>
            </a:r>
          </a:p>
          <a:p>
            <a:endParaRPr lang="fr-FR" sz="1600" smtClean="0">
              <a:latin typeface="Arial" pitchFamily="34" charset="0"/>
              <a:cs typeface="Arial" pitchFamily="34" charset="0"/>
            </a:endParaRPr>
          </a:p>
          <a:p>
            <a:pPr>
              <a:buNone/>
            </a:pPr>
            <a:r>
              <a:rPr lang="fr-FR" b="1" smtClean="0">
                <a:solidFill>
                  <a:srgbClr val="FF0080"/>
                </a:solidFill>
                <a:latin typeface="Arial" pitchFamily="34" charset="0"/>
                <a:cs typeface="Arial" pitchFamily="34" charset="0"/>
              </a:rPr>
              <a:t>D) VRAI</a:t>
            </a:r>
          </a:p>
          <a:p>
            <a:pPr>
              <a:buNone/>
            </a:pPr>
            <a:r>
              <a:rPr lang="fr-FR" b="1" smtClean="0">
                <a:latin typeface="Arial" pitchFamily="34" charset="0"/>
                <a:cs typeface="Arial" pitchFamily="34" charset="0"/>
              </a:rPr>
              <a:t>E) FAUX</a:t>
            </a:r>
          </a:p>
          <a:p>
            <a:pPr>
              <a:buNone/>
            </a:pPr>
            <a:endParaRPr lang="fr-F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634082"/>
          </a:xfrm>
        </p:spPr>
        <p:txBody>
          <a:bodyPr/>
          <a:lstStyle/>
          <a:p>
            <a:r>
              <a:rPr lang="fr-FR" sz="3200" b="1" u="sng" smtClean="0">
                <a:solidFill>
                  <a:schemeClr val="accent2">
                    <a:lumMod val="60000"/>
                    <a:lumOff val="40000"/>
                  </a:schemeClr>
                </a:solidFill>
                <a:latin typeface="Arial Rounded MT Bold" pitchFamily="34" charset="0"/>
              </a:rPr>
              <a:t>QCM n°11</a:t>
            </a:r>
            <a:r>
              <a:rPr lang="fr-FR" sz="3200" b="1" smtClean="0">
                <a:solidFill>
                  <a:schemeClr val="accent2">
                    <a:lumMod val="60000"/>
                    <a:lumOff val="40000"/>
                  </a:schemeClr>
                </a:solidFill>
                <a:latin typeface="Arial Rounded MT Bold" pitchFamily="34" charset="0"/>
              </a:rPr>
              <a:t> </a:t>
            </a:r>
            <a:r>
              <a:rPr lang="fr-FR" sz="3200" b="1" smtClean="0">
                <a:solidFill>
                  <a:schemeClr val="accent2">
                    <a:lumMod val="60000"/>
                    <a:lumOff val="40000"/>
                  </a:schemeClr>
                </a:solidFill>
                <a:latin typeface="Arial Rounded MT Bold" pitchFamily="34" charset="0"/>
              </a:rPr>
              <a:t>: </a:t>
            </a:r>
            <a:r>
              <a:rPr lang="fr-FR" sz="3200" b="1" smtClean="0">
                <a:solidFill>
                  <a:schemeClr val="accent2">
                    <a:lumMod val="60000"/>
                    <a:lumOff val="40000"/>
                  </a:schemeClr>
                </a:solidFill>
                <a:latin typeface="Arial Rounded MT Bold" pitchFamily="34" charset="0"/>
              </a:rPr>
              <a:t>réponses B et C</a:t>
            </a:r>
            <a:endParaRPr lang="fr-FR">
              <a:solidFill>
                <a:schemeClr val="accent2">
                  <a:lumMod val="60000"/>
                  <a:lumOff val="40000"/>
                </a:schemeClr>
              </a:solidFill>
              <a:latin typeface="Arial Rounded MT Bold" pitchFamily="34" charset="0"/>
            </a:endParaRPr>
          </a:p>
        </p:txBody>
      </p:sp>
      <p:sp>
        <p:nvSpPr>
          <p:cNvPr id="3" name="Espace réservé du contenu 2"/>
          <p:cNvSpPr>
            <a:spLocks noGrp="1"/>
          </p:cNvSpPr>
          <p:nvPr>
            <p:ph sz="quarter" idx="1"/>
          </p:nvPr>
        </p:nvSpPr>
        <p:spPr>
          <a:xfrm>
            <a:off x="323528" y="1052736"/>
            <a:ext cx="8064896" cy="5472608"/>
          </a:xfrm>
        </p:spPr>
        <p:txBody>
          <a:bodyPr>
            <a:normAutofit/>
          </a:bodyPr>
          <a:lstStyle/>
          <a:p>
            <a:endParaRPr lang="fr-FR" sz="1600" smtClean="0"/>
          </a:p>
          <a:p>
            <a:pPr>
              <a:buNone/>
            </a:pPr>
            <a:r>
              <a:rPr lang="fr-FR" b="1" smtClean="0">
                <a:latin typeface="Arial" pitchFamily="34" charset="0"/>
                <a:cs typeface="Arial" pitchFamily="34" charset="0"/>
              </a:rPr>
              <a:t>A) FAUX</a:t>
            </a:r>
            <a:r>
              <a:rPr lang="fr-FR" smtClean="0">
                <a:latin typeface="Arial" pitchFamily="34" charset="0"/>
                <a:cs typeface="Arial" pitchFamily="34" charset="0"/>
              </a:rPr>
              <a:t> : le mésovarium correspond à l’aileron POST, sous tendu par le ligament </a:t>
            </a:r>
            <a:r>
              <a:rPr lang="fr-FR" u="sng" smtClean="0">
                <a:latin typeface="Arial" pitchFamily="34" charset="0"/>
                <a:cs typeface="Arial" pitchFamily="34" charset="0"/>
              </a:rPr>
              <a:t>utéro-ovarien</a:t>
            </a:r>
            <a:r>
              <a:rPr lang="fr-FR" smtClean="0">
                <a:latin typeface="Arial" pitchFamily="34" charset="0"/>
                <a:cs typeface="Arial" pitchFamily="34" charset="0"/>
              </a:rPr>
              <a:t>. L’aileron ANT est sous-tendu quant à lui par le </a:t>
            </a:r>
            <a:r>
              <a:rPr lang="fr-FR" u="sng" smtClean="0">
                <a:latin typeface="Arial" pitchFamily="34" charset="0"/>
                <a:cs typeface="Arial" pitchFamily="34" charset="0"/>
              </a:rPr>
              <a:t>ligament rond</a:t>
            </a:r>
            <a:r>
              <a:rPr lang="fr-FR" smtClean="0">
                <a:latin typeface="Arial" pitchFamily="34" charset="0"/>
                <a:cs typeface="Arial" pitchFamily="34" charset="0"/>
              </a:rPr>
              <a:t>.</a:t>
            </a:r>
          </a:p>
          <a:p>
            <a:pPr>
              <a:buNone/>
            </a:pPr>
            <a:r>
              <a:rPr lang="fr-FR" b="1" smtClean="0">
                <a:solidFill>
                  <a:srgbClr val="FF0080"/>
                </a:solidFill>
                <a:latin typeface="Arial" pitchFamily="34" charset="0"/>
                <a:cs typeface="Arial" pitchFamily="34" charset="0"/>
              </a:rPr>
              <a:t>B</a:t>
            </a:r>
            <a:r>
              <a:rPr lang="fr-FR" b="1" smtClean="0">
                <a:solidFill>
                  <a:srgbClr val="FF0080"/>
                </a:solidFill>
                <a:latin typeface="Arial" pitchFamily="34" charset="0"/>
                <a:cs typeface="Arial" pitchFamily="34" charset="0"/>
              </a:rPr>
              <a:t>) VRAI</a:t>
            </a:r>
          </a:p>
          <a:p>
            <a:pPr>
              <a:buNone/>
            </a:pPr>
            <a:r>
              <a:rPr lang="fr-FR" b="1" smtClean="0">
                <a:solidFill>
                  <a:srgbClr val="FF0080"/>
                </a:solidFill>
                <a:latin typeface="Arial" pitchFamily="34" charset="0"/>
                <a:cs typeface="Arial" pitchFamily="34" charset="0"/>
              </a:rPr>
              <a:t>C</a:t>
            </a:r>
            <a:r>
              <a:rPr lang="fr-FR" b="1" smtClean="0">
                <a:solidFill>
                  <a:srgbClr val="FF0080"/>
                </a:solidFill>
                <a:latin typeface="Arial" pitchFamily="34" charset="0"/>
                <a:cs typeface="Arial" pitchFamily="34" charset="0"/>
              </a:rPr>
              <a:t>) VRAI</a:t>
            </a:r>
            <a:r>
              <a:rPr lang="fr-FR" smtClean="0">
                <a:solidFill>
                  <a:srgbClr val="FF0080"/>
                </a:solidFill>
                <a:latin typeface="Arial" pitchFamily="34" charset="0"/>
                <a:cs typeface="Arial" pitchFamily="34" charset="0"/>
              </a:rPr>
              <a:t> : Ce mésosalpinx est sous-tendu par la </a:t>
            </a:r>
            <a:r>
              <a:rPr lang="fr-FR" u="sng" smtClean="0">
                <a:solidFill>
                  <a:srgbClr val="FF0080"/>
                </a:solidFill>
                <a:latin typeface="Arial" pitchFamily="34" charset="0"/>
                <a:cs typeface="Arial" pitchFamily="34" charset="0"/>
              </a:rPr>
              <a:t>trompes de Fallope</a:t>
            </a:r>
            <a:r>
              <a:rPr lang="fr-FR" smtClean="0">
                <a:solidFill>
                  <a:srgbClr val="FF0080"/>
                </a:solidFill>
                <a:latin typeface="Arial" pitchFamily="34" charset="0"/>
                <a:cs typeface="Arial" pitchFamily="34" charset="0"/>
              </a:rPr>
              <a:t>.  Moyen mémo-technique « Salpinx »= </a:t>
            </a:r>
            <a:r>
              <a:rPr lang="fr-FR" u="sng" smtClean="0">
                <a:solidFill>
                  <a:srgbClr val="FF0080"/>
                </a:solidFill>
                <a:latin typeface="Arial" pitchFamily="34" charset="0"/>
                <a:cs typeface="Arial" pitchFamily="34" charset="0"/>
              </a:rPr>
              <a:t>synonyme </a:t>
            </a:r>
            <a:r>
              <a:rPr lang="fr-FR" smtClean="0">
                <a:solidFill>
                  <a:srgbClr val="FF0080"/>
                </a:solidFill>
                <a:latin typeface="Arial" pitchFamily="34" charset="0"/>
                <a:cs typeface="Arial" pitchFamily="34" charset="0"/>
              </a:rPr>
              <a:t>de trompe</a:t>
            </a:r>
          </a:p>
          <a:p>
            <a:pPr>
              <a:buNone/>
            </a:pPr>
            <a:r>
              <a:rPr lang="fr-FR" b="1" smtClean="0">
                <a:latin typeface="Arial" pitchFamily="34" charset="0"/>
                <a:cs typeface="Arial" pitchFamily="34" charset="0"/>
              </a:rPr>
              <a:t>D</a:t>
            </a:r>
            <a:r>
              <a:rPr lang="fr-FR" b="1" smtClean="0">
                <a:latin typeface="Arial" pitchFamily="34" charset="0"/>
                <a:cs typeface="Arial" pitchFamily="34" charset="0"/>
              </a:rPr>
              <a:t>) FAUX</a:t>
            </a:r>
            <a:r>
              <a:rPr lang="fr-FR" smtClean="0">
                <a:latin typeface="Arial" pitchFamily="34" charset="0"/>
                <a:cs typeface="Arial" pitchFamily="34" charset="0"/>
              </a:rPr>
              <a:t> : Paramètre représente la partie </a:t>
            </a:r>
            <a:r>
              <a:rPr lang="fr-FR" u="sng" smtClean="0">
                <a:latin typeface="Arial" pitchFamily="34" charset="0"/>
                <a:cs typeface="Arial" pitchFamily="34" charset="0"/>
              </a:rPr>
              <a:t>INF/base </a:t>
            </a:r>
            <a:r>
              <a:rPr lang="fr-FR" smtClean="0">
                <a:latin typeface="Arial" pitchFamily="34" charset="0"/>
                <a:cs typeface="Arial" pitchFamily="34" charset="0"/>
              </a:rPr>
              <a:t>du ligament large. La partie SUP correspond à la partie des </a:t>
            </a:r>
            <a:r>
              <a:rPr lang="fr-FR" u="sng" smtClean="0">
                <a:latin typeface="Arial" pitchFamily="34" charset="0"/>
                <a:cs typeface="Arial" pitchFamily="34" charset="0"/>
              </a:rPr>
              <a:t>ailerons</a:t>
            </a:r>
            <a:r>
              <a:rPr lang="fr-FR" smtClean="0">
                <a:latin typeface="Arial" pitchFamily="34" charset="0"/>
                <a:cs typeface="Arial" pitchFamily="34" charset="0"/>
              </a:rPr>
              <a:t> </a:t>
            </a:r>
          </a:p>
          <a:p>
            <a:pPr>
              <a:buNone/>
            </a:pPr>
            <a:r>
              <a:rPr lang="fr-FR" b="1" smtClean="0">
                <a:latin typeface="Arial" pitchFamily="34" charset="0"/>
                <a:cs typeface="Arial" pitchFamily="34" charset="0"/>
              </a:rPr>
              <a:t>E</a:t>
            </a:r>
            <a:r>
              <a:rPr lang="fr-FR" b="1" smtClean="0">
                <a:latin typeface="Arial" pitchFamily="34" charset="0"/>
                <a:cs typeface="Arial" pitchFamily="34" charset="0"/>
              </a:rPr>
              <a:t>) FAUX</a:t>
            </a:r>
          </a:p>
          <a:p>
            <a:pPr>
              <a:buNone/>
            </a:pPr>
            <a:endParaRPr lang="fr-F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634082"/>
          </a:xfrm>
        </p:spPr>
        <p:txBody>
          <a:bodyPr>
            <a:normAutofit/>
          </a:bodyPr>
          <a:lstStyle/>
          <a:p>
            <a:r>
              <a:rPr lang="fr-FR" b="1" u="sng" smtClean="0">
                <a:solidFill>
                  <a:schemeClr val="accent2">
                    <a:lumMod val="60000"/>
                    <a:lumOff val="40000"/>
                  </a:schemeClr>
                </a:solidFill>
                <a:latin typeface="Arial Rounded MT Bold" pitchFamily="34" charset="0"/>
              </a:rPr>
              <a:t>QCM N°12</a:t>
            </a:r>
            <a:r>
              <a:rPr lang="fr-FR" b="1" smtClean="0">
                <a:solidFill>
                  <a:schemeClr val="accent2">
                    <a:lumMod val="60000"/>
                    <a:lumOff val="40000"/>
                  </a:schemeClr>
                </a:solidFill>
                <a:latin typeface="Arial Rounded MT Bold" pitchFamily="34" charset="0"/>
              </a:rPr>
              <a:t>: reponses B, D et E</a:t>
            </a:r>
            <a:endParaRPr lang="fr-FR" b="1">
              <a:solidFill>
                <a:schemeClr val="accent2">
                  <a:lumMod val="60000"/>
                  <a:lumOff val="40000"/>
                </a:schemeClr>
              </a:solidFill>
              <a:latin typeface="Arial Rounded MT Bold" pitchFamily="34" charset="0"/>
            </a:endParaRPr>
          </a:p>
        </p:txBody>
      </p:sp>
      <p:sp>
        <p:nvSpPr>
          <p:cNvPr id="3" name="Espace réservé du contenu 2"/>
          <p:cNvSpPr>
            <a:spLocks noGrp="1"/>
          </p:cNvSpPr>
          <p:nvPr>
            <p:ph sz="quarter" idx="1"/>
          </p:nvPr>
        </p:nvSpPr>
        <p:spPr>
          <a:xfrm>
            <a:off x="251520" y="1124744"/>
            <a:ext cx="8280920" cy="5349208"/>
          </a:xfrm>
        </p:spPr>
        <p:txBody>
          <a:bodyPr/>
          <a:lstStyle/>
          <a:p>
            <a:pPr>
              <a:buNone/>
            </a:pPr>
            <a:r>
              <a:rPr lang="fr-FR" smtClean="0">
                <a:latin typeface="Arial" pitchFamily="34" charset="0"/>
                <a:cs typeface="Arial" pitchFamily="34" charset="0"/>
              </a:rPr>
              <a:t>A) FAUX </a:t>
            </a:r>
            <a:r>
              <a:rPr lang="fr-FR" smtClean="0">
                <a:latin typeface="Arial" pitchFamily="34" charset="0"/>
                <a:cs typeface="Arial" pitchFamily="34" charset="0"/>
                <a:sym typeface="Wingdings"/>
              </a:rPr>
              <a:t></a:t>
            </a:r>
            <a:r>
              <a:rPr lang="fr-FR" smtClean="0">
                <a:latin typeface="Arial" pitchFamily="34" charset="0"/>
                <a:cs typeface="Arial" pitchFamily="34" charset="0"/>
              </a:rPr>
              <a:t> l’ampoule rectale est la partie supérieure du rectum, l’anus est l’origice cutané périnéal du canal anal</a:t>
            </a:r>
          </a:p>
          <a:p>
            <a:pPr>
              <a:buNone/>
            </a:pPr>
            <a:r>
              <a:rPr lang="fr-FR" smtClean="0">
                <a:solidFill>
                  <a:schemeClr val="accent2">
                    <a:lumMod val="60000"/>
                    <a:lumOff val="40000"/>
                  </a:schemeClr>
                </a:solidFill>
                <a:latin typeface="Arial" pitchFamily="34" charset="0"/>
                <a:cs typeface="Arial" pitchFamily="34" charset="0"/>
              </a:rPr>
              <a:t>B) VRAI</a:t>
            </a:r>
          </a:p>
          <a:p>
            <a:pPr>
              <a:buNone/>
            </a:pPr>
            <a:r>
              <a:rPr lang="fr-FR" smtClean="0">
                <a:latin typeface="Arial" pitchFamily="34" charset="0"/>
                <a:cs typeface="Arial" pitchFamily="34" charset="0"/>
              </a:rPr>
              <a:t>C) FAUX </a:t>
            </a:r>
            <a:r>
              <a:rPr lang="fr-FR" smtClean="0">
                <a:latin typeface="Arial" pitchFamily="34" charset="0"/>
                <a:cs typeface="Arial" pitchFamily="34" charset="0"/>
                <a:sym typeface="Wingdings"/>
              </a:rPr>
              <a:t></a:t>
            </a:r>
            <a:r>
              <a:rPr lang="fr-FR" smtClean="0">
                <a:latin typeface="Arial" pitchFamily="34" charset="0"/>
                <a:cs typeface="Arial" pitchFamily="34" charset="0"/>
              </a:rPr>
              <a:t> après la zone de transition, en dessous des colones de Morgagni, l’épithélium devient de type malpighien (pluristratifié)</a:t>
            </a:r>
          </a:p>
          <a:p>
            <a:pPr>
              <a:buNone/>
            </a:pPr>
            <a:r>
              <a:rPr lang="fr-FR" smtClean="0">
                <a:solidFill>
                  <a:schemeClr val="accent2">
                    <a:lumMod val="60000"/>
                    <a:lumOff val="40000"/>
                  </a:schemeClr>
                </a:solidFill>
                <a:latin typeface="Arial" pitchFamily="34" charset="0"/>
                <a:cs typeface="Arial" pitchFamily="34" charset="0"/>
              </a:rPr>
              <a:t>D) VRAI</a:t>
            </a:r>
          </a:p>
          <a:p>
            <a:pPr>
              <a:buNone/>
            </a:pPr>
            <a:r>
              <a:rPr lang="fr-FR" smtClean="0">
                <a:solidFill>
                  <a:schemeClr val="accent2">
                    <a:lumMod val="60000"/>
                    <a:lumOff val="40000"/>
                  </a:schemeClr>
                </a:solidFill>
                <a:latin typeface="Arial" pitchFamily="34" charset="0"/>
                <a:cs typeface="Arial" pitchFamily="34" charset="0"/>
              </a:rPr>
              <a:t>E) VRAI</a:t>
            </a:r>
          </a:p>
          <a:p>
            <a:pPr>
              <a:buNone/>
            </a:pPr>
            <a:endParaRPr lang="fr-FR"/>
          </a:p>
        </p:txBody>
      </p:sp>
      <p:pic>
        <p:nvPicPr>
          <p:cNvPr id="5123" name="Picture 3" descr="http://www.arcagy.org/infocancer/img/419_popup_rectum-en-coupe-frontale-3619008.jpg"/>
          <p:cNvPicPr>
            <a:picLocks noChangeAspect="1" noChangeArrowheads="1"/>
          </p:cNvPicPr>
          <p:nvPr/>
        </p:nvPicPr>
        <p:blipFill>
          <a:blip r:embed="rId2" cstate="print">
            <a:lum contrast="10000"/>
          </a:blip>
          <a:srcRect b="12771"/>
          <a:stretch>
            <a:fillRect/>
          </a:stretch>
        </p:blipFill>
        <p:spPr bwMode="auto">
          <a:xfrm>
            <a:off x="4211960" y="3284984"/>
            <a:ext cx="3528392" cy="3077801"/>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sz="quarter" idx="1"/>
          </p:nvPr>
        </p:nvSpPr>
        <p:spPr/>
        <p:txBody>
          <a:bodyPr/>
          <a:lstStyle/>
          <a:p>
            <a:endParaRPr lang="fr-FR"/>
          </a:p>
        </p:txBody>
      </p:sp>
      <p:pic>
        <p:nvPicPr>
          <p:cNvPr id="4097" name="Picture 1"/>
          <p:cNvPicPr>
            <a:picLocks noChangeAspect="1" noChangeArrowheads="1"/>
          </p:cNvPicPr>
          <p:nvPr/>
        </p:nvPicPr>
        <p:blipFill>
          <a:blip r:embed="rId2" cstate="print">
            <a:lum contrast="10000"/>
          </a:blip>
          <a:srcRect/>
          <a:stretch>
            <a:fillRect/>
          </a:stretch>
        </p:blipFill>
        <p:spPr bwMode="auto">
          <a:xfrm>
            <a:off x="395536" y="260648"/>
            <a:ext cx="7776864" cy="6363520"/>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706090"/>
          </a:xfrm>
        </p:spPr>
        <p:txBody>
          <a:bodyPr>
            <a:normAutofit/>
          </a:bodyPr>
          <a:lstStyle/>
          <a:p>
            <a:r>
              <a:rPr lang="fr-FR" b="1" u="sng" smtClean="0">
                <a:solidFill>
                  <a:schemeClr val="accent2">
                    <a:lumMod val="60000"/>
                    <a:lumOff val="40000"/>
                  </a:schemeClr>
                </a:solidFill>
                <a:latin typeface="Arial Rounded MT Bold" pitchFamily="34" charset="0"/>
              </a:rPr>
              <a:t>QCM n°13</a:t>
            </a:r>
            <a:r>
              <a:rPr lang="fr-FR" b="1" smtClean="0">
                <a:solidFill>
                  <a:schemeClr val="accent2">
                    <a:lumMod val="60000"/>
                    <a:lumOff val="40000"/>
                  </a:schemeClr>
                </a:solidFill>
                <a:latin typeface="Arial Rounded MT Bold" pitchFamily="34" charset="0"/>
              </a:rPr>
              <a:t> : réponses D et E</a:t>
            </a:r>
            <a:endParaRPr lang="fr-FR">
              <a:solidFill>
                <a:schemeClr val="accent2">
                  <a:lumMod val="60000"/>
                  <a:lumOff val="40000"/>
                </a:schemeClr>
              </a:solidFill>
              <a:latin typeface="Arial Rounded MT Bold" pitchFamily="34" charset="0"/>
            </a:endParaRPr>
          </a:p>
        </p:txBody>
      </p:sp>
      <p:sp>
        <p:nvSpPr>
          <p:cNvPr id="3" name="Espace réservé du contenu 2"/>
          <p:cNvSpPr>
            <a:spLocks noGrp="1"/>
          </p:cNvSpPr>
          <p:nvPr>
            <p:ph sz="quarter" idx="1"/>
          </p:nvPr>
        </p:nvSpPr>
        <p:spPr>
          <a:xfrm>
            <a:off x="251520" y="1052736"/>
            <a:ext cx="8280920" cy="5421216"/>
          </a:xfrm>
        </p:spPr>
        <p:txBody>
          <a:bodyPr>
            <a:normAutofit/>
          </a:bodyPr>
          <a:lstStyle/>
          <a:p>
            <a:pPr marL="457200" indent="-457200">
              <a:buNone/>
            </a:pPr>
            <a:r>
              <a:rPr lang="fr-FR" sz="2000" smtClean="0">
                <a:latin typeface="Arial" pitchFamily="34" charset="0"/>
                <a:cs typeface="Arial" pitchFamily="34" charset="0"/>
              </a:rPr>
              <a:t>A)FAUX </a:t>
            </a:r>
            <a:r>
              <a:rPr lang="fr-FR" sz="2000" smtClean="0">
                <a:latin typeface="Arial" pitchFamily="34" charset="0"/>
                <a:cs typeface="Arial" pitchFamily="34" charset="0"/>
                <a:sym typeface="Wingdings"/>
              </a:rPr>
              <a:t></a:t>
            </a:r>
            <a:r>
              <a:rPr lang="fr-FR" sz="2000" smtClean="0">
                <a:latin typeface="Arial" pitchFamily="34" charset="0"/>
                <a:cs typeface="Arial" pitchFamily="34" charset="0"/>
              </a:rPr>
              <a:t> elle est composée de 2 couches seulement, circulaire interne et longitudinale externe</a:t>
            </a:r>
          </a:p>
          <a:p>
            <a:pPr marL="457200" indent="-457200">
              <a:buNone/>
            </a:pPr>
            <a:r>
              <a:rPr lang="fr-FR" sz="2000" smtClean="0">
                <a:latin typeface="Arial" pitchFamily="34" charset="0"/>
                <a:cs typeface="Arial" pitchFamily="34" charset="0"/>
              </a:rPr>
              <a:t>B) FAUX </a:t>
            </a:r>
            <a:r>
              <a:rPr lang="fr-FR" sz="2000" smtClean="0">
                <a:latin typeface="Arial" pitchFamily="34" charset="0"/>
                <a:cs typeface="Arial" pitchFamily="34" charset="0"/>
                <a:sym typeface="Wingdings"/>
              </a:rPr>
              <a:t></a:t>
            </a:r>
            <a:r>
              <a:rPr lang="fr-FR" sz="2000" smtClean="0">
                <a:latin typeface="Arial" pitchFamily="34" charset="0"/>
                <a:cs typeface="Arial" pitchFamily="34" charset="0"/>
              </a:rPr>
              <a:t> le sphincter lisse de l’anus est formé à partir d’un épaississement de la couche musculaire circulaire interne</a:t>
            </a:r>
          </a:p>
          <a:p>
            <a:pPr>
              <a:buNone/>
            </a:pPr>
            <a:r>
              <a:rPr lang="fr-FR" sz="2000" smtClean="0">
                <a:latin typeface="Arial" pitchFamily="34" charset="0"/>
                <a:cs typeface="Arial" pitchFamily="34" charset="0"/>
              </a:rPr>
              <a:t>C) FAUX </a:t>
            </a:r>
            <a:r>
              <a:rPr lang="fr-FR" sz="2000" smtClean="0">
                <a:latin typeface="Arial" pitchFamily="34" charset="0"/>
                <a:cs typeface="Arial" pitchFamily="34" charset="0"/>
                <a:sym typeface="Wingdings"/>
              </a:rPr>
              <a:t></a:t>
            </a:r>
            <a:r>
              <a:rPr lang="fr-FR" sz="2000" smtClean="0">
                <a:latin typeface="Arial" pitchFamily="34" charset="0"/>
                <a:cs typeface="Arial" pitchFamily="34" charset="0"/>
              </a:rPr>
              <a:t> le muscle curigator cutis ani est formé par des fibres issues de la couche longitudinale externe</a:t>
            </a:r>
          </a:p>
          <a:p>
            <a:pPr>
              <a:buNone/>
            </a:pPr>
            <a:r>
              <a:rPr lang="fr-FR" sz="2000" smtClean="0">
                <a:solidFill>
                  <a:schemeClr val="accent2">
                    <a:lumMod val="60000"/>
                    <a:lumOff val="40000"/>
                  </a:schemeClr>
                </a:solidFill>
                <a:latin typeface="Arial" pitchFamily="34" charset="0"/>
                <a:cs typeface="Arial" pitchFamily="34" charset="0"/>
              </a:rPr>
              <a:t>D) VRAI</a:t>
            </a:r>
          </a:p>
          <a:p>
            <a:pPr>
              <a:buNone/>
            </a:pPr>
            <a:r>
              <a:rPr lang="fr-FR" sz="2000" smtClean="0">
                <a:solidFill>
                  <a:schemeClr val="accent2">
                    <a:lumMod val="60000"/>
                    <a:lumOff val="40000"/>
                  </a:schemeClr>
                </a:solidFill>
                <a:latin typeface="Arial" pitchFamily="34" charset="0"/>
                <a:cs typeface="Arial" pitchFamily="34" charset="0"/>
              </a:rPr>
              <a:t>E) VRAI</a:t>
            </a:r>
          </a:p>
          <a:p>
            <a:endParaRPr lang="fr-FR"/>
          </a:p>
        </p:txBody>
      </p:sp>
      <p:pic>
        <p:nvPicPr>
          <p:cNvPr id="3073" name="Picture 1"/>
          <p:cNvPicPr>
            <a:picLocks noChangeAspect="1" noChangeArrowheads="1"/>
          </p:cNvPicPr>
          <p:nvPr/>
        </p:nvPicPr>
        <p:blipFill>
          <a:blip r:embed="rId2" cstate="print">
            <a:lum contrast="10000"/>
          </a:blip>
          <a:srcRect/>
          <a:stretch>
            <a:fillRect/>
          </a:stretch>
        </p:blipFill>
        <p:spPr bwMode="auto">
          <a:xfrm>
            <a:off x="1979712" y="3140968"/>
            <a:ext cx="5282099" cy="3717032"/>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706090"/>
          </a:xfrm>
        </p:spPr>
        <p:txBody>
          <a:bodyPr/>
          <a:lstStyle/>
          <a:p>
            <a:r>
              <a:rPr lang="fr-FR" b="1" u="sng" smtClean="0">
                <a:solidFill>
                  <a:schemeClr val="accent2">
                    <a:lumMod val="60000"/>
                    <a:lumOff val="40000"/>
                  </a:schemeClr>
                </a:solidFill>
                <a:latin typeface="Arial Rounded MT Bold" pitchFamily="34" charset="0"/>
              </a:rPr>
              <a:t>QCM n°14</a:t>
            </a:r>
            <a:r>
              <a:rPr lang="fr-FR" b="1" smtClean="0">
                <a:solidFill>
                  <a:schemeClr val="accent2">
                    <a:lumMod val="60000"/>
                    <a:lumOff val="40000"/>
                  </a:schemeClr>
                </a:solidFill>
                <a:latin typeface="Arial Rounded MT Bold" pitchFamily="34" charset="0"/>
              </a:rPr>
              <a:t> : réponses A, B et D</a:t>
            </a:r>
            <a:endParaRPr lang="fr-FR">
              <a:solidFill>
                <a:schemeClr val="accent2">
                  <a:lumMod val="60000"/>
                  <a:lumOff val="40000"/>
                </a:schemeClr>
              </a:solidFill>
              <a:latin typeface="Arial Rounded MT Bold" pitchFamily="34" charset="0"/>
            </a:endParaRPr>
          </a:p>
        </p:txBody>
      </p:sp>
      <p:sp>
        <p:nvSpPr>
          <p:cNvPr id="3" name="Espace réservé du contenu 2"/>
          <p:cNvSpPr>
            <a:spLocks noGrp="1"/>
          </p:cNvSpPr>
          <p:nvPr>
            <p:ph sz="quarter" idx="1"/>
          </p:nvPr>
        </p:nvSpPr>
        <p:spPr>
          <a:xfrm>
            <a:off x="323528" y="1124744"/>
            <a:ext cx="8208912" cy="5349208"/>
          </a:xfrm>
        </p:spPr>
        <p:txBody>
          <a:bodyPr>
            <a:normAutofit/>
          </a:bodyPr>
          <a:lstStyle/>
          <a:p>
            <a:pPr>
              <a:buNone/>
            </a:pPr>
            <a:r>
              <a:rPr lang="fr-FR" sz="2000" smtClean="0">
                <a:solidFill>
                  <a:schemeClr val="accent2">
                    <a:lumMod val="60000"/>
                    <a:lumOff val="40000"/>
                  </a:schemeClr>
                </a:solidFill>
                <a:latin typeface="Arial" pitchFamily="34" charset="0"/>
                <a:cs typeface="Arial" pitchFamily="34" charset="0"/>
              </a:rPr>
              <a:t>A) VRAI</a:t>
            </a:r>
          </a:p>
          <a:p>
            <a:pPr>
              <a:buNone/>
            </a:pPr>
            <a:r>
              <a:rPr lang="fr-FR" sz="2000" smtClean="0">
                <a:solidFill>
                  <a:schemeClr val="accent2">
                    <a:lumMod val="60000"/>
                    <a:lumOff val="40000"/>
                  </a:schemeClr>
                </a:solidFill>
                <a:latin typeface="Arial" pitchFamily="34" charset="0"/>
                <a:cs typeface="Arial" pitchFamily="34" charset="0"/>
              </a:rPr>
              <a:t>B) VRAI</a:t>
            </a:r>
          </a:p>
          <a:p>
            <a:pPr>
              <a:buNone/>
            </a:pPr>
            <a:r>
              <a:rPr lang="fr-FR" sz="2000" smtClean="0">
                <a:latin typeface="Arial" pitchFamily="34" charset="0"/>
                <a:cs typeface="Arial" pitchFamily="34" charset="0"/>
              </a:rPr>
              <a:t>C) FAUX </a:t>
            </a:r>
            <a:r>
              <a:rPr lang="fr-FR" sz="2000" smtClean="0">
                <a:latin typeface="Arial" pitchFamily="34" charset="0"/>
                <a:cs typeface="Arial" pitchFamily="34" charset="0"/>
                <a:sym typeface="Wingdings"/>
              </a:rPr>
              <a:t></a:t>
            </a:r>
            <a:r>
              <a:rPr lang="fr-FR" sz="2000" smtClean="0">
                <a:latin typeface="Arial" pitchFamily="34" charset="0"/>
                <a:cs typeface="Arial" pitchFamily="34" charset="0"/>
              </a:rPr>
              <a:t> le ptiti </a:t>
            </a:r>
            <a:r>
              <a:rPr lang="fr-FR" sz="2000" smtClean="0">
                <a:latin typeface="Arial" pitchFamily="34" charset="0"/>
                <a:cs typeface="Arial" pitchFamily="34" charset="0"/>
                <a:sym typeface="Wingdings"/>
              </a:rPr>
              <a:t></a:t>
            </a:r>
            <a:endParaRPr lang="fr-FR" sz="2000" smtClean="0">
              <a:latin typeface="Arial" pitchFamily="34" charset="0"/>
              <a:cs typeface="Arial" pitchFamily="34" charset="0"/>
            </a:endParaRPr>
          </a:p>
          <a:p>
            <a:pPr>
              <a:buNone/>
            </a:pPr>
            <a:r>
              <a:rPr lang="fr-FR" sz="2000" smtClean="0">
                <a:solidFill>
                  <a:schemeClr val="accent2">
                    <a:lumMod val="60000"/>
                    <a:lumOff val="40000"/>
                  </a:schemeClr>
                </a:solidFill>
                <a:latin typeface="Arial" pitchFamily="34" charset="0"/>
                <a:cs typeface="Arial" pitchFamily="34" charset="0"/>
              </a:rPr>
              <a:t>D) VRAI </a:t>
            </a:r>
            <a:r>
              <a:rPr lang="fr-FR" sz="2000" smtClean="0">
                <a:solidFill>
                  <a:schemeClr val="accent2">
                    <a:lumMod val="60000"/>
                    <a:lumOff val="40000"/>
                  </a:schemeClr>
                </a:solidFill>
                <a:latin typeface="Arial" pitchFamily="34" charset="0"/>
                <a:cs typeface="Arial" pitchFamily="34" charset="0"/>
                <a:sym typeface="Wingdings"/>
              </a:rPr>
              <a:t></a:t>
            </a:r>
            <a:r>
              <a:rPr lang="fr-FR" sz="2000" smtClean="0">
                <a:solidFill>
                  <a:schemeClr val="accent2">
                    <a:lumMod val="60000"/>
                    <a:lumOff val="40000"/>
                  </a:schemeClr>
                </a:solidFill>
                <a:latin typeface="Arial" pitchFamily="34" charset="0"/>
                <a:cs typeface="Arial" pitchFamily="34" charset="0"/>
              </a:rPr>
              <a:t> plus précisément de 3 épaissisements : le pli ischiatique, l’arc tendineux du muscle lévator ani et l’arc tendineux du fascia pelvien</a:t>
            </a:r>
          </a:p>
          <a:p>
            <a:pPr>
              <a:buNone/>
            </a:pPr>
            <a:r>
              <a:rPr lang="fr-FR" sz="2000" smtClean="0">
                <a:latin typeface="Arial" pitchFamily="34" charset="0"/>
                <a:cs typeface="Arial" pitchFamily="34" charset="0"/>
              </a:rPr>
              <a:t>E) FAUX </a:t>
            </a:r>
            <a:r>
              <a:rPr lang="fr-FR" sz="2000" smtClean="0">
                <a:latin typeface="Arial" pitchFamily="34" charset="0"/>
                <a:cs typeface="Arial" pitchFamily="34" charset="0"/>
                <a:sym typeface="Wingdings"/>
              </a:rPr>
              <a:t></a:t>
            </a:r>
            <a:r>
              <a:rPr lang="fr-FR" sz="2000" smtClean="0">
                <a:latin typeface="Arial" pitchFamily="34" charset="0"/>
                <a:cs typeface="Arial" pitchFamily="34" charset="0"/>
              </a:rPr>
              <a:t> le vagin se trouve dans l’étage génital moyen, c’est la vessie qui est dans l’étage antérieur</a:t>
            </a:r>
          </a:p>
          <a:p>
            <a:pPr>
              <a:buNone/>
            </a:pPr>
            <a:endParaRPr lang="fr-FR"/>
          </a:p>
        </p:txBody>
      </p:sp>
      <p:pic>
        <p:nvPicPr>
          <p:cNvPr id="2049" name="Picture 1"/>
          <p:cNvPicPr>
            <a:picLocks noChangeAspect="1" noChangeArrowheads="1"/>
          </p:cNvPicPr>
          <p:nvPr/>
        </p:nvPicPr>
        <p:blipFill>
          <a:blip r:embed="rId2" cstate="print"/>
          <a:srcRect/>
          <a:stretch>
            <a:fillRect/>
          </a:stretch>
        </p:blipFill>
        <p:spPr bwMode="auto">
          <a:xfrm>
            <a:off x="539552" y="4149080"/>
            <a:ext cx="2952328" cy="2112235"/>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l="8463" t="11063" r="6912" b="7806"/>
          <a:stretch>
            <a:fillRect/>
          </a:stretch>
        </p:blipFill>
        <p:spPr bwMode="auto">
          <a:xfrm>
            <a:off x="4499992" y="4149080"/>
            <a:ext cx="2945782" cy="216024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634082"/>
          </a:xfrm>
        </p:spPr>
        <p:txBody>
          <a:bodyPr/>
          <a:lstStyle/>
          <a:p>
            <a:r>
              <a:rPr lang="fr-FR" b="1" u="sng" smtClean="0">
                <a:solidFill>
                  <a:schemeClr val="accent2">
                    <a:lumMod val="60000"/>
                    <a:lumOff val="40000"/>
                  </a:schemeClr>
                </a:solidFill>
                <a:latin typeface="Arial Rounded MT Bold" pitchFamily="34" charset="0"/>
              </a:rPr>
              <a:t>QCM n°15</a:t>
            </a:r>
            <a:r>
              <a:rPr lang="fr-FR" b="1" smtClean="0">
                <a:solidFill>
                  <a:schemeClr val="accent2">
                    <a:lumMod val="60000"/>
                    <a:lumOff val="40000"/>
                  </a:schemeClr>
                </a:solidFill>
                <a:latin typeface="Arial Rounded MT Bold" pitchFamily="34" charset="0"/>
              </a:rPr>
              <a:t> : réponses A, C et E</a:t>
            </a:r>
            <a:endParaRPr lang="fr-FR">
              <a:solidFill>
                <a:schemeClr val="accent2">
                  <a:lumMod val="60000"/>
                  <a:lumOff val="40000"/>
                </a:schemeClr>
              </a:solidFill>
              <a:latin typeface="Arial Rounded MT Bold" pitchFamily="34" charset="0"/>
            </a:endParaRPr>
          </a:p>
        </p:txBody>
      </p:sp>
      <p:sp>
        <p:nvSpPr>
          <p:cNvPr id="3" name="Espace réservé du contenu 2"/>
          <p:cNvSpPr>
            <a:spLocks noGrp="1"/>
          </p:cNvSpPr>
          <p:nvPr>
            <p:ph sz="quarter" idx="1"/>
          </p:nvPr>
        </p:nvSpPr>
        <p:spPr>
          <a:xfrm>
            <a:off x="395536" y="1052736"/>
            <a:ext cx="7992888" cy="5421216"/>
          </a:xfrm>
        </p:spPr>
        <p:txBody>
          <a:bodyPr/>
          <a:lstStyle/>
          <a:p>
            <a:pPr marL="457200" indent="-457200">
              <a:buNone/>
            </a:pPr>
            <a:r>
              <a:rPr lang="fr-FR" smtClean="0">
                <a:solidFill>
                  <a:schemeClr val="accent2">
                    <a:lumMod val="60000"/>
                    <a:lumOff val="40000"/>
                  </a:schemeClr>
                </a:solidFill>
                <a:latin typeface="Arial" pitchFamily="34" charset="0"/>
                <a:cs typeface="Arial" pitchFamily="34" charset="0"/>
              </a:rPr>
              <a:t>A) VRAI </a:t>
            </a:r>
            <a:r>
              <a:rPr lang="fr-FR" smtClean="0">
                <a:solidFill>
                  <a:schemeClr val="accent2">
                    <a:lumMod val="60000"/>
                    <a:lumOff val="40000"/>
                  </a:schemeClr>
                </a:solidFill>
                <a:latin typeface="Arial" pitchFamily="34" charset="0"/>
                <a:cs typeface="Arial" pitchFamily="34" charset="0"/>
                <a:sym typeface="Wingdings"/>
              </a:rPr>
              <a:t></a:t>
            </a:r>
            <a:r>
              <a:rPr lang="fr-FR" smtClean="0">
                <a:solidFill>
                  <a:schemeClr val="accent2">
                    <a:lumMod val="60000"/>
                    <a:lumOff val="40000"/>
                  </a:schemeClr>
                </a:solidFill>
                <a:latin typeface="Arial" pitchFamily="34" charset="0"/>
                <a:cs typeface="Arial" pitchFamily="34" charset="0"/>
              </a:rPr>
              <a:t> via des liaisons par collage</a:t>
            </a:r>
          </a:p>
          <a:p>
            <a:pPr marL="457200" indent="-457200">
              <a:buNone/>
            </a:pPr>
            <a:r>
              <a:rPr lang="fr-FR" smtClean="0">
                <a:latin typeface="Arial" pitchFamily="34" charset="0"/>
                <a:cs typeface="Arial" pitchFamily="34" charset="0"/>
              </a:rPr>
              <a:t>B) FAUX </a:t>
            </a:r>
            <a:r>
              <a:rPr lang="fr-FR" smtClean="0">
                <a:latin typeface="Arial" pitchFamily="34" charset="0"/>
                <a:cs typeface="Arial" pitchFamily="34" charset="0"/>
                <a:sym typeface="Wingdings"/>
              </a:rPr>
              <a:t></a:t>
            </a:r>
            <a:r>
              <a:rPr lang="fr-FR" smtClean="0">
                <a:latin typeface="Arial" pitchFamily="34" charset="0"/>
                <a:cs typeface="Arial" pitchFamily="34" charset="0"/>
              </a:rPr>
              <a:t> le paramètre est le ligament latéro-utérin et non latéro-cervical (paracervix)</a:t>
            </a:r>
          </a:p>
          <a:p>
            <a:pPr>
              <a:buNone/>
            </a:pPr>
            <a:r>
              <a:rPr lang="fr-FR" smtClean="0">
                <a:solidFill>
                  <a:schemeClr val="accent2">
                    <a:lumMod val="60000"/>
                    <a:lumOff val="40000"/>
                  </a:schemeClr>
                </a:solidFill>
                <a:latin typeface="Arial" pitchFamily="34" charset="0"/>
                <a:cs typeface="Arial" pitchFamily="34" charset="0"/>
              </a:rPr>
              <a:t>C) VRAI </a:t>
            </a:r>
            <a:r>
              <a:rPr lang="fr-FR" smtClean="0">
                <a:solidFill>
                  <a:schemeClr val="accent2">
                    <a:lumMod val="60000"/>
                    <a:lumOff val="40000"/>
                  </a:schemeClr>
                </a:solidFill>
                <a:latin typeface="Arial" pitchFamily="34" charset="0"/>
                <a:cs typeface="Arial" pitchFamily="34" charset="0"/>
                <a:sym typeface="Wingdings"/>
              </a:rPr>
              <a:t></a:t>
            </a:r>
            <a:r>
              <a:rPr lang="fr-FR" smtClean="0">
                <a:solidFill>
                  <a:schemeClr val="accent2">
                    <a:lumMod val="60000"/>
                    <a:lumOff val="40000"/>
                  </a:schemeClr>
                </a:solidFill>
                <a:latin typeface="Arial" pitchFamily="34" charset="0"/>
                <a:cs typeface="Arial" pitchFamily="34" charset="0"/>
              </a:rPr>
              <a:t> ça vallait le coup de prendre le temps de le lire </a:t>
            </a:r>
            <a:r>
              <a:rPr lang="fr-FR" smtClean="0">
                <a:solidFill>
                  <a:schemeClr val="accent2">
                    <a:lumMod val="60000"/>
                    <a:lumOff val="40000"/>
                  </a:schemeClr>
                </a:solidFill>
                <a:latin typeface="Arial" pitchFamily="34" charset="0"/>
                <a:cs typeface="Arial" pitchFamily="34" charset="0"/>
                <a:sym typeface="Wingdings"/>
              </a:rPr>
              <a:t></a:t>
            </a:r>
            <a:r>
              <a:rPr lang="fr-FR" smtClean="0">
                <a:solidFill>
                  <a:schemeClr val="accent2">
                    <a:lumMod val="60000"/>
                    <a:lumOff val="40000"/>
                  </a:schemeClr>
                </a:solidFill>
                <a:latin typeface="Arial" pitchFamily="34" charset="0"/>
                <a:cs typeface="Arial" pitchFamily="34" charset="0"/>
              </a:rPr>
              <a:t> </a:t>
            </a:r>
          </a:p>
          <a:p>
            <a:pPr>
              <a:buNone/>
            </a:pPr>
            <a:r>
              <a:rPr lang="fr-FR" smtClean="0">
                <a:latin typeface="Arial" pitchFamily="34" charset="0"/>
                <a:cs typeface="Arial" pitchFamily="34" charset="0"/>
              </a:rPr>
              <a:t>D) FAUX </a:t>
            </a:r>
            <a:r>
              <a:rPr lang="fr-FR" smtClean="0">
                <a:latin typeface="Arial" pitchFamily="34" charset="0"/>
                <a:cs typeface="Arial" pitchFamily="34" charset="0"/>
                <a:sym typeface="Wingdings"/>
              </a:rPr>
              <a:t></a:t>
            </a:r>
            <a:r>
              <a:rPr lang="fr-FR" smtClean="0">
                <a:latin typeface="Arial" pitchFamily="34" charset="0"/>
                <a:cs typeface="Arial" pitchFamily="34" charset="0"/>
              </a:rPr>
              <a:t> la cœlioscopie consiste à faire des trous à travers la paroi abdominale, on a donc une vue supérieure des organes pelviens</a:t>
            </a:r>
          </a:p>
          <a:p>
            <a:pPr>
              <a:buNone/>
            </a:pPr>
            <a:r>
              <a:rPr lang="fr-FR" smtClean="0">
                <a:solidFill>
                  <a:schemeClr val="accent2">
                    <a:lumMod val="60000"/>
                    <a:lumOff val="40000"/>
                  </a:schemeClr>
                </a:solidFill>
                <a:latin typeface="Arial" pitchFamily="34" charset="0"/>
                <a:cs typeface="Arial" pitchFamily="34" charset="0"/>
              </a:rPr>
              <a:t>E) VRAI</a:t>
            </a:r>
          </a:p>
          <a:p>
            <a:pPr>
              <a:buNone/>
            </a:pPr>
            <a:endParaRPr lang="fr-FR"/>
          </a:p>
        </p:txBody>
      </p:sp>
      <p:pic>
        <p:nvPicPr>
          <p:cNvPr id="31746" name="Picture 2" descr="http://fivnat.fr.pagesperso-orange.fr/coelionle32.gif"/>
          <p:cNvPicPr>
            <a:picLocks noChangeAspect="1" noChangeArrowheads="1"/>
          </p:cNvPicPr>
          <p:nvPr/>
        </p:nvPicPr>
        <p:blipFill>
          <a:blip r:embed="rId2" cstate="print">
            <a:lum contrast="10000"/>
          </a:blip>
          <a:srcRect/>
          <a:stretch>
            <a:fillRect/>
          </a:stretch>
        </p:blipFill>
        <p:spPr bwMode="auto">
          <a:xfrm>
            <a:off x="5436096" y="4149080"/>
            <a:ext cx="3165265" cy="2440260"/>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Image du Blog fondsecrans37.centerblog.net"/>
          <p:cNvPicPr>
            <a:picLocks noGrp="1"/>
          </p:cNvPicPr>
          <p:nvPr>
            <p:ph sz="quarter" idx="1"/>
          </p:nvPr>
        </p:nvPicPr>
        <p:blipFill>
          <a:blip r:embed="rId2" cstate="print">
            <a:lum bright="10000" contrast="10000"/>
          </a:blip>
          <a:srcRect/>
          <a:stretch>
            <a:fillRect/>
          </a:stretch>
        </p:blipFill>
        <p:spPr bwMode="auto">
          <a:xfrm>
            <a:off x="-252536" y="0"/>
            <a:ext cx="9721080" cy="7245424"/>
          </a:xfrm>
          <a:prstGeom prst="rect">
            <a:avLst/>
          </a:prstGeom>
          <a:noFill/>
          <a:ln w="9525">
            <a:noFill/>
            <a:miter lim="800000"/>
            <a:headEnd/>
            <a:tailEnd/>
          </a:ln>
        </p:spPr>
      </p:pic>
      <p:sp>
        <p:nvSpPr>
          <p:cNvPr id="2" name="Titre 1"/>
          <p:cNvSpPr>
            <a:spLocks noGrp="1"/>
          </p:cNvSpPr>
          <p:nvPr>
            <p:ph type="title"/>
          </p:nvPr>
        </p:nvSpPr>
        <p:spPr>
          <a:xfrm>
            <a:off x="457200" y="2708920"/>
            <a:ext cx="8363272" cy="1080120"/>
          </a:xfrm>
          <a:prstGeom prst="roundRect">
            <a:avLst/>
          </a:prstGeom>
          <a:gradFill flip="none" rotWithShape="1">
            <a:gsLst>
              <a:gs pos="0">
                <a:schemeClr val="accent1">
                  <a:shade val="63000"/>
                  <a:satMod val="165000"/>
                </a:schemeClr>
              </a:gs>
              <a:gs pos="30000">
                <a:schemeClr val="accent1">
                  <a:shade val="58000"/>
                  <a:satMod val="165000"/>
                </a:schemeClr>
              </a:gs>
              <a:gs pos="75000">
                <a:schemeClr val="accent1">
                  <a:shade val="30000"/>
                  <a:satMod val="175000"/>
                </a:schemeClr>
              </a:gs>
              <a:gs pos="100000">
                <a:schemeClr val="accent1">
                  <a:shade val="15000"/>
                  <a:satMod val="175000"/>
                </a:schemeClr>
              </a:gs>
            </a:gsLst>
            <a:lin ang="8100000" scaled="1"/>
            <a:tileRect/>
          </a:gradFill>
          <a:ln>
            <a:noFill/>
          </a:ln>
          <a:effectLst>
            <a:glow rad="228600">
              <a:schemeClr val="accent2">
                <a:satMod val="175000"/>
                <a:alpha val="40000"/>
              </a:schemeClr>
            </a:glow>
          </a:effectLst>
        </p:spPr>
        <p:style>
          <a:lnRef idx="1">
            <a:schemeClr val="accent1"/>
          </a:lnRef>
          <a:fillRef idx="3">
            <a:schemeClr val="accent1"/>
          </a:fillRef>
          <a:effectRef idx="2">
            <a:schemeClr val="accent1"/>
          </a:effectRef>
          <a:fontRef idx="minor">
            <a:schemeClr val="lt1"/>
          </a:fontRef>
        </p:style>
        <p:txBody>
          <a:bodyPr>
            <a:normAutofit/>
          </a:bodyPr>
          <a:lstStyle/>
          <a:p>
            <a:pPr algn="ctr"/>
            <a:r>
              <a:rPr lang="fr-FR" smtClean="0">
                <a:latin typeface="Arial Rounded MT Bold" pitchFamily="34" charset="0"/>
              </a:rPr>
              <a:t> </a:t>
            </a:r>
            <a:r>
              <a:rPr lang="fr-FR" smtClean="0">
                <a:latin typeface="Arial Rounded MT Bold" pitchFamily="34" charset="0"/>
                <a:sym typeface="Wingdings" pitchFamily="2" charset="2"/>
              </a:rPr>
              <a:t> </a:t>
            </a:r>
            <a:r>
              <a:rPr lang="fr-FR" smtClean="0">
                <a:latin typeface="Arial Rounded MT Bold" pitchFamily="34" charset="0"/>
              </a:rPr>
              <a:t>MERCI DE VOTRE ATTENTION </a:t>
            </a:r>
            <a:r>
              <a:rPr lang="fr-FR" smtClean="0">
                <a:latin typeface="Arial Rounded MT Bold" pitchFamily="34" charset="0"/>
                <a:sym typeface="Wingdings" pitchFamily="2" charset="2"/>
              </a:rPr>
              <a:t></a:t>
            </a:r>
            <a:r>
              <a:rPr lang="fr-FR" smtClean="0">
                <a:latin typeface="Arial Rounded MT Bold" pitchFamily="34" charset="0"/>
              </a:rPr>
              <a:t/>
            </a:r>
            <a:br>
              <a:rPr lang="fr-FR" smtClean="0">
                <a:latin typeface="Arial Rounded MT Bold" pitchFamily="34" charset="0"/>
              </a:rPr>
            </a:br>
            <a:r>
              <a:rPr lang="fr-FR" sz="1600" i="1" smtClean="0">
                <a:latin typeface="Arial Rounded MT Bold" pitchFamily="34" charset="0"/>
              </a:rPr>
              <a:t>Nadia et Charline</a:t>
            </a:r>
            <a:endParaRPr lang="fr-FR" i="1">
              <a:latin typeface="Arial Rounded MT Bold"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88</TotalTime>
  <Words>594</Words>
  <Application>Microsoft Office PowerPoint</Application>
  <PresentationFormat>Affichage à l'écran (4:3)</PresentationFormat>
  <Paragraphs>111</Paragraphs>
  <Slides>19</Slides>
  <Notes>0</Notes>
  <HiddenSlides>0</HiddenSlides>
  <MMClips>0</MMClips>
  <ScaleCrop>false</ScaleCrop>
  <HeadingPairs>
    <vt:vector size="4" baseType="variant">
      <vt:variant>
        <vt:lpstr>Thème</vt:lpstr>
      </vt:variant>
      <vt:variant>
        <vt:i4>1</vt:i4>
      </vt:variant>
      <vt:variant>
        <vt:lpstr>Titres des diapositives</vt:lpstr>
      </vt:variant>
      <vt:variant>
        <vt:i4>19</vt:i4>
      </vt:variant>
    </vt:vector>
  </HeadingPairs>
  <TitlesOfParts>
    <vt:vector size="20" baseType="lpstr">
      <vt:lpstr>Oriel</vt:lpstr>
      <vt:lpstr>UE 9: ANATOMIE DU PETIT BASSIN DE LA FEMME</vt:lpstr>
      <vt:lpstr>     QCM n°1: réponses A et D</vt:lpstr>
      <vt:lpstr>QCM n°2 : réponses A et D</vt:lpstr>
      <vt:lpstr>QCM n°3 : réponses A, B et C</vt:lpstr>
      <vt:lpstr>QCM n°4: réponses C, D et E</vt:lpstr>
      <vt:lpstr>QCM n°5 : réponses C et D</vt:lpstr>
      <vt:lpstr>QCM n°6: réponses B et C</vt:lpstr>
      <vt:lpstr>QCM n°7 : réponses C et D</vt:lpstr>
      <vt:lpstr>QCM n°8: reponses A, B, C et D</vt:lpstr>
      <vt:lpstr> EXEMPLE D’O.R.N.I </vt:lpstr>
      <vt:lpstr>QCM n°9 : réponses A et C</vt:lpstr>
      <vt:lpstr>QCM n°10 : réponses A, B, C et D</vt:lpstr>
      <vt:lpstr>QCM n°11 : réponses B et C</vt:lpstr>
      <vt:lpstr>QCM N°12: reponses B, D et E</vt:lpstr>
      <vt:lpstr>Diapositive 15</vt:lpstr>
      <vt:lpstr>QCM n°13 : réponses D et E</vt:lpstr>
      <vt:lpstr>QCM n°14 : réponses A, B et D</vt:lpstr>
      <vt:lpstr>QCM n°15 : réponses A, C et E</vt:lpstr>
      <vt:lpstr>  MERCI DE VOTRE ATTENTION  Nadia et Charline</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UE 9: ANATOMIE DU PETIT BASSIN DE LA FEMME</dc:title>
  <dc:creator>Charline</dc:creator>
  <cp:lastModifiedBy>Charline</cp:lastModifiedBy>
  <cp:revision>27</cp:revision>
  <dcterms:created xsi:type="dcterms:W3CDTF">2013-04-27T16:51:00Z</dcterms:created>
  <dcterms:modified xsi:type="dcterms:W3CDTF">2013-04-30T09:18:52Z</dcterms:modified>
</cp:coreProperties>
</file>