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emf" ContentType="image/x-emf"/>
  <Default Extension="rels" ContentType="application/vnd.openxmlformats-package.relationships+xml"/>
  <Default Extension="wdp" ContentType="image/vnd.ms-photo"/>
  <Default Extension="tif" ContentType="image/tif"/>
  <Default Extension="png" ContentType="image/p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media1.tiff" ContentType="video/unknown"/>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39" r:id="rId3"/>
    <p:sldId id="261" r:id="rId4"/>
    <p:sldId id="262" r:id="rId5"/>
    <p:sldId id="321" r:id="rId6"/>
    <p:sldId id="258" r:id="rId7"/>
    <p:sldId id="323" r:id="rId8"/>
    <p:sldId id="260" r:id="rId9"/>
    <p:sldId id="340" r:id="rId10"/>
    <p:sldId id="277" r:id="rId11"/>
    <p:sldId id="266" r:id="rId12"/>
    <p:sldId id="274" r:id="rId13"/>
    <p:sldId id="263" r:id="rId14"/>
    <p:sldId id="264" r:id="rId15"/>
    <p:sldId id="268" r:id="rId16"/>
    <p:sldId id="320" r:id="rId17"/>
    <p:sldId id="267" r:id="rId18"/>
    <p:sldId id="271" r:id="rId19"/>
    <p:sldId id="280" r:id="rId20"/>
    <p:sldId id="286" r:id="rId21"/>
    <p:sldId id="265" r:id="rId22"/>
    <p:sldId id="287" r:id="rId23"/>
    <p:sldId id="322" r:id="rId24"/>
    <p:sldId id="270" r:id="rId25"/>
    <p:sldId id="269" r:id="rId26"/>
    <p:sldId id="282" r:id="rId27"/>
    <p:sldId id="283" r:id="rId28"/>
    <p:sldId id="284" r:id="rId29"/>
    <p:sldId id="290" r:id="rId30"/>
    <p:sldId id="288" r:id="rId31"/>
    <p:sldId id="325" r:id="rId32"/>
    <p:sldId id="291" r:id="rId33"/>
    <p:sldId id="293" r:id="rId34"/>
    <p:sldId id="294" r:id="rId35"/>
    <p:sldId id="295" r:id="rId36"/>
    <p:sldId id="296" r:id="rId37"/>
    <p:sldId id="297" r:id="rId38"/>
    <p:sldId id="279" r:id="rId39"/>
    <p:sldId id="272" r:id="rId40"/>
    <p:sldId id="273" r:id="rId41"/>
    <p:sldId id="303" r:id="rId42"/>
    <p:sldId id="316" r:id="rId43"/>
    <p:sldId id="317" r:id="rId44"/>
    <p:sldId id="318" r:id="rId45"/>
    <p:sldId id="315" r:id="rId46"/>
    <p:sldId id="328" r:id="rId47"/>
    <p:sldId id="329" r:id="rId48"/>
    <p:sldId id="304" r:id="rId49"/>
    <p:sldId id="305" r:id="rId50"/>
    <p:sldId id="306" r:id="rId51"/>
    <p:sldId id="307" r:id="rId52"/>
    <p:sldId id="308" r:id="rId53"/>
    <p:sldId id="309" r:id="rId54"/>
    <p:sldId id="310" r:id="rId55"/>
    <p:sldId id="311" r:id="rId56"/>
    <p:sldId id="341" r:id="rId57"/>
    <p:sldId id="312" r:id="rId58"/>
    <p:sldId id="313" r:id="rId59"/>
    <p:sldId id="314" r:id="rId60"/>
    <p:sldId id="331" r:id="rId61"/>
    <p:sldId id="335" r:id="rId62"/>
    <p:sldId id="332" r:id="rId63"/>
    <p:sldId id="334" r:id="rId64"/>
    <p:sldId id="336" r:id="rId65"/>
    <p:sldId id="337" r:id="rId66"/>
    <p:sldId id="333" r:id="rId67"/>
    <p:sldId id="338" r:id="rId6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432FF"/>
    <a:srgbClr val="FF9300"/>
    <a:srgbClr val="FFC089"/>
    <a:srgbClr val="76D6FF"/>
    <a:srgbClr val="DDDE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Style moyen 1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E9639D4-E3E2-4D34-9284-5A2195B3D0D7}" styleName="Style clair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6127"/>
    <p:restoredTop sz="94652"/>
  </p:normalViewPr>
  <p:slideViewPr>
    <p:cSldViewPr snapToGrid="0" snapToObjects="1">
      <p:cViewPr>
        <p:scale>
          <a:sx n="84" d="100"/>
          <a:sy n="84" d="100"/>
        </p:scale>
        <p:origin x="336" y="536"/>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presProps" Target="presProp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viewProps" Target="viewProps.xml"/><Relationship Id="rId71" Type="http://schemas.openxmlformats.org/officeDocument/2006/relationships/theme" Target="theme/theme1.xml"/><Relationship Id="rId72"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fr-FR" smtClean="0"/>
              <a:t>Cliquez et modifiez le titre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Cliquez pour modifier le style des sous-titres du masque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8/18/16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dirty="0"/>
          </a:p>
        </p:txBody>
      </p:sp>
      <p:sp>
        <p:nvSpPr>
          <p:cNvPr id="3" name="Content Placeholder 2"/>
          <p:cNvSpPr>
            <a:spLocks noGrp="1"/>
          </p:cNvSpPr>
          <p:nvPr>
            <p:ph idx="1"/>
          </p:nvPr>
        </p:nvSpPr>
        <p:spPr/>
        <p:txBody>
          <a:bodyPr ancho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8/18/16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fr-FR" smtClean="0"/>
              <a:t>Cliquez et modifiez le titre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Cliquez pour modifier les styles du texte du masque</a:t>
            </a:r>
          </a:p>
        </p:txBody>
      </p:sp>
      <p:sp>
        <p:nvSpPr>
          <p:cNvPr id="4" name="Date Placeholder 3"/>
          <p:cNvSpPr>
            <a:spLocks noGrp="1"/>
          </p:cNvSpPr>
          <p:nvPr>
            <p:ph type="dt" sz="half" idx="10"/>
          </p:nvPr>
        </p:nvSpPr>
        <p:spPr/>
        <p:txBody>
          <a:bodyPr/>
          <a:lstStyle/>
          <a:p>
            <a:fld id="{48A87A34-81AB-432B-8DAE-1953F412C126}" type="datetimeFigureOut">
              <a:rPr lang="en-US" dirty="0"/>
              <a:t>8/18/16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fr-FR" smtClean="0"/>
              <a:t>Cliquez et modifiez le titre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8/18/16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fr-FR" smtClean="0"/>
              <a:t>Cliquez et modifiez le titre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Content Placeholder 3"/>
          <p:cNvSpPr>
            <a:spLocks noGrp="1"/>
          </p:cNvSpPr>
          <p:nvPr>
            <p:ph sz="half" idx="2"/>
          </p:nvPr>
        </p:nvSpPr>
        <p:spPr>
          <a:xfrm>
            <a:off x="1447191" y="2824269"/>
            <a:ext cx="4645152" cy="264445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Content Placeholder 5"/>
          <p:cNvSpPr>
            <a:spLocks noGrp="1"/>
          </p:cNvSpPr>
          <p:nvPr>
            <p:ph sz="quarter" idx="4"/>
          </p:nvPr>
        </p:nvSpPr>
        <p:spPr>
          <a:xfrm>
            <a:off x="6412362" y="2821491"/>
            <a:ext cx="4645152" cy="2637371"/>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8/18/16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8/18/16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8/18/16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fr-FR" smtClean="0"/>
              <a:t>Cliquez et modifiez le titre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Cliquez pour modifier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8/18/16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fr-FR" smtClean="0"/>
              <a:t>Cliquez et modifiez le titre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Faire glisser l'image vers l'espace réservé ou cliquer sur l'icône pour l'ajouter</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Cliquez pour modifier les styles du texte du masque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8/18/16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dirty="0"/>
          </a:p>
        </p:txBody>
      </p:sp>
      <p:sp>
        <p:nvSpPr>
          <p:cNvPr id="3" name="Vertical Text Placeholder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8/18/16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fr-FR" smtClean="0"/>
              <a:t>Cliquez et modifiez le titre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8/18/16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fr-FR" smtClean="0"/>
              <a:t>Cliquez et modifiez le titre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8/18/16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microsoft.com/office/2007/relationships/hdphoto" Target="../media/hdphoto1.wdp"/><Relationship Id="rId5" Type="http://schemas.openxmlformats.org/officeDocument/2006/relationships/image" Target="../media/image4.jpeg"/><Relationship Id="rId6" Type="http://schemas.microsoft.com/office/2007/relationships/hdphoto" Target="../media/hdphoto2.wdp"/><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hyperlink" Target="http://www.db-gersite.com/HISTOLOGIE/HISTGENE/histgen1/histgen1.html" TargetMode="External"/><Relationship Id="rId4" Type="http://schemas.openxmlformats.org/officeDocument/2006/relationships/image" Target="../media/image8.jpg"/><Relationship Id="rId1" Type="http://schemas.openxmlformats.org/officeDocument/2006/relationships/slideLayout" Target="../slideLayouts/slideLayout2.xml"/><Relationship Id="rId2" Type="http://schemas.openxmlformats.org/officeDocument/2006/relationships/hyperlink" Target="http://www.isto.ucl.ac.be/oldintro.htm"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4" Type="http://schemas.openxmlformats.org/officeDocument/2006/relationships/image" Target="../media/image11.jpg"/><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tif"/><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4" Type="http://schemas.openxmlformats.org/officeDocument/2006/relationships/image" Target="../media/image17.jpg"/><Relationship Id="rId5" Type="http://schemas.openxmlformats.org/officeDocument/2006/relationships/image" Target="../media/image18.gif"/><Relationship Id="rId1" Type="http://schemas.openxmlformats.org/officeDocument/2006/relationships/slideLayout" Target="../slideLayouts/slideLayout2.xml"/><Relationship Id="rId2" Type="http://schemas.openxmlformats.org/officeDocument/2006/relationships/image" Target="../media/image1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tiff"/><Relationship Id="rId3" Type="http://schemas.openxmlformats.org/officeDocument/2006/relationships/image" Target="../media/image20.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tiff"/><Relationship Id="rId3" Type="http://schemas.openxmlformats.org/officeDocument/2006/relationships/image" Target="../media/image22.tif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4" Type="http://schemas.openxmlformats.org/officeDocument/2006/relationships/image" Target="../media/image23.png"/><Relationship Id="rId1" Type="http://schemas.microsoft.com/office/2007/relationships/media" Target="../media/media1.tiff"/><Relationship Id="rId2" Type="http://schemas.openxmlformats.org/officeDocument/2006/relationships/video" Target="../media/media1.tif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jpeg"/><Relationship Id="rId3" Type="http://schemas.microsoft.com/office/2007/relationships/hdphoto" Target="../media/hdphoto3.wdp"/></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gi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e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4.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tif"/></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tif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2417779" y="670148"/>
            <a:ext cx="8637073" cy="2541431"/>
          </a:xfrm>
        </p:spPr>
        <p:txBody>
          <a:bodyPr/>
          <a:lstStyle/>
          <a:p>
            <a:r>
              <a:rPr lang="fr-FR" sz="5400" dirty="0" smtClean="0"/>
              <a:t>Introduction  A L’histologie </a:t>
            </a:r>
            <a:r>
              <a:rPr lang="fr-FR" sz="4400" dirty="0" smtClean="0"/>
              <a:t>-</a:t>
            </a:r>
            <a:r>
              <a:rPr lang="fr-FR" dirty="0"/>
              <a:t> </a:t>
            </a:r>
            <a:r>
              <a:rPr lang="fr-FR" sz="4400" dirty="0" smtClean="0"/>
              <a:t>généralités</a:t>
            </a:r>
            <a:endParaRPr lang="fr-FR" sz="4400" dirty="0"/>
          </a:p>
        </p:txBody>
      </p:sp>
      <p:sp>
        <p:nvSpPr>
          <p:cNvPr id="3" name="Sous-titre 2"/>
          <p:cNvSpPr>
            <a:spLocks noGrp="1"/>
          </p:cNvSpPr>
          <p:nvPr>
            <p:ph type="subTitle" idx="1"/>
          </p:nvPr>
        </p:nvSpPr>
        <p:spPr/>
        <p:txBody>
          <a:bodyPr/>
          <a:lstStyle/>
          <a:p>
            <a:r>
              <a:rPr lang="fr-FR" dirty="0" smtClean="0"/>
              <a:t>Tutorat </a:t>
            </a:r>
            <a:r>
              <a:rPr lang="fr-FR" dirty="0" err="1" smtClean="0"/>
              <a:t>nicois</a:t>
            </a:r>
            <a:r>
              <a:rPr lang="fr-FR" dirty="0" smtClean="0"/>
              <a:t> 2016-2017</a:t>
            </a:r>
          </a:p>
          <a:p>
            <a:r>
              <a:rPr lang="fr-FR" dirty="0" smtClean="0"/>
              <a:t>Pr. Patrick </a:t>
            </a:r>
            <a:r>
              <a:rPr lang="fr-FR" dirty="0" err="1" smtClean="0"/>
              <a:t>philip</a:t>
            </a:r>
            <a:endParaRPr lang="fr-FR" dirty="0" smtClean="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608" y="371792"/>
            <a:ext cx="1837503" cy="1837503"/>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6" name="Image 5"/>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5818774" y="3551131"/>
            <a:ext cx="3397378" cy="2548034"/>
          </a:xfrm>
          <a:prstGeom prst="rect">
            <a:avLst/>
          </a:prstGeom>
        </p:spPr>
      </p:pic>
      <p:pic>
        <p:nvPicPr>
          <p:cNvPr id="7" name="Image 6"/>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2417779" y="3585803"/>
            <a:ext cx="3400995" cy="2478691"/>
          </a:xfrm>
          <a:prstGeom prst="rect">
            <a:avLst/>
          </a:prstGeom>
        </p:spPr>
      </p:pic>
      <p:sp>
        <p:nvSpPr>
          <p:cNvPr id="9" name="ZoneTexte 8"/>
          <p:cNvSpPr txBox="1"/>
          <p:nvPr/>
        </p:nvSpPr>
        <p:spPr>
          <a:xfrm>
            <a:off x="9668907" y="4763208"/>
            <a:ext cx="1845425" cy="1200329"/>
          </a:xfrm>
          <a:prstGeom prst="rect">
            <a:avLst/>
          </a:prstGeom>
          <a:noFill/>
        </p:spPr>
        <p:txBody>
          <a:bodyPr wrap="square" rtlCol="0">
            <a:spAutoFit/>
          </a:bodyPr>
          <a:lstStyle/>
          <a:p>
            <a:r>
              <a:rPr lang="fr-FR" sz="2400" b="1" dirty="0" err="1" smtClean="0">
                <a:solidFill>
                  <a:srgbClr val="FF9300"/>
                </a:solidFill>
              </a:rPr>
              <a:t>Melatonine</a:t>
            </a:r>
            <a:r>
              <a:rPr lang="fr-FR" sz="2400" b="1" dirty="0" smtClean="0">
                <a:solidFill>
                  <a:srgbClr val="FF9300"/>
                </a:solidFill>
              </a:rPr>
              <a:t>, </a:t>
            </a:r>
            <a:r>
              <a:rPr lang="fr-FR" sz="2400" b="1" dirty="0" err="1" smtClean="0">
                <a:solidFill>
                  <a:srgbClr val="FF9300"/>
                </a:solidFill>
              </a:rPr>
              <a:t>MaLAria</a:t>
            </a:r>
            <a:r>
              <a:rPr lang="fr-FR" sz="2400" b="1" dirty="0" smtClean="0">
                <a:solidFill>
                  <a:srgbClr val="FF9300"/>
                </a:solidFill>
              </a:rPr>
              <a:t>,</a:t>
            </a:r>
          </a:p>
          <a:p>
            <a:r>
              <a:rPr lang="fr-FR" sz="2400" b="1" dirty="0" err="1" smtClean="0">
                <a:solidFill>
                  <a:srgbClr val="FF9300"/>
                </a:solidFill>
              </a:rPr>
              <a:t>Janera</a:t>
            </a:r>
            <a:endParaRPr lang="fr-FR" sz="2400" b="1" dirty="0" smtClean="0">
              <a:solidFill>
                <a:srgbClr val="FF9300"/>
              </a:solidFill>
            </a:endParaRPr>
          </a:p>
        </p:txBody>
      </p:sp>
      <p:sp>
        <p:nvSpPr>
          <p:cNvPr id="10" name="ZoneTexte 9"/>
          <p:cNvSpPr txBox="1"/>
          <p:nvPr/>
        </p:nvSpPr>
        <p:spPr>
          <a:xfrm>
            <a:off x="372608" y="5021352"/>
            <a:ext cx="1837503" cy="830997"/>
          </a:xfrm>
          <a:prstGeom prst="rect">
            <a:avLst/>
          </a:prstGeom>
          <a:noFill/>
        </p:spPr>
        <p:txBody>
          <a:bodyPr wrap="square" rtlCol="0">
            <a:spAutoFit/>
          </a:bodyPr>
          <a:lstStyle/>
          <a:p>
            <a:r>
              <a:rPr lang="fr-FR" sz="2400" b="1" dirty="0" smtClean="0">
                <a:solidFill>
                  <a:srgbClr val="00B0F0"/>
                </a:solidFill>
              </a:rPr>
              <a:t>Tut rentrée 2016-2017</a:t>
            </a:r>
            <a:endParaRPr lang="fr-FR" sz="2400" b="1" dirty="0">
              <a:solidFill>
                <a:srgbClr val="00B0F0"/>
              </a:solidFill>
            </a:endParaRPr>
          </a:p>
        </p:txBody>
      </p:sp>
    </p:spTree>
    <p:extLst>
      <p:ext uri="{BB962C8B-B14F-4D97-AF65-F5344CB8AC3E}">
        <p14:creationId xmlns:p14="http://schemas.microsoft.com/office/powerpoint/2010/main" val="855360424"/>
      </p:ext>
    </p:extLst>
  </p:cSld>
  <p:clrMapOvr>
    <a:masterClrMapping/>
  </p:clrMapOvr>
  <mc:AlternateContent xmlns:mc="http://schemas.openxmlformats.org/markup-compatibility/2006" xmlns:p14="http://schemas.microsoft.com/office/powerpoint/2010/main">
    <mc:Choice Requires="p14">
      <p:transition spd="slow" p14:dur="2000" advTm="1315"/>
    </mc:Choice>
    <mc:Fallback xmlns="">
      <p:transition spd="slow" advTm="131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Vos </a:t>
            </a:r>
            <a:r>
              <a:rPr lang="fr-FR" dirty="0" err="1" smtClean="0"/>
              <a:t>tutriceS</a:t>
            </a:r>
            <a:endParaRPr lang="fr-FR" dirty="0"/>
          </a:p>
        </p:txBody>
      </p:sp>
      <p:sp>
        <p:nvSpPr>
          <p:cNvPr id="3" name="Espace réservé du contenu 2"/>
          <p:cNvSpPr>
            <a:spLocks noGrp="1"/>
          </p:cNvSpPr>
          <p:nvPr>
            <p:ph idx="1"/>
          </p:nvPr>
        </p:nvSpPr>
        <p:spPr/>
        <p:txBody>
          <a:bodyPr/>
          <a:lstStyle/>
          <a:p>
            <a:r>
              <a:rPr lang="fr-FR" sz="2400" dirty="0" smtClean="0"/>
              <a:t>Maria (</a:t>
            </a:r>
            <a:r>
              <a:rPr lang="fr-FR" sz="2400" dirty="0" err="1" smtClean="0"/>
              <a:t>MaLAria</a:t>
            </a:r>
            <a:r>
              <a:rPr lang="fr-FR" sz="2400" dirty="0" smtClean="0"/>
              <a:t>)</a:t>
            </a:r>
          </a:p>
          <a:p>
            <a:endParaRPr lang="fr-FR" dirty="0" smtClean="0"/>
          </a:p>
          <a:p>
            <a:r>
              <a:rPr lang="fr-FR" sz="2400" dirty="0" smtClean="0"/>
              <a:t>Justine (</a:t>
            </a:r>
            <a:r>
              <a:rPr lang="fr-FR" sz="2400" dirty="0" err="1" smtClean="0"/>
              <a:t>Janera</a:t>
            </a:r>
            <a:r>
              <a:rPr lang="fr-FR" sz="2400" dirty="0" smtClean="0"/>
              <a:t>)</a:t>
            </a:r>
          </a:p>
          <a:p>
            <a:endParaRPr lang="fr-FR" dirty="0" smtClean="0"/>
          </a:p>
          <a:p>
            <a:r>
              <a:rPr lang="fr-FR" sz="2400" dirty="0" smtClean="0"/>
              <a:t>Mélanie (</a:t>
            </a:r>
            <a:r>
              <a:rPr lang="fr-FR" sz="2400" dirty="0" err="1" smtClean="0"/>
              <a:t>Melatonine</a:t>
            </a:r>
            <a:r>
              <a:rPr lang="fr-FR" sz="2400" dirty="0" smtClean="0"/>
              <a:t>)</a:t>
            </a:r>
            <a:endParaRPr lang="fr-FR" sz="2400" dirty="0"/>
          </a:p>
        </p:txBody>
      </p:sp>
    </p:spTree>
    <p:extLst>
      <p:ext uri="{BB962C8B-B14F-4D97-AF65-F5344CB8AC3E}">
        <p14:creationId xmlns:p14="http://schemas.microsoft.com/office/powerpoint/2010/main" val="5899686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8" y="894416"/>
            <a:ext cx="9603275" cy="1049235"/>
          </a:xfrm>
        </p:spPr>
        <p:txBody>
          <a:bodyPr/>
          <a:lstStyle/>
          <a:p>
            <a:r>
              <a:rPr lang="fr-FR" dirty="0" smtClean="0"/>
              <a:t>La matière</a:t>
            </a:r>
            <a:endParaRPr lang="fr-FR" dirty="0"/>
          </a:p>
        </p:txBody>
      </p:sp>
      <p:sp>
        <p:nvSpPr>
          <p:cNvPr id="3" name="Espace réservé du contenu 2"/>
          <p:cNvSpPr>
            <a:spLocks noGrp="1"/>
          </p:cNvSpPr>
          <p:nvPr>
            <p:ph idx="1"/>
          </p:nvPr>
        </p:nvSpPr>
        <p:spPr>
          <a:xfrm>
            <a:off x="1451578" y="2089116"/>
            <a:ext cx="4616713" cy="3837874"/>
          </a:xfrm>
        </p:spPr>
        <p:txBody>
          <a:bodyPr>
            <a:normAutofit/>
          </a:bodyPr>
          <a:lstStyle/>
          <a:p>
            <a:r>
              <a:rPr lang="fr-FR" sz="2400" b="1" dirty="0" smtClean="0"/>
              <a:t>UE2</a:t>
            </a:r>
            <a:r>
              <a:rPr lang="fr-FR" sz="2400" dirty="0" smtClean="0"/>
              <a:t> : « la cellule et les tissus » (</a:t>
            </a:r>
            <a:r>
              <a:rPr lang="fr-FR" sz="2400" b="1" dirty="0" smtClean="0"/>
              <a:t>200 points</a:t>
            </a:r>
            <a:r>
              <a:rPr lang="fr-FR" sz="2400" dirty="0" smtClean="0"/>
              <a:t>) </a:t>
            </a:r>
            <a:r>
              <a:rPr lang="fr-FR" sz="2400" dirty="0" smtClean="0">
                <a:sym typeface="Wingdings"/>
              </a:rPr>
              <a:t> </a:t>
            </a:r>
            <a:r>
              <a:rPr lang="fr-FR" sz="2400" b="1" dirty="0" smtClean="0">
                <a:sym typeface="Wingdings"/>
              </a:rPr>
              <a:t>45 </a:t>
            </a:r>
            <a:r>
              <a:rPr lang="fr-FR" sz="2400" b="1" dirty="0" err="1" smtClean="0">
                <a:sym typeface="Wingdings"/>
              </a:rPr>
              <a:t>QCMs</a:t>
            </a:r>
            <a:endParaRPr lang="fr-FR" sz="2400" b="1" dirty="0" smtClean="0"/>
          </a:p>
          <a:p>
            <a:endParaRPr lang="fr-FR" sz="2400" dirty="0" smtClean="0"/>
          </a:p>
          <a:p>
            <a:r>
              <a:rPr lang="fr-FR" sz="2800" b="1" u="sng" dirty="0" err="1" smtClean="0">
                <a:solidFill>
                  <a:srgbClr val="7030A0"/>
                </a:solidFill>
              </a:rPr>
              <a:t>Histo</a:t>
            </a:r>
            <a:r>
              <a:rPr lang="fr-FR" sz="2800" b="1" u="sng" dirty="0" smtClean="0">
                <a:solidFill>
                  <a:srgbClr val="7030A0"/>
                </a:solidFill>
              </a:rPr>
              <a:t> = 13 </a:t>
            </a:r>
            <a:r>
              <a:rPr lang="fr-FR" sz="2800" b="1" u="sng" dirty="0" err="1" smtClean="0">
                <a:solidFill>
                  <a:srgbClr val="7030A0"/>
                </a:solidFill>
              </a:rPr>
              <a:t>QCMs</a:t>
            </a:r>
            <a:r>
              <a:rPr lang="fr-FR" sz="2800" b="1" u="sng" dirty="0" smtClean="0">
                <a:solidFill>
                  <a:srgbClr val="7030A0"/>
                </a:solidFill>
              </a:rPr>
              <a:t> au concours</a:t>
            </a:r>
            <a:endParaRPr lang="fr-FR" sz="2800" i="1" dirty="0" smtClean="0"/>
          </a:p>
          <a:p>
            <a:r>
              <a:rPr lang="fr-FR" sz="2400" dirty="0" err="1" smtClean="0"/>
              <a:t>Histo</a:t>
            </a:r>
            <a:r>
              <a:rPr lang="fr-FR" sz="2400" dirty="0" smtClean="0"/>
              <a:t> = </a:t>
            </a:r>
            <a:r>
              <a:rPr lang="fr-FR" sz="2400" b="1" dirty="0" smtClean="0">
                <a:solidFill>
                  <a:srgbClr val="C00000"/>
                </a:solidFill>
              </a:rPr>
              <a:t>57,8 points </a:t>
            </a:r>
            <a:r>
              <a:rPr lang="fr-FR" sz="2400" b="1" dirty="0" smtClean="0"/>
              <a:t>en tout +++</a:t>
            </a:r>
          </a:p>
        </p:txBody>
      </p:sp>
      <p:sp>
        <p:nvSpPr>
          <p:cNvPr id="4" name="ZoneTexte 3"/>
          <p:cNvSpPr txBox="1"/>
          <p:nvPr/>
        </p:nvSpPr>
        <p:spPr>
          <a:xfrm>
            <a:off x="8113222" y="4387073"/>
            <a:ext cx="3314700" cy="1200329"/>
          </a:xfrm>
          <a:prstGeom prst="rect">
            <a:avLst/>
          </a:prstGeom>
          <a:noFill/>
        </p:spPr>
        <p:txBody>
          <a:bodyPr wrap="square" rtlCol="0">
            <a:spAutoFit/>
          </a:bodyPr>
          <a:lstStyle/>
          <a:p>
            <a:pPr marL="285750" indent="-285750">
              <a:buFont typeface="Arial" charset="0"/>
              <a:buChar char="•"/>
            </a:pPr>
            <a:r>
              <a:rPr lang="fr-FR" sz="2400" dirty="0" err="1" smtClean="0"/>
              <a:t>Biocell</a:t>
            </a:r>
            <a:r>
              <a:rPr lang="fr-FR" sz="2400" dirty="0" smtClean="0"/>
              <a:t> : 15 </a:t>
            </a:r>
            <a:r>
              <a:rPr lang="fr-FR" sz="2400" dirty="0" err="1" smtClean="0"/>
              <a:t>QCMs</a:t>
            </a:r>
            <a:endParaRPr lang="fr-FR" sz="2400" dirty="0" smtClean="0"/>
          </a:p>
          <a:p>
            <a:pPr marL="285750" indent="-285750">
              <a:buFont typeface="Arial" charset="0"/>
              <a:buChar char="•"/>
            </a:pPr>
            <a:r>
              <a:rPr lang="fr-FR" sz="2400" dirty="0" err="1" smtClean="0"/>
              <a:t>Embryo</a:t>
            </a:r>
            <a:r>
              <a:rPr lang="fr-FR" sz="2400" dirty="0" smtClean="0"/>
              <a:t> : 6 </a:t>
            </a:r>
            <a:r>
              <a:rPr lang="fr-FR" sz="2400" dirty="0" err="1" smtClean="0"/>
              <a:t>QCMs</a:t>
            </a:r>
            <a:endParaRPr lang="fr-FR" sz="2400" dirty="0" smtClean="0"/>
          </a:p>
          <a:p>
            <a:pPr marL="285750" indent="-285750">
              <a:buFont typeface="Arial" charset="0"/>
              <a:buChar char="•"/>
            </a:pPr>
            <a:r>
              <a:rPr lang="fr-FR" sz="2400" dirty="0" smtClean="0"/>
              <a:t>BDR : 11 </a:t>
            </a:r>
            <a:r>
              <a:rPr lang="fr-FR" sz="2400" dirty="0" err="1" smtClean="0"/>
              <a:t>QCMs</a:t>
            </a:r>
            <a:endParaRPr lang="fr-FR" sz="2400" dirty="0"/>
          </a:p>
        </p:txBody>
      </p:sp>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3222" y="0"/>
            <a:ext cx="4078778" cy="3756555"/>
          </a:xfrm>
          <a:prstGeom prst="rect">
            <a:avLst/>
          </a:prstGeom>
        </p:spPr>
      </p:pic>
    </p:spTree>
    <p:extLst>
      <p:ext uri="{BB962C8B-B14F-4D97-AF65-F5344CB8AC3E}">
        <p14:creationId xmlns:p14="http://schemas.microsoft.com/office/powerpoint/2010/main" val="18148728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programme – 12 COURS (environ 20H)</a:t>
            </a:r>
            <a:endParaRPr lang="fr-FR" dirty="0"/>
          </a:p>
        </p:txBody>
      </p:sp>
      <p:sp>
        <p:nvSpPr>
          <p:cNvPr id="3" name="Espace réservé du contenu 2"/>
          <p:cNvSpPr>
            <a:spLocks noGrp="1"/>
          </p:cNvSpPr>
          <p:nvPr>
            <p:ph idx="1"/>
          </p:nvPr>
        </p:nvSpPr>
        <p:spPr>
          <a:xfrm>
            <a:off x="1451579" y="2015732"/>
            <a:ext cx="4699839" cy="3450613"/>
          </a:xfrm>
        </p:spPr>
        <p:txBody>
          <a:bodyPr>
            <a:normAutofit/>
          </a:bodyPr>
          <a:lstStyle/>
          <a:p>
            <a:r>
              <a:rPr lang="fr-FR" sz="2200" b="1" dirty="0" smtClean="0">
                <a:solidFill>
                  <a:srgbClr val="C00000"/>
                </a:solidFill>
              </a:rPr>
              <a:t>Généralités</a:t>
            </a:r>
          </a:p>
          <a:p>
            <a:r>
              <a:rPr lang="fr-FR" sz="2200" b="1" dirty="0" smtClean="0">
                <a:solidFill>
                  <a:srgbClr val="C00000"/>
                </a:solidFill>
              </a:rPr>
              <a:t>Epithéliums (tissu épithélial)</a:t>
            </a:r>
          </a:p>
          <a:p>
            <a:r>
              <a:rPr lang="fr-FR" sz="2200" b="1" dirty="0" smtClean="0">
                <a:solidFill>
                  <a:srgbClr val="C00000"/>
                </a:solidFill>
              </a:rPr>
              <a:t>Tissu conjonctif non spécialisé</a:t>
            </a:r>
          </a:p>
          <a:p>
            <a:r>
              <a:rPr lang="fr-FR" sz="2200" dirty="0" smtClean="0"/>
              <a:t>Tissu adipeux </a:t>
            </a:r>
            <a:r>
              <a:rPr lang="fr-FR" sz="2200" dirty="0" smtClean="0">
                <a:solidFill>
                  <a:srgbClr val="92D050"/>
                </a:solidFill>
              </a:rPr>
              <a:t>*</a:t>
            </a:r>
          </a:p>
          <a:p>
            <a:r>
              <a:rPr lang="fr-FR" sz="2200" b="1" dirty="0" smtClean="0">
                <a:solidFill>
                  <a:srgbClr val="C00000"/>
                </a:solidFill>
              </a:rPr>
              <a:t>Tissu cartilagineux</a:t>
            </a:r>
          </a:p>
        </p:txBody>
      </p:sp>
      <p:sp>
        <p:nvSpPr>
          <p:cNvPr id="4" name="ZoneTexte 3"/>
          <p:cNvSpPr txBox="1"/>
          <p:nvPr/>
        </p:nvSpPr>
        <p:spPr>
          <a:xfrm>
            <a:off x="6805409" y="2031976"/>
            <a:ext cx="4510007" cy="3477875"/>
          </a:xfrm>
          <a:prstGeom prst="rect">
            <a:avLst/>
          </a:prstGeom>
          <a:noFill/>
        </p:spPr>
        <p:txBody>
          <a:bodyPr wrap="square" rtlCol="0">
            <a:spAutoFit/>
          </a:bodyPr>
          <a:lstStyle/>
          <a:p>
            <a:pPr marL="285750" indent="-285750">
              <a:buFont typeface="Arial" charset="0"/>
              <a:buChar char="•"/>
            </a:pPr>
            <a:r>
              <a:rPr lang="fr-FR" sz="2200" b="1" dirty="0">
                <a:solidFill>
                  <a:srgbClr val="C00000"/>
                </a:solidFill>
              </a:rPr>
              <a:t>Tissu </a:t>
            </a:r>
            <a:r>
              <a:rPr lang="fr-FR" sz="2200" b="1" dirty="0" smtClean="0">
                <a:solidFill>
                  <a:srgbClr val="C00000"/>
                </a:solidFill>
              </a:rPr>
              <a:t>osseux</a:t>
            </a:r>
          </a:p>
          <a:p>
            <a:pPr marL="285750" indent="-285750">
              <a:buFont typeface="Arial" charset="0"/>
              <a:buChar char="•"/>
            </a:pPr>
            <a:endParaRPr lang="fr-FR" sz="2200" dirty="0"/>
          </a:p>
          <a:p>
            <a:pPr marL="285750" indent="-285750">
              <a:buFont typeface="Arial" charset="0"/>
              <a:buChar char="•"/>
            </a:pPr>
            <a:r>
              <a:rPr lang="fr-FR" sz="2200" dirty="0" smtClean="0"/>
              <a:t>Tissu musculaire </a:t>
            </a:r>
            <a:r>
              <a:rPr lang="fr-FR" sz="2200" dirty="0" smtClean="0">
                <a:solidFill>
                  <a:srgbClr val="92D050"/>
                </a:solidFill>
              </a:rPr>
              <a:t>*</a:t>
            </a:r>
          </a:p>
          <a:p>
            <a:pPr marL="285750" indent="-285750">
              <a:buFont typeface="Arial" charset="0"/>
              <a:buChar char="•"/>
            </a:pPr>
            <a:endParaRPr lang="fr-FR" sz="2200" dirty="0" smtClean="0"/>
          </a:p>
          <a:p>
            <a:pPr marL="285750" indent="-285750">
              <a:buFont typeface="Arial" charset="0"/>
              <a:buChar char="•"/>
            </a:pPr>
            <a:r>
              <a:rPr lang="fr-FR" sz="2200" dirty="0" smtClean="0"/>
              <a:t>Tissu nerveux </a:t>
            </a:r>
            <a:r>
              <a:rPr lang="fr-FR" sz="2200" dirty="0" smtClean="0">
                <a:solidFill>
                  <a:srgbClr val="92D050"/>
                </a:solidFill>
              </a:rPr>
              <a:t>*</a:t>
            </a:r>
          </a:p>
          <a:p>
            <a:pPr marL="285750" indent="-285750">
              <a:buFont typeface="Arial" charset="0"/>
              <a:buChar char="•"/>
            </a:pPr>
            <a:endParaRPr lang="fr-FR" sz="2200" dirty="0" smtClean="0"/>
          </a:p>
          <a:p>
            <a:pPr marL="285750" indent="-285750">
              <a:buFont typeface="Arial" charset="0"/>
              <a:buChar char="•"/>
            </a:pPr>
            <a:r>
              <a:rPr lang="fr-FR" sz="2200" b="1" dirty="0" smtClean="0">
                <a:solidFill>
                  <a:srgbClr val="C00000"/>
                </a:solidFill>
              </a:rPr>
              <a:t>Tissu sanguin</a:t>
            </a:r>
          </a:p>
          <a:p>
            <a:pPr marL="285750" indent="-285750">
              <a:buFont typeface="Arial" charset="0"/>
              <a:buChar char="•"/>
            </a:pPr>
            <a:endParaRPr lang="fr-FR" sz="2200" dirty="0" smtClean="0"/>
          </a:p>
          <a:p>
            <a:pPr marL="285750" indent="-285750">
              <a:buFont typeface="Arial" charset="0"/>
              <a:buChar char="•"/>
            </a:pPr>
            <a:r>
              <a:rPr lang="fr-FR" sz="2200" dirty="0" smtClean="0"/>
              <a:t>Réponse inflammatoire </a:t>
            </a:r>
            <a:r>
              <a:rPr lang="fr-FR" sz="2200" dirty="0" smtClean="0">
                <a:solidFill>
                  <a:srgbClr val="92D050"/>
                </a:solidFill>
              </a:rPr>
              <a:t>*</a:t>
            </a:r>
          </a:p>
          <a:p>
            <a:pPr marL="285750" indent="-285750">
              <a:buFont typeface="Arial" charset="0"/>
              <a:buChar char="•"/>
            </a:pPr>
            <a:endParaRPr lang="fr-FR" sz="2200" dirty="0" smtClean="0"/>
          </a:p>
        </p:txBody>
      </p:sp>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6" name="ZoneTexte 5"/>
          <p:cNvSpPr txBox="1"/>
          <p:nvPr/>
        </p:nvSpPr>
        <p:spPr>
          <a:xfrm>
            <a:off x="1451579" y="5443657"/>
            <a:ext cx="3369803" cy="369332"/>
          </a:xfrm>
          <a:prstGeom prst="rect">
            <a:avLst/>
          </a:prstGeom>
          <a:noFill/>
        </p:spPr>
        <p:txBody>
          <a:bodyPr wrap="square" rtlCol="0">
            <a:spAutoFit/>
          </a:bodyPr>
          <a:lstStyle/>
          <a:p>
            <a:r>
              <a:rPr lang="fr-FR" b="1" dirty="0" smtClean="0">
                <a:solidFill>
                  <a:srgbClr val="92D050"/>
                </a:solidFill>
              </a:rPr>
              <a:t>* Non traités à la tut rentrée</a:t>
            </a:r>
            <a:endParaRPr lang="fr-FR" b="1" dirty="0">
              <a:solidFill>
                <a:srgbClr val="92D050"/>
              </a:solidFill>
            </a:endParaRPr>
          </a:p>
        </p:txBody>
      </p:sp>
    </p:spTree>
    <p:extLst>
      <p:ext uri="{BB962C8B-B14F-4D97-AF65-F5344CB8AC3E}">
        <p14:creationId xmlns:p14="http://schemas.microsoft.com/office/powerpoint/2010/main" val="58913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Nouveaux profs</a:t>
            </a:r>
            <a:endParaRPr lang="fr-FR" dirty="0"/>
          </a:p>
        </p:txBody>
      </p:sp>
      <p:sp>
        <p:nvSpPr>
          <p:cNvPr id="3" name="Espace réservé du contenu 2"/>
          <p:cNvSpPr>
            <a:spLocks noGrp="1"/>
          </p:cNvSpPr>
          <p:nvPr>
            <p:ph idx="1"/>
          </p:nvPr>
        </p:nvSpPr>
        <p:spPr>
          <a:xfrm>
            <a:off x="1451579" y="2015732"/>
            <a:ext cx="9803854" cy="3603672"/>
          </a:xfrm>
        </p:spPr>
        <p:txBody>
          <a:bodyPr>
            <a:noAutofit/>
          </a:bodyPr>
          <a:lstStyle/>
          <a:p>
            <a:r>
              <a:rPr lang="fr-FR" sz="2400" dirty="0" smtClean="0"/>
              <a:t>Départ à la retraite du Pr. Philip.</a:t>
            </a:r>
          </a:p>
          <a:p>
            <a:r>
              <a:rPr lang="fr-FR" sz="2400" dirty="0" smtClean="0"/>
              <a:t>Il sera remplacé par </a:t>
            </a:r>
            <a:r>
              <a:rPr lang="fr-FR" sz="2400" b="1" dirty="0" smtClean="0"/>
              <a:t>3 </a:t>
            </a:r>
            <a:r>
              <a:rPr lang="fr-FR" sz="2400" b="1" smtClean="0"/>
              <a:t>nouveaux professeurs </a:t>
            </a:r>
            <a:r>
              <a:rPr lang="fr-FR" sz="2400" dirty="0" smtClean="0">
                <a:sym typeface="Wingdings"/>
              </a:rPr>
              <a:t></a:t>
            </a:r>
            <a:r>
              <a:rPr lang="fr-FR" sz="2400" dirty="0" smtClean="0"/>
              <a:t> Long-Mira,  </a:t>
            </a:r>
            <a:r>
              <a:rPr lang="fr-FR" sz="2400" dirty="0" err="1" smtClean="0"/>
              <a:t>Ambrosetti</a:t>
            </a:r>
            <a:r>
              <a:rPr lang="fr-FR" sz="2400" dirty="0" smtClean="0"/>
              <a:t>, </a:t>
            </a:r>
            <a:r>
              <a:rPr lang="fr-FR" sz="2400" dirty="0" err="1" smtClean="0"/>
              <a:t>Bahadoran</a:t>
            </a:r>
            <a:r>
              <a:rPr lang="fr-FR" sz="2400" dirty="0" smtClean="0"/>
              <a:t>.</a:t>
            </a:r>
          </a:p>
          <a:p>
            <a:endParaRPr lang="fr-FR" sz="2400" dirty="0" smtClean="0"/>
          </a:p>
          <a:p>
            <a:r>
              <a:rPr lang="fr-FR" sz="2400" dirty="0" smtClean="0"/>
              <a:t>Pas d’infos quant à la répartition des cours pour le moment</a:t>
            </a:r>
            <a:r>
              <a:rPr lang="is-IS" sz="2400" dirty="0" smtClean="0"/>
              <a:t>…</a:t>
            </a:r>
            <a:endParaRPr lang="fr-FR" sz="2400" dirty="0" smtClean="0"/>
          </a:p>
          <a:p>
            <a:r>
              <a:rPr lang="fr-FR" sz="2400" b="1" dirty="0">
                <a:solidFill>
                  <a:schemeClr val="accent2">
                    <a:lumMod val="75000"/>
                  </a:schemeClr>
                </a:solidFill>
              </a:rPr>
              <a:t>http://</a:t>
            </a:r>
            <a:r>
              <a:rPr lang="fr-FR" sz="2400" b="1" dirty="0" err="1">
                <a:solidFill>
                  <a:schemeClr val="accent2">
                    <a:lumMod val="75000"/>
                  </a:schemeClr>
                </a:solidFill>
              </a:rPr>
              <a:t>www.carabinsnicois.fr</a:t>
            </a:r>
            <a:r>
              <a:rPr lang="fr-FR" sz="2400" b="1" dirty="0">
                <a:solidFill>
                  <a:schemeClr val="accent2">
                    <a:lumMod val="75000"/>
                  </a:schemeClr>
                </a:solidFill>
              </a:rPr>
              <a:t>/</a:t>
            </a:r>
            <a:r>
              <a:rPr lang="fr-FR" sz="2400" b="1" dirty="0" err="1">
                <a:solidFill>
                  <a:schemeClr val="accent2">
                    <a:lumMod val="75000"/>
                  </a:schemeClr>
                </a:solidFill>
              </a:rPr>
              <a:t>phpbb</a:t>
            </a:r>
            <a:r>
              <a:rPr lang="fr-FR" sz="2400" b="1" dirty="0">
                <a:solidFill>
                  <a:schemeClr val="accent2">
                    <a:lumMod val="75000"/>
                  </a:schemeClr>
                </a:solidFill>
              </a:rPr>
              <a:t>/</a:t>
            </a:r>
            <a:r>
              <a:rPr lang="fr-FR" sz="2400" b="1" dirty="0" err="1">
                <a:solidFill>
                  <a:schemeClr val="accent2">
                    <a:lumMod val="75000"/>
                  </a:schemeClr>
                </a:solidFill>
              </a:rPr>
              <a:t>viewtopic.php?f</a:t>
            </a:r>
            <a:r>
              <a:rPr lang="fr-FR" sz="2400" b="1" dirty="0">
                <a:solidFill>
                  <a:schemeClr val="accent2">
                    <a:lumMod val="75000"/>
                  </a:schemeClr>
                </a:solidFill>
              </a:rPr>
              <a:t>=832&amp;t=83176</a:t>
            </a:r>
            <a:endParaRPr lang="fr-FR" sz="2400" b="1" dirty="0" smtClean="0">
              <a:solidFill>
                <a:schemeClr val="accent2">
                  <a:lumMod val="75000"/>
                </a:schemeClr>
              </a:solidFill>
            </a:endParaRPr>
          </a:p>
          <a:p>
            <a:endParaRPr lang="fr-FR" sz="2400"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47232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4000"/>
                <a:satMod val="80000"/>
                <a:lumMod val="82000"/>
                <a:lumOff val="18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L’histologie</a:t>
            </a:r>
            <a:endParaRPr lang="fr-FR" dirty="0"/>
          </a:p>
        </p:txBody>
      </p:sp>
      <p:sp>
        <p:nvSpPr>
          <p:cNvPr id="3" name="Espace réservé du contenu 2"/>
          <p:cNvSpPr>
            <a:spLocks noGrp="1"/>
          </p:cNvSpPr>
          <p:nvPr>
            <p:ph idx="1"/>
          </p:nvPr>
        </p:nvSpPr>
        <p:spPr>
          <a:xfrm>
            <a:off x="1451579" y="2015730"/>
            <a:ext cx="6673448" cy="3927868"/>
          </a:xfrm>
        </p:spPr>
        <p:txBody>
          <a:bodyPr>
            <a:noAutofit/>
          </a:bodyPr>
          <a:lstStyle/>
          <a:p>
            <a:r>
              <a:rPr lang="fr-FR" sz="2200" b="1" dirty="0" smtClean="0">
                <a:solidFill>
                  <a:srgbClr val="C00000"/>
                </a:solidFill>
              </a:rPr>
              <a:t>Etude des TISSUS </a:t>
            </a:r>
            <a:r>
              <a:rPr lang="fr-FR" sz="2200" dirty="0" smtClean="0"/>
              <a:t>de l’organisme.</a:t>
            </a:r>
          </a:p>
          <a:p>
            <a:endParaRPr lang="fr-FR" sz="2200" dirty="0" smtClean="0"/>
          </a:p>
          <a:p>
            <a:r>
              <a:rPr lang="fr-FR" sz="2200" dirty="0" smtClean="0"/>
              <a:t>Carrefour entre </a:t>
            </a:r>
            <a:r>
              <a:rPr lang="fr-FR" sz="2200" b="1" dirty="0" smtClean="0"/>
              <a:t>BIOLOGIE CELLULAIRE, BIOCHIMIE</a:t>
            </a:r>
            <a:r>
              <a:rPr lang="fr-FR" sz="2200" dirty="0" smtClean="0"/>
              <a:t>, PHYSIOLOGIE (S2 - UE3B) et </a:t>
            </a:r>
            <a:r>
              <a:rPr lang="fr-FR" sz="2200" b="1" dirty="0" smtClean="0">
                <a:solidFill>
                  <a:srgbClr val="C00000"/>
                </a:solidFill>
              </a:rPr>
              <a:t>ANATOMIE </a:t>
            </a:r>
            <a:r>
              <a:rPr lang="fr-FR" sz="2200" dirty="0" smtClean="0"/>
              <a:t>(S2 - UE5 et spés).</a:t>
            </a:r>
          </a:p>
          <a:p>
            <a:r>
              <a:rPr lang="fr-FR" sz="2200" dirty="0" smtClean="0"/>
              <a:t>Autrefois appelée </a:t>
            </a:r>
            <a:r>
              <a:rPr lang="fr-FR" sz="2200" b="1" i="1" dirty="0" smtClean="0">
                <a:solidFill>
                  <a:srgbClr val="C00000"/>
                </a:solidFill>
              </a:rPr>
              <a:t>anatomie microscopique</a:t>
            </a:r>
            <a:r>
              <a:rPr lang="fr-FR" sz="2200" dirty="0" smtClean="0"/>
              <a:t>.</a:t>
            </a:r>
          </a:p>
          <a:p>
            <a:endParaRPr lang="fr-FR" sz="2200" dirty="0" smtClean="0"/>
          </a:p>
          <a:p>
            <a:r>
              <a:rPr lang="fr-FR" sz="2200" dirty="0" smtClean="0"/>
              <a:t>Suite logique de l’</a:t>
            </a:r>
            <a:r>
              <a:rPr lang="fr-FR" sz="2200" b="1" dirty="0" smtClean="0"/>
              <a:t>EMBRYOLOGIE.</a:t>
            </a:r>
          </a:p>
        </p:txBody>
      </p:sp>
      <p:pic>
        <p:nvPicPr>
          <p:cNvPr id="4" name="Image 3"/>
          <p:cNvPicPr>
            <a:picLocks noChangeAspect="1"/>
          </p:cNvPicPr>
          <p:nvPr/>
        </p:nvPicPr>
        <p:blipFill>
          <a:blip r:embed="rId2"/>
          <a:stretch>
            <a:fillRect/>
          </a:stretch>
        </p:blipFill>
        <p:spPr>
          <a:xfrm>
            <a:off x="7732727" y="159718"/>
            <a:ext cx="4188182" cy="5921041"/>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8002298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Pourquoi étudier l’histologie ?</a:t>
            </a:r>
            <a:endParaRPr lang="fr-FR" dirty="0"/>
          </a:p>
        </p:txBody>
      </p:sp>
      <p:sp>
        <p:nvSpPr>
          <p:cNvPr id="3" name="Espace réservé du contenu 2"/>
          <p:cNvSpPr>
            <a:spLocks noGrp="1"/>
          </p:cNvSpPr>
          <p:nvPr>
            <p:ph idx="1"/>
          </p:nvPr>
        </p:nvSpPr>
        <p:spPr/>
        <p:txBody>
          <a:bodyPr>
            <a:normAutofit/>
          </a:bodyPr>
          <a:lstStyle/>
          <a:p>
            <a:r>
              <a:rPr lang="fr-FR" sz="2400" b="1" u="sng" dirty="0" smtClean="0"/>
              <a:t>But principal / médical :</a:t>
            </a:r>
            <a:r>
              <a:rPr lang="fr-FR" sz="2400" b="1" dirty="0" smtClean="0"/>
              <a:t> </a:t>
            </a:r>
            <a:r>
              <a:rPr lang="fr-FR" sz="2400" dirty="0" smtClean="0"/>
              <a:t>étude des </a:t>
            </a:r>
            <a:r>
              <a:rPr lang="fr-FR" sz="2400" b="1" dirty="0" smtClean="0"/>
              <a:t>maladies</a:t>
            </a:r>
            <a:r>
              <a:rPr lang="fr-FR" sz="2400" dirty="0" smtClean="0"/>
              <a:t> qui affectent les tissus. </a:t>
            </a:r>
          </a:p>
          <a:p>
            <a:r>
              <a:rPr lang="fr-FR" sz="2400" dirty="0" smtClean="0"/>
              <a:t>Comprendre la </a:t>
            </a:r>
            <a:r>
              <a:rPr lang="fr-FR" sz="2400" b="1" dirty="0" smtClean="0">
                <a:solidFill>
                  <a:schemeClr val="accent2">
                    <a:lumMod val="75000"/>
                  </a:schemeClr>
                </a:solidFill>
              </a:rPr>
              <a:t>structure normale</a:t>
            </a:r>
            <a:r>
              <a:rPr lang="fr-FR" sz="2400" dirty="0" smtClean="0"/>
              <a:t> pour interpréter la </a:t>
            </a:r>
            <a:r>
              <a:rPr lang="fr-FR" sz="2400" b="1" dirty="0" smtClean="0"/>
              <a:t>structure pathologique</a:t>
            </a:r>
            <a:r>
              <a:rPr lang="fr-FR" sz="2400" dirty="0" smtClean="0"/>
              <a:t> (voir partie variabilités tissulaires). </a:t>
            </a:r>
          </a:p>
          <a:p>
            <a:r>
              <a:rPr lang="fr-FR" sz="2400" dirty="0" smtClean="0"/>
              <a:t>Importance en </a:t>
            </a:r>
            <a:r>
              <a:rPr lang="fr-FR" sz="2400" b="1" dirty="0" smtClean="0"/>
              <a:t>cancérologie</a:t>
            </a:r>
            <a:r>
              <a:rPr lang="fr-FR" sz="2400" dirty="0" smtClean="0"/>
              <a:t> (biopsie tissulaire pour analyser la structure du tissu) / </a:t>
            </a:r>
            <a:r>
              <a:rPr lang="fr-FR" sz="2400" b="1" dirty="0" smtClean="0"/>
              <a:t>anatomo-pathologie</a:t>
            </a:r>
            <a:r>
              <a:rPr lang="fr-FR" sz="2400" dirty="0" smtClean="0"/>
              <a:t>.</a:t>
            </a:r>
            <a:endParaRPr lang="fr-FR" sz="2400" dirty="0"/>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 t="305" r="28"/>
          <a:stretch/>
        </p:blipFill>
        <p:spPr>
          <a:xfrm>
            <a:off x="315885" y="1853754"/>
            <a:ext cx="11627321" cy="4181286"/>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98556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34954" y="800386"/>
            <a:ext cx="9603275" cy="1049235"/>
          </a:xfrm>
        </p:spPr>
        <p:txBody>
          <a:bodyPr/>
          <a:lstStyle/>
          <a:p>
            <a:r>
              <a:rPr lang="fr-FR" dirty="0" smtClean="0"/>
              <a:t>Supports de travail</a:t>
            </a:r>
            <a:endParaRPr lang="fr-FR" dirty="0"/>
          </a:p>
        </p:txBody>
      </p:sp>
      <p:sp>
        <p:nvSpPr>
          <p:cNvPr id="3" name="Espace réservé du contenu 2"/>
          <p:cNvSpPr>
            <a:spLocks noGrp="1"/>
          </p:cNvSpPr>
          <p:nvPr>
            <p:ph idx="1"/>
          </p:nvPr>
        </p:nvSpPr>
        <p:spPr>
          <a:xfrm>
            <a:off x="1434953" y="1923226"/>
            <a:ext cx="9603275" cy="4102293"/>
          </a:xfrm>
        </p:spPr>
        <p:txBody>
          <a:bodyPr>
            <a:normAutofit fontScale="70000" lnSpcReduction="20000"/>
          </a:bodyPr>
          <a:lstStyle/>
          <a:p>
            <a:r>
              <a:rPr lang="fr-FR" sz="3600" dirty="0" smtClean="0">
                <a:solidFill>
                  <a:srgbClr val="C00000"/>
                </a:solidFill>
                <a:hlinkClick r:id="rId2"/>
              </a:rPr>
              <a:t>http</a:t>
            </a:r>
            <a:r>
              <a:rPr lang="fr-FR" sz="3600" dirty="0">
                <a:solidFill>
                  <a:srgbClr val="C00000"/>
                </a:solidFill>
                <a:hlinkClick r:id="rId2"/>
              </a:rPr>
              <a:t>://www.isto.ucl.ac.be/oldintro.htm</a:t>
            </a:r>
            <a:endParaRPr lang="fr-FR" sz="3600" dirty="0">
              <a:solidFill>
                <a:srgbClr val="C00000"/>
              </a:solidFill>
            </a:endParaRPr>
          </a:p>
          <a:p>
            <a:r>
              <a:rPr lang="fr-FR" sz="3600" dirty="0">
                <a:solidFill>
                  <a:srgbClr val="C00000"/>
                </a:solidFill>
                <a:hlinkClick r:id="rId3"/>
              </a:rPr>
              <a:t>http://</a:t>
            </a:r>
            <a:r>
              <a:rPr lang="fr-FR" sz="3600" dirty="0" smtClean="0">
                <a:solidFill>
                  <a:srgbClr val="C00000"/>
                </a:solidFill>
                <a:hlinkClick r:id="rId3"/>
              </a:rPr>
              <a:t>www.db-gersite.com/HISTOLOGIE/HISTGENE/histgen1/histgen1.html</a:t>
            </a:r>
            <a:r>
              <a:rPr lang="fr-FR" sz="3600" dirty="0" smtClean="0">
                <a:solidFill>
                  <a:srgbClr val="C00000"/>
                </a:solidFill>
              </a:rPr>
              <a:t> </a:t>
            </a:r>
            <a:r>
              <a:rPr lang="fr-FR" sz="3600" dirty="0"/>
              <a:t>(</a:t>
            </a:r>
            <a:r>
              <a:rPr lang="fr-FR" sz="3600" i="1" dirty="0"/>
              <a:t>site du Pr. Ballas, ancien prof d’</a:t>
            </a:r>
            <a:r>
              <a:rPr lang="fr-FR" sz="3600" i="1" dirty="0" err="1"/>
              <a:t>histo</a:t>
            </a:r>
            <a:r>
              <a:rPr lang="fr-FR" sz="3600" i="1" dirty="0"/>
              <a:t>/</a:t>
            </a:r>
            <a:r>
              <a:rPr lang="fr-FR" sz="3600" i="1" dirty="0" err="1"/>
              <a:t>embryo</a:t>
            </a:r>
            <a:r>
              <a:rPr lang="fr-FR" sz="3600" i="1" dirty="0"/>
              <a:t> à Nice</a:t>
            </a:r>
            <a:r>
              <a:rPr lang="fr-FR" sz="3600" dirty="0"/>
              <a:t>).</a:t>
            </a:r>
            <a:r>
              <a:rPr lang="fr-FR" sz="3600" b="1" dirty="0"/>
              <a:t>  Nous vous conseillons vivement d’y jeter un œil </a:t>
            </a:r>
            <a:r>
              <a:rPr lang="fr-FR" sz="3600" b="1" dirty="0" smtClean="0"/>
              <a:t>pour avoir des images en couleur + des explications en plus !</a:t>
            </a:r>
          </a:p>
          <a:p>
            <a:endParaRPr lang="fr-FR" sz="3600" b="1" dirty="0"/>
          </a:p>
          <a:p>
            <a:r>
              <a:rPr lang="fr-FR" sz="3600" dirty="0"/>
              <a:t>N’hésitez pas à vous renseigner sur </a:t>
            </a:r>
            <a:r>
              <a:rPr lang="fr-FR" sz="3600" b="1" dirty="0"/>
              <a:t>internet/dictionnaires </a:t>
            </a:r>
            <a:r>
              <a:rPr lang="fr-FR" sz="3600" dirty="0"/>
              <a:t>si vous ne comprenez pas une notion que vous n’avez jamais vu ++</a:t>
            </a:r>
          </a:p>
          <a:p>
            <a:endParaRPr lang="fr-FR" sz="3600" dirty="0" smtClean="0">
              <a:solidFill>
                <a:srgbClr val="C00000"/>
              </a:solidFill>
            </a:endParaRP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09264" y="1"/>
            <a:ext cx="2482735" cy="1790222"/>
          </a:xfrm>
          <a:prstGeom prst="rect">
            <a:avLst/>
          </a:prstGeom>
        </p:spPr>
      </p:pic>
      <p:sp>
        <p:nvSpPr>
          <p:cNvPr id="5" name="Flèche vers la droite 4"/>
          <p:cNvSpPr/>
          <p:nvPr/>
        </p:nvSpPr>
        <p:spPr>
          <a:xfrm flipV="1">
            <a:off x="551410" y="5153891"/>
            <a:ext cx="748145" cy="1671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vers la droite 6"/>
          <p:cNvSpPr/>
          <p:nvPr/>
        </p:nvSpPr>
        <p:spPr>
          <a:xfrm>
            <a:off x="551410" y="2068484"/>
            <a:ext cx="748145" cy="1925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458278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SupportS</a:t>
            </a:r>
            <a:r>
              <a:rPr lang="fr-FR" dirty="0" smtClean="0"/>
              <a:t> de travail</a:t>
            </a:r>
            <a:endParaRPr lang="fr-FR" dirty="0"/>
          </a:p>
        </p:txBody>
      </p:sp>
      <p:sp>
        <p:nvSpPr>
          <p:cNvPr id="3" name="Espace réservé du contenu 2"/>
          <p:cNvSpPr>
            <a:spLocks noGrp="1"/>
          </p:cNvSpPr>
          <p:nvPr>
            <p:ph idx="1"/>
          </p:nvPr>
        </p:nvSpPr>
        <p:spPr/>
        <p:txBody>
          <a:bodyPr/>
          <a:lstStyle/>
          <a:p>
            <a:r>
              <a:rPr lang="fr-FR" sz="2400" dirty="0"/>
              <a:t>On est là sur le forum (</a:t>
            </a:r>
            <a:r>
              <a:rPr lang="fr-FR" sz="2400" dirty="0">
                <a:solidFill>
                  <a:schemeClr val="bg2">
                    <a:lumMod val="50000"/>
                  </a:schemeClr>
                </a:solidFill>
              </a:rPr>
              <a:t>http://</a:t>
            </a:r>
            <a:r>
              <a:rPr lang="fr-FR" sz="2400" dirty="0" err="1">
                <a:solidFill>
                  <a:schemeClr val="bg2">
                    <a:lumMod val="50000"/>
                  </a:schemeClr>
                </a:solidFill>
              </a:rPr>
              <a:t>www.carabinsnicois.fr</a:t>
            </a:r>
            <a:r>
              <a:rPr lang="fr-FR" sz="2400" dirty="0">
                <a:solidFill>
                  <a:schemeClr val="bg2">
                    <a:lumMod val="50000"/>
                  </a:schemeClr>
                </a:solidFill>
              </a:rPr>
              <a:t>/</a:t>
            </a:r>
            <a:r>
              <a:rPr lang="fr-FR" sz="2400" dirty="0" err="1">
                <a:solidFill>
                  <a:schemeClr val="bg2">
                    <a:lumMod val="50000"/>
                  </a:schemeClr>
                </a:solidFill>
              </a:rPr>
              <a:t>phpbb</a:t>
            </a:r>
            <a:r>
              <a:rPr lang="fr-FR" sz="2400" dirty="0">
                <a:solidFill>
                  <a:schemeClr val="bg2">
                    <a:lumMod val="50000"/>
                  </a:schemeClr>
                </a:solidFill>
              </a:rPr>
              <a:t>/</a:t>
            </a:r>
            <a:r>
              <a:rPr lang="fr-FR" sz="2400" dirty="0" err="1">
                <a:solidFill>
                  <a:schemeClr val="bg2">
                    <a:lumMod val="50000"/>
                  </a:schemeClr>
                </a:solidFill>
              </a:rPr>
              <a:t>viewforum.php?f</a:t>
            </a:r>
            <a:r>
              <a:rPr lang="fr-FR" sz="2400" dirty="0">
                <a:solidFill>
                  <a:schemeClr val="bg2">
                    <a:lumMod val="50000"/>
                  </a:schemeClr>
                </a:solidFill>
              </a:rPr>
              <a:t>=832</a:t>
            </a:r>
            <a:r>
              <a:rPr lang="fr-FR" sz="2400" dirty="0"/>
              <a:t>) pour répondre à toutes vos questions, mais s’il vous plaît </a:t>
            </a:r>
            <a:r>
              <a:rPr lang="fr-FR" sz="2400" b="1" dirty="0"/>
              <a:t>cherchez d’abord par vous-mêmes </a:t>
            </a:r>
            <a:r>
              <a:rPr lang="fr-FR" sz="2400" dirty="0"/>
              <a:t>! </a:t>
            </a:r>
          </a:p>
          <a:p>
            <a:r>
              <a:rPr lang="fr-FR" sz="2400" dirty="0" smtClean="0"/>
              <a:t>Nous allons </a:t>
            </a:r>
            <a:r>
              <a:rPr lang="fr-FR" sz="2400" b="1" u="sng" dirty="0" err="1" smtClean="0"/>
              <a:t>ronéiser</a:t>
            </a:r>
            <a:r>
              <a:rPr lang="fr-FR" sz="2400" dirty="0" smtClean="0"/>
              <a:t> la moitié de vos cours d’histologie. Donc nous seront tenus informées en direct des </a:t>
            </a:r>
            <a:r>
              <a:rPr lang="fr-FR" sz="2400" b="1" dirty="0" smtClean="0"/>
              <a:t>changements</a:t>
            </a:r>
            <a:r>
              <a:rPr lang="fr-FR" sz="2400" dirty="0" smtClean="0"/>
              <a:t> opérés par les nouveaux profs. </a:t>
            </a:r>
            <a:r>
              <a:rPr lang="fr-FR" sz="2400" dirty="0" err="1" smtClean="0"/>
              <a:t>Don’t</a:t>
            </a:r>
            <a:r>
              <a:rPr lang="fr-FR" sz="2400" dirty="0" smtClean="0"/>
              <a:t> panic ! :-) </a:t>
            </a:r>
            <a:endParaRPr lang="fr-FR" sz="24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9264" y="1"/>
            <a:ext cx="2482735" cy="1790222"/>
          </a:xfrm>
          <a:prstGeom prst="rect">
            <a:avLst/>
          </a:prstGeom>
        </p:spPr>
      </p:pic>
      <p:sp>
        <p:nvSpPr>
          <p:cNvPr id="5" name="Flèche vers la droite 4"/>
          <p:cNvSpPr/>
          <p:nvPr/>
        </p:nvSpPr>
        <p:spPr>
          <a:xfrm>
            <a:off x="568035" y="2184862"/>
            <a:ext cx="748145" cy="1925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vers la droite 5"/>
          <p:cNvSpPr/>
          <p:nvPr/>
        </p:nvSpPr>
        <p:spPr>
          <a:xfrm>
            <a:off x="568035" y="4046913"/>
            <a:ext cx="748145" cy="1925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248362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800" dirty="0" smtClean="0"/>
              <a:t>L’organisme  a grande échelle</a:t>
            </a:r>
            <a:endParaRPr lang="fr-FR" sz="4800" dirty="0"/>
          </a:p>
        </p:txBody>
      </p:sp>
      <p:sp>
        <p:nvSpPr>
          <p:cNvPr id="3" name="Espace réservé du texte 2"/>
          <p:cNvSpPr>
            <a:spLocks noGrp="1"/>
          </p:cNvSpPr>
          <p:nvPr>
            <p:ph type="body" idx="1"/>
          </p:nvPr>
        </p:nvSpPr>
        <p:spPr/>
        <p:txBody>
          <a:bodyPr/>
          <a:lstStyle/>
          <a:p>
            <a:endParaRPr lang="fr-F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1078289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Fonctions générales d’un organisme</a:t>
            </a:r>
            <a:endParaRPr lang="fr-FR" dirty="0"/>
          </a:p>
        </p:txBody>
      </p:sp>
      <p:sp>
        <p:nvSpPr>
          <p:cNvPr id="3" name="Espace réservé du contenu 2"/>
          <p:cNvSpPr>
            <a:spLocks noGrp="1"/>
          </p:cNvSpPr>
          <p:nvPr>
            <p:ph idx="1"/>
          </p:nvPr>
        </p:nvSpPr>
        <p:spPr>
          <a:xfrm>
            <a:off x="184728" y="2713700"/>
            <a:ext cx="4687963" cy="3450613"/>
          </a:xfrm>
        </p:spPr>
        <p:txBody>
          <a:bodyPr>
            <a:noAutofit/>
          </a:bodyPr>
          <a:lstStyle/>
          <a:p>
            <a:r>
              <a:rPr lang="fr-FR" sz="2400" b="1" dirty="0" smtClean="0"/>
              <a:t>AXE</a:t>
            </a:r>
          </a:p>
          <a:p>
            <a:r>
              <a:rPr lang="fr-FR" sz="2400" b="1" dirty="0" smtClean="0"/>
              <a:t>MOBILITE</a:t>
            </a:r>
          </a:p>
          <a:p>
            <a:r>
              <a:rPr lang="fr-FR" sz="2400" b="1" dirty="0" smtClean="0"/>
              <a:t>PILOTE</a:t>
            </a:r>
          </a:p>
          <a:p>
            <a:r>
              <a:rPr lang="fr-FR" sz="2400" b="1" dirty="0" smtClean="0"/>
              <a:t>PROTECTION EXTERNE</a:t>
            </a:r>
          </a:p>
          <a:p>
            <a:r>
              <a:rPr lang="fr-FR" sz="2400" b="1" dirty="0" smtClean="0"/>
              <a:t>PROTECTION INTERNE</a:t>
            </a:r>
            <a:endParaRPr lang="fr-FR" sz="2400" b="1" dirty="0"/>
          </a:p>
        </p:txBody>
      </p:sp>
      <p:cxnSp>
        <p:nvCxnSpPr>
          <p:cNvPr id="5" name="Connecteur droit avec flèche 4"/>
          <p:cNvCxnSpPr/>
          <p:nvPr/>
        </p:nvCxnSpPr>
        <p:spPr>
          <a:xfrm flipV="1">
            <a:off x="1451579" y="2562977"/>
            <a:ext cx="608196" cy="3993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flipV="1">
            <a:off x="2312156" y="3219827"/>
            <a:ext cx="1880850" cy="2823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flipV="1">
            <a:off x="1948151" y="3912354"/>
            <a:ext cx="2292824" cy="2593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V="1">
            <a:off x="4387125" y="4677643"/>
            <a:ext cx="1705970" cy="136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a:off x="4387125" y="5336382"/>
            <a:ext cx="1651379" cy="136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ZoneTexte 13"/>
          <p:cNvSpPr txBox="1"/>
          <p:nvPr/>
        </p:nvSpPr>
        <p:spPr>
          <a:xfrm>
            <a:off x="2153328" y="2333885"/>
            <a:ext cx="7124132" cy="369332"/>
          </a:xfrm>
          <a:prstGeom prst="rect">
            <a:avLst/>
          </a:prstGeom>
          <a:noFill/>
        </p:spPr>
        <p:txBody>
          <a:bodyPr wrap="square" rtlCol="0">
            <a:spAutoFit/>
          </a:bodyPr>
          <a:lstStyle/>
          <a:p>
            <a:r>
              <a:rPr lang="fr-FR" dirty="0" smtClean="0"/>
              <a:t>Os, articulations, ligaments, tendons (</a:t>
            </a:r>
            <a:r>
              <a:rPr lang="fr-FR" b="1" dirty="0" smtClean="0"/>
              <a:t>Tissu conjonctif</a:t>
            </a:r>
            <a:r>
              <a:rPr lang="fr-FR" dirty="0" smtClean="0"/>
              <a:t>)</a:t>
            </a:r>
            <a:endParaRPr lang="fr-FR" dirty="0"/>
          </a:p>
        </p:txBody>
      </p:sp>
      <p:sp>
        <p:nvSpPr>
          <p:cNvPr id="15" name="ZoneTexte 14"/>
          <p:cNvSpPr txBox="1"/>
          <p:nvPr/>
        </p:nvSpPr>
        <p:spPr>
          <a:xfrm>
            <a:off x="4397724" y="2962292"/>
            <a:ext cx="3261815" cy="369332"/>
          </a:xfrm>
          <a:prstGeom prst="rect">
            <a:avLst/>
          </a:prstGeom>
          <a:noFill/>
        </p:spPr>
        <p:txBody>
          <a:bodyPr wrap="square" rtlCol="0">
            <a:spAutoFit/>
          </a:bodyPr>
          <a:lstStyle/>
          <a:p>
            <a:r>
              <a:rPr lang="fr-FR" dirty="0" smtClean="0"/>
              <a:t>Muscles (</a:t>
            </a:r>
            <a:r>
              <a:rPr lang="fr-FR" b="1" dirty="0" smtClean="0"/>
              <a:t>Tissu musculaire</a:t>
            </a:r>
            <a:r>
              <a:rPr lang="fr-FR" dirty="0" smtClean="0"/>
              <a:t>)</a:t>
            </a:r>
            <a:endParaRPr lang="fr-FR" dirty="0"/>
          </a:p>
        </p:txBody>
      </p:sp>
      <p:sp>
        <p:nvSpPr>
          <p:cNvPr id="16" name="ZoneTexte 15"/>
          <p:cNvSpPr txBox="1"/>
          <p:nvPr/>
        </p:nvSpPr>
        <p:spPr>
          <a:xfrm>
            <a:off x="4335705" y="3672675"/>
            <a:ext cx="3835021" cy="369332"/>
          </a:xfrm>
          <a:prstGeom prst="rect">
            <a:avLst/>
          </a:prstGeom>
          <a:noFill/>
        </p:spPr>
        <p:txBody>
          <a:bodyPr wrap="square" rtlCol="0">
            <a:spAutoFit/>
          </a:bodyPr>
          <a:lstStyle/>
          <a:p>
            <a:r>
              <a:rPr lang="fr-FR" dirty="0" smtClean="0"/>
              <a:t>Cerveau + nerfs (</a:t>
            </a:r>
            <a:r>
              <a:rPr lang="fr-FR" b="1" dirty="0" smtClean="0"/>
              <a:t>Tissu nerveux</a:t>
            </a:r>
            <a:r>
              <a:rPr lang="fr-FR" dirty="0" smtClean="0"/>
              <a:t>)</a:t>
            </a:r>
            <a:endParaRPr lang="fr-FR" dirty="0"/>
          </a:p>
        </p:txBody>
      </p:sp>
      <p:sp>
        <p:nvSpPr>
          <p:cNvPr id="17" name="ZoneTexte 16"/>
          <p:cNvSpPr txBox="1"/>
          <p:nvPr/>
        </p:nvSpPr>
        <p:spPr>
          <a:xfrm>
            <a:off x="6216088" y="4351957"/>
            <a:ext cx="3712191" cy="646331"/>
          </a:xfrm>
          <a:prstGeom prst="rect">
            <a:avLst/>
          </a:prstGeom>
          <a:noFill/>
        </p:spPr>
        <p:txBody>
          <a:bodyPr wrap="square" rtlCol="0">
            <a:spAutoFit/>
          </a:bodyPr>
          <a:lstStyle/>
          <a:p>
            <a:r>
              <a:rPr lang="fr-FR" dirty="0" smtClean="0"/>
              <a:t>Peau (=</a:t>
            </a:r>
            <a:r>
              <a:rPr lang="fr-FR" b="1" dirty="0" smtClean="0"/>
              <a:t>épithéliums </a:t>
            </a:r>
            <a:r>
              <a:rPr lang="fr-FR" dirty="0" smtClean="0"/>
              <a:t>de revêtements + glandulaires)</a:t>
            </a:r>
            <a:endParaRPr lang="fr-FR" dirty="0"/>
          </a:p>
        </p:txBody>
      </p:sp>
      <p:sp>
        <p:nvSpPr>
          <p:cNvPr id="18" name="ZoneTexte 17"/>
          <p:cNvSpPr txBox="1"/>
          <p:nvPr/>
        </p:nvSpPr>
        <p:spPr>
          <a:xfrm>
            <a:off x="6216088" y="5090503"/>
            <a:ext cx="3302927" cy="646331"/>
          </a:xfrm>
          <a:prstGeom prst="rect">
            <a:avLst/>
          </a:prstGeom>
          <a:noFill/>
        </p:spPr>
        <p:txBody>
          <a:bodyPr wrap="square" rtlCol="0">
            <a:spAutoFit/>
          </a:bodyPr>
          <a:lstStyle/>
          <a:p>
            <a:r>
              <a:rPr lang="fr-FR" dirty="0" smtClean="0"/>
              <a:t>Sang / globules blancs / lymphocytes (</a:t>
            </a:r>
            <a:r>
              <a:rPr lang="fr-FR" b="1" dirty="0" smtClean="0"/>
              <a:t>Tissu conjonctif</a:t>
            </a:r>
            <a:r>
              <a:rPr lang="fr-FR" dirty="0" smtClean="0"/>
              <a:t>)</a:t>
            </a:r>
            <a:endParaRPr lang="fr-FR" dirty="0"/>
          </a:p>
        </p:txBody>
      </p:sp>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57831" y="176908"/>
            <a:ext cx="3602931" cy="3786754"/>
          </a:xfrm>
          <a:prstGeom prst="rect">
            <a:avLst/>
          </a:prstGeom>
        </p:spPr>
      </p:pic>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6002" y="0"/>
            <a:ext cx="3554759" cy="4331557"/>
          </a:xfrm>
          <a:prstGeom prst="rect">
            <a:avLst/>
          </a:prstGeom>
        </p:spPr>
      </p:pic>
      <p:pic>
        <p:nvPicPr>
          <p:cNvPr id="19" name="Image 18"/>
          <p:cNvPicPr>
            <a:picLocks noChangeAspect="1"/>
          </p:cNvPicPr>
          <p:nvPr/>
        </p:nvPicPr>
        <p:blipFill rotWithShape="1">
          <a:blip r:embed="rId4">
            <a:extLst>
              <a:ext uri="{28A0092B-C50C-407E-A947-70E740481C1C}">
                <a14:useLocalDpi xmlns:a14="http://schemas.microsoft.com/office/drawing/2010/main" val="0"/>
              </a:ext>
            </a:extLst>
          </a:blip>
          <a:srcRect t="1" r="2441" b="468"/>
          <a:stretch/>
        </p:blipFill>
        <p:spPr>
          <a:xfrm>
            <a:off x="8391952" y="0"/>
            <a:ext cx="3568809" cy="4331557"/>
          </a:xfrm>
          <a:prstGeom prst="rect">
            <a:avLst/>
          </a:prstGeom>
        </p:spPr>
      </p:pic>
      <p:sp>
        <p:nvSpPr>
          <p:cNvPr id="20" name="ZoneTexte 19"/>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730803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Milieu intérieur / milieu extérieur</a:t>
            </a:r>
            <a:endParaRPr lang="fr-FR" dirty="0"/>
          </a:p>
        </p:txBody>
      </p:sp>
      <p:sp>
        <p:nvSpPr>
          <p:cNvPr id="12" name="Espace réservé du contenu 11"/>
          <p:cNvSpPr>
            <a:spLocks noGrp="1"/>
          </p:cNvSpPr>
          <p:nvPr>
            <p:ph idx="1"/>
          </p:nvPr>
        </p:nvSpPr>
        <p:spPr>
          <a:xfrm>
            <a:off x="1299178" y="1853754"/>
            <a:ext cx="10892821" cy="4256116"/>
          </a:xfrm>
        </p:spPr>
        <p:txBody>
          <a:bodyPr>
            <a:normAutofit/>
          </a:bodyPr>
          <a:lstStyle/>
          <a:p>
            <a:r>
              <a:rPr lang="fr-FR" dirty="0" smtClean="0"/>
              <a:t>Le tissu épithélial (« la peau ») sépare l’organisme du milieu extérieur (l’</a:t>
            </a:r>
            <a:r>
              <a:rPr lang="fr-FR" b="1" dirty="0" smtClean="0">
                <a:solidFill>
                  <a:srgbClr val="C00000"/>
                </a:solidFill>
              </a:rPr>
              <a:t>environnement</a:t>
            </a:r>
            <a:r>
              <a:rPr lang="fr-FR" dirty="0" smtClean="0"/>
              <a:t>).</a:t>
            </a:r>
          </a:p>
          <a:p>
            <a:r>
              <a:rPr lang="fr-FR" dirty="0" smtClean="0"/>
              <a:t>Le tissu épithélial n’est pas uniquement la peau visible à l’extérieur du corps. Il tapisse aussi toutes les </a:t>
            </a:r>
            <a:r>
              <a:rPr lang="fr-FR" b="1" dirty="0" smtClean="0"/>
              <a:t>cavités corporelles qui sont en contact avec l’</a:t>
            </a:r>
            <a:r>
              <a:rPr lang="fr-FR" b="1" dirty="0" smtClean="0">
                <a:solidFill>
                  <a:srgbClr val="C00000"/>
                </a:solidFill>
              </a:rPr>
              <a:t>extérieur</a:t>
            </a:r>
            <a:r>
              <a:rPr lang="fr-FR" dirty="0" smtClean="0"/>
              <a:t>.</a:t>
            </a:r>
          </a:p>
          <a:p>
            <a:r>
              <a:rPr lang="fr-FR" dirty="0" smtClean="0"/>
              <a:t>Par exemple </a:t>
            </a:r>
            <a:r>
              <a:rPr lang="fr-FR" dirty="0" smtClean="0">
                <a:sym typeface="Wingdings"/>
              </a:rPr>
              <a:t> tout le tube digestif, l’appareil respiratoire, l’appareil urinaire.</a:t>
            </a:r>
          </a:p>
          <a:p>
            <a:endParaRPr lang="fr-FR" dirty="0">
              <a:sym typeface="Wingdings"/>
            </a:endParaRPr>
          </a:p>
          <a:p>
            <a:r>
              <a:rPr lang="fr-FR" dirty="0" smtClean="0">
                <a:sym typeface="Wingdings"/>
              </a:rPr>
              <a:t>Une fois passé à travers un épithélium, on se retrouve dans le </a:t>
            </a:r>
            <a:r>
              <a:rPr lang="fr-FR" b="1" dirty="0" smtClean="0">
                <a:solidFill>
                  <a:srgbClr val="FF9300"/>
                </a:solidFill>
                <a:sym typeface="Wingdings"/>
              </a:rPr>
              <a:t>milieu intérieur </a:t>
            </a:r>
            <a:r>
              <a:rPr lang="fr-FR" dirty="0" smtClean="0">
                <a:sym typeface="Wingdings"/>
              </a:rPr>
              <a:t>: plasma (sang) ou tissu interstitiel.  C’est le </a:t>
            </a:r>
            <a:r>
              <a:rPr lang="fr-FR" b="1" dirty="0" smtClean="0">
                <a:solidFill>
                  <a:srgbClr val="FF9300"/>
                </a:solidFill>
                <a:sym typeface="Wingdings"/>
              </a:rPr>
              <a:t>milieu </a:t>
            </a:r>
            <a:r>
              <a:rPr lang="fr-FR" b="1" dirty="0" err="1" smtClean="0">
                <a:solidFill>
                  <a:srgbClr val="FF9300"/>
                </a:solidFill>
                <a:sym typeface="Wingdings"/>
              </a:rPr>
              <a:t>extra-cellulaire</a:t>
            </a:r>
            <a:r>
              <a:rPr lang="fr-FR" dirty="0">
                <a:sym typeface="Wingdings"/>
              </a:rPr>
              <a:t> </a:t>
            </a:r>
            <a:r>
              <a:rPr lang="fr-FR" dirty="0" smtClean="0">
                <a:sym typeface="Wingdings"/>
              </a:rPr>
              <a:t> </a:t>
            </a:r>
            <a:r>
              <a:rPr lang="fr-FR" b="1" u="sng" dirty="0" smtClean="0">
                <a:sym typeface="Wingdings"/>
              </a:rPr>
              <a:t>liquide dans lequel baignent les cellules.</a:t>
            </a:r>
          </a:p>
          <a:p>
            <a:r>
              <a:rPr lang="fr-FR" dirty="0" smtClean="0">
                <a:sym typeface="Wingdings"/>
              </a:rPr>
              <a:t>Pour pouvoir rentrer dans une cellule (</a:t>
            </a:r>
            <a:r>
              <a:rPr lang="fr-FR" b="1" dirty="0" smtClean="0">
                <a:sym typeface="Wingdings"/>
              </a:rPr>
              <a:t>milieu </a:t>
            </a:r>
            <a:r>
              <a:rPr lang="fr-FR" b="1" dirty="0" err="1" smtClean="0">
                <a:sym typeface="Wingdings"/>
              </a:rPr>
              <a:t>intra-cellulaire</a:t>
            </a:r>
            <a:r>
              <a:rPr lang="fr-FR" dirty="0" smtClean="0">
                <a:sym typeface="Wingdings"/>
              </a:rPr>
              <a:t>), il faut franchir la paroi du vaisseau sanguin (endothélium) et surtout la membrane plasmique de la cellule en question.</a:t>
            </a:r>
            <a:endParaRPr lang="fr-FR" dirty="0"/>
          </a:p>
        </p:txBody>
      </p:sp>
      <p:sp>
        <p:nvSpPr>
          <p:cNvPr id="13" name="ZoneTexte 1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5" name="pasted-image.tif"/>
          <p:cNvPicPr/>
          <p:nvPr/>
        </p:nvPicPr>
        <p:blipFill>
          <a:blip r:embed="rId2">
            <a:extLst/>
          </a:blip>
          <a:stretch>
            <a:fillRect/>
          </a:stretch>
        </p:blipFill>
        <p:spPr>
          <a:xfrm>
            <a:off x="21269861" y="6314965"/>
            <a:ext cx="1644092" cy="1521522"/>
          </a:xfrm>
          <a:prstGeom prst="rect">
            <a:avLst/>
          </a:prstGeom>
          <a:ln w="12700">
            <a:miter lim="400000"/>
          </a:ln>
        </p:spPr>
      </p:pic>
      <p:pic>
        <p:nvPicPr>
          <p:cNvPr id="6" name="pasted-image.tif"/>
          <p:cNvPicPr/>
          <p:nvPr/>
        </p:nvPicPr>
        <p:blipFill>
          <a:blip r:embed="rId2">
            <a:extLst/>
          </a:blip>
          <a:stretch>
            <a:fillRect/>
          </a:stretch>
        </p:blipFill>
        <p:spPr>
          <a:xfrm>
            <a:off x="21422261" y="6467365"/>
            <a:ext cx="1644092" cy="1521522"/>
          </a:xfrm>
          <a:prstGeom prst="rect">
            <a:avLst/>
          </a:prstGeom>
          <a:ln w="12700">
            <a:miter lim="400000"/>
          </a:ln>
        </p:spPr>
      </p:pic>
      <p:pic>
        <p:nvPicPr>
          <p:cNvPr id="7" name="pasted-image.tif"/>
          <p:cNvPicPr/>
          <p:nvPr/>
        </p:nvPicPr>
        <p:blipFill>
          <a:blip r:embed="rId2">
            <a:extLst/>
          </a:blip>
          <a:stretch>
            <a:fillRect/>
          </a:stretch>
        </p:blipFill>
        <p:spPr>
          <a:xfrm>
            <a:off x="21470387" y="2632020"/>
            <a:ext cx="1644092" cy="1521522"/>
          </a:xfrm>
          <a:prstGeom prst="rect">
            <a:avLst/>
          </a:prstGeom>
          <a:ln w="12700">
            <a:miter lim="400000"/>
          </a:ln>
        </p:spPr>
      </p:pic>
      <p:pic>
        <p:nvPicPr>
          <p:cNvPr id="8" name="pasted-image.tif"/>
          <p:cNvPicPr/>
          <p:nvPr/>
        </p:nvPicPr>
        <p:blipFill>
          <a:blip r:embed="rId2">
            <a:extLst/>
          </a:blip>
          <a:stretch>
            <a:fillRect/>
          </a:stretch>
        </p:blipFill>
        <p:spPr>
          <a:xfrm>
            <a:off x="21622787" y="2784420"/>
            <a:ext cx="1644092" cy="1521522"/>
          </a:xfrm>
          <a:prstGeom prst="rect">
            <a:avLst/>
          </a:prstGeom>
          <a:ln w="12700">
            <a:miter lim="400000"/>
          </a:ln>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234" y="2652605"/>
            <a:ext cx="1016544" cy="892576"/>
          </a:xfrm>
          <a:prstGeom prst="rect">
            <a:avLst/>
          </a:prstGeom>
        </p:spPr>
      </p:pic>
    </p:spTree>
    <p:extLst>
      <p:ext uri="{BB962C8B-B14F-4D97-AF65-F5344CB8AC3E}">
        <p14:creationId xmlns:p14="http://schemas.microsoft.com/office/powerpoint/2010/main" val="12285630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DEFINITION</a:t>
            </a:r>
            <a:endParaRPr lang="fr-FR" dirty="0"/>
          </a:p>
        </p:txBody>
      </p:sp>
      <p:sp>
        <p:nvSpPr>
          <p:cNvPr id="3" name="Espace réservé du contenu 2"/>
          <p:cNvSpPr>
            <a:spLocks noGrp="1"/>
          </p:cNvSpPr>
          <p:nvPr>
            <p:ph idx="1"/>
          </p:nvPr>
        </p:nvSpPr>
        <p:spPr>
          <a:xfrm>
            <a:off x="1451579" y="1853754"/>
            <a:ext cx="8473817" cy="4164661"/>
          </a:xfrm>
        </p:spPr>
        <p:txBody>
          <a:bodyPr>
            <a:normAutofit fontScale="92500" lnSpcReduction="10000"/>
          </a:bodyPr>
          <a:lstStyle/>
          <a:p>
            <a:r>
              <a:rPr lang="fr-FR" sz="2800" dirty="0"/>
              <a:t>Un </a:t>
            </a:r>
            <a:r>
              <a:rPr lang="fr-FR" sz="2800" dirty="0" smtClean="0"/>
              <a:t>tissu </a:t>
            </a:r>
            <a:r>
              <a:rPr lang="fr-FR" sz="2800" dirty="0"/>
              <a:t>est un </a:t>
            </a:r>
            <a:r>
              <a:rPr lang="fr-FR" sz="2800" b="1" dirty="0">
                <a:solidFill>
                  <a:srgbClr val="C00000"/>
                </a:solidFill>
              </a:rPr>
              <a:t>ensemble de cellules </a:t>
            </a:r>
            <a:r>
              <a:rPr lang="fr-FR" sz="2800" dirty="0" err="1"/>
              <a:t>disposées</a:t>
            </a:r>
            <a:r>
              <a:rPr lang="fr-FR" sz="2800" dirty="0"/>
              <a:t> en un </a:t>
            </a:r>
            <a:r>
              <a:rPr lang="fr-FR" sz="2800" b="1" dirty="0"/>
              <a:t>assemblage </a:t>
            </a:r>
            <a:r>
              <a:rPr lang="fr-FR" sz="2800" b="1" dirty="0" smtClean="0"/>
              <a:t>identifiable</a:t>
            </a:r>
            <a:r>
              <a:rPr lang="fr-FR" sz="2800" dirty="0" smtClean="0"/>
              <a:t> </a:t>
            </a:r>
            <a:r>
              <a:rPr lang="fr-FR" sz="2800" dirty="0"/>
              <a:t>sur des </a:t>
            </a:r>
            <a:r>
              <a:rPr lang="fr-FR" sz="2800" i="1" dirty="0" err="1" smtClean="0"/>
              <a:t>caractéristiques</a:t>
            </a:r>
            <a:r>
              <a:rPr lang="fr-FR" sz="2800" i="1" dirty="0" smtClean="0"/>
              <a:t> </a:t>
            </a:r>
            <a:r>
              <a:rPr lang="fr-FR" sz="2800" i="1" dirty="0"/>
              <a:t>architecturales et </a:t>
            </a:r>
            <a:r>
              <a:rPr lang="fr-FR" sz="2800" i="1" dirty="0" smtClean="0"/>
              <a:t>topographiques</a:t>
            </a:r>
            <a:r>
              <a:rPr lang="fr-FR" sz="2800" dirty="0" smtClean="0"/>
              <a:t>.</a:t>
            </a:r>
          </a:p>
          <a:p>
            <a:endParaRPr lang="fr-FR" sz="2800" dirty="0"/>
          </a:p>
          <a:p>
            <a:r>
              <a:rPr lang="fr-FR" sz="2800" dirty="0"/>
              <a:t>Un </a:t>
            </a:r>
            <a:r>
              <a:rPr lang="fr-FR" sz="2800" dirty="0" smtClean="0"/>
              <a:t>tissu </a:t>
            </a:r>
            <a:r>
              <a:rPr lang="fr-FR" sz="2800" dirty="0"/>
              <a:t>est une </a:t>
            </a:r>
            <a:r>
              <a:rPr lang="fr-FR" sz="2800" b="1" u="sng" dirty="0"/>
              <a:t>union de cellules </a:t>
            </a:r>
            <a:r>
              <a:rPr lang="fr-FR" sz="2800" b="1" u="sng" dirty="0" err="1"/>
              <a:t>différenciées</a:t>
            </a:r>
            <a:r>
              <a:rPr lang="fr-FR" sz="2800" b="1" u="sng" dirty="0"/>
              <a:t> de </a:t>
            </a:r>
            <a:r>
              <a:rPr lang="fr-FR" sz="2800" b="1" u="sng" dirty="0" err="1"/>
              <a:t>façon</a:t>
            </a:r>
            <a:r>
              <a:rPr lang="fr-FR" sz="2800" b="1" u="sng" dirty="0"/>
              <a:t> </a:t>
            </a:r>
            <a:r>
              <a:rPr lang="fr-FR" sz="2800" b="1" u="sng" dirty="0" smtClean="0"/>
              <a:t>identique</a:t>
            </a:r>
            <a:r>
              <a:rPr lang="fr-FR" sz="2800" dirty="0"/>
              <a:t>, et pouvant </a:t>
            </a:r>
            <a:r>
              <a:rPr lang="fr-FR" sz="2800" dirty="0" err="1"/>
              <a:t>être</a:t>
            </a:r>
            <a:r>
              <a:rPr lang="fr-FR" sz="2800" dirty="0"/>
              <a:t> </a:t>
            </a:r>
            <a:r>
              <a:rPr lang="fr-FR" sz="2800" dirty="0" err="1"/>
              <a:t>complétées</a:t>
            </a:r>
            <a:r>
              <a:rPr lang="fr-FR" sz="2800" dirty="0"/>
              <a:t> par </a:t>
            </a:r>
            <a:r>
              <a:rPr lang="fr-FR" sz="2800" dirty="0" smtClean="0"/>
              <a:t>l’adjonction </a:t>
            </a:r>
            <a:r>
              <a:rPr lang="fr-FR" sz="2800" dirty="0"/>
              <a:t>de </a:t>
            </a:r>
            <a:r>
              <a:rPr lang="fr-FR" sz="2800" b="1" dirty="0"/>
              <a:t>structures </a:t>
            </a:r>
            <a:r>
              <a:rPr lang="fr-FR" sz="2800" b="1" dirty="0" err="1"/>
              <a:t>spécifiques</a:t>
            </a:r>
            <a:r>
              <a:rPr lang="fr-FR" sz="2800" b="1" dirty="0"/>
              <a:t> non </a:t>
            </a:r>
            <a:r>
              <a:rPr lang="fr-FR" sz="2800" b="1" dirty="0" smtClean="0"/>
              <a:t>cellulaires</a:t>
            </a:r>
            <a:r>
              <a:rPr lang="fr-FR" sz="2800" dirty="0" smtClean="0"/>
              <a:t>.</a:t>
            </a:r>
          </a:p>
          <a:p>
            <a:r>
              <a:rPr lang="fr-FR" sz="2400" i="1" dirty="0" smtClean="0"/>
              <a:t>Ex : les fibres, les protéines de fusion </a:t>
            </a:r>
            <a:r>
              <a:rPr lang="fr-FR" sz="2400" i="1" dirty="0" err="1" smtClean="0"/>
              <a:t>inter-cellulaires</a:t>
            </a:r>
            <a:r>
              <a:rPr lang="fr-FR" sz="2400" i="1" dirty="0" smtClean="0"/>
              <a:t>.. </a:t>
            </a:r>
            <a:endParaRPr lang="fr-FR" sz="2400" i="1" dirty="0"/>
          </a:p>
          <a:p>
            <a:endParaRPr lang="fr-FR"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5" name="ZoneTexte 4"/>
          <p:cNvSpPr txBox="1"/>
          <p:nvPr/>
        </p:nvSpPr>
        <p:spPr>
          <a:xfrm>
            <a:off x="6504699" y="692173"/>
            <a:ext cx="5237018" cy="707886"/>
          </a:xfrm>
          <a:prstGeom prst="rect">
            <a:avLst/>
          </a:prstGeom>
          <a:noFill/>
        </p:spPr>
        <p:txBody>
          <a:bodyPr wrap="square" rtlCol="0">
            <a:spAutoFit/>
          </a:bodyPr>
          <a:lstStyle/>
          <a:p>
            <a:r>
              <a:rPr lang="fr-FR" sz="2000" b="1" dirty="0" smtClean="0"/>
              <a:t>Tissu = Cellules + Matrice Extra Cellulaire </a:t>
            </a:r>
            <a:r>
              <a:rPr lang="fr-FR" sz="2000" dirty="0" smtClean="0"/>
              <a:t>(MEC –&gt; eau, fibres, protéines </a:t>
            </a:r>
            <a:r>
              <a:rPr lang="fr-FR" sz="2000" dirty="0" err="1" smtClean="0"/>
              <a:t>etc</a:t>
            </a:r>
            <a:r>
              <a:rPr lang="fr-FR" sz="2000" dirty="0" smtClean="0"/>
              <a:t>)</a:t>
            </a:r>
            <a:endParaRPr lang="fr-FR" sz="2000"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6229" y="2449294"/>
            <a:ext cx="3045771" cy="2039579"/>
          </a:xfrm>
          <a:prstGeom prst="rect">
            <a:avLst/>
          </a:prstGeom>
        </p:spPr>
      </p:pic>
    </p:spTree>
    <p:extLst>
      <p:ext uri="{BB962C8B-B14F-4D97-AF65-F5344CB8AC3E}">
        <p14:creationId xmlns:p14="http://schemas.microsoft.com/office/powerpoint/2010/main" val="1266303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Classification des tissus </a:t>
            </a:r>
            <a:r>
              <a:rPr lang="fr-FR" dirty="0" smtClean="0">
                <a:sym typeface="Wingdings"/>
              </a:rPr>
              <a:t> Les 4 tissus simples</a:t>
            </a:r>
            <a:endParaRPr lang="fr-FR" dirty="0">
              <a:solidFill>
                <a:srgbClr val="C00000"/>
              </a:solidFill>
            </a:endParaRPr>
          </a:p>
        </p:txBody>
      </p:sp>
      <p:sp>
        <p:nvSpPr>
          <p:cNvPr id="3" name="Espace réservé du contenu 2"/>
          <p:cNvSpPr>
            <a:spLocks noGrp="1"/>
          </p:cNvSpPr>
          <p:nvPr>
            <p:ph idx="1"/>
          </p:nvPr>
        </p:nvSpPr>
        <p:spPr>
          <a:xfrm>
            <a:off x="1451579" y="1689315"/>
            <a:ext cx="2531486" cy="1273465"/>
          </a:xfrm>
        </p:spPr>
        <p:txBody>
          <a:bodyPr>
            <a:normAutofit fontScale="92500" lnSpcReduction="10000"/>
          </a:bodyPr>
          <a:lstStyle/>
          <a:p>
            <a:endParaRPr lang="fr-FR" dirty="0" smtClean="0"/>
          </a:p>
          <a:p>
            <a:r>
              <a:rPr lang="fr-FR" sz="2200" b="1" dirty="0" smtClean="0"/>
              <a:t>Tissu épithélial (</a:t>
            </a:r>
            <a:r>
              <a:rPr lang="fr-FR" sz="2200" b="1" dirty="0" err="1" smtClean="0"/>
              <a:t>epithéliums</a:t>
            </a:r>
            <a:r>
              <a:rPr lang="fr-FR" sz="2200" b="1" dirty="0" smtClean="0"/>
              <a:t>) </a:t>
            </a:r>
          </a:p>
        </p:txBody>
      </p:sp>
      <p:cxnSp>
        <p:nvCxnSpPr>
          <p:cNvPr id="5" name="Connecteur droit avec flèche 4"/>
          <p:cNvCxnSpPr/>
          <p:nvPr/>
        </p:nvCxnSpPr>
        <p:spPr>
          <a:xfrm flipV="1">
            <a:off x="3719593" y="2200759"/>
            <a:ext cx="511444" cy="1239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a:off x="3719593" y="2504367"/>
            <a:ext cx="511444" cy="1859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ZoneTexte 7"/>
          <p:cNvSpPr txBox="1"/>
          <p:nvPr/>
        </p:nvSpPr>
        <p:spPr>
          <a:xfrm>
            <a:off x="4417016" y="2050982"/>
            <a:ext cx="1836200" cy="369332"/>
          </a:xfrm>
          <a:prstGeom prst="rect">
            <a:avLst/>
          </a:prstGeom>
          <a:noFill/>
        </p:spPr>
        <p:txBody>
          <a:bodyPr wrap="square" rtlCol="0">
            <a:spAutoFit/>
          </a:bodyPr>
          <a:lstStyle/>
          <a:p>
            <a:r>
              <a:rPr lang="fr-FR" dirty="0" smtClean="0"/>
              <a:t>De revêtement</a:t>
            </a:r>
            <a:endParaRPr lang="fr-FR" dirty="0"/>
          </a:p>
        </p:txBody>
      </p:sp>
      <p:sp>
        <p:nvSpPr>
          <p:cNvPr id="9" name="ZoneTexte 8"/>
          <p:cNvSpPr txBox="1"/>
          <p:nvPr/>
        </p:nvSpPr>
        <p:spPr>
          <a:xfrm>
            <a:off x="4417015" y="2495252"/>
            <a:ext cx="3750591" cy="369332"/>
          </a:xfrm>
          <a:prstGeom prst="rect">
            <a:avLst/>
          </a:prstGeom>
          <a:noFill/>
        </p:spPr>
        <p:txBody>
          <a:bodyPr wrap="square" rtlCol="0">
            <a:spAutoFit/>
          </a:bodyPr>
          <a:lstStyle/>
          <a:p>
            <a:r>
              <a:rPr lang="fr-FR" dirty="0" smtClean="0"/>
              <a:t>Glandulaire (endocrine </a:t>
            </a:r>
            <a:r>
              <a:rPr lang="fr-FR" smtClean="0"/>
              <a:t>ou exocrine)</a:t>
            </a:r>
            <a:endParaRPr lang="fr-FR"/>
          </a:p>
        </p:txBody>
      </p:sp>
      <p:sp>
        <p:nvSpPr>
          <p:cNvPr id="10" name="Flèche vers la droite 9"/>
          <p:cNvSpPr/>
          <p:nvPr/>
        </p:nvSpPr>
        <p:spPr>
          <a:xfrm>
            <a:off x="4259549" y="3374278"/>
            <a:ext cx="697422" cy="2479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lèche vers la droite 10"/>
          <p:cNvSpPr/>
          <p:nvPr/>
        </p:nvSpPr>
        <p:spPr>
          <a:xfrm>
            <a:off x="8369084" y="3292573"/>
            <a:ext cx="697422" cy="26347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p:cNvSpPr txBox="1"/>
          <p:nvPr/>
        </p:nvSpPr>
        <p:spPr>
          <a:xfrm>
            <a:off x="5135204" y="3292573"/>
            <a:ext cx="3316632" cy="2862322"/>
          </a:xfrm>
          <a:prstGeom prst="rect">
            <a:avLst/>
          </a:prstGeom>
          <a:noFill/>
        </p:spPr>
        <p:txBody>
          <a:bodyPr wrap="square" rtlCol="0">
            <a:spAutoFit/>
          </a:bodyPr>
          <a:lstStyle/>
          <a:p>
            <a:r>
              <a:rPr lang="fr-FR" b="1" dirty="0" smtClean="0">
                <a:solidFill>
                  <a:srgbClr val="C00000"/>
                </a:solidFill>
              </a:rPr>
              <a:t>NON SPECIALISES</a:t>
            </a:r>
          </a:p>
          <a:p>
            <a:endParaRPr lang="fr-FR" dirty="0" smtClean="0"/>
          </a:p>
          <a:p>
            <a:pPr marL="285750" indent="-285750">
              <a:buFont typeface="Wingdings" charset="2"/>
              <a:buChar char="Ø"/>
            </a:pPr>
            <a:r>
              <a:rPr lang="fr-FR" dirty="0" smtClean="0"/>
              <a:t>Tissu conjonctif fibreux lâche (TCFL)</a:t>
            </a:r>
          </a:p>
          <a:p>
            <a:pPr marL="285750" indent="-285750">
              <a:buFont typeface="Wingdings" charset="2"/>
              <a:buChar char="Ø"/>
            </a:pPr>
            <a:r>
              <a:rPr lang="fr-FR" dirty="0" smtClean="0"/>
              <a:t>Tissu conjonctif fibreux dense (TCFD) orienté ou non orienté</a:t>
            </a:r>
          </a:p>
          <a:p>
            <a:pPr marL="285750" indent="-285750">
              <a:buFont typeface="Wingdings" charset="2"/>
              <a:buChar char="Ø"/>
            </a:pPr>
            <a:r>
              <a:rPr lang="fr-FR" dirty="0" smtClean="0"/>
              <a:t>TC embryonnaire (gélatineux et mésenchymateux)</a:t>
            </a:r>
          </a:p>
          <a:p>
            <a:pPr marL="285750" indent="-285750">
              <a:buFont typeface="Wingdings" charset="2"/>
              <a:buChar char="v"/>
            </a:pPr>
            <a:endParaRPr lang="fr-FR" dirty="0"/>
          </a:p>
        </p:txBody>
      </p:sp>
      <p:sp>
        <p:nvSpPr>
          <p:cNvPr id="13" name="ZoneTexte 12"/>
          <p:cNvSpPr txBox="1"/>
          <p:nvPr/>
        </p:nvSpPr>
        <p:spPr>
          <a:xfrm>
            <a:off x="9252488" y="3257106"/>
            <a:ext cx="2433228" cy="2031325"/>
          </a:xfrm>
          <a:prstGeom prst="rect">
            <a:avLst/>
          </a:prstGeom>
          <a:noFill/>
        </p:spPr>
        <p:txBody>
          <a:bodyPr wrap="square" rtlCol="0">
            <a:spAutoFit/>
          </a:bodyPr>
          <a:lstStyle/>
          <a:p>
            <a:r>
              <a:rPr lang="fr-FR" b="1" dirty="0" smtClean="0">
                <a:solidFill>
                  <a:srgbClr val="C00000"/>
                </a:solidFill>
              </a:rPr>
              <a:t>SPECIALISES</a:t>
            </a:r>
          </a:p>
          <a:p>
            <a:endParaRPr lang="fr-FR" dirty="0" smtClean="0"/>
          </a:p>
          <a:p>
            <a:pPr marL="285750" indent="-285750">
              <a:buFont typeface="Wingdings" charset="2"/>
              <a:buChar char="Ø"/>
            </a:pPr>
            <a:r>
              <a:rPr lang="fr-FR" b="1" dirty="0" smtClean="0"/>
              <a:t>Tissu adipeux </a:t>
            </a:r>
            <a:r>
              <a:rPr lang="fr-FR" b="1" dirty="0" smtClean="0">
                <a:solidFill>
                  <a:srgbClr val="92D050"/>
                </a:solidFill>
              </a:rPr>
              <a:t>*</a:t>
            </a:r>
          </a:p>
          <a:p>
            <a:pPr marL="285750" indent="-285750">
              <a:buFont typeface="Wingdings" charset="2"/>
              <a:buChar char="Ø"/>
            </a:pPr>
            <a:r>
              <a:rPr lang="fr-FR" b="1" dirty="0" smtClean="0"/>
              <a:t>Tissu cartilagineux</a:t>
            </a:r>
          </a:p>
          <a:p>
            <a:pPr marL="285750" indent="-285750">
              <a:buFont typeface="Wingdings" charset="2"/>
              <a:buChar char="Ø"/>
            </a:pPr>
            <a:r>
              <a:rPr lang="fr-FR" b="1" dirty="0" smtClean="0"/>
              <a:t>Tissu osseux</a:t>
            </a:r>
          </a:p>
          <a:p>
            <a:pPr marL="285750" indent="-285750">
              <a:buFont typeface="Wingdings" charset="2"/>
              <a:buChar char="Ø"/>
            </a:pPr>
            <a:r>
              <a:rPr lang="fr-FR" b="1" dirty="0" smtClean="0"/>
              <a:t>Tissu sanguin</a:t>
            </a:r>
            <a:endParaRPr lang="fr-FR" b="1" dirty="0"/>
          </a:p>
        </p:txBody>
      </p:sp>
      <p:sp>
        <p:nvSpPr>
          <p:cNvPr id="14" name="ZoneTexte 13"/>
          <p:cNvSpPr txBox="1"/>
          <p:nvPr/>
        </p:nvSpPr>
        <p:spPr>
          <a:xfrm>
            <a:off x="1451579" y="3257106"/>
            <a:ext cx="2376502" cy="400110"/>
          </a:xfrm>
          <a:prstGeom prst="rect">
            <a:avLst/>
          </a:prstGeom>
          <a:noFill/>
        </p:spPr>
        <p:txBody>
          <a:bodyPr wrap="square" rtlCol="0">
            <a:spAutoFit/>
          </a:bodyPr>
          <a:lstStyle/>
          <a:p>
            <a:pPr marL="285750" indent="-285750">
              <a:buFont typeface="Arial" charset="0"/>
              <a:buChar char="•"/>
            </a:pPr>
            <a:r>
              <a:rPr lang="fr-FR" sz="2000" b="1" dirty="0" smtClean="0"/>
              <a:t>Tissu conjonctif</a:t>
            </a:r>
            <a:endParaRPr lang="fr-FR" sz="2000" b="1" dirty="0"/>
          </a:p>
        </p:txBody>
      </p:sp>
      <p:sp>
        <p:nvSpPr>
          <p:cNvPr id="15" name="ZoneTexte 14"/>
          <p:cNvSpPr txBox="1"/>
          <p:nvPr/>
        </p:nvSpPr>
        <p:spPr>
          <a:xfrm>
            <a:off x="1451579" y="3967566"/>
            <a:ext cx="2655472" cy="1015663"/>
          </a:xfrm>
          <a:prstGeom prst="rect">
            <a:avLst/>
          </a:prstGeom>
          <a:noFill/>
        </p:spPr>
        <p:txBody>
          <a:bodyPr wrap="square" rtlCol="0">
            <a:spAutoFit/>
          </a:bodyPr>
          <a:lstStyle/>
          <a:p>
            <a:pPr marL="285750" indent="-285750">
              <a:buFont typeface="Arial" charset="0"/>
              <a:buChar char="•"/>
            </a:pPr>
            <a:r>
              <a:rPr lang="fr-FR" sz="2000" b="1" dirty="0" smtClean="0"/>
              <a:t>Tissu musculaire </a:t>
            </a:r>
            <a:r>
              <a:rPr lang="fr-FR" sz="2000" b="1" dirty="0" smtClean="0">
                <a:solidFill>
                  <a:srgbClr val="92D050"/>
                </a:solidFill>
              </a:rPr>
              <a:t>*</a:t>
            </a:r>
          </a:p>
          <a:p>
            <a:pPr marL="285750" indent="-285750">
              <a:buFont typeface="Arial" charset="0"/>
              <a:buChar char="•"/>
            </a:pPr>
            <a:endParaRPr lang="fr-FR" sz="2000" b="1" dirty="0" smtClean="0"/>
          </a:p>
          <a:p>
            <a:pPr marL="285750" indent="-285750">
              <a:buFont typeface="Arial" charset="0"/>
              <a:buChar char="•"/>
            </a:pPr>
            <a:r>
              <a:rPr lang="fr-FR" sz="2000" b="1" dirty="0" smtClean="0"/>
              <a:t>Tissu nerveux </a:t>
            </a:r>
            <a:r>
              <a:rPr lang="fr-FR" sz="2000" b="1" dirty="0" smtClean="0">
                <a:solidFill>
                  <a:srgbClr val="92D050"/>
                </a:solidFill>
              </a:rPr>
              <a:t>*</a:t>
            </a:r>
          </a:p>
        </p:txBody>
      </p:sp>
      <p:sp>
        <p:nvSpPr>
          <p:cNvPr id="16" name="ZoneTexte 15"/>
          <p:cNvSpPr txBox="1"/>
          <p:nvPr/>
        </p:nvSpPr>
        <p:spPr>
          <a:xfrm>
            <a:off x="1084881" y="5284922"/>
            <a:ext cx="3332134" cy="369332"/>
          </a:xfrm>
          <a:prstGeom prst="rect">
            <a:avLst/>
          </a:prstGeom>
          <a:noFill/>
        </p:spPr>
        <p:txBody>
          <a:bodyPr wrap="square" rtlCol="0">
            <a:spAutoFit/>
          </a:bodyPr>
          <a:lstStyle/>
          <a:p>
            <a:r>
              <a:rPr lang="fr-FR" dirty="0" smtClean="0">
                <a:solidFill>
                  <a:srgbClr val="92D050"/>
                </a:solidFill>
              </a:rPr>
              <a:t>* Non traités à la tut rentrée</a:t>
            </a:r>
            <a:endParaRPr lang="fr-FR" dirty="0">
              <a:solidFill>
                <a:srgbClr val="92D050"/>
              </a:solidFill>
            </a:endParaRPr>
          </a:p>
        </p:txBody>
      </p:sp>
      <p:sp>
        <p:nvSpPr>
          <p:cNvPr id="17" name="ZoneTexte 16"/>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75451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1" nodeType="click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9" grpId="0"/>
      <p:bldP spid="10" grpId="0" animBg="1"/>
      <p:bldP spid="11" grpId="0" animBg="1"/>
      <p:bldP spid="12" grpId="0"/>
      <p:bldP spid="13" grpId="0"/>
      <p:bldP spid="14" grpId="0"/>
      <p:bldP spid="15" grpId="0"/>
      <p:bldP spid="15" grpId="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16528" y="752407"/>
            <a:ext cx="9603275" cy="1049235"/>
          </a:xfrm>
        </p:spPr>
        <p:txBody>
          <a:bodyPr/>
          <a:lstStyle/>
          <a:p>
            <a:r>
              <a:rPr lang="fr-FR" dirty="0" smtClean="0"/>
              <a:t>Les organes</a:t>
            </a:r>
            <a:endParaRPr lang="fr-FR" dirty="0"/>
          </a:p>
        </p:txBody>
      </p:sp>
      <p:sp>
        <p:nvSpPr>
          <p:cNvPr id="3" name="Espace réservé du contenu 2"/>
          <p:cNvSpPr>
            <a:spLocks noGrp="1"/>
          </p:cNvSpPr>
          <p:nvPr>
            <p:ph idx="1"/>
          </p:nvPr>
        </p:nvSpPr>
        <p:spPr>
          <a:xfrm>
            <a:off x="1285704" y="2187694"/>
            <a:ext cx="9836726" cy="4030226"/>
          </a:xfrm>
        </p:spPr>
        <p:txBody>
          <a:bodyPr>
            <a:normAutofit/>
          </a:bodyPr>
          <a:lstStyle/>
          <a:p>
            <a:r>
              <a:rPr lang="fr-FR" sz="2400" dirty="0"/>
              <a:t>Il n’existe que 4 </a:t>
            </a:r>
            <a:r>
              <a:rPr lang="fr-FR" sz="2400" dirty="0" smtClean="0"/>
              <a:t>tissus </a:t>
            </a:r>
            <a:r>
              <a:rPr lang="fr-FR" sz="2400" dirty="0"/>
              <a:t>simples mais leur </a:t>
            </a:r>
            <a:r>
              <a:rPr lang="fr-FR" sz="2400" b="1" u="sng" dirty="0">
                <a:solidFill>
                  <a:srgbClr val="C00000"/>
                </a:solidFill>
              </a:rPr>
              <a:t>combinatoire locale </a:t>
            </a:r>
            <a:r>
              <a:rPr lang="fr-FR" sz="2400" b="1" u="sng" dirty="0" err="1">
                <a:solidFill>
                  <a:srgbClr val="C00000"/>
                </a:solidFill>
              </a:rPr>
              <a:t>dirigée</a:t>
            </a:r>
            <a:r>
              <a:rPr lang="fr-FR" sz="2400" b="1" dirty="0"/>
              <a:t> </a:t>
            </a:r>
            <a:r>
              <a:rPr lang="fr-FR" sz="2400" dirty="0" smtClean="0"/>
              <a:t>aboutit </a:t>
            </a:r>
            <a:r>
              <a:rPr lang="fr-FR" sz="2400" dirty="0"/>
              <a:t>à </a:t>
            </a:r>
            <a:r>
              <a:rPr lang="fr-FR" sz="2400" dirty="0" smtClean="0"/>
              <a:t>des </a:t>
            </a:r>
            <a:r>
              <a:rPr lang="fr-FR" sz="2400" b="1" u="sng" dirty="0" smtClean="0"/>
              <a:t>tissus </a:t>
            </a:r>
            <a:r>
              <a:rPr lang="fr-FR" sz="2400" b="1" u="sng" dirty="0" err="1"/>
              <a:t>spécialisés</a:t>
            </a:r>
            <a:r>
              <a:rPr lang="fr-FR" sz="2400" dirty="0"/>
              <a:t>, avec de grandes </a:t>
            </a:r>
            <a:r>
              <a:rPr lang="fr-FR" sz="2400" b="1" dirty="0" err="1"/>
              <a:t>différences</a:t>
            </a:r>
            <a:r>
              <a:rPr lang="fr-FR" sz="2400" b="1" dirty="0"/>
              <a:t> </a:t>
            </a:r>
            <a:r>
              <a:rPr lang="fr-FR" sz="2400" b="1" dirty="0" smtClean="0"/>
              <a:t>morpho-fonctionnelles</a:t>
            </a:r>
            <a:r>
              <a:rPr lang="fr-FR" sz="2400" dirty="0"/>
              <a:t>. </a:t>
            </a:r>
            <a:endParaRPr lang="fr-FR" sz="2400" dirty="0" smtClean="0"/>
          </a:p>
          <a:p>
            <a:endParaRPr lang="fr-FR" dirty="0"/>
          </a:p>
          <a:p>
            <a:r>
              <a:rPr lang="fr-FR" sz="2400" b="1" dirty="0" smtClean="0"/>
              <a:t>Organe = combinaison </a:t>
            </a:r>
            <a:r>
              <a:rPr lang="fr-FR" sz="2400" dirty="0"/>
              <a:t>de </a:t>
            </a:r>
            <a:r>
              <a:rPr lang="fr-FR" sz="2400" dirty="0" err="1"/>
              <a:t>différents</a:t>
            </a:r>
            <a:r>
              <a:rPr lang="fr-FR" sz="2400" dirty="0"/>
              <a:t> </a:t>
            </a:r>
            <a:r>
              <a:rPr lang="fr-FR" sz="2400" dirty="0" smtClean="0"/>
              <a:t>tissus </a:t>
            </a:r>
            <a:r>
              <a:rPr lang="fr-FR" sz="2400" dirty="0"/>
              <a:t>pour </a:t>
            </a:r>
            <a:r>
              <a:rPr lang="fr-FR" sz="2400" dirty="0" err="1"/>
              <a:t>répondre</a:t>
            </a:r>
            <a:r>
              <a:rPr lang="fr-FR" sz="2400" dirty="0"/>
              <a:t> à une </a:t>
            </a:r>
            <a:r>
              <a:rPr lang="fr-FR" sz="2400" b="1" dirty="0" smtClean="0">
                <a:solidFill>
                  <a:srgbClr val="C00000"/>
                </a:solidFill>
              </a:rPr>
              <a:t>fonction </a:t>
            </a:r>
            <a:r>
              <a:rPr lang="fr-FR" sz="2400" dirty="0"/>
              <a:t>⟶ </a:t>
            </a:r>
            <a:r>
              <a:rPr lang="fr-FR" sz="2400" u="sng" dirty="0"/>
              <a:t>deux ou plusieurs </a:t>
            </a:r>
            <a:r>
              <a:rPr lang="fr-FR" sz="2400" u="sng" dirty="0" smtClean="0"/>
              <a:t>tissus</a:t>
            </a:r>
            <a:r>
              <a:rPr lang="fr-FR" sz="2400" dirty="0" smtClean="0"/>
              <a:t> </a:t>
            </a:r>
            <a:r>
              <a:rPr lang="fr-FR" sz="2400" dirty="0"/>
              <a:t>s’associent avec la </a:t>
            </a:r>
            <a:r>
              <a:rPr lang="fr-FR" sz="2400" dirty="0" smtClean="0"/>
              <a:t>participation </a:t>
            </a:r>
            <a:r>
              <a:rPr lang="fr-FR" sz="2400" dirty="0"/>
              <a:t>d’un </a:t>
            </a:r>
            <a:r>
              <a:rPr lang="fr-FR" sz="2400" b="1" dirty="0" err="1"/>
              <a:t>système</a:t>
            </a:r>
            <a:r>
              <a:rPr lang="fr-FR" sz="2400" b="1" dirty="0"/>
              <a:t> vasculaire et </a:t>
            </a:r>
            <a:r>
              <a:rPr lang="fr-FR" sz="2400" b="1" dirty="0" smtClean="0"/>
              <a:t>nerveux.</a:t>
            </a:r>
          </a:p>
          <a:p>
            <a:endParaRPr lang="fr-FR" b="1" dirty="0" smtClean="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7189751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organes</a:t>
            </a:r>
            <a:endParaRPr lang="fr-FR" dirty="0"/>
          </a:p>
        </p:txBody>
      </p:sp>
      <p:sp>
        <p:nvSpPr>
          <p:cNvPr id="3" name="Espace réservé du contenu 2"/>
          <p:cNvSpPr>
            <a:spLocks noGrp="1"/>
          </p:cNvSpPr>
          <p:nvPr>
            <p:ph idx="1"/>
          </p:nvPr>
        </p:nvSpPr>
        <p:spPr>
          <a:xfrm>
            <a:off x="1451579" y="2015732"/>
            <a:ext cx="4849469" cy="3703424"/>
          </a:xfrm>
        </p:spPr>
        <p:txBody>
          <a:bodyPr/>
          <a:lstStyle/>
          <a:p>
            <a:r>
              <a:rPr lang="fr-FR" b="1" u="sng" dirty="0"/>
              <a:t>Exemple :</a:t>
            </a:r>
            <a:r>
              <a:rPr lang="fr-FR" b="1" dirty="0"/>
              <a:t> le cœur, les poumons, les reins, le cerveau, le foie, le pancréas</a:t>
            </a:r>
            <a:r>
              <a:rPr lang="is-IS" b="1" dirty="0" smtClean="0"/>
              <a:t>…</a:t>
            </a:r>
          </a:p>
          <a:p>
            <a:endParaRPr lang="fr-FR" b="1" dirty="0"/>
          </a:p>
          <a:p>
            <a:r>
              <a:rPr lang="fr-FR" dirty="0"/>
              <a:t>Les organes s’associent pour former des </a:t>
            </a:r>
            <a:r>
              <a:rPr lang="fr-FR" b="1" u="sng" dirty="0"/>
              <a:t>systèmes ou appareils </a:t>
            </a:r>
            <a:r>
              <a:rPr lang="fr-FR" dirty="0"/>
              <a:t>(ex : le système vasculaire, le système respiratoire, le système nerveux, le système digestif, l’appareil urinaire</a:t>
            </a:r>
            <a:r>
              <a:rPr lang="is-IS" dirty="0"/>
              <a:t>…</a:t>
            </a:r>
            <a:r>
              <a:rPr lang="fr-FR" dirty="0"/>
              <a:t>) répondant à des </a:t>
            </a:r>
            <a:r>
              <a:rPr lang="fr-FR" b="1" dirty="0">
                <a:solidFill>
                  <a:srgbClr val="C00000"/>
                </a:solidFill>
              </a:rPr>
              <a:t>fonctions particulières</a:t>
            </a:r>
            <a:r>
              <a:rPr lang="fr-FR" dirty="0"/>
              <a:t>.</a:t>
            </a:r>
          </a:p>
          <a:p>
            <a:endParaRPr lang="fr-FR" dirty="0"/>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650" t="5126" r="1" b="3995"/>
          <a:stretch/>
        </p:blipFill>
        <p:spPr>
          <a:xfrm>
            <a:off x="9596937" y="0"/>
            <a:ext cx="2595063" cy="3117272"/>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36382" t="7515" r="15835" b="7394"/>
          <a:stretch/>
        </p:blipFill>
        <p:spPr>
          <a:xfrm>
            <a:off x="10035735" y="3117271"/>
            <a:ext cx="2156266" cy="3015336"/>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0180" y="0"/>
            <a:ext cx="2705966" cy="3117273"/>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30180" y="3117272"/>
            <a:ext cx="3191495" cy="2978729"/>
          </a:xfrm>
          <a:prstGeom prst="rect">
            <a:avLst/>
          </a:prstGeom>
        </p:spPr>
      </p:pic>
      <p:sp>
        <p:nvSpPr>
          <p:cNvPr id="9" name="ZoneTexte 8"/>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9474509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relation structure - fonction</a:t>
            </a:r>
            <a:endParaRPr lang="fr-FR" dirty="0"/>
          </a:p>
        </p:txBody>
      </p:sp>
      <p:sp>
        <p:nvSpPr>
          <p:cNvPr id="3" name="Espace réservé du contenu 2"/>
          <p:cNvSpPr>
            <a:spLocks noGrp="1"/>
          </p:cNvSpPr>
          <p:nvPr>
            <p:ph idx="1"/>
          </p:nvPr>
        </p:nvSpPr>
        <p:spPr/>
        <p:txBody>
          <a:bodyPr/>
          <a:lstStyle/>
          <a:p>
            <a:r>
              <a:rPr lang="fr-FR" dirty="0" smtClean="0"/>
              <a:t>La </a:t>
            </a:r>
            <a:r>
              <a:rPr lang="fr-FR" b="1" dirty="0" smtClean="0">
                <a:solidFill>
                  <a:srgbClr val="C00000"/>
                </a:solidFill>
              </a:rPr>
              <a:t>fonction des cellules </a:t>
            </a:r>
            <a:r>
              <a:rPr lang="fr-FR" dirty="0" smtClean="0"/>
              <a:t>détermine leur </a:t>
            </a:r>
            <a:r>
              <a:rPr lang="fr-FR" b="1" u="sng" dirty="0" smtClean="0"/>
              <a:t>aspect</a:t>
            </a:r>
            <a:r>
              <a:rPr lang="fr-FR" dirty="0" smtClean="0"/>
              <a:t> et leur </a:t>
            </a:r>
            <a:r>
              <a:rPr lang="fr-FR" b="1" u="sng" dirty="0" smtClean="0"/>
              <a:t>agencement</a:t>
            </a:r>
            <a:r>
              <a:rPr lang="fr-FR" dirty="0" smtClean="0"/>
              <a:t> !</a:t>
            </a:r>
            <a:endParaRPr lang="fr-FR" dirty="0"/>
          </a:p>
        </p:txBody>
      </p:sp>
      <p:pic>
        <p:nvPicPr>
          <p:cNvPr id="5" name="Image 4"/>
          <p:cNvPicPr>
            <a:picLocks noChangeAspect="1"/>
          </p:cNvPicPr>
          <p:nvPr/>
        </p:nvPicPr>
        <p:blipFill>
          <a:blip r:embed="rId2"/>
          <a:stretch>
            <a:fillRect/>
          </a:stretch>
        </p:blipFill>
        <p:spPr>
          <a:xfrm>
            <a:off x="6250675" y="2605927"/>
            <a:ext cx="4735940" cy="3040474"/>
          </a:xfrm>
          <a:prstGeom prst="rect">
            <a:avLst/>
          </a:prstGeom>
        </p:spPr>
      </p:pic>
      <p:pic>
        <p:nvPicPr>
          <p:cNvPr id="7" name="Image 6"/>
          <p:cNvPicPr>
            <a:picLocks noChangeAspect="1"/>
          </p:cNvPicPr>
          <p:nvPr/>
        </p:nvPicPr>
        <p:blipFill>
          <a:blip r:embed="rId3"/>
          <a:stretch>
            <a:fillRect/>
          </a:stretch>
        </p:blipFill>
        <p:spPr>
          <a:xfrm>
            <a:off x="1451579" y="2605927"/>
            <a:ext cx="4689914" cy="3059421"/>
          </a:xfrm>
          <a:prstGeom prst="rect">
            <a:avLst/>
          </a:prstGeom>
        </p:spPr>
      </p:pic>
      <p:sp>
        <p:nvSpPr>
          <p:cNvPr id="8" name="ZoneTexte 7"/>
          <p:cNvSpPr txBox="1"/>
          <p:nvPr/>
        </p:nvSpPr>
        <p:spPr>
          <a:xfrm>
            <a:off x="2292825" y="5687208"/>
            <a:ext cx="3343701" cy="369332"/>
          </a:xfrm>
          <a:prstGeom prst="rect">
            <a:avLst/>
          </a:prstGeom>
          <a:noFill/>
        </p:spPr>
        <p:txBody>
          <a:bodyPr wrap="square" rtlCol="0">
            <a:spAutoFit/>
          </a:bodyPr>
          <a:lstStyle/>
          <a:p>
            <a:r>
              <a:rPr lang="fr-FR" dirty="0" smtClean="0"/>
              <a:t>NEURONES</a:t>
            </a:r>
            <a:endParaRPr lang="fr-FR" dirty="0"/>
          </a:p>
        </p:txBody>
      </p:sp>
      <p:sp>
        <p:nvSpPr>
          <p:cNvPr id="9" name="ZoneTexte 8"/>
          <p:cNvSpPr txBox="1"/>
          <p:nvPr/>
        </p:nvSpPr>
        <p:spPr>
          <a:xfrm>
            <a:off x="7322108" y="5687208"/>
            <a:ext cx="3057098" cy="369332"/>
          </a:xfrm>
          <a:prstGeom prst="rect">
            <a:avLst/>
          </a:prstGeom>
          <a:noFill/>
        </p:spPr>
        <p:txBody>
          <a:bodyPr wrap="square" rtlCol="0">
            <a:spAutoFit/>
          </a:bodyPr>
          <a:lstStyle/>
          <a:p>
            <a:r>
              <a:rPr lang="fr-FR" dirty="0" smtClean="0"/>
              <a:t>EPITHELIUM </a:t>
            </a:r>
            <a:endParaRPr lang="fr-FR" dirty="0"/>
          </a:p>
        </p:txBody>
      </p:sp>
      <p:sp>
        <p:nvSpPr>
          <p:cNvPr id="10" name="ZoneTexte 9"/>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57726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relation structure - fonction</a:t>
            </a:r>
            <a:endParaRPr lang="fr-FR" dirty="0"/>
          </a:p>
        </p:txBody>
      </p:sp>
      <p:sp>
        <p:nvSpPr>
          <p:cNvPr id="3" name="Espace réservé du contenu 2"/>
          <p:cNvSpPr>
            <a:spLocks noGrp="1"/>
          </p:cNvSpPr>
          <p:nvPr>
            <p:ph idx="1"/>
          </p:nvPr>
        </p:nvSpPr>
        <p:spPr>
          <a:xfrm>
            <a:off x="1400827" y="1870649"/>
            <a:ext cx="9603275" cy="3450613"/>
          </a:xfrm>
        </p:spPr>
        <p:txBody>
          <a:bodyPr/>
          <a:lstStyle/>
          <a:p>
            <a:endParaRPr lang="fr-FR" dirty="0"/>
          </a:p>
        </p:txBody>
      </p:sp>
      <p:sp>
        <p:nvSpPr>
          <p:cNvPr id="6" name="ZoneTexte 5"/>
          <p:cNvSpPr txBox="1"/>
          <p:nvPr/>
        </p:nvSpPr>
        <p:spPr>
          <a:xfrm>
            <a:off x="655455" y="5469640"/>
            <a:ext cx="6101540" cy="369332"/>
          </a:xfrm>
          <a:prstGeom prst="rect">
            <a:avLst/>
          </a:prstGeom>
          <a:noFill/>
        </p:spPr>
        <p:txBody>
          <a:bodyPr wrap="square" rtlCol="0">
            <a:spAutoFit/>
          </a:bodyPr>
          <a:lstStyle/>
          <a:p>
            <a:r>
              <a:rPr lang="fr-FR" b="1" dirty="0" smtClean="0"/>
              <a:t>Fibres musculaires striées squelettiques (muscle rouge)</a:t>
            </a:r>
            <a:endParaRPr lang="fr-FR" b="1" dirty="0"/>
          </a:p>
        </p:txBody>
      </p:sp>
      <p:sp>
        <p:nvSpPr>
          <p:cNvPr id="7" name="ZoneTexte 6"/>
          <p:cNvSpPr txBox="1"/>
          <p:nvPr/>
        </p:nvSpPr>
        <p:spPr>
          <a:xfrm>
            <a:off x="6820330" y="5472800"/>
            <a:ext cx="4367116" cy="369332"/>
          </a:xfrm>
          <a:prstGeom prst="rect">
            <a:avLst/>
          </a:prstGeom>
          <a:noFill/>
        </p:spPr>
        <p:txBody>
          <a:bodyPr wrap="square" rtlCol="0">
            <a:spAutoFit/>
          </a:bodyPr>
          <a:lstStyle/>
          <a:p>
            <a:r>
              <a:rPr lang="fr-FR" b="1" dirty="0" smtClean="0"/>
              <a:t>Tissu adipeux blanc </a:t>
            </a:r>
            <a:r>
              <a:rPr lang="fr-FR" dirty="0" smtClean="0"/>
              <a:t>(graisse de stockage)</a:t>
            </a:r>
            <a:endParaRPr lang="fr-FR" dirty="0"/>
          </a:p>
        </p:txBody>
      </p:sp>
      <p:pic>
        <p:nvPicPr>
          <p:cNvPr id="10" name="Image 9"/>
          <p:cNvPicPr>
            <a:picLocks noChangeAspect="1"/>
          </p:cNvPicPr>
          <p:nvPr/>
        </p:nvPicPr>
        <p:blipFill>
          <a:blip r:embed="rId2"/>
          <a:stretch>
            <a:fillRect/>
          </a:stretch>
        </p:blipFill>
        <p:spPr>
          <a:xfrm>
            <a:off x="6598248" y="2015732"/>
            <a:ext cx="4811280" cy="3127332"/>
          </a:xfrm>
          <a:prstGeom prst="rect">
            <a:avLst/>
          </a:prstGeom>
        </p:spPr>
      </p:pic>
      <p:pic>
        <p:nvPicPr>
          <p:cNvPr id="12" name="Image 11"/>
          <p:cNvPicPr>
            <a:picLocks noChangeAspect="1"/>
          </p:cNvPicPr>
          <p:nvPr/>
        </p:nvPicPr>
        <p:blipFill>
          <a:blip r:embed="rId3"/>
          <a:stretch>
            <a:fillRect/>
          </a:stretch>
        </p:blipFill>
        <p:spPr>
          <a:xfrm>
            <a:off x="1400827" y="2037534"/>
            <a:ext cx="4852389" cy="3105530"/>
          </a:xfrm>
          <a:prstGeom prst="rect">
            <a:avLst/>
          </a:prstGeom>
        </p:spPr>
      </p:pic>
      <p:sp>
        <p:nvSpPr>
          <p:cNvPr id="8" name="ZoneTexte 7"/>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4929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800" dirty="0" err="1" smtClean="0"/>
              <a:t>EMBR</a:t>
            </a:r>
            <a:r>
              <a:rPr lang="fr-FR" sz="4800" dirty="0" err="1" smtClean="0">
                <a:solidFill>
                  <a:srgbClr val="C00000"/>
                </a:solidFill>
              </a:rPr>
              <a:t>YOlo</a:t>
            </a:r>
            <a:r>
              <a:rPr lang="fr-FR" sz="4800" dirty="0" err="1" smtClean="0"/>
              <a:t>gie</a:t>
            </a:r>
            <a:r>
              <a:rPr lang="fr-FR" sz="4800" dirty="0" smtClean="0"/>
              <a:t> et cellules souches</a:t>
            </a:r>
            <a:endParaRPr lang="fr-FR" sz="4800" dirty="0"/>
          </a:p>
        </p:txBody>
      </p:sp>
      <p:sp>
        <p:nvSpPr>
          <p:cNvPr id="3" name="Espace réservé du texte 2"/>
          <p:cNvSpPr>
            <a:spLocks noGrp="1"/>
          </p:cNvSpPr>
          <p:nvPr>
            <p:ph type="body" idx="1"/>
          </p:nvPr>
        </p:nvSpPr>
        <p:spPr/>
        <p:txBody>
          <a:bodyPr/>
          <a:lstStyle/>
          <a:p>
            <a:endParaRPr lang="fr-F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4409738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mbryo">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2589" t="4919" r="3368"/>
          <a:stretch/>
        </p:blipFill>
        <p:spPr>
          <a:xfrm>
            <a:off x="1961804" y="29954"/>
            <a:ext cx="8629816" cy="6092408"/>
          </a:xfrm>
          <a:prstGeom prst="rect">
            <a:avLst/>
          </a:prstGeom>
        </p:spPr>
      </p:pic>
      <p:sp>
        <p:nvSpPr>
          <p:cNvPr id="3" name="ZoneTexte 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4417311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Notion de cellule souche</a:t>
            </a:r>
            <a:endParaRPr lang="fr-FR" dirty="0"/>
          </a:p>
        </p:txBody>
      </p:sp>
      <p:sp>
        <p:nvSpPr>
          <p:cNvPr id="3" name="Espace réservé du contenu 2"/>
          <p:cNvSpPr>
            <a:spLocks noGrp="1"/>
          </p:cNvSpPr>
          <p:nvPr>
            <p:ph idx="1"/>
          </p:nvPr>
        </p:nvSpPr>
        <p:spPr>
          <a:xfrm>
            <a:off x="847898" y="1853754"/>
            <a:ext cx="11022048" cy="4345935"/>
          </a:xfrm>
        </p:spPr>
        <p:txBody>
          <a:bodyPr>
            <a:normAutofit fontScale="85000" lnSpcReduction="20000"/>
          </a:bodyPr>
          <a:lstStyle/>
          <a:p>
            <a:r>
              <a:rPr lang="fr-FR" sz="2600" dirty="0" smtClean="0"/>
              <a:t>Toutes les cellules de tous les tissus de l’organisme dérivent de la même cellule </a:t>
            </a:r>
            <a:r>
              <a:rPr lang="fr-FR" sz="2600" dirty="0" smtClean="0">
                <a:sym typeface="Wingdings"/>
              </a:rPr>
              <a:t> </a:t>
            </a:r>
            <a:r>
              <a:rPr lang="fr-FR" sz="2600" b="1" dirty="0" smtClean="0">
                <a:sym typeface="Wingdings"/>
              </a:rPr>
              <a:t>la cellule œuf</a:t>
            </a:r>
            <a:r>
              <a:rPr lang="fr-FR" sz="2600" dirty="0" smtClean="0">
                <a:sym typeface="Wingdings"/>
              </a:rPr>
              <a:t>. Cette cellule va se différencier en </a:t>
            </a:r>
            <a:r>
              <a:rPr lang="fr-FR" sz="2600" b="1" u="sng" dirty="0" smtClean="0">
                <a:sym typeface="Wingdings"/>
              </a:rPr>
              <a:t>cellules souches</a:t>
            </a:r>
            <a:r>
              <a:rPr lang="fr-FR" sz="2600" b="1" dirty="0" smtClean="0">
                <a:sym typeface="Wingdings"/>
              </a:rPr>
              <a:t> </a:t>
            </a:r>
            <a:r>
              <a:rPr lang="fr-FR" sz="2600" dirty="0" smtClean="0">
                <a:sym typeface="Wingdings"/>
              </a:rPr>
              <a:t>totipotentes, puis pluripotentes, </a:t>
            </a:r>
            <a:r>
              <a:rPr lang="fr-FR" sz="2600" dirty="0" err="1" smtClean="0">
                <a:sym typeface="Wingdings"/>
              </a:rPr>
              <a:t>multipotentes</a:t>
            </a:r>
            <a:r>
              <a:rPr lang="fr-FR" sz="2600" dirty="0" smtClean="0">
                <a:sym typeface="Wingdings"/>
              </a:rPr>
              <a:t> et </a:t>
            </a:r>
            <a:r>
              <a:rPr lang="fr-FR" sz="2600" dirty="0" err="1" smtClean="0">
                <a:sym typeface="Wingdings"/>
              </a:rPr>
              <a:t>unipotentes</a:t>
            </a:r>
            <a:r>
              <a:rPr lang="fr-FR" sz="2600" dirty="0" smtClean="0">
                <a:sym typeface="Wingdings"/>
              </a:rPr>
              <a:t> afin de donner des cellules complètement différenciées. </a:t>
            </a:r>
            <a:r>
              <a:rPr lang="fr-FR" sz="2600" i="1" dirty="0" smtClean="0">
                <a:sym typeface="Wingdings"/>
              </a:rPr>
              <a:t>(voir </a:t>
            </a:r>
            <a:r>
              <a:rPr lang="fr-FR" sz="2600" i="1" dirty="0" err="1" smtClean="0">
                <a:sym typeface="Wingdings"/>
              </a:rPr>
              <a:t>Biocell</a:t>
            </a:r>
            <a:r>
              <a:rPr lang="fr-FR" sz="2600" i="1" dirty="0" smtClean="0">
                <a:sym typeface="Wingdings"/>
              </a:rPr>
              <a:t>)</a:t>
            </a:r>
          </a:p>
          <a:p>
            <a:endParaRPr lang="fr-FR" sz="2600" i="1" dirty="0" smtClean="0">
              <a:sym typeface="Wingdings"/>
            </a:endParaRPr>
          </a:p>
          <a:p>
            <a:r>
              <a:rPr lang="fr-FR" sz="2600" b="1" u="sng" dirty="0" smtClean="0">
                <a:sym typeface="Wingdings"/>
              </a:rPr>
              <a:t>Cellule souche totipotente </a:t>
            </a:r>
            <a:r>
              <a:rPr lang="fr-FR" sz="2600" dirty="0" smtClean="0">
                <a:sym typeface="Wingdings"/>
              </a:rPr>
              <a:t>: capable de donner </a:t>
            </a:r>
            <a:r>
              <a:rPr lang="fr-FR" sz="2600" b="1" dirty="0" smtClean="0">
                <a:sym typeface="Wingdings"/>
              </a:rPr>
              <a:t>tous les tissus </a:t>
            </a:r>
            <a:r>
              <a:rPr lang="fr-FR" sz="2600" dirty="0" smtClean="0">
                <a:sym typeface="Wingdings"/>
              </a:rPr>
              <a:t>de l’organisme (+ les </a:t>
            </a:r>
            <a:r>
              <a:rPr lang="fr-FR" sz="2600" b="1" dirty="0" smtClean="0">
                <a:sym typeface="Wingdings"/>
              </a:rPr>
              <a:t>annexes</a:t>
            </a:r>
            <a:r>
              <a:rPr lang="fr-FR" sz="2600" dirty="0" smtClean="0">
                <a:sym typeface="Wingdings"/>
              </a:rPr>
              <a:t> embryonnaires </a:t>
            </a:r>
            <a:r>
              <a:rPr lang="fr-FR" sz="2400" i="1" dirty="0" smtClean="0">
                <a:sym typeface="Wingdings"/>
              </a:rPr>
              <a:t>– placenta </a:t>
            </a:r>
            <a:r>
              <a:rPr lang="fr-FR" sz="2400" i="1" dirty="0" err="1" smtClean="0">
                <a:sym typeface="Wingdings"/>
              </a:rPr>
              <a:t>etc</a:t>
            </a:r>
            <a:r>
              <a:rPr lang="fr-FR" sz="2600" dirty="0" smtClean="0">
                <a:sym typeface="Wingdings"/>
              </a:rPr>
              <a:t>)</a:t>
            </a:r>
          </a:p>
          <a:p>
            <a:r>
              <a:rPr lang="fr-FR" sz="2600" b="1" u="sng" dirty="0" smtClean="0">
                <a:sym typeface="Wingdings"/>
              </a:rPr>
              <a:t>Cellule souche pluripotente </a:t>
            </a:r>
            <a:r>
              <a:rPr lang="fr-FR" sz="2600" dirty="0" smtClean="0">
                <a:sym typeface="Wingdings"/>
              </a:rPr>
              <a:t>: capable de donner les </a:t>
            </a:r>
            <a:r>
              <a:rPr lang="fr-FR" sz="2600" b="1" dirty="0" smtClean="0">
                <a:sym typeface="Wingdings"/>
              </a:rPr>
              <a:t>3 feuillets primitifs : ectoderme, mésoderme et endoderme. </a:t>
            </a:r>
            <a:r>
              <a:rPr lang="fr-FR" sz="2600" b="1" dirty="0" smtClean="0">
                <a:solidFill>
                  <a:srgbClr val="C00000"/>
                </a:solidFill>
                <a:sym typeface="Wingdings"/>
              </a:rPr>
              <a:t>(pas les annexes) ++</a:t>
            </a:r>
          </a:p>
          <a:p>
            <a:r>
              <a:rPr lang="fr-FR" sz="2600" b="1" u="sng" dirty="0" smtClean="0">
                <a:sym typeface="Wingdings"/>
              </a:rPr>
              <a:t>Cellule souche </a:t>
            </a:r>
            <a:r>
              <a:rPr lang="fr-FR" sz="2600" b="1" u="sng" dirty="0" err="1" smtClean="0">
                <a:sym typeface="Wingdings"/>
              </a:rPr>
              <a:t>multipotente</a:t>
            </a:r>
            <a:r>
              <a:rPr lang="fr-FR" sz="2600" b="1" u="sng" dirty="0" smtClean="0">
                <a:sym typeface="Wingdings"/>
              </a:rPr>
              <a:t> </a:t>
            </a:r>
            <a:r>
              <a:rPr lang="fr-FR" sz="2600" dirty="0" smtClean="0">
                <a:sym typeface="Wingdings"/>
              </a:rPr>
              <a:t>: capable de donner tous les produits dérivés d’</a:t>
            </a:r>
            <a:r>
              <a:rPr lang="fr-FR" sz="2600" b="1" dirty="0" smtClean="0">
                <a:sym typeface="Wingdings"/>
              </a:rPr>
              <a:t>un seul feuillet</a:t>
            </a:r>
            <a:r>
              <a:rPr lang="fr-FR" sz="2600" dirty="0" smtClean="0">
                <a:sym typeface="Wingdings"/>
              </a:rPr>
              <a:t>.</a:t>
            </a:r>
            <a:endParaRPr lang="fr-FR" sz="2600" dirty="0">
              <a:sym typeface="Wingdings"/>
            </a:endParaRPr>
          </a:p>
          <a:p>
            <a:endParaRPr lang="fr-FR" dirty="0" smtClean="0">
              <a:sym typeface="Wingdings"/>
            </a:endParaRP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1008291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Notion de cellule souche</a:t>
            </a:r>
            <a:endParaRPr lang="fr-FR" dirty="0"/>
          </a:p>
        </p:txBody>
      </p:sp>
      <p:sp>
        <p:nvSpPr>
          <p:cNvPr id="3" name="Espace réservé du contenu 2"/>
          <p:cNvSpPr>
            <a:spLocks noGrp="1"/>
          </p:cNvSpPr>
          <p:nvPr>
            <p:ph idx="1"/>
          </p:nvPr>
        </p:nvSpPr>
        <p:spPr>
          <a:xfrm>
            <a:off x="1451579" y="2015732"/>
            <a:ext cx="9603275" cy="4040011"/>
          </a:xfrm>
        </p:spPr>
        <p:txBody>
          <a:bodyPr>
            <a:noAutofit/>
          </a:bodyPr>
          <a:lstStyle/>
          <a:p>
            <a:r>
              <a:rPr lang="fr-FR" sz="2400" b="1" u="sng" dirty="0" smtClean="0"/>
              <a:t>Cellule souche </a:t>
            </a:r>
            <a:r>
              <a:rPr lang="fr-FR" sz="2400" b="1" u="sng" dirty="0" err="1" smtClean="0"/>
              <a:t>multipotente</a:t>
            </a:r>
            <a:r>
              <a:rPr lang="fr-FR" sz="2400" b="1" u="sng" dirty="0" smtClean="0"/>
              <a:t> </a:t>
            </a:r>
            <a:r>
              <a:rPr lang="fr-FR" sz="2400" dirty="0" smtClean="0">
                <a:sym typeface="Wingdings"/>
              </a:rPr>
              <a:t> </a:t>
            </a:r>
            <a:r>
              <a:rPr lang="fr-FR" sz="2400" b="1" dirty="0" err="1" smtClean="0">
                <a:sym typeface="Wingdings"/>
              </a:rPr>
              <a:t>Progéniteurs</a:t>
            </a:r>
            <a:r>
              <a:rPr lang="fr-FR" sz="2400" b="1" dirty="0" smtClean="0">
                <a:sym typeface="Wingdings"/>
              </a:rPr>
              <a:t> </a:t>
            </a:r>
            <a:r>
              <a:rPr lang="fr-FR" sz="2400" b="1" i="1" dirty="0" smtClean="0">
                <a:sym typeface="Wingdings"/>
              </a:rPr>
              <a:t>(cellule </a:t>
            </a:r>
            <a:r>
              <a:rPr lang="fr-FR" sz="2400" b="1" i="1" dirty="0" err="1" smtClean="0">
                <a:sym typeface="Wingdings"/>
              </a:rPr>
              <a:t>unipotente</a:t>
            </a:r>
            <a:r>
              <a:rPr lang="fr-FR" sz="2400" b="1" i="1" dirty="0" smtClean="0">
                <a:sym typeface="Wingdings"/>
              </a:rPr>
              <a:t>) </a:t>
            </a:r>
            <a:r>
              <a:rPr lang="fr-FR" sz="2400" b="1" dirty="0" smtClean="0">
                <a:sym typeface="Wingdings"/>
              </a:rPr>
              <a:t> Précurseurs (</a:t>
            </a:r>
            <a:r>
              <a:rPr lang="fr-FR" sz="2400" b="1" dirty="0" smtClean="0">
                <a:solidFill>
                  <a:srgbClr val="0432FF"/>
                </a:solidFill>
                <a:sym typeface="Wingdings"/>
              </a:rPr>
              <a:t>-blaste</a:t>
            </a:r>
            <a:r>
              <a:rPr lang="fr-FR" sz="2400" b="1" dirty="0" smtClean="0">
                <a:sym typeface="Wingdings"/>
              </a:rPr>
              <a:t>) </a:t>
            </a:r>
            <a:r>
              <a:rPr lang="fr-FR" sz="2400" dirty="0" smtClean="0">
                <a:sym typeface="Wingdings"/>
              </a:rPr>
              <a:t> </a:t>
            </a:r>
            <a:r>
              <a:rPr lang="fr-FR" sz="2400" b="1" dirty="0" smtClean="0">
                <a:sym typeface="Wingdings"/>
              </a:rPr>
              <a:t>Cellules différenciées (</a:t>
            </a:r>
            <a:r>
              <a:rPr lang="fr-FR" sz="2400" b="1" dirty="0" smtClean="0">
                <a:solidFill>
                  <a:srgbClr val="C00000"/>
                </a:solidFill>
                <a:sym typeface="Wingdings"/>
              </a:rPr>
              <a:t>-</a:t>
            </a:r>
            <a:r>
              <a:rPr lang="fr-FR" sz="2400" b="1" dirty="0" err="1" smtClean="0">
                <a:solidFill>
                  <a:srgbClr val="C00000"/>
                </a:solidFill>
                <a:sym typeface="Wingdings"/>
              </a:rPr>
              <a:t>cytes</a:t>
            </a:r>
            <a:r>
              <a:rPr lang="fr-FR" sz="2400" b="1" dirty="0" smtClean="0">
                <a:sym typeface="Wingdings"/>
              </a:rPr>
              <a:t>) </a:t>
            </a:r>
            <a:r>
              <a:rPr lang="fr-FR" dirty="0" smtClean="0">
                <a:sym typeface="Wingdings"/>
              </a:rPr>
              <a:t> Tissus  Organes  Organisme / Fœtus  </a:t>
            </a:r>
          </a:p>
          <a:p>
            <a:endParaRPr lang="fr-FR" sz="2400" dirty="0">
              <a:sym typeface="Wingdings"/>
            </a:endParaRPr>
          </a:p>
          <a:p>
            <a:r>
              <a:rPr lang="fr-FR" sz="2400" dirty="0" smtClean="0">
                <a:sym typeface="Wingdings"/>
              </a:rPr>
              <a:t>Le </a:t>
            </a:r>
            <a:r>
              <a:rPr lang="fr-FR" sz="2400" b="1" dirty="0" err="1" smtClean="0">
                <a:sym typeface="Wingdings"/>
              </a:rPr>
              <a:t>progéniteur</a:t>
            </a:r>
            <a:r>
              <a:rPr lang="fr-FR" sz="2400" b="1" dirty="0" smtClean="0">
                <a:sym typeface="Wingdings"/>
              </a:rPr>
              <a:t> (</a:t>
            </a:r>
            <a:r>
              <a:rPr lang="fr-FR" sz="2400" b="1" dirty="0" err="1" smtClean="0">
                <a:sym typeface="Wingdings"/>
              </a:rPr>
              <a:t>unipotent</a:t>
            </a:r>
            <a:r>
              <a:rPr lang="fr-FR" sz="2400" b="1" dirty="0" smtClean="0">
                <a:sym typeface="Wingdings"/>
              </a:rPr>
              <a:t>) </a:t>
            </a:r>
            <a:r>
              <a:rPr lang="fr-FR" sz="2400" dirty="0" smtClean="0">
                <a:sym typeface="Wingdings"/>
              </a:rPr>
              <a:t>garde une </a:t>
            </a:r>
            <a:r>
              <a:rPr lang="fr-FR" sz="2400" b="1" dirty="0" smtClean="0">
                <a:sym typeface="Wingdings"/>
              </a:rPr>
              <a:t>cellule en réserve</a:t>
            </a:r>
            <a:r>
              <a:rPr lang="fr-FR" sz="2400" dirty="0" smtClean="0">
                <a:sym typeface="Wingdings"/>
              </a:rPr>
              <a:t> identique au </a:t>
            </a:r>
            <a:r>
              <a:rPr lang="fr-FR" sz="2400" dirty="0" err="1" smtClean="0">
                <a:sym typeface="Wingdings"/>
              </a:rPr>
              <a:t>progéniteur</a:t>
            </a:r>
            <a:r>
              <a:rPr lang="fr-FR" sz="2400" dirty="0" smtClean="0">
                <a:sym typeface="Wingdings"/>
              </a:rPr>
              <a:t>, l’autre se différencie en précurseur.</a:t>
            </a:r>
          </a:p>
          <a:p>
            <a:r>
              <a:rPr lang="fr-FR" sz="2400" dirty="0" smtClean="0">
                <a:sym typeface="Wingdings"/>
              </a:rPr>
              <a:t>Le précurseur se divise en deux cellules différenciées. (qui ne se divisent plus). </a:t>
            </a:r>
            <a:r>
              <a:rPr lang="fr-FR" sz="2400" b="1" dirty="0" smtClean="0">
                <a:solidFill>
                  <a:srgbClr val="0432FF"/>
                </a:solidFill>
                <a:sym typeface="Wingdings"/>
              </a:rPr>
              <a:t>Ce n’est pas une cellule souche </a:t>
            </a:r>
            <a:r>
              <a:rPr lang="fr-FR" sz="2400" dirty="0" smtClean="0">
                <a:sym typeface="Wingdings"/>
              </a:rPr>
              <a:t>!</a:t>
            </a:r>
            <a:endParaRPr lang="fr-FR" sz="2400"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8654307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Progéniteur</a:t>
            </a:r>
            <a:r>
              <a:rPr lang="fr-FR" dirty="0" smtClean="0"/>
              <a:t> / précurseur</a:t>
            </a:r>
            <a:endParaRPr lang="fr-FR" dirty="0"/>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34413" t="1049" r="19344" b="3491"/>
          <a:stretch/>
        </p:blipFill>
        <p:spPr>
          <a:xfrm rot="16200000">
            <a:off x="3984568" y="-2130813"/>
            <a:ext cx="4222866" cy="12192002"/>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6386916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Origine embryonnaire des tissus</a:t>
            </a:r>
            <a:endParaRPr lang="fr-FR" dirty="0"/>
          </a:p>
        </p:txBody>
      </p:sp>
      <p:sp>
        <p:nvSpPr>
          <p:cNvPr id="3" name="Espace réservé du contenu 2"/>
          <p:cNvSpPr>
            <a:spLocks noGrp="1"/>
          </p:cNvSpPr>
          <p:nvPr>
            <p:ph idx="1"/>
          </p:nvPr>
        </p:nvSpPr>
        <p:spPr>
          <a:xfrm>
            <a:off x="653557" y="2036409"/>
            <a:ext cx="2710893" cy="3200609"/>
          </a:xfrm>
        </p:spPr>
        <p:txBody>
          <a:bodyPr>
            <a:noAutofit/>
          </a:bodyPr>
          <a:lstStyle/>
          <a:p>
            <a:r>
              <a:rPr lang="fr-FR" dirty="0" smtClean="0"/>
              <a:t>Rappels neurulation - 3</a:t>
            </a:r>
            <a:r>
              <a:rPr lang="fr-FR" baseline="30000" dirty="0" smtClean="0"/>
              <a:t>ème</a:t>
            </a:r>
            <a:r>
              <a:rPr lang="fr-FR" dirty="0" smtClean="0"/>
              <a:t> semaine</a:t>
            </a:r>
          </a:p>
          <a:p>
            <a:endParaRPr lang="fr-FR" dirty="0" smtClean="0"/>
          </a:p>
          <a:p>
            <a:r>
              <a:rPr lang="fr-FR" b="1" dirty="0">
                <a:solidFill>
                  <a:schemeClr val="accent2">
                    <a:lumMod val="75000"/>
                  </a:schemeClr>
                </a:solidFill>
              </a:rPr>
              <a:t>https://</a:t>
            </a:r>
            <a:r>
              <a:rPr lang="fr-FR" b="1" dirty="0" err="1">
                <a:solidFill>
                  <a:schemeClr val="accent2">
                    <a:lumMod val="75000"/>
                  </a:schemeClr>
                </a:solidFill>
              </a:rPr>
              <a:t>www.youtube.com</a:t>
            </a:r>
            <a:r>
              <a:rPr lang="fr-FR" b="1" dirty="0">
                <a:solidFill>
                  <a:schemeClr val="accent2">
                    <a:lumMod val="75000"/>
                  </a:schemeClr>
                </a:solidFill>
              </a:rPr>
              <a:t>/</a:t>
            </a:r>
            <a:r>
              <a:rPr lang="fr-FR" b="1" dirty="0" err="1">
                <a:solidFill>
                  <a:schemeClr val="accent2">
                    <a:lumMod val="75000"/>
                  </a:schemeClr>
                </a:solidFill>
              </a:rPr>
              <a:t>watch?v</a:t>
            </a:r>
            <a:r>
              <a:rPr lang="fr-FR" b="1" dirty="0">
                <a:solidFill>
                  <a:schemeClr val="accent2">
                    <a:lumMod val="75000"/>
                  </a:schemeClr>
                </a:solidFill>
              </a:rPr>
              <a:t>=lGLexQR9xGs</a:t>
            </a:r>
            <a:endParaRPr lang="fr-FR" b="1" dirty="0" smtClean="0">
              <a:solidFill>
                <a:schemeClr val="accent2">
                  <a:lumMod val="75000"/>
                </a:schemeClr>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0335" y="2036409"/>
            <a:ext cx="7690403" cy="3898653"/>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3274821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1503509948"/>
              </p:ext>
            </p:extLst>
          </p:nvPr>
        </p:nvGraphicFramePr>
        <p:xfrm>
          <a:off x="202809" y="696036"/>
          <a:ext cx="2497540" cy="5199797"/>
        </p:xfrm>
        <a:graphic>
          <a:graphicData uri="http://schemas.openxmlformats.org/drawingml/2006/table">
            <a:tbl>
              <a:tblPr>
                <a:tableStyleId>{793D81CF-94F2-401A-BA57-92F5A7B2D0C5}</a:tableStyleId>
              </a:tblPr>
              <a:tblGrid>
                <a:gridCol w="2497540"/>
              </a:tblGrid>
              <a:tr h="1272909">
                <a:tc>
                  <a:txBody>
                    <a:bodyPr/>
                    <a:lstStyle/>
                    <a:p>
                      <a:r>
                        <a:rPr lang="fr-FR" dirty="0" smtClean="0">
                          <a:solidFill>
                            <a:schemeClr val="bg1"/>
                          </a:solidFill>
                        </a:rPr>
                        <a:t>ECTODERME DE SURFACE</a:t>
                      </a:r>
                      <a:endParaRPr lang="fr-FR" dirty="0">
                        <a:solidFill>
                          <a:schemeClr val="bg1"/>
                        </a:solidFill>
                      </a:endParaRPr>
                    </a:p>
                  </a:txBody>
                  <a:tcPr>
                    <a:solidFill>
                      <a:srgbClr val="0432FF"/>
                    </a:solidFill>
                  </a:tcPr>
                </a:tc>
              </a:tr>
              <a:tr h="1272909">
                <a:tc>
                  <a:txBody>
                    <a:bodyPr/>
                    <a:lstStyle/>
                    <a:p>
                      <a:r>
                        <a:rPr lang="fr-FR" dirty="0" smtClean="0"/>
                        <a:t>NEURO-ECTODERME</a:t>
                      </a:r>
                      <a:endParaRPr lang="fr-FR" dirty="0"/>
                    </a:p>
                  </a:txBody>
                  <a:tcPr>
                    <a:solidFill>
                      <a:srgbClr val="76D6FF"/>
                    </a:solidFill>
                  </a:tcPr>
                </a:tc>
              </a:tr>
              <a:tr h="1070839">
                <a:tc>
                  <a:txBody>
                    <a:bodyPr/>
                    <a:lstStyle/>
                    <a:p>
                      <a:r>
                        <a:rPr lang="fr-FR" dirty="0" smtClean="0"/>
                        <a:t>MESODERME</a:t>
                      </a:r>
                      <a:endParaRPr lang="fr-FR" dirty="0"/>
                    </a:p>
                  </a:txBody>
                  <a:tcPr>
                    <a:solidFill>
                      <a:schemeClr val="accent2">
                        <a:lumMod val="75000"/>
                      </a:schemeClr>
                    </a:solidFill>
                  </a:tcPr>
                </a:tc>
              </a:tr>
              <a:tr h="1583140">
                <a:tc>
                  <a:txBody>
                    <a:bodyPr/>
                    <a:lstStyle/>
                    <a:p>
                      <a:r>
                        <a:rPr lang="fr-FR" dirty="0" smtClean="0"/>
                        <a:t>ENDODERME</a:t>
                      </a:r>
                      <a:endParaRPr lang="fr-FR" dirty="0"/>
                    </a:p>
                  </a:txBody>
                  <a:tcPr>
                    <a:solidFill>
                      <a:srgbClr val="FFC089"/>
                    </a:solidFill>
                  </a:tcPr>
                </a:tc>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296171999"/>
              </p:ext>
            </p:extLst>
          </p:nvPr>
        </p:nvGraphicFramePr>
        <p:xfrm>
          <a:off x="2713322" y="59080"/>
          <a:ext cx="1746913" cy="5836752"/>
        </p:xfrm>
        <a:graphic>
          <a:graphicData uri="http://schemas.openxmlformats.org/drawingml/2006/table">
            <a:tbl>
              <a:tblPr>
                <a:tableStyleId>{793D81CF-94F2-401A-BA57-92F5A7B2D0C5}</a:tableStyleId>
              </a:tblPr>
              <a:tblGrid>
                <a:gridCol w="1746913"/>
              </a:tblGrid>
              <a:tr h="646635">
                <a:tc>
                  <a:txBody>
                    <a:bodyPr/>
                    <a:lstStyle/>
                    <a:p>
                      <a:r>
                        <a:rPr lang="fr-FR" b="0" dirty="0" smtClean="0"/>
                        <a:t>Epithéliums</a:t>
                      </a:r>
                      <a:r>
                        <a:rPr lang="fr-FR" b="0" baseline="0" dirty="0" smtClean="0"/>
                        <a:t> de revêtement</a:t>
                      </a:r>
                      <a:endParaRPr lang="fr-FR" b="0" dirty="0"/>
                    </a:p>
                  </a:txBody>
                  <a:tcPr/>
                </a:tc>
              </a:tr>
              <a:tr h="1259261">
                <a:tc>
                  <a:txBody>
                    <a:bodyPr/>
                    <a:lstStyle/>
                    <a:p>
                      <a:pPr marL="285750" indent="-285750">
                        <a:buFont typeface="Arial" charset="0"/>
                        <a:buChar char="•"/>
                      </a:pPr>
                      <a:r>
                        <a:rPr lang="fr-FR" dirty="0" smtClean="0">
                          <a:solidFill>
                            <a:srgbClr val="0432FF"/>
                          </a:solidFill>
                        </a:rPr>
                        <a:t>Epiderme</a:t>
                      </a:r>
                    </a:p>
                    <a:p>
                      <a:pPr marL="285750" indent="-285750">
                        <a:buFont typeface="Arial" charset="0"/>
                        <a:buChar char="•"/>
                      </a:pPr>
                      <a:r>
                        <a:rPr lang="fr-FR" baseline="0" dirty="0" smtClean="0">
                          <a:solidFill>
                            <a:srgbClr val="0432FF"/>
                          </a:solidFill>
                        </a:rPr>
                        <a:t>Email des dents</a:t>
                      </a:r>
                      <a:endParaRPr lang="fr-FR" dirty="0">
                        <a:solidFill>
                          <a:srgbClr val="0432FF"/>
                        </a:solidFill>
                      </a:endParaRPr>
                    </a:p>
                  </a:txBody>
                  <a:tcPr/>
                </a:tc>
              </a:tr>
              <a:tr h="1259261">
                <a:tc>
                  <a:txBody>
                    <a:bodyPr/>
                    <a:lstStyle/>
                    <a:p>
                      <a:pPr marL="285750" indent="-285750">
                        <a:buFont typeface="Arial" charset="0"/>
                        <a:buChar char="•"/>
                      </a:pPr>
                      <a:r>
                        <a:rPr lang="fr-FR" dirty="0" smtClean="0">
                          <a:solidFill>
                            <a:srgbClr val="76D6FF"/>
                          </a:solidFill>
                        </a:rPr>
                        <a:t>Ependyme</a:t>
                      </a:r>
                    </a:p>
                    <a:p>
                      <a:pPr marL="285750" indent="-285750">
                        <a:buFont typeface="Arial" charset="0"/>
                        <a:buChar char="•"/>
                      </a:pPr>
                      <a:r>
                        <a:rPr lang="fr-FR" dirty="0" smtClean="0">
                          <a:solidFill>
                            <a:srgbClr val="76D6FF"/>
                          </a:solidFill>
                        </a:rPr>
                        <a:t>Rétine</a:t>
                      </a:r>
                      <a:endParaRPr lang="fr-FR" dirty="0">
                        <a:solidFill>
                          <a:srgbClr val="76D6FF"/>
                        </a:solidFill>
                      </a:endParaRPr>
                    </a:p>
                  </a:txBody>
                  <a:tcPr/>
                </a:tc>
              </a:tr>
              <a:tr h="1099816">
                <a:tc>
                  <a:txBody>
                    <a:bodyPr/>
                    <a:lstStyle/>
                    <a:p>
                      <a:r>
                        <a:rPr lang="fr-FR" dirty="0" smtClean="0">
                          <a:solidFill>
                            <a:schemeClr val="accent2">
                              <a:lumMod val="75000"/>
                            </a:schemeClr>
                          </a:solidFill>
                        </a:rPr>
                        <a:t>Epithéliums</a:t>
                      </a:r>
                      <a:r>
                        <a:rPr lang="fr-FR" baseline="0" dirty="0" smtClean="0">
                          <a:solidFill>
                            <a:schemeClr val="accent2">
                              <a:lumMod val="75000"/>
                            </a:schemeClr>
                          </a:solidFill>
                        </a:rPr>
                        <a:t> des cavités cœlomiques</a:t>
                      </a:r>
                      <a:endParaRPr lang="fr-FR" dirty="0">
                        <a:solidFill>
                          <a:schemeClr val="accent2">
                            <a:lumMod val="75000"/>
                          </a:schemeClr>
                        </a:solidFill>
                      </a:endParaRPr>
                    </a:p>
                  </a:txBody>
                  <a:tcPr>
                    <a:solidFill>
                      <a:schemeClr val="bg1"/>
                    </a:solidFill>
                  </a:tcPr>
                </a:tc>
              </a:tr>
              <a:tr h="1571779">
                <a:tc>
                  <a:txBody>
                    <a:bodyPr/>
                    <a:lstStyle/>
                    <a:p>
                      <a:r>
                        <a:rPr lang="fr-FR" dirty="0" smtClean="0">
                          <a:solidFill>
                            <a:srgbClr val="FF9300"/>
                          </a:solidFill>
                        </a:rPr>
                        <a:t>Epithéliums digestifs et des voies aériennes</a:t>
                      </a:r>
                      <a:endParaRPr lang="fr-FR" dirty="0">
                        <a:solidFill>
                          <a:srgbClr val="FF9300"/>
                        </a:solidFill>
                      </a:endParaRPr>
                    </a:p>
                  </a:txBody>
                  <a:tcPr/>
                </a:tc>
              </a:tr>
            </a:tbl>
          </a:graphicData>
        </a:graphic>
      </p:graphicFrame>
      <p:graphicFrame>
        <p:nvGraphicFramePr>
          <p:cNvPr id="6" name="Tableau 5"/>
          <p:cNvGraphicFramePr>
            <a:graphicFrameLocks noGrp="1"/>
          </p:cNvGraphicFramePr>
          <p:nvPr>
            <p:extLst>
              <p:ext uri="{D42A27DB-BD31-4B8C-83A1-F6EECF244321}">
                <p14:modId xmlns:p14="http://schemas.microsoft.com/office/powerpoint/2010/main" val="1262585133"/>
              </p:ext>
            </p:extLst>
          </p:nvPr>
        </p:nvGraphicFramePr>
        <p:xfrm>
          <a:off x="4473208" y="59080"/>
          <a:ext cx="1951629" cy="5836751"/>
        </p:xfrm>
        <a:graphic>
          <a:graphicData uri="http://schemas.openxmlformats.org/drawingml/2006/table">
            <a:tbl>
              <a:tblPr>
                <a:tableStyleId>{793D81CF-94F2-401A-BA57-92F5A7B2D0C5}</a:tableStyleId>
              </a:tblPr>
              <a:tblGrid>
                <a:gridCol w="1951629"/>
              </a:tblGrid>
              <a:tr h="658542">
                <a:tc>
                  <a:txBody>
                    <a:bodyPr/>
                    <a:lstStyle/>
                    <a:p>
                      <a:r>
                        <a:rPr lang="fr-FR" dirty="0" smtClean="0"/>
                        <a:t>Epithéliums</a:t>
                      </a:r>
                      <a:r>
                        <a:rPr lang="fr-FR" baseline="0" dirty="0" smtClean="0"/>
                        <a:t> glandulaires</a:t>
                      </a:r>
                      <a:endParaRPr lang="fr-FR" dirty="0"/>
                    </a:p>
                  </a:txBody>
                  <a:tcPr/>
                </a:tc>
              </a:tr>
              <a:tr h="1211516">
                <a:tc>
                  <a:txBody>
                    <a:bodyPr/>
                    <a:lstStyle/>
                    <a:p>
                      <a:r>
                        <a:rPr lang="fr-FR" dirty="0" smtClean="0">
                          <a:solidFill>
                            <a:srgbClr val="0432FF"/>
                          </a:solidFill>
                        </a:rPr>
                        <a:t>Glandes sudoripares,</a:t>
                      </a:r>
                      <a:r>
                        <a:rPr lang="fr-FR" baseline="0" dirty="0" smtClean="0">
                          <a:solidFill>
                            <a:srgbClr val="0432FF"/>
                          </a:solidFill>
                        </a:rPr>
                        <a:t> sébacées, mammaires</a:t>
                      </a:r>
                      <a:endParaRPr lang="fr-FR" dirty="0">
                        <a:solidFill>
                          <a:srgbClr val="0432FF"/>
                        </a:solidFill>
                      </a:endParaRPr>
                    </a:p>
                  </a:txBody>
                  <a:tcPr/>
                </a:tc>
              </a:tr>
              <a:tr h="1247784">
                <a:tc>
                  <a:txBody>
                    <a:bodyPr/>
                    <a:lstStyle/>
                    <a:p>
                      <a:r>
                        <a:rPr lang="fr-FR" dirty="0" smtClean="0">
                          <a:solidFill>
                            <a:srgbClr val="76D6FF"/>
                          </a:solidFill>
                        </a:rPr>
                        <a:t>Médullo-surrénales</a:t>
                      </a:r>
                      <a:endParaRPr lang="fr-FR" dirty="0">
                        <a:solidFill>
                          <a:srgbClr val="76D6FF"/>
                        </a:solidFill>
                      </a:endParaRPr>
                    </a:p>
                  </a:txBody>
                  <a:tcPr/>
                </a:tc>
              </a:tr>
              <a:tr h="1071028">
                <a:tc>
                  <a:txBody>
                    <a:bodyPr/>
                    <a:lstStyle/>
                    <a:p>
                      <a:r>
                        <a:rPr lang="fr-FR" dirty="0" err="1" smtClean="0">
                          <a:solidFill>
                            <a:schemeClr val="accent2">
                              <a:lumMod val="75000"/>
                            </a:schemeClr>
                          </a:solidFill>
                        </a:rPr>
                        <a:t>Cortico-surrénales</a:t>
                      </a:r>
                      <a:endParaRPr lang="fr-FR" dirty="0">
                        <a:solidFill>
                          <a:schemeClr val="accent2">
                            <a:lumMod val="75000"/>
                          </a:schemeClr>
                        </a:solidFill>
                      </a:endParaRPr>
                    </a:p>
                  </a:txBody>
                  <a:tcPr>
                    <a:solidFill>
                      <a:schemeClr val="bg1"/>
                    </a:solidFill>
                  </a:tcPr>
                </a:tc>
              </a:tr>
              <a:tr h="1647881">
                <a:tc>
                  <a:txBody>
                    <a:bodyPr/>
                    <a:lstStyle/>
                    <a:p>
                      <a:r>
                        <a:rPr lang="fr-FR" dirty="0" smtClean="0">
                          <a:solidFill>
                            <a:srgbClr val="FF9300"/>
                          </a:solidFill>
                        </a:rPr>
                        <a:t>Glandes digestives, bronchiques.</a:t>
                      </a:r>
                    </a:p>
                    <a:p>
                      <a:r>
                        <a:rPr lang="fr-FR" dirty="0" smtClean="0">
                          <a:solidFill>
                            <a:srgbClr val="FF9300"/>
                          </a:solidFill>
                        </a:rPr>
                        <a:t>Foie, pancréas, cellules </a:t>
                      </a:r>
                      <a:r>
                        <a:rPr lang="fr-FR" dirty="0" err="1" smtClean="0">
                          <a:solidFill>
                            <a:srgbClr val="FF9300"/>
                          </a:solidFill>
                        </a:rPr>
                        <a:t>neuro-endocrines</a:t>
                      </a:r>
                      <a:r>
                        <a:rPr lang="fr-FR" dirty="0" smtClean="0">
                          <a:solidFill>
                            <a:srgbClr val="FF9300"/>
                          </a:solidFill>
                        </a:rPr>
                        <a:t>.</a:t>
                      </a:r>
                      <a:endParaRPr lang="fr-FR" dirty="0">
                        <a:solidFill>
                          <a:srgbClr val="FF9300"/>
                        </a:solidFill>
                      </a:endParaRPr>
                    </a:p>
                  </a:txBody>
                  <a:tcPr/>
                </a:tc>
              </a:tr>
            </a:tbl>
          </a:graphicData>
        </a:graphic>
      </p:graphicFrame>
      <p:graphicFrame>
        <p:nvGraphicFramePr>
          <p:cNvPr id="7" name="Tableau 6"/>
          <p:cNvGraphicFramePr>
            <a:graphicFrameLocks noGrp="1"/>
          </p:cNvGraphicFramePr>
          <p:nvPr>
            <p:extLst>
              <p:ext uri="{D42A27DB-BD31-4B8C-83A1-F6EECF244321}">
                <p14:modId xmlns:p14="http://schemas.microsoft.com/office/powerpoint/2010/main" val="1583265332"/>
              </p:ext>
            </p:extLst>
          </p:nvPr>
        </p:nvGraphicFramePr>
        <p:xfrm>
          <a:off x="6437810" y="59082"/>
          <a:ext cx="1955563" cy="5173470"/>
        </p:xfrm>
        <a:graphic>
          <a:graphicData uri="http://schemas.openxmlformats.org/drawingml/2006/table">
            <a:tbl>
              <a:tblPr>
                <a:tableStyleId>{793D81CF-94F2-401A-BA57-92F5A7B2D0C5}</a:tableStyleId>
              </a:tblPr>
              <a:tblGrid>
                <a:gridCol w="1955563"/>
              </a:tblGrid>
              <a:tr h="605502">
                <a:tc>
                  <a:txBody>
                    <a:bodyPr/>
                    <a:lstStyle/>
                    <a:p>
                      <a:r>
                        <a:rPr lang="fr-FR" dirty="0" smtClean="0"/>
                        <a:t>Tissu conjonctif</a:t>
                      </a:r>
                      <a:endParaRPr lang="fr-FR" dirty="0"/>
                    </a:p>
                  </a:txBody>
                  <a:tcPr/>
                </a:tc>
              </a:tr>
              <a:tr h="2556288">
                <a:tc>
                  <a:txBody>
                    <a:bodyPr/>
                    <a:lstStyle/>
                    <a:p>
                      <a:endParaRPr lang="fr-FR" dirty="0"/>
                    </a:p>
                  </a:txBody>
                  <a:tcPr/>
                </a:tc>
              </a:tr>
              <a:tr h="1919800">
                <a:tc>
                  <a:txBody>
                    <a:bodyPr/>
                    <a:lstStyle/>
                    <a:p>
                      <a:pPr marL="285750" indent="-285750">
                        <a:buFont typeface="Arial" charset="0"/>
                        <a:buChar char="•"/>
                      </a:pPr>
                      <a:r>
                        <a:rPr lang="fr-FR" dirty="0" err="1" smtClean="0">
                          <a:solidFill>
                            <a:schemeClr val="accent2">
                              <a:lumMod val="75000"/>
                            </a:schemeClr>
                          </a:solidFill>
                        </a:rPr>
                        <a:t>Fibrocytes</a:t>
                      </a:r>
                      <a:endParaRPr lang="fr-FR" dirty="0" smtClean="0">
                        <a:solidFill>
                          <a:schemeClr val="accent2">
                            <a:lumMod val="75000"/>
                          </a:schemeClr>
                        </a:solidFill>
                      </a:endParaRPr>
                    </a:p>
                    <a:p>
                      <a:pPr marL="285750" indent="-285750">
                        <a:buFont typeface="Arial" charset="0"/>
                        <a:buChar char="•"/>
                      </a:pPr>
                      <a:r>
                        <a:rPr lang="fr-FR" dirty="0" err="1" smtClean="0">
                          <a:solidFill>
                            <a:schemeClr val="accent2">
                              <a:lumMod val="75000"/>
                            </a:schemeClr>
                          </a:solidFill>
                        </a:rPr>
                        <a:t>Chondrocytes</a:t>
                      </a:r>
                      <a:endParaRPr lang="fr-FR" dirty="0" smtClean="0">
                        <a:solidFill>
                          <a:schemeClr val="accent2">
                            <a:lumMod val="75000"/>
                          </a:schemeClr>
                        </a:solidFill>
                      </a:endParaRPr>
                    </a:p>
                    <a:p>
                      <a:pPr marL="285750" indent="-285750">
                        <a:buFont typeface="Arial" charset="0"/>
                        <a:buChar char="•"/>
                      </a:pPr>
                      <a:r>
                        <a:rPr lang="fr-FR" dirty="0" smtClean="0">
                          <a:solidFill>
                            <a:schemeClr val="accent2">
                              <a:lumMod val="75000"/>
                            </a:schemeClr>
                          </a:solidFill>
                        </a:rPr>
                        <a:t>Ostéocytes</a:t>
                      </a:r>
                    </a:p>
                    <a:p>
                      <a:pPr marL="285750" indent="-285750">
                        <a:buFont typeface="Arial" charset="0"/>
                        <a:buChar char="•"/>
                      </a:pPr>
                      <a:r>
                        <a:rPr lang="fr-FR" dirty="0" smtClean="0">
                          <a:solidFill>
                            <a:schemeClr val="accent2">
                              <a:lumMod val="75000"/>
                            </a:schemeClr>
                          </a:solidFill>
                        </a:rPr>
                        <a:t>Adipocytes</a:t>
                      </a:r>
                    </a:p>
                    <a:p>
                      <a:pPr marL="285750" indent="-285750">
                        <a:buFont typeface="Arial" charset="0"/>
                        <a:buChar char="•"/>
                      </a:pPr>
                      <a:r>
                        <a:rPr lang="fr-FR" dirty="0" smtClean="0">
                          <a:solidFill>
                            <a:schemeClr val="accent2">
                              <a:lumMod val="75000"/>
                            </a:schemeClr>
                          </a:solidFill>
                        </a:rPr>
                        <a:t>Cellules</a:t>
                      </a:r>
                      <a:r>
                        <a:rPr lang="fr-FR" baseline="0" dirty="0" smtClean="0">
                          <a:solidFill>
                            <a:schemeClr val="accent2">
                              <a:lumMod val="75000"/>
                            </a:schemeClr>
                          </a:solidFill>
                        </a:rPr>
                        <a:t> libres (sang)</a:t>
                      </a:r>
                      <a:endParaRPr lang="fr-FR" dirty="0" smtClean="0">
                        <a:solidFill>
                          <a:schemeClr val="accent2">
                            <a:lumMod val="75000"/>
                          </a:schemeClr>
                        </a:solidFill>
                      </a:endParaRPr>
                    </a:p>
                    <a:p>
                      <a:endParaRPr lang="fr-FR" dirty="0"/>
                    </a:p>
                  </a:txBody>
                  <a:tcPr>
                    <a:solidFill>
                      <a:schemeClr val="bg1"/>
                    </a:solidFill>
                  </a:tcPr>
                </a:tc>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98692102"/>
              </p:ext>
            </p:extLst>
          </p:nvPr>
        </p:nvGraphicFramePr>
        <p:xfrm>
          <a:off x="8406346" y="49921"/>
          <a:ext cx="1974380" cy="4307541"/>
        </p:xfrm>
        <a:graphic>
          <a:graphicData uri="http://schemas.openxmlformats.org/drawingml/2006/table">
            <a:tbl>
              <a:tblPr>
                <a:tableStyleId>{793D81CF-94F2-401A-BA57-92F5A7B2D0C5}</a:tableStyleId>
              </a:tblPr>
              <a:tblGrid>
                <a:gridCol w="1974380"/>
              </a:tblGrid>
              <a:tr h="605172">
                <a:tc>
                  <a:txBody>
                    <a:bodyPr/>
                    <a:lstStyle/>
                    <a:p>
                      <a:r>
                        <a:rPr lang="fr-FR" dirty="0" smtClean="0"/>
                        <a:t>Tissu musculaire</a:t>
                      </a:r>
                      <a:endParaRPr lang="fr-FR" dirty="0"/>
                    </a:p>
                  </a:txBody>
                  <a:tcPr/>
                </a:tc>
              </a:tr>
              <a:tr h="1150238">
                <a:tc>
                  <a:txBody>
                    <a:bodyPr/>
                    <a:lstStyle/>
                    <a:p>
                      <a:pPr marL="285750" indent="-285750">
                        <a:buFont typeface="Arial" charset="0"/>
                        <a:buChar char="•"/>
                      </a:pPr>
                      <a:r>
                        <a:rPr lang="fr-FR" dirty="0" smtClean="0">
                          <a:solidFill>
                            <a:srgbClr val="0432FF"/>
                          </a:solidFill>
                        </a:rPr>
                        <a:t>Certains muscles lisses</a:t>
                      </a:r>
                    </a:p>
                    <a:p>
                      <a:pPr marL="285750" indent="-285750">
                        <a:buFont typeface="Arial" charset="0"/>
                        <a:buChar char="•"/>
                      </a:pPr>
                      <a:r>
                        <a:rPr lang="fr-FR" dirty="0" smtClean="0">
                          <a:solidFill>
                            <a:srgbClr val="0432FF"/>
                          </a:solidFill>
                        </a:rPr>
                        <a:t>C</a:t>
                      </a:r>
                      <a:r>
                        <a:rPr lang="fr-FR" smtClean="0">
                          <a:solidFill>
                            <a:srgbClr val="0432FF"/>
                          </a:solidFill>
                        </a:rPr>
                        <a:t>ellules </a:t>
                      </a:r>
                      <a:r>
                        <a:rPr lang="fr-FR" dirty="0" smtClean="0">
                          <a:solidFill>
                            <a:srgbClr val="0432FF"/>
                          </a:solidFill>
                        </a:rPr>
                        <a:t>myoépithéliales</a:t>
                      </a:r>
                      <a:endParaRPr lang="fr-FR" dirty="0">
                        <a:solidFill>
                          <a:srgbClr val="0432FF"/>
                        </a:solidFill>
                      </a:endParaRPr>
                    </a:p>
                  </a:txBody>
                  <a:tcPr/>
                </a:tc>
              </a:tr>
              <a:tr h="1363411">
                <a:tc>
                  <a:txBody>
                    <a:bodyPr/>
                    <a:lstStyle/>
                    <a:p>
                      <a:r>
                        <a:rPr lang="fr-FR" dirty="0" smtClean="0">
                          <a:solidFill>
                            <a:srgbClr val="76D6FF"/>
                          </a:solidFill>
                        </a:rPr>
                        <a:t>Certains muscles lisses</a:t>
                      </a:r>
                      <a:endParaRPr lang="fr-FR" dirty="0">
                        <a:solidFill>
                          <a:srgbClr val="76D6FF"/>
                        </a:solidFill>
                      </a:endParaRPr>
                    </a:p>
                  </a:txBody>
                  <a:tcPr/>
                </a:tc>
              </a:tr>
              <a:tr h="1150238">
                <a:tc>
                  <a:txBody>
                    <a:bodyPr/>
                    <a:lstStyle/>
                    <a:p>
                      <a:r>
                        <a:rPr lang="fr-FR" dirty="0" smtClean="0">
                          <a:solidFill>
                            <a:schemeClr val="accent2">
                              <a:lumMod val="75000"/>
                            </a:schemeClr>
                          </a:solidFill>
                        </a:rPr>
                        <a:t>Muscles striés, cardiaques et lisses</a:t>
                      </a:r>
                      <a:endParaRPr lang="fr-FR" dirty="0">
                        <a:solidFill>
                          <a:schemeClr val="accent2">
                            <a:lumMod val="75000"/>
                          </a:schemeClr>
                        </a:solidFill>
                      </a:endParaRPr>
                    </a:p>
                  </a:txBody>
                  <a:tcPr>
                    <a:solidFill>
                      <a:schemeClr val="bg1"/>
                    </a:solidFill>
                  </a:tcPr>
                </a:tc>
              </a:tr>
            </a:tbl>
          </a:graphicData>
        </a:graphic>
      </p:graphicFrame>
      <p:graphicFrame>
        <p:nvGraphicFramePr>
          <p:cNvPr id="9" name="Tableau 8"/>
          <p:cNvGraphicFramePr>
            <a:graphicFrameLocks noGrp="1"/>
          </p:cNvGraphicFramePr>
          <p:nvPr>
            <p:extLst>
              <p:ext uri="{D42A27DB-BD31-4B8C-83A1-F6EECF244321}">
                <p14:modId xmlns:p14="http://schemas.microsoft.com/office/powerpoint/2010/main" val="1571878747"/>
              </p:ext>
            </p:extLst>
          </p:nvPr>
        </p:nvGraphicFramePr>
        <p:xfrm>
          <a:off x="10380726" y="16670"/>
          <a:ext cx="1744329" cy="3238375"/>
        </p:xfrm>
        <a:graphic>
          <a:graphicData uri="http://schemas.openxmlformats.org/drawingml/2006/table">
            <a:tbl>
              <a:tblPr>
                <a:tableStyleId>{793D81CF-94F2-401A-BA57-92F5A7B2D0C5}</a:tableStyleId>
              </a:tblPr>
              <a:tblGrid>
                <a:gridCol w="1744329"/>
              </a:tblGrid>
              <a:tr h="656791">
                <a:tc>
                  <a:txBody>
                    <a:bodyPr/>
                    <a:lstStyle/>
                    <a:p>
                      <a:r>
                        <a:rPr lang="fr-FR" dirty="0" smtClean="0"/>
                        <a:t>Tissu nerveux</a:t>
                      </a:r>
                      <a:endParaRPr lang="fr-FR" dirty="0"/>
                    </a:p>
                  </a:txBody>
                  <a:tcPr/>
                </a:tc>
              </a:tr>
              <a:tr h="1118544">
                <a:tc>
                  <a:txBody>
                    <a:bodyPr/>
                    <a:lstStyle/>
                    <a:p>
                      <a:r>
                        <a:rPr lang="fr-FR" dirty="0" smtClean="0">
                          <a:solidFill>
                            <a:srgbClr val="0432FF"/>
                          </a:solidFill>
                        </a:rPr>
                        <a:t>Certains neurones</a:t>
                      </a:r>
                      <a:endParaRPr lang="fr-FR" dirty="0">
                        <a:solidFill>
                          <a:srgbClr val="0432FF"/>
                        </a:solidFill>
                      </a:endParaRPr>
                    </a:p>
                  </a:txBody>
                  <a:tcPr/>
                </a:tc>
              </a:tr>
              <a:tr h="1433333">
                <a:tc>
                  <a:txBody>
                    <a:bodyPr/>
                    <a:lstStyle/>
                    <a:p>
                      <a:endParaRPr lang="fr-FR" dirty="0" smtClean="0"/>
                    </a:p>
                    <a:p>
                      <a:r>
                        <a:rPr lang="fr-FR" b="1" dirty="0" smtClean="0">
                          <a:solidFill>
                            <a:srgbClr val="76D6FF"/>
                          </a:solidFill>
                        </a:rPr>
                        <a:t>TOUT LE SN</a:t>
                      </a:r>
                    </a:p>
                    <a:p>
                      <a:endParaRPr lang="fr-FR" dirty="0" smtClean="0"/>
                    </a:p>
                    <a:p>
                      <a:endParaRPr lang="fr-FR" dirty="0" smtClean="0"/>
                    </a:p>
                    <a:p>
                      <a:endParaRPr lang="fr-FR" dirty="0"/>
                    </a:p>
                  </a:txBody>
                  <a:tcPr/>
                </a:tc>
              </a:tr>
            </a:tbl>
          </a:graphicData>
        </a:graphic>
      </p:graphicFrame>
      <p:sp>
        <p:nvSpPr>
          <p:cNvPr id="10" name="ZoneTexte 9"/>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55716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32756" y="316992"/>
            <a:ext cx="11775215" cy="5262979"/>
          </a:xfrm>
          <a:prstGeom prst="rect">
            <a:avLst/>
          </a:prstGeom>
          <a:noFill/>
        </p:spPr>
        <p:txBody>
          <a:bodyPr wrap="square" rtlCol="0">
            <a:spAutoFit/>
          </a:bodyPr>
          <a:lstStyle/>
          <a:p>
            <a:pPr marL="342900" indent="-342900">
              <a:buFont typeface="Wingdings" charset="2"/>
              <a:buChar char="v"/>
            </a:pPr>
            <a:r>
              <a:rPr lang="fr-FR" sz="2400" b="1" dirty="0">
                <a:latin typeface="Gill Sans MT" charset="0"/>
                <a:ea typeface="Gill Sans MT" charset="0"/>
                <a:cs typeface="Gill Sans MT" charset="0"/>
              </a:rPr>
              <a:t>Chaque feuillet embryonnaire aboutit à des </a:t>
            </a:r>
            <a:r>
              <a:rPr lang="fr-FR" sz="2400" b="1" u="sng" dirty="0">
                <a:latin typeface="Gill Sans MT" charset="0"/>
                <a:ea typeface="Gill Sans MT" charset="0"/>
                <a:cs typeface="Gill Sans MT" charset="0"/>
              </a:rPr>
              <a:t>tissus</a:t>
            </a:r>
            <a:r>
              <a:rPr lang="fr-FR" sz="2400" b="1" dirty="0">
                <a:latin typeface="Gill Sans MT" charset="0"/>
                <a:ea typeface="Gill Sans MT" charset="0"/>
                <a:cs typeface="Gill Sans MT" charset="0"/>
              </a:rPr>
              <a:t> et des </a:t>
            </a:r>
            <a:r>
              <a:rPr lang="fr-FR" sz="2400" b="1" u="sng" dirty="0">
                <a:latin typeface="Gill Sans MT" charset="0"/>
                <a:ea typeface="Gill Sans MT" charset="0"/>
                <a:cs typeface="Gill Sans MT" charset="0"/>
              </a:rPr>
              <a:t>fonctions spécifiques</a:t>
            </a:r>
            <a:r>
              <a:rPr lang="fr-FR" sz="2400" b="1" dirty="0" smtClean="0">
                <a:latin typeface="Gill Sans MT" charset="0"/>
                <a:ea typeface="Gill Sans MT" charset="0"/>
                <a:cs typeface="Gill Sans MT" charset="0"/>
              </a:rPr>
              <a:t>.</a:t>
            </a:r>
          </a:p>
          <a:p>
            <a:endParaRPr lang="fr-FR" sz="2000" dirty="0">
              <a:latin typeface="Gill Sans MT" charset="0"/>
              <a:ea typeface="Gill Sans MT" charset="0"/>
              <a:cs typeface="Gill Sans MT" charset="0"/>
            </a:endParaRPr>
          </a:p>
          <a:p>
            <a:r>
              <a:rPr lang="fr-FR" sz="2000" b="1" dirty="0" smtClean="0">
                <a:solidFill>
                  <a:srgbClr val="0432FF"/>
                </a:solidFill>
                <a:latin typeface="Gill Sans MT" charset="0"/>
                <a:ea typeface="Gill Sans MT" charset="0"/>
                <a:cs typeface="Gill Sans MT" charset="0"/>
              </a:rPr>
              <a:t>	L’ectoblaste </a:t>
            </a:r>
            <a:r>
              <a:rPr lang="fr-FR" sz="2000" b="1" dirty="0">
                <a:solidFill>
                  <a:srgbClr val="0432FF"/>
                </a:solidFill>
                <a:latin typeface="Gill Sans MT" charset="0"/>
                <a:ea typeface="Gill Sans MT" charset="0"/>
                <a:cs typeface="Gill Sans MT" charset="0"/>
              </a:rPr>
              <a:t>fournit les téguments et le </a:t>
            </a:r>
            <a:r>
              <a:rPr lang="fr-FR" sz="2000" b="1" dirty="0" smtClean="0">
                <a:solidFill>
                  <a:srgbClr val="0432FF"/>
                </a:solidFill>
                <a:latin typeface="Gill Sans MT" charset="0"/>
                <a:ea typeface="Gill Sans MT" charset="0"/>
                <a:cs typeface="Gill Sans MT" charset="0"/>
              </a:rPr>
              <a:t>système nerveux</a:t>
            </a:r>
            <a:r>
              <a:rPr lang="fr-FR" sz="2000" b="1" dirty="0">
                <a:solidFill>
                  <a:srgbClr val="0432FF"/>
                </a:solidFill>
                <a:latin typeface="Gill Sans MT" charset="0"/>
                <a:ea typeface="Gill Sans MT" charset="0"/>
                <a:cs typeface="Gill Sans MT" charset="0"/>
              </a:rPr>
              <a:t>.</a:t>
            </a:r>
            <a:r>
              <a:rPr lang="fr-FR" sz="2000" dirty="0">
                <a:latin typeface="Gill Sans MT" charset="0"/>
                <a:ea typeface="Gill Sans MT" charset="0"/>
                <a:cs typeface="Gill Sans MT" charset="0"/>
              </a:rPr>
              <a:t> </a:t>
            </a:r>
            <a:endParaRPr lang="fr-FR" sz="2000" dirty="0" smtClean="0">
              <a:latin typeface="Gill Sans MT" charset="0"/>
              <a:ea typeface="Gill Sans MT" charset="0"/>
              <a:cs typeface="Gill Sans MT" charset="0"/>
            </a:endParaRPr>
          </a:p>
          <a:p>
            <a:r>
              <a:rPr lang="fr-FR" sz="2000" b="1" dirty="0" smtClean="0">
                <a:solidFill>
                  <a:srgbClr val="FF9300"/>
                </a:solidFill>
                <a:latin typeface="Gill Sans MT" charset="0"/>
                <a:ea typeface="Gill Sans MT" charset="0"/>
                <a:cs typeface="Gill Sans MT" charset="0"/>
              </a:rPr>
              <a:t>	L'endoblaste </a:t>
            </a:r>
            <a:r>
              <a:rPr lang="fr-FR" sz="2000" b="1" dirty="0">
                <a:solidFill>
                  <a:srgbClr val="FF9300"/>
                </a:solidFill>
                <a:latin typeface="Gill Sans MT" charset="0"/>
                <a:ea typeface="Gill Sans MT" charset="0"/>
                <a:cs typeface="Gill Sans MT" charset="0"/>
              </a:rPr>
              <a:t>fournit le tube digestif, l'appareil pulmonaire. </a:t>
            </a:r>
            <a:endParaRPr lang="fr-FR" sz="2000" b="1" dirty="0" smtClean="0">
              <a:solidFill>
                <a:srgbClr val="FF9300"/>
              </a:solidFill>
              <a:latin typeface="Gill Sans MT" charset="0"/>
              <a:ea typeface="Gill Sans MT" charset="0"/>
              <a:cs typeface="Gill Sans MT" charset="0"/>
            </a:endParaRPr>
          </a:p>
          <a:p>
            <a:r>
              <a:rPr lang="fr-FR" sz="2000" b="1" dirty="0" smtClean="0">
                <a:solidFill>
                  <a:schemeClr val="accent2">
                    <a:lumMod val="75000"/>
                  </a:schemeClr>
                </a:solidFill>
                <a:latin typeface="Gill Sans MT" charset="0"/>
                <a:ea typeface="Gill Sans MT" charset="0"/>
                <a:cs typeface="Gill Sans MT" charset="0"/>
              </a:rPr>
              <a:t>	Le </a:t>
            </a:r>
            <a:r>
              <a:rPr lang="fr-FR" sz="2000" b="1" dirty="0">
                <a:solidFill>
                  <a:schemeClr val="accent2">
                    <a:lumMod val="75000"/>
                  </a:schemeClr>
                </a:solidFill>
                <a:latin typeface="Gill Sans MT" charset="0"/>
                <a:ea typeface="Gill Sans MT" charset="0"/>
                <a:cs typeface="Gill Sans MT" charset="0"/>
              </a:rPr>
              <a:t>mésoblaste fournit les muscles et le squelette, une grande partie de l'appareil </a:t>
            </a:r>
            <a:r>
              <a:rPr lang="fr-FR" sz="2000" b="1" dirty="0" err="1" smtClean="0">
                <a:solidFill>
                  <a:schemeClr val="accent2">
                    <a:lumMod val="75000"/>
                  </a:schemeClr>
                </a:solidFill>
                <a:latin typeface="Gill Sans MT" charset="0"/>
                <a:ea typeface="Gill Sans MT" charset="0"/>
                <a:cs typeface="Gill Sans MT" charset="0"/>
              </a:rPr>
              <a:t>génito</a:t>
            </a:r>
            <a:r>
              <a:rPr lang="fr-FR" sz="2000" b="1" dirty="0" smtClean="0">
                <a:solidFill>
                  <a:schemeClr val="accent2">
                    <a:lumMod val="75000"/>
                  </a:schemeClr>
                </a:solidFill>
                <a:latin typeface="Gill Sans MT" charset="0"/>
                <a:ea typeface="Gill Sans MT" charset="0"/>
                <a:cs typeface="Gill Sans MT" charset="0"/>
              </a:rPr>
              <a:t>-	urinaire</a:t>
            </a:r>
            <a:r>
              <a:rPr lang="fr-FR" sz="2000" b="1" dirty="0">
                <a:solidFill>
                  <a:schemeClr val="accent2">
                    <a:lumMod val="75000"/>
                  </a:schemeClr>
                </a:solidFill>
                <a:latin typeface="Gill Sans MT" charset="0"/>
                <a:ea typeface="Gill Sans MT" charset="0"/>
                <a:cs typeface="Gill Sans MT" charset="0"/>
              </a:rPr>
              <a:t>.</a:t>
            </a:r>
            <a:endParaRPr lang="fr-FR" sz="2000" b="1" dirty="0" smtClean="0">
              <a:solidFill>
                <a:schemeClr val="accent2">
                  <a:lumMod val="75000"/>
                </a:schemeClr>
              </a:solidFill>
              <a:latin typeface="Gill Sans MT" charset="0"/>
              <a:ea typeface="Gill Sans MT" charset="0"/>
              <a:cs typeface="Gill Sans MT" charset="0"/>
            </a:endParaRPr>
          </a:p>
          <a:p>
            <a:endParaRPr lang="fr-FR" sz="2000" dirty="0" smtClean="0">
              <a:latin typeface="Gill Sans MT" charset="0"/>
              <a:ea typeface="Gill Sans MT" charset="0"/>
              <a:cs typeface="Gill Sans MT" charset="0"/>
            </a:endParaRPr>
          </a:p>
          <a:p>
            <a:endParaRPr lang="fr-FR" sz="2000" dirty="0" smtClean="0">
              <a:latin typeface="Gill Sans MT" charset="0"/>
              <a:ea typeface="Gill Sans MT" charset="0"/>
              <a:cs typeface="Gill Sans MT" charset="0"/>
            </a:endParaRPr>
          </a:p>
          <a:p>
            <a:endParaRPr lang="fr-FR" sz="2000" dirty="0">
              <a:latin typeface="Gill Sans MT" charset="0"/>
              <a:ea typeface="Gill Sans MT" charset="0"/>
              <a:cs typeface="Gill Sans MT" charset="0"/>
            </a:endParaRPr>
          </a:p>
          <a:p>
            <a:pPr marL="342900" indent="-342900">
              <a:buFont typeface="Wingdings" charset="2"/>
              <a:buChar char="v"/>
            </a:pPr>
            <a:r>
              <a:rPr lang="fr-FR" sz="2400" b="1" dirty="0">
                <a:latin typeface="Gill Sans MT" charset="0"/>
                <a:ea typeface="Gill Sans MT" charset="0"/>
                <a:cs typeface="Gill Sans MT" charset="0"/>
              </a:rPr>
              <a:t>Mais par contre, </a:t>
            </a:r>
            <a:r>
              <a:rPr lang="fr-FR" sz="2400" b="1" u="sng" dirty="0">
                <a:latin typeface="Gill Sans MT" charset="0"/>
                <a:ea typeface="Gill Sans MT" charset="0"/>
                <a:cs typeface="Gill Sans MT" charset="0"/>
              </a:rPr>
              <a:t>l’évolution des feuillets embryonnaires ne correspond pas à une spécificité tissulaire</a:t>
            </a:r>
            <a:r>
              <a:rPr lang="fr-FR" sz="2400" b="1" dirty="0">
                <a:latin typeface="Gill Sans MT" charset="0"/>
                <a:ea typeface="Gill Sans MT" charset="0"/>
                <a:cs typeface="Gill Sans MT" charset="0"/>
              </a:rPr>
              <a:t>, </a:t>
            </a:r>
            <a:r>
              <a:rPr lang="fr-FR" sz="2400" b="1" dirty="0" smtClean="0">
                <a:latin typeface="Gill Sans MT" charset="0"/>
                <a:ea typeface="Gill Sans MT" charset="0"/>
                <a:cs typeface="Gill Sans MT" charset="0"/>
              </a:rPr>
              <a:t>et </a:t>
            </a:r>
            <a:r>
              <a:rPr lang="fr-FR" sz="2400" b="1" dirty="0">
                <a:latin typeface="Gill Sans MT" charset="0"/>
                <a:ea typeface="Gill Sans MT" charset="0"/>
                <a:cs typeface="Gill Sans MT" charset="0"/>
              </a:rPr>
              <a:t>le même type de tissu simple peut provenir de différents feuillets</a:t>
            </a:r>
            <a:r>
              <a:rPr lang="fr-FR" sz="2400" b="1" dirty="0" smtClean="0">
                <a:latin typeface="Gill Sans MT" charset="0"/>
                <a:ea typeface="Gill Sans MT" charset="0"/>
                <a:cs typeface="Gill Sans MT" charset="0"/>
              </a:rPr>
              <a:t>. +++</a:t>
            </a:r>
            <a:endParaRPr lang="fr-FR" sz="2400" b="1" dirty="0">
              <a:latin typeface="Gill Sans MT" charset="0"/>
              <a:ea typeface="Gill Sans MT" charset="0"/>
              <a:cs typeface="Gill Sans MT" charset="0"/>
            </a:endParaRPr>
          </a:p>
          <a:p>
            <a:r>
              <a:rPr lang="fr-FR" sz="2000" dirty="0">
                <a:latin typeface="Gill Sans MT" charset="0"/>
                <a:ea typeface="Gill Sans MT" charset="0"/>
                <a:cs typeface="Gill Sans MT" charset="0"/>
              </a:rPr>
              <a:t> </a:t>
            </a:r>
          </a:p>
          <a:p>
            <a:pPr marL="800100" lvl="1" indent="-342900">
              <a:buFont typeface="Wingdings" charset="2"/>
              <a:buChar char="Ø"/>
            </a:pPr>
            <a:r>
              <a:rPr lang="fr-FR" sz="2000" dirty="0" smtClean="0">
                <a:latin typeface="Gill Sans MT" charset="0"/>
                <a:ea typeface="Gill Sans MT" charset="0"/>
                <a:cs typeface="Gill Sans MT" charset="0"/>
              </a:rPr>
              <a:t>Les </a:t>
            </a:r>
            <a:r>
              <a:rPr lang="fr-FR" sz="2000" dirty="0">
                <a:latin typeface="Gill Sans MT" charset="0"/>
                <a:ea typeface="Gill Sans MT" charset="0"/>
                <a:cs typeface="Gill Sans MT" charset="0"/>
              </a:rPr>
              <a:t>trois feuillets donnent naissance à du tissu épithélial.</a:t>
            </a:r>
          </a:p>
          <a:p>
            <a:pPr marL="800100" lvl="1" indent="-342900">
              <a:buFont typeface="Wingdings" charset="2"/>
              <a:buChar char="Ø"/>
            </a:pPr>
            <a:r>
              <a:rPr lang="fr-FR" sz="2000" dirty="0">
                <a:latin typeface="Gill Sans MT" charset="0"/>
                <a:ea typeface="Gill Sans MT" charset="0"/>
                <a:cs typeface="Gill Sans MT" charset="0"/>
              </a:rPr>
              <a:t>Le tissu nerveux provient presque exclusivement </a:t>
            </a:r>
            <a:r>
              <a:rPr lang="fr-FR" sz="2000" dirty="0" smtClean="0">
                <a:latin typeface="Gill Sans MT" charset="0"/>
                <a:ea typeface="Gill Sans MT" charset="0"/>
                <a:cs typeface="Gill Sans MT" charset="0"/>
              </a:rPr>
              <a:t>du neuro-ectoderme.</a:t>
            </a:r>
            <a:endParaRPr lang="fr-FR" sz="2000" dirty="0">
              <a:latin typeface="Gill Sans MT" charset="0"/>
              <a:ea typeface="Gill Sans MT" charset="0"/>
              <a:cs typeface="Gill Sans MT" charset="0"/>
            </a:endParaRPr>
          </a:p>
          <a:p>
            <a:pPr marL="800100" lvl="1" indent="-342900">
              <a:buFont typeface="Wingdings" charset="2"/>
              <a:buChar char="Ø"/>
            </a:pPr>
            <a:r>
              <a:rPr lang="fr-FR" sz="2000" dirty="0">
                <a:latin typeface="Gill Sans MT" charset="0"/>
                <a:ea typeface="Gill Sans MT" charset="0"/>
                <a:cs typeface="Gill Sans MT" charset="0"/>
              </a:rPr>
              <a:t>Les tissus </a:t>
            </a:r>
            <a:r>
              <a:rPr lang="fr-FR" sz="2000" dirty="0" smtClean="0">
                <a:latin typeface="Gill Sans MT" charset="0"/>
                <a:ea typeface="Gill Sans MT" charset="0"/>
                <a:cs typeface="Gill Sans MT" charset="0"/>
              </a:rPr>
              <a:t>musculaires </a:t>
            </a:r>
            <a:r>
              <a:rPr lang="fr-FR" sz="2000" dirty="0">
                <a:latin typeface="Gill Sans MT" charset="0"/>
                <a:ea typeface="Gill Sans MT" charset="0"/>
                <a:cs typeface="Gill Sans MT" charset="0"/>
              </a:rPr>
              <a:t>dérivent presque exclusivement du </a:t>
            </a:r>
            <a:r>
              <a:rPr lang="fr-FR" sz="2000" dirty="0" smtClean="0">
                <a:latin typeface="Gill Sans MT" charset="0"/>
                <a:ea typeface="Gill Sans MT" charset="0"/>
                <a:cs typeface="Gill Sans MT" charset="0"/>
              </a:rPr>
              <a:t>mésoderme.</a:t>
            </a:r>
            <a:endParaRPr lang="fr-FR" sz="2000" dirty="0">
              <a:latin typeface="Gill Sans MT" charset="0"/>
              <a:ea typeface="Gill Sans MT" charset="0"/>
              <a:cs typeface="Gill Sans MT" charset="0"/>
            </a:endParaRPr>
          </a:p>
        </p:txBody>
      </p:sp>
      <p:sp>
        <p:nvSpPr>
          <p:cNvPr id="3" name="ZoneTexte 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6243735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800" dirty="0" smtClean="0"/>
              <a:t>La cellule</a:t>
            </a:r>
            <a:endParaRPr lang="fr-FR" sz="4800" dirty="0"/>
          </a:p>
        </p:txBody>
      </p:sp>
      <p:sp>
        <p:nvSpPr>
          <p:cNvPr id="3" name="Espace réservé du texte 2"/>
          <p:cNvSpPr>
            <a:spLocks noGrp="1"/>
          </p:cNvSpPr>
          <p:nvPr>
            <p:ph type="body" idx="1"/>
          </p:nvPr>
        </p:nvSpPr>
        <p:spPr/>
        <p:txBody>
          <a:bodyPr/>
          <a:lstStyle/>
          <a:p>
            <a:endParaRPr lang="fr-F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7" name="Image 6"/>
          <p:cNvPicPr>
            <a:picLocks noChangeAspect="1"/>
          </p:cNvPicPr>
          <p:nvPr/>
        </p:nvPicPr>
        <p:blipFill rotWithShape="1">
          <a:blip r:embed="rId2">
            <a:extLst>
              <a:ext uri="{28A0092B-C50C-407E-A947-70E740481C1C}">
                <a14:useLocalDpi xmlns:a14="http://schemas.microsoft.com/office/drawing/2010/main" val="0"/>
              </a:ext>
            </a:extLst>
          </a:blip>
          <a:srcRect l="5978" t="3197" r="1096" b="7153"/>
          <a:stretch/>
        </p:blipFill>
        <p:spPr>
          <a:xfrm>
            <a:off x="5059880" y="252487"/>
            <a:ext cx="5037513" cy="3391593"/>
          </a:xfrm>
          <a:prstGeom prst="rect">
            <a:avLst/>
          </a:prstGeom>
        </p:spPr>
      </p:pic>
    </p:spTree>
    <p:extLst>
      <p:ext uri="{BB962C8B-B14F-4D97-AF65-F5344CB8AC3E}">
        <p14:creationId xmlns:p14="http://schemas.microsoft.com/office/powerpoint/2010/main" val="5544687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Homéostasie = EQUILIBRE</a:t>
            </a:r>
            <a:endParaRPr lang="fr-FR" dirty="0"/>
          </a:p>
        </p:txBody>
      </p:sp>
      <p:sp>
        <p:nvSpPr>
          <p:cNvPr id="3" name="Espace réservé du contenu 2"/>
          <p:cNvSpPr>
            <a:spLocks noGrp="1"/>
          </p:cNvSpPr>
          <p:nvPr>
            <p:ph idx="1"/>
          </p:nvPr>
        </p:nvSpPr>
        <p:spPr/>
        <p:txBody>
          <a:bodyPr>
            <a:normAutofit fontScale="92500" lnSpcReduction="10000"/>
          </a:bodyPr>
          <a:lstStyle/>
          <a:p>
            <a:r>
              <a:rPr lang="fr-FR" sz="2400" b="1" dirty="0" smtClean="0"/>
              <a:t>Principe de stabilité et d’équilibre du milieu intérieur.</a:t>
            </a:r>
          </a:p>
          <a:p>
            <a:r>
              <a:rPr lang="fr-FR" sz="2400" dirty="0" smtClean="0"/>
              <a:t>La cellule est la première unité de </a:t>
            </a:r>
            <a:r>
              <a:rPr lang="fr-FR" sz="2400" b="1" dirty="0" smtClean="0"/>
              <a:t>production </a:t>
            </a:r>
            <a:r>
              <a:rPr lang="fr-FR" sz="2400" b="1" u="sng" dirty="0" smtClean="0"/>
              <a:t>autonome</a:t>
            </a:r>
            <a:r>
              <a:rPr lang="fr-FR" sz="2400" dirty="0" smtClean="0"/>
              <a:t>.</a:t>
            </a:r>
          </a:p>
          <a:p>
            <a:r>
              <a:rPr lang="fr-FR" sz="2400" dirty="0" smtClean="0"/>
              <a:t>Chaque cellule doit </a:t>
            </a:r>
            <a:r>
              <a:rPr lang="fr-FR" sz="2400" b="1" dirty="0" smtClean="0"/>
              <a:t>s’adapter</a:t>
            </a:r>
            <a:r>
              <a:rPr lang="fr-FR" sz="2400" dirty="0" smtClean="0"/>
              <a:t> en permanence pour survivre. </a:t>
            </a:r>
            <a:r>
              <a:rPr lang="fr-FR" sz="2400" dirty="0" smtClean="0">
                <a:sym typeface="Wingdings"/>
              </a:rPr>
              <a:t> Elle est capable d’</a:t>
            </a:r>
            <a:r>
              <a:rPr lang="fr-FR" sz="2400" b="1" u="sng" dirty="0" smtClean="0">
                <a:sym typeface="Wingdings"/>
              </a:rPr>
              <a:t>auto</a:t>
            </a:r>
            <a:r>
              <a:rPr lang="fr-FR" sz="2400" b="1" dirty="0" smtClean="0">
                <a:sym typeface="Wingdings"/>
              </a:rPr>
              <a:t>-adaptation</a:t>
            </a:r>
            <a:r>
              <a:rPr lang="fr-FR" sz="2400" dirty="0" smtClean="0">
                <a:sym typeface="Wingdings"/>
              </a:rPr>
              <a:t>.</a:t>
            </a:r>
          </a:p>
          <a:p>
            <a:endParaRPr lang="fr-FR" sz="2400" dirty="0" smtClean="0"/>
          </a:p>
          <a:p>
            <a:r>
              <a:rPr lang="fr-FR" sz="2400" dirty="0" smtClean="0"/>
              <a:t>Elle doit maintenir un équilibre interne dans un équilibre externe.</a:t>
            </a:r>
          </a:p>
          <a:p>
            <a:r>
              <a:rPr lang="fr-FR" sz="2400" dirty="0" smtClean="0"/>
              <a:t>La cellule possède une </a:t>
            </a:r>
            <a:r>
              <a:rPr lang="fr-FR" sz="2400" b="1" dirty="0" smtClean="0">
                <a:solidFill>
                  <a:srgbClr val="00B0F0"/>
                </a:solidFill>
              </a:rPr>
              <a:t>capacité </a:t>
            </a:r>
            <a:r>
              <a:rPr lang="fr-FR" sz="2400" b="1" dirty="0" err="1" smtClean="0">
                <a:solidFill>
                  <a:srgbClr val="00B0F0"/>
                </a:solidFill>
              </a:rPr>
              <a:t>homéostasique</a:t>
            </a:r>
            <a:r>
              <a:rPr lang="fr-FR" sz="2400" b="1" dirty="0" smtClean="0">
                <a:solidFill>
                  <a:srgbClr val="00B0F0"/>
                </a:solidFill>
              </a:rPr>
              <a:t> naturelle</a:t>
            </a:r>
            <a:r>
              <a:rPr lang="fr-FR" sz="2400" dirty="0" smtClean="0"/>
              <a:t>.</a:t>
            </a:r>
            <a:endParaRPr lang="fr-FR" sz="2400"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4000760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space réservé du contenu 4"/>
          <p:cNvPicPr>
            <a:picLocks noChangeAspect="1"/>
          </p:cNvPicPr>
          <p:nvPr/>
        </p:nvPicPr>
        <p:blipFill rotWithShape="1">
          <a:blip r:embed="rId2">
            <a:extLst>
              <a:ext uri="{28A0092B-C50C-407E-A947-70E740481C1C}">
                <a14:useLocalDpi xmlns:a14="http://schemas.microsoft.com/office/drawing/2010/main" val="0"/>
              </a:ext>
            </a:extLst>
          </a:blip>
          <a:srcRect l="9303" t="5034" r="21324" b="25032"/>
          <a:stretch/>
        </p:blipFill>
        <p:spPr>
          <a:xfrm>
            <a:off x="2177935" y="0"/>
            <a:ext cx="8413685" cy="61672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ZoneTexte 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9091818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Fonctions spécifiques</a:t>
            </a:r>
            <a:endParaRPr lang="fr-FR" dirty="0"/>
          </a:p>
        </p:txBody>
      </p:sp>
      <p:sp>
        <p:nvSpPr>
          <p:cNvPr id="3" name="Espace réservé du contenu 2"/>
          <p:cNvSpPr>
            <a:spLocks noGrp="1"/>
          </p:cNvSpPr>
          <p:nvPr>
            <p:ph idx="1"/>
          </p:nvPr>
        </p:nvSpPr>
        <p:spPr>
          <a:xfrm>
            <a:off x="1451579" y="2044930"/>
            <a:ext cx="10075026" cy="3906981"/>
          </a:xfrm>
        </p:spPr>
        <p:txBody>
          <a:bodyPr>
            <a:normAutofit lnSpcReduction="10000"/>
          </a:bodyPr>
          <a:lstStyle/>
          <a:p>
            <a:pPr marR="0" lvl="0" defTabSz="914400" eaLnBrk="1" fontAlgn="auto" latinLnBrk="0" hangingPunct="1">
              <a:lnSpc>
                <a:spcPct val="100000"/>
              </a:lnSpc>
              <a:spcBef>
                <a:spcPts val="0"/>
              </a:spcBef>
              <a:spcAft>
                <a:spcPts val="0"/>
              </a:spcAft>
              <a:buClrTx/>
              <a:buSzTx/>
              <a:buFont typeface="Arial" charset="0"/>
              <a:buChar char="•"/>
              <a:tabLst/>
              <a:defRPr/>
            </a:pPr>
            <a:r>
              <a:rPr lang="fr-FR" sz="2400" b="1" dirty="0" smtClean="0">
                <a:sym typeface="Wingdings"/>
              </a:rPr>
              <a:t>Contraction</a:t>
            </a:r>
            <a:r>
              <a:rPr lang="fr-FR" sz="2400" dirty="0" smtClean="0">
                <a:sym typeface="Wingdings"/>
              </a:rPr>
              <a:t> (muscle)</a:t>
            </a:r>
          </a:p>
          <a:p>
            <a:pPr marR="0" lvl="0" defTabSz="914400" eaLnBrk="1" fontAlgn="auto" latinLnBrk="0" hangingPunct="1">
              <a:lnSpc>
                <a:spcPct val="100000"/>
              </a:lnSpc>
              <a:spcBef>
                <a:spcPts val="0"/>
              </a:spcBef>
              <a:spcAft>
                <a:spcPts val="0"/>
              </a:spcAft>
              <a:buClrTx/>
              <a:buSzTx/>
              <a:buFont typeface="Arial" charset="0"/>
              <a:buChar char="•"/>
              <a:tabLst/>
              <a:defRPr/>
            </a:pPr>
            <a:r>
              <a:rPr lang="fr-FR" sz="2400" b="1" dirty="0" smtClean="0">
                <a:sym typeface="Wingdings"/>
              </a:rPr>
              <a:t>Production d’anticorps </a:t>
            </a:r>
            <a:r>
              <a:rPr lang="fr-FR" sz="2400" dirty="0" smtClean="0">
                <a:sym typeface="Wingdings"/>
              </a:rPr>
              <a:t>(cellules immunitaires)</a:t>
            </a:r>
          </a:p>
          <a:p>
            <a:pPr marR="0" lvl="0" defTabSz="914400" eaLnBrk="1" fontAlgn="auto" latinLnBrk="0" hangingPunct="1">
              <a:lnSpc>
                <a:spcPct val="100000"/>
              </a:lnSpc>
              <a:spcBef>
                <a:spcPts val="0"/>
              </a:spcBef>
              <a:spcAft>
                <a:spcPts val="0"/>
              </a:spcAft>
              <a:buClrTx/>
              <a:buSzTx/>
              <a:buFont typeface="Arial" charset="0"/>
              <a:buChar char="•"/>
              <a:tabLst/>
              <a:defRPr/>
            </a:pPr>
            <a:r>
              <a:rPr lang="fr-FR" sz="2400" b="1" dirty="0" smtClean="0">
                <a:sym typeface="Wingdings"/>
              </a:rPr>
              <a:t>Barrière</a:t>
            </a:r>
            <a:r>
              <a:rPr lang="fr-FR" sz="2400" dirty="0" smtClean="0">
                <a:sym typeface="Wingdings"/>
              </a:rPr>
              <a:t> (épithéliums)</a:t>
            </a:r>
          </a:p>
          <a:p>
            <a:pPr marR="0" lvl="0" defTabSz="914400" eaLnBrk="1" fontAlgn="auto" latinLnBrk="0" hangingPunct="1">
              <a:lnSpc>
                <a:spcPct val="100000"/>
              </a:lnSpc>
              <a:spcBef>
                <a:spcPts val="0"/>
              </a:spcBef>
              <a:spcAft>
                <a:spcPts val="0"/>
              </a:spcAft>
              <a:buClrTx/>
              <a:buSzTx/>
              <a:buFont typeface="Arial" charset="0"/>
              <a:buChar char="•"/>
              <a:tabLst/>
              <a:defRPr/>
            </a:pPr>
            <a:r>
              <a:rPr lang="fr-FR" sz="2400" b="1" dirty="0" smtClean="0">
                <a:sym typeface="Wingdings"/>
              </a:rPr>
              <a:t>Production d’hormones </a:t>
            </a:r>
            <a:r>
              <a:rPr lang="fr-FR" sz="2400" dirty="0" smtClean="0">
                <a:sym typeface="Wingdings"/>
              </a:rPr>
              <a:t>(glandes endocrines)</a:t>
            </a:r>
          </a:p>
          <a:p>
            <a:pPr marR="0" lvl="0" defTabSz="914400" eaLnBrk="1" fontAlgn="auto" latinLnBrk="0" hangingPunct="1">
              <a:lnSpc>
                <a:spcPct val="100000"/>
              </a:lnSpc>
              <a:spcBef>
                <a:spcPts val="0"/>
              </a:spcBef>
              <a:spcAft>
                <a:spcPts val="0"/>
              </a:spcAft>
              <a:buClrTx/>
              <a:buSzTx/>
              <a:buFont typeface="Arial" charset="0"/>
              <a:buChar char="•"/>
              <a:tabLst/>
              <a:defRPr/>
            </a:pPr>
            <a:r>
              <a:rPr lang="fr-FR" sz="2400" b="1" dirty="0" smtClean="0">
                <a:sym typeface="Wingdings"/>
              </a:rPr>
              <a:t>Transport de signaux </a:t>
            </a:r>
            <a:r>
              <a:rPr lang="fr-FR" sz="2400" dirty="0" smtClean="0">
                <a:sym typeface="Wingdings"/>
              </a:rPr>
              <a:t>(neurones)</a:t>
            </a:r>
          </a:p>
          <a:p>
            <a:pPr marR="0" lvl="0" defTabSz="914400" eaLnBrk="1" fontAlgn="auto" latinLnBrk="0" hangingPunct="1">
              <a:lnSpc>
                <a:spcPct val="100000"/>
              </a:lnSpc>
              <a:spcBef>
                <a:spcPts val="0"/>
              </a:spcBef>
              <a:spcAft>
                <a:spcPts val="0"/>
              </a:spcAft>
              <a:buClrTx/>
              <a:buSzTx/>
              <a:buFont typeface="Arial" charset="0"/>
              <a:buChar char="•"/>
              <a:tabLst/>
              <a:defRPr/>
            </a:pPr>
            <a:r>
              <a:rPr lang="fr-FR" sz="2400" b="1" dirty="0" smtClean="0">
                <a:sym typeface="Wingdings"/>
              </a:rPr>
              <a:t>Réception de signaux </a:t>
            </a:r>
            <a:r>
              <a:rPr lang="fr-FR" sz="2400" dirty="0" smtClean="0">
                <a:sym typeface="Wingdings"/>
              </a:rPr>
              <a:t>(</a:t>
            </a:r>
            <a:r>
              <a:rPr lang="fr-FR" sz="2400" dirty="0" err="1" smtClean="0">
                <a:sym typeface="Wingdings"/>
              </a:rPr>
              <a:t>baro</a:t>
            </a:r>
            <a:r>
              <a:rPr lang="fr-FR" sz="2400" dirty="0" smtClean="0">
                <a:sym typeface="Wingdings"/>
              </a:rPr>
              <a:t> / photorécepteurs)</a:t>
            </a:r>
          </a:p>
          <a:p>
            <a:pPr marR="0" lvl="0" defTabSz="914400" eaLnBrk="1" fontAlgn="auto" latinLnBrk="0" hangingPunct="1">
              <a:lnSpc>
                <a:spcPct val="100000"/>
              </a:lnSpc>
              <a:spcBef>
                <a:spcPts val="0"/>
              </a:spcBef>
              <a:spcAft>
                <a:spcPts val="0"/>
              </a:spcAft>
              <a:buClrTx/>
              <a:buSzTx/>
              <a:buFont typeface="Arial" charset="0"/>
              <a:buChar char="•"/>
              <a:tabLst/>
              <a:defRPr/>
            </a:pPr>
            <a:endParaRPr lang="fr-FR" sz="2400" dirty="0">
              <a:sym typeface="Wingdings"/>
            </a:endParaRPr>
          </a:p>
          <a:p>
            <a:r>
              <a:rPr lang="fr-FR" sz="2400" dirty="0"/>
              <a:t>Pour bien fonctionner, les cellules ont </a:t>
            </a:r>
            <a:r>
              <a:rPr lang="fr-FR" sz="2400" b="1" dirty="0">
                <a:solidFill>
                  <a:srgbClr val="C00000"/>
                </a:solidFill>
              </a:rPr>
              <a:t>compartimenté</a:t>
            </a:r>
            <a:r>
              <a:rPr lang="fr-FR" sz="2400" dirty="0"/>
              <a:t> leurs </a:t>
            </a:r>
            <a:r>
              <a:rPr lang="fr-FR" sz="2400" b="1" dirty="0"/>
              <a:t>processus biochimiques</a:t>
            </a:r>
            <a:r>
              <a:rPr lang="fr-FR" sz="2400" dirty="0"/>
              <a:t> dans le </a:t>
            </a:r>
            <a:r>
              <a:rPr lang="fr-FR" sz="2400" b="1" dirty="0"/>
              <a:t>cytoplasme</a:t>
            </a:r>
            <a:r>
              <a:rPr lang="fr-FR" sz="2400" dirty="0"/>
              <a:t> et ces compartiments sont les organites cellulaires (ou </a:t>
            </a:r>
            <a:r>
              <a:rPr lang="fr-FR" sz="2400" b="1" dirty="0">
                <a:solidFill>
                  <a:srgbClr val="C00000"/>
                </a:solidFill>
              </a:rPr>
              <a:t>organelles</a:t>
            </a:r>
            <a:r>
              <a:rPr lang="fr-FR" sz="2400" dirty="0"/>
              <a:t>) = Rôle dans la structure.</a:t>
            </a: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5821919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space réservé du contenu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2417779" y="266007"/>
            <a:ext cx="8288196" cy="5436524"/>
          </a:xfrm>
          <a:prstGeom prst="rect">
            <a:avLst/>
          </a:prstGeom>
        </p:spPr>
      </p:pic>
      <p:sp>
        <p:nvSpPr>
          <p:cNvPr id="3" name="ZoneTexte 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8866741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organites ++</a:t>
            </a:r>
            <a:endParaRPr lang="fr-FR" dirty="0"/>
          </a:p>
        </p:txBody>
      </p:sp>
      <p:sp>
        <p:nvSpPr>
          <p:cNvPr id="3" name="Espace réservé du contenu 2"/>
          <p:cNvSpPr>
            <a:spLocks noGrp="1"/>
          </p:cNvSpPr>
          <p:nvPr>
            <p:ph idx="1"/>
          </p:nvPr>
        </p:nvSpPr>
        <p:spPr/>
        <p:txBody>
          <a:bodyPr/>
          <a:lstStyle/>
          <a:p>
            <a:r>
              <a:rPr lang="fr-FR" sz="2400" dirty="0" smtClean="0"/>
              <a:t>Selon leur fonction principale, les organites jouent un rôle dans les processus de </a:t>
            </a:r>
            <a:r>
              <a:rPr lang="fr-FR" sz="2400" b="1" dirty="0" smtClean="0"/>
              <a:t>synthèse</a:t>
            </a:r>
            <a:r>
              <a:rPr lang="fr-FR" sz="2400" dirty="0" smtClean="0"/>
              <a:t> ou de </a:t>
            </a:r>
            <a:r>
              <a:rPr lang="fr-FR" sz="2400" b="1" dirty="0" smtClean="0"/>
              <a:t>dégradation</a:t>
            </a:r>
            <a:r>
              <a:rPr lang="fr-FR" sz="2400" dirty="0" smtClean="0"/>
              <a:t> </a:t>
            </a:r>
            <a:r>
              <a:rPr lang="fr-FR" sz="2400" b="1" dirty="0" smtClean="0"/>
              <a:t>métaboliques.</a:t>
            </a:r>
          </a:p>
          <a:p>
            <a:r>
              <a:rPr lang="fr-FR" sz="2400" dirty="0" smtClean="0"/>
              <a:t>Cette </a:t>
            </a:r>
            <a:r>
              <a:rPr lang="fr-FR" sz="2400" dirty="0"/>
              <a:t>distinction </a:t>
            </a:r>
            <a:r>
              <a:rPr lang="fr-FR" sz="2400" dirty="0" smtClean="0"/>
              <a:t>arbitraire à l’intérêt de montrer le </a:t>
            </a:r>
            <a:r>
              <a:rPr lang="fr-FR" sz="2400" b="1" u="sng" dirty="0" smtClean="0"/>
              <a:t>dynamisme du métabolisme cellulaire</a:t>
            </a:r>
            <a:r>
              <a:rPr lang="fr-FR" sz="2400" b="1" dirty="0" smtClean="0"/>
              <a:t>. </a:t>
            </a:r>
          </a:p>
          <a:p>
            <a:r>
              <a:rPr lang="fr-FR" sz="2400" dirty="0" smtClean="0"/>
              <a:t>Les </a:t>
            </a:r>
            <a:r>
              <a:rPr lang="fr-FR" sz="2400" u="sng" dirty="0" smtClean="0"/>
              <a:t>constituants</a:t>
            </a:r>
            <a:r>
              <a:rPr lang="fr-FR" sz="2400" dirty="0" smtClean="0"/>
              <a:t> sont soumis à un </a:t>
            </a:r>
            <a:r>
              <a:rPr lang="fr-FR" sz="2400" b="1" u="sng" dirty="0" smtClean="0">
                <a:solidFill>
                  <a:srgbClr val="0432FF"/>
                </a:solidFill>
              </a:rPr>
              <a:t>renouvellement permanent</a:t>
            </a:r>
            <a:r>
              <a:rPr lang="fr-FR" sz="2400" b="1" dirty="0" smtClean="0">
                <a:solidFill>
                  <a:srgbClr val="C00000"/>
                </a:solidFill>
              </a:rPr>
              <a:t> </a:t>
            </a:r>
            <a:r>
              <a:rPr lang="fr-FR" sz="2400" dirty="0" smtClean="0"/>
              <a:t>qui permet à la cellule de répondre au mieux aux sollicitations physiologiques.</a:t>
            </a:r>
          </a:p>
          <a:p>
            <a:endParaRPr lang="fr-FR"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3523950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 les processus de </a:t>
            </a:r>
            <a:r>
              <a:rPr lang="fr-FR" b="1" dirty="0" smtClean="0">
                <a:solidFill>
                  <a:srgbClr val="00B050"/>
                </a:solidFill>
              </a:rPr>
              <a:t>synthèse</a:t>
            </a:r>
            <a:endParaRPr lang="fr-FR" b="1" dirty="0">
              <a:solidFill>
                <a:srgbClr val="00B050"/>
              </a:solidFill>
            </a:endParaRPr>
          </a:p>
        </p:txBody>
      </p:sp>
      <p:sp>
        <p:nvSpPr>
          <p:cNvPr id="3" name="Espace réservé du contenu 2"/>
          <p:cNvSpPr>
            <a:spLocks noGrp="1"/>
          </p:cNvSpPr>
          <p:nvPr>
            <p:ph idx="1"/>
          </p:nvPr>
        </p:nvSpPr>
        <p:spPr>
          <a:xfrm>
            <a:off x="798023" y="2065609"/>
            <a:ext cx="10756668" cy="4069184"/>
          </a:xfrm>
        </p:spPr>
        <p:txBody>
          <a:bodyPr>
            <a:normAutofit/>
          </a:bodyPr>
          <a:lstStyle/>
          <a:p>
            <a:pPr lvl="0"/>
            <a:r>
              <a:rPr lang="fr-FR" sz="2200" dirty="0"/>
              <a:t>Le</a:t>
            </a:r>
            <a:r>
              <a:rPr lang="fr-FR" sz="2200" b="1" dirty="0"/>
              <a:t> noyau :</a:t>
            </a:r>
            <a:r>
              <a:rPr lang="fr-FR" sz="2200" dirty="0"/>
              <a:t> localisation et réplication de l’</a:t>
            </a:r>
            <a:r>
              <a:rPr lang="fr-FR" sz="2200" dirty="0">
                <a:solidFill>
                  <a:schemeClr val="accent2">
                    <a:lumMod val="75000"/>
                  </a:schemeClr>
                </a:solidFill>
              </a:rPr>
              <a:t>information génétique </a:t>
            </a:r>
            <a:r>
              <a:rPr lang="fr-FR" sz="2200" dirty="0"/>
              <a:t>(ADN), synthèse des ARNm et des ARNT et des ARNr </a:t>
            </a:r>
            <a:r>
              <a:rPr lang="fr-FR" sz="2200" dirty="0" smtClean="0"/>
              <a:t>(synthétisé </a:t>
            </a:r>
            <a:r>
              <a:rPr lang="fr-FR" sz="2200" dirty="0"/>
              <a:t>dans </a:t>
            </a:r>
            <a:r>
              <a:rPr lang="fr-FR" sz="2200" dirty="0" smtClean="0"/>
              <a:t>le nucléole)</a:t>
            </a:r>
            <a:endParaRPr lang="fr-FR" sz="2200" dirty="0"/>
          </a:p>
          <a:p>
            <a:pPr lvl="0"/>
            <a:r>
              <a:rPr lang="fr-FR" sz="2200" dirty="0"/>
              <a:t>La</a:t>
            </a:r>
            <a:r>
              <a:rPr lang="fr-FR" sz="2200" b="1" dirty="0"/>
              <a:t> mitochondrie : </a:t>
            </a:r>
            <a:r>
              <a:rPr lang="fr-FR" sz="2200" dirty="0"/>
              <a:t>métabolisme de l’</a:t>
            </a:r>
            <a:r>
              <a:rPr lang="fr-FR" sz="2200" b="1" dirty="0"/>
              <a:t>oxygène</a:t>
            </a:r>
            <a:r>
              <a:rPr lang="fr-FR" sz="2200" dirty="0"/>
              <a:t> et synthèse d’</a:t>
            </a:r>
            <a:r>
              <a:rPr lang="fr-FR" sz="2200" b="1" dirty="0">
                <a:solidFill>
                  <a:schemeClr val="accent2">
                    <a:lumMod val="75000"/>
                  </a:schemeClr>
                </a:solidFill>
              </a:rPr>
              <a:t>ATP (source d’énergie) </a:t>
            </a:r>
            <a:r>
              <a:rPr lang="fr-FR" sz="2200" dirty="0"/>
              <a:t>et NAD(P)H (pouvoir réducteur),</a:t>
            </a:r>
          </a:p>
          <a:p>
            <a:pPr lvl="0"/>
            <a:r>
              <a:rPr lang="fr-FR" sz="2200" dirty="0"/>
              <a:t>Le</a:t>
            </a:r>
            <a:r>
              <a:rPr lang="fr-FR" sz="2200" b="1" dirty="0"/>
              <a:t> réticulum endoplasmique (RE) :</a:t>
            </a:r>
            <a:r>
              <a:rPr lang="fr-FR" sz="2200" dirty="0"/>
              <a:t> </a:t>
            </a:r>
            <a:r>
              <a:rPr lang="fr-FR" sz="2200" b="1" u="sng" dirty="0">
                <a:solidFill>
                  <a:schemeClr val="accent2">
                    <a:lumMod val="75000"/>
                  </a:schemeClr>
                </a:solidFill>
              </a:rPr>
              <a:t>synthèse</a:t>
            </a:r>
            <a:r>
              <a:rPr lang="fr-FR" sz="2200" dirty="0"/>
              <a:t> des (</a:t>
            </a:r>
            <a:r>
              <a:rPr lang="fr-FR" sz="2200" dirty="0" err="1"/>
              <a:t>glyco</a:t>
            </a:r>
            <a:r>
              <a:rPr lang="fr-FR" sz="2200" dirty="0"/>
              <a:t>)</a:t>
            </a:r>
            <a:r>
              <a:rPr lang="fr-FR" sz="2200" dirty="0">
                <a:solidFill>
                  <a:schemeClr val="accent2">
                    <a:lumMod val="75000"/>
                  </a:schemeClr>
                </a:solidFill>
              </a:rPr>
              <a:t>protéines</a:t>
            </a:r>
            <a:r>
              <a:rPr lang="fr-FR" sz="2200" dirty="0"/>
              <a:t> (</a:t>
            </a:r>
            <a:r>
              <a:rPr lang="fr-FR" sz="2200" dirty="0" smtClean="0"/>
              <a:t>REG) </a:t>
            </a:r>
            <a:r>
              <a:rPr lang="fr-FR" sz="2200" dirty="0"/>
              <a:t>et </a:t>
            </a:r>
            <a:r>
              <a:rPr lang="fr-FR" sz="2200" dirty="0">
                <a:solidFill>
                  <a:schemeClr val="accent2">
                    <a:lumMod val="75000"/>
                  </a:schemeClr>
                </a:solidFill>
              </a:rPr>
              <a:t>lipides</a:t>
            </a:r>
            <a:r>
              <a:rPr lang="fr-FR" sz="2200" dirty="0"/>
              <a:t> (</a:t>
            </a:r>
            <a:r>
              <a:rPr lang="fr-FR" sz="2200" dirty="0" smtClean="0"/>
              <a:t>REL)</a:t>
            </a:r>
            <a:endParaRPr lang="fr-FR" sz="2200" dirty="0"/>
          </a:p>
          <a:p>
            <a:pPr lvl="0"/>
            <a:r>
              <a:rPr lang="fr-FR" sz="2200" dirty="0"/>
              <a:t>L’</a:t>
            </a:r>
            <a:r>
              <a:rPr lang="fr-FR" sz="2200" b="1" dirty="0"/>
              <a:t>appareil de Golgi : </a:t>
            </a:r>
            <a:r>
              <a:rPr lang="fr-FR" sz="2200" b="1" u="sng" dirty="0">
                <a:solidFill>
                  <a:schemeClr val="accent2">
                    <a:lumMod val="75000"/>
                  </a:schemeClr>
                </a:solidFill>
              </a:rPr>
              <a:t>maturation</a:t>
            </a:r>
            <a:r>
              <a:rPr lang="fr-FR" sz="2200" dirty="0"/>
              <a:t> de (</a:t>
            </a:r>
            <a:r>
              <a:rPr lang="fr-FR" sz="2200" dirty="0" err="1"/>
              <a:t>glyco</a:t>
            </a:r>
            <a:r>
              <a:rPr lang="fr-FR" sz="2200" dirty="0"/>
              <a:t>)protéines et formation de </a:t>
            </a:r>
            <a:r>
              <a:rPr lang="fr-FR" sz="2200" b="1" dirty="0"/>
              <a:t>vésicules de sécrétion.</a:t>
            </a:r>
          </a:p>
          <a:p>
            <a:endParaRPr lang="fr-FR"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88654448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 les processus de </a:t>
            </a:r>
            <a:r>
              <a:rPr lang="fr-FR" b="1" dirty="0" smtClean="0">
                <a:solidFill>
                  <a:srgbClr val="C00000"/>
                </a:solidFill>
              </a:rPr>
              <a:t>dégradation</a:t>
            </a:r>
            <a:endParaRPr lang="fr-FR" b="1" dirty="0">
              <a:solidFill>
                <a:srgbClr val="C00000"/>
              </a:solidFill>
            </a:endParaRPr>
          </a:p>
        </p:txBody>
      </p:sp>
      <p:sp>
        <p:nvSpPr>
          <p:cNvPr id="3" name="Espace réservé du contenu 2"/>
          <p:cNvSpPr>
            <a:spLocks noGrp="1"/>
          </p:cNvSpPr>
          <p:nvPr>
            <p:ph idx="1"/>
          </p:nvPr>
        </p:nvSpPr>
        <p:spPr/>
        <p:txBody>
          <a:bodyPr/>
          <a:lstStyle/>
          <a:p>
            <a:pPr lvl="0"/>
            <a:r>
              <a:rPr lang="fr-FR" sz="2400" dirty="0"/>
              <a:t>L’</a:t>
            </a:r>
            <a:r>
              <a:rPr lang="fr-FR" sz="2400" b="1" dirty="0"/>
              <a:t>endosome</a:t>
            </a:r>
            <a:r>
              <a:rPr lang="fr-FR" sz="2400" dirty="0"/>
              <a:t> : </a:t>
            </a:r>
            <a:r>
              <a:rPr lang="fr-FR" sz="2400" b="1" dirty="0">
                <a:solidFill>
                  <a:schemeClr val="accent2">
                    <a:lumMod val="75000"/>
                  </a:schemeClr>
                </a:solidFill>
              </a:rPr>
              <a:t>recyclage</a:t>
            </a:r>
            <a:r>
              <a:rPr lang="fr-FR" sz="2400" dirty="0"/>
              <a:t> des membranes et protéines de </a:t>
            </a:r>
            <a:r>
              <a:rPr lang="fr-FR" sz="2400" u="sng" dirty="0" smtClean="0"/>
              <a:t>surface</a:t>
            </a:r>
            <a:r>
              <a:rPr lang="fr-FR" sz="2400" dirty="0" smtClean="0"/>
              <a:t>.</a:t>
            </a:r>
          </a:p>
          <a:p>
            <a:pPr lvl="0"/>
            <a:endParaRPr lang="fr-FR" sz="2400" dirty="0"/>
          </a:p>
          <a:p>
            <a:pPr lvl="0"/>
            <a:r>
              <a:rPr lang="fr-FR" sz="2400" dirty="0"/>
              <a:t>Le </a:t>
            </a:r>
            <a:r>
              <a:rPr lang="fr-FR" sz="2400" b="1" dirty="0"/>
              <a:t>lysosome</a:t>
            </a:r>
            <a:r>
              <a:rPr lang="fr-FR" sz="2400" dirty="0"/>
              <a:t> : </a:t>
            </a:r>
            <a:r>
              <a:rPr lang="fr-FR" sz="2400" b="1" dirty="0">
                <a:solidFill>
                  <a:schemeClr val="accent2">
                    <a:lumMod val="75000"/>
                  </a:schemeClr>
                </a:solidFill>
              </a:rPr>
              <a:t>dégrade</a:t>
            </a:r>
            <a:r>
              <a:rPr lang="fr-FR" sz="2400" dirty="0"/>
              <a:t> les protéines, lipides et polysaccharides (types de </a:t>
            </a:r>
            <a:r>
              <a:rPr lang="fr-FR" sz="2400" dirty="0" smtClean="0"/>
              <a:t>sucres).</a:t>
            </a:r>
          </a:p>
          <a:p>
            <a:pPr lvl="0"/>
            <a:endParaRPr lang="fr-FR" sz="2400" dirty="0"/>
          </a:p>
          <a:p>
            <a:pPr lvl="0"/>
            <a:r>
              <a:rPr lang="fr-FR" sz="2400" dirty="0"/>
              <a:t>Le </a:t>
            </a:r>
            <a:r>
              <a:rPr lang="fr-FR" sz="2400" b="1" dirty="0"/>
              <a:t>peroxysome </a:t>
            </a:r>
            <a:r>
              <a:rPr lang="fr-FR" sz="2400" dirty="0"/>
              <a:t>: </a:t>
            </a:r>
            <a:r>
              <a:rPr lang="fr-FR" sz="2400" b="1" dirty="0" err="1">
                <a:solidFill>
                  <a:schemeClr val="accent2">
                    <a:lumMod val="75000"/>
                  </a:schemeClr>
                </a:solidFill>
              </a:rPr>
              <a:t>détoxifier</a:t>
            </a:r>
            <a:r>
              <a:rPr lang="fr-FR" sz="2400" dirty="0"/>
              <a:t> les molécules potentiellement </a:t>
            </a:r>
            <a:r>
              <a:rPr lang="fr-FR" sz="2400" dirty="0" smtClean="0"/>
              <a:t>dangereuses.</a:t>
            </a:r>
            <a:endParaRPr lang="fr-FR" sz="2400" dirty="0"/>
          </a:p>
          <a:p>
            <a:endParaRPr lang="fr-FR"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1213352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 maintenir la </a:t>
            </a:r>
            <a:r>
              <a:rPr lang="fr-FR" b="1" dirty="0" smtClean="0"/>
              <a:t>structure cellulaire</a:t>
            </a:r>
            <a:endParaRPr lang="fr-FR" b="1" dirty="0"/>
          </a:p>
        </p:txBody>
      </p:sp>
      <p:sp>
        <p:nvSpPr>
          <p:cNvPr id="3" name="Espace réservé du contenu 2"/>
          <p:cNvSpPr>
            <a:spLocks noGrp="1"/>
          </p:cNvSpPr>
          <p:nvPr>
            <p:ph idx="1"/>
          </p:nvPr>
        </p:nvSpPr>
        <p:spPr>
          <a:xfrm>
            <a:off x="814648" y="2020009"/>
            <a:ext cx="4538750" cy="3908555"/>
          </a:xfrm>
        </p:spPr>
        <p:txBody>
          <a:bodyPr>
            <a:normAutofit fontScale="92500"/>
          </a:bodyPr>
          <a:lstStyle/>
          <a:p>
            <a:pPr lvl="0"/>
            <a:r>
              <a:rPr lang="fr-FR" sz="2800" dirty="0"/>
              <a:t>Le </a:t>
            </a:r>
            <a:r>
              <a:rPr lang="fr-FR" sz="2800" b="1" dirty="0"/>
              <a:t>cytosquelette</a:t>
            </a:r>
            <a:r>
              <a:rPr lang="fr-FR" sz="2800" dirty="0"/>
              <a:t> </a:t>
            </a:r>
            <a:endParaRPr lang="fr-FR" sz="2800" dirty="0" smtClean="0"/>
          </a:p>
          <a:p>
            <a:pPr lvl="0"/>
            <a:endParaRPr lang="fr-FR" sz="2800" dirty="0"/>
          </a:p>
          <a:p>
            <a:pPr lvl="1"/>
            <a:r>
              <a:rPr lang="fr-FR" sz="2400" b="1" dirty="0"/>
              <a:t>La </a:t>
            </a:r>
            <a:r>
              <a:rPr lang="fr-FR" sz="2400" b="1" dirty="0">
                <a:solidFill>
                  <a:schemeClr val="accent2">
                    <a:lumMod val="75000"/>
                  </a:schemeClr>
                </a:solidFill>
              </a:rPr>
              <a:t>forme</a:t>
            </a:r>
            <a:r>
              <a:rPr lang="fr-FR" sz="2400" b="1" dirty="0"/>
              <a:t> </a:t>
            </a:r>
            <a:r>
              <a:rPr lang="fr-FR" sz="2400" b="1" dirty="0" smtClean="0"/>
              <a:t>cellulaire </a:t>
            </a:r>
            <a:r>
              <a:rPr lang="fr-FR" sz="2400" dirty="0" smtClean="0"/>
              <a:t>(microvillosités intestinales)</a:t>
            </a:r>
            <a:endParaRPr lang="fr-FR" sz="2400" dirty="0"/>
          </a:p>
          <a:p>
            <a:pPr lvl="1"/>
            <a:r>
              <a:rPr lang="fr-FR" sz="2400" b="1" dirty="0"/>
              <a:t>La </a:t>
            </a:r>
            <a:r>
              <a:rPr lang="fr-FR" sz="2400" b="1" dirty="0" smtClean="0">
                <a:solidFill>
                  <a:schemeClr val="accent2">
                    <a:lumMod val="75000"/>
                  </a:schemeClr>
                </a:solidFill>
              </a:rPr>
              <a:t>contraction </a:t>
            </a:r>
            <a:r>
              <a:rPr lang="fr-FR" sz="2400" dirty="0" smtClean="0"/>
              <a:t>(cellules musculaires)</a:t>
            </a:r>
            <a:endParaRPr lang="fr-FR" sz="2400" dirty="0"/>
          </a:p>
          <a:p>
            <a:pPr lvl="1"/>
            <a:r>
              <a:rPr lang="fr-FR" sz="2400" b="1" dirty="0"/>
              <a:t>Le </a:t>
            </a:r>
            <a:r>
              <a:rPr lang="fr-FR" sz="2400" b="1" dirty="0" smtClean="0">
                <a:solidFill>
                  <a:schemeClr val="accent2">
                    <a:lumMod val="75000"/>
                  </a:schemeClr>
                </a:solidFill>
              </a:rPr>
              <a:t>mouvement </a:t>
            </a:r>
            <a:r>
              <a:rPr lang="fr-FR" sz="2400" dirty="0" smtClean="0"/>
              <a:t>(fibroblaste)</a:t>
            </a:r>
          </a:p>
          <a:p>
            <a:pPr lvl="1"/>
            <a:r>
              <a:rPr lang="fr-FR" sz="2400" b="1" dirty="0" smtClean="0"/>
              <a:t>La </a:t>
            </a:r>
            <a:r>
              <a:rPr lang="fr-FR" sz="2400" b="1" dirty="0">
                <a:solidFill>
                  <a:schemeClr val="accent2">
                    <a:lumMod val="75000"/>
                  </a:schemeClr>
                </a:solidFill>
              </a:rPr>
              <a:t>division cellulaire</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3143" y="1853754"/>
            <a:ext cx="5702429" cy="4231162"/>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9853409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Pour </a:t>
            </a:r>
            <a:r>
              <a:rPr lang="fr-FR" b="1" dirty="0" smtClean="0">
                <a:solidFill>
                  <a:srgbClr val="FF9300"/>
                </a:solidFill>
              </a:rPr>
              <a:t>l’</a:t>
            </a:r>
            <a:r>
              <a:rPr lang="fr-FR" b="1" dirty="0" err="1" smtClean="0">
                <a:solidFill>
                  <a:srgbClr val="FF9300"/>
                </a:solidFill>
              </a:rPr>
              <a:t>integrite</a:t>
            </a:r>
            <a:endParaRPr lang="fr-FR" b="1" dirty="0">
              <a:solidFill>
                <a:srgbClr val="FF9300"/>
              </a:solidFill>
            </a:endParaRPr>
          </a:p>
        </p:txBody>
      </p:sp>
      <p:sp>
        <p:nvSpPr>
          <p:cNvPr id="3" name="Espace réservé du contenu 2"/>
          <p:cNvSpPr>
            <a:spLocks noGrp="1"/>
          </p:cNvSpPr>
          <p:nvPr>
            <p:ph idx="1"/>
          </p:nvPr>
        </p:nvSpPr>
        <p:spPr>
          <a:xfrm>
            <a:off x="1451579" y="1982481"/>
            <a:ext cx="9807945" cy="3969432"/>
          </a:xfrm>
        </p:spPr>
        <p:txBody>
          <a:bodyPr>
            <a:normAutofit lnSpcReduction="10000"/>
          </a:bodyPr>
          <a:lstStyle/>
          <a:p>
            <a:pPr lvl="0"/>
            <a:r>
              <a:rPr lang="fr-FR" sz="2400" dirty="0"/>
              <a:t>La </a:t>
            </a:r>
            <a:r>
              <a:rPr lang="fr-FR" sz="2400" b="1" dirty="0"/>
              <a:t>membrane</a:t>
            </a:r>
            <a:r>
              <a:rPr lang="fr-FR" sz="2400" dirty="0"/>
              <a:t> </a:t>
            </a:r>
            <a:r>
              <a:rPr lang="fr-FR" sz="2400" b="1" dirty="0" smtClean="0"/>
              <a:t>cellulaire</a:t>
            </a:r>
          </a:p>
          <a:p>
            <a:pPr lvl="0"/>
            <a:endParaRPr lang="fr-FR" sz="2400" dirty="0"/>
          </a:p>
          <a:p>
            <a:r>
              <a:rPr lang="fr-FR" i="1" dirty="0"/>
              <a:t>C’est une bicouche de phospholipides avec un pôle hydrophobe sur l’intérieur. </a:t>
            </a:r>
            <a:endParaRPr lang="fr-FR" dirty="0"/>
          </a:p>
          <a:p>
            <a:r>
              <a:rPr lang="fr-FR" i="1" dirty="0"/>
              <a:t>Elle accueille une série de groupement (</a:t>
            </a:r>
            <a:r>
              <a:rPr lang="fr-FR" i="1" dirty="0" smtClean="0"/>
              <a:t>protéique, </a:t>
            </a:r>
            <a:r>
              <a:rPr lang="fr-FR" i="1" dirty="0"/>
              <a:t>glucidique, glycoprotéique) qui peuvent être sur la face externe ou interne de la membrane, ou transmembranaire</a:t>
            </a:r>
            <a:r>
              <a:rPr lang="fr-FR" i="1" dirty="0" smtClean="0"/>
              <a:t>.</a:t>
            </a:r>
          </a:p>
          <a:p>
            <a:endParaRPr lang="fr-FR" sz="2400" i="1" dirty="0"/>
          </a:p>
          <a:p>
            <a:r>
              <a:rPr lang="fr-FR" sz="2400" b="1" dirty="0"/>
              <a:t>Dans la membrane, </a:t>
            </a:r>
            <a:r>
              <a:rPr lang="fr-FR" sz="2400" b="1" u="sng" dirty="0"/>
              <a:t>les molécules </a:t>
            </a:r>
            <a:r>
              <a:rPr lang="fr-FR" sz="2400" b="1" u="sng" dirty="0" smtClean="0"/>
              <a:t>bougent et </a:t>
            </a:r>
            <a:r>
              <a:rPr lang="fr-FR" sz="2400" b="1" u="sng" dirty="0"/>
              <a:t>se déplacent</a:t>
            </a:r>
            <a:r>
              <a:rPr lang="fr-FR" sz="2400" b="1" dirty="0"/>
              <a:t>. </a:t>
            </a:r>
            <a:r>
              <a:rPr lang="fr-FR" sz="2400" dirty="0"/>
              <a:t>Cette </a:t>
            </a:r>
            <a:r>
              <a:rPr lang="fr-FR" sz="2400" b="1" u="sng" dirty="0">
                <a:solidFill>
                  <a:srgbClr val="C00000"/>
                </a:solidFill>
              </a:rPr>
              <a:t>fluidité</a:t>
            </a:r>
            <a:r>
              <a:rPr lang="fr-FR" sz="2400" dirty="0"/>
              <a:t> est sous l’influence de divers facteurs : </a:t>
            </a:r>
          </a:p>
          <a:p>
            <a:endParaRPr lang="fr-FR" dirty="0"/>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6392" y="-1"/>
            <a:ext cx="6065608" cy="2892829"/>
          </a:xfrm>
          <a:prstGeom prst="rect">
            <a:avLst/>
          </a:prstGeom>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802643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fluidité membranaire</a:t>
            </a:r>
            <a:endParaRPr lang="fr-FR" dirty="0"/>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827840848"/>
              </p:ext>
            </p:extLst>
          </p:nvPr>
        </p:nvGraphicFramePr>
        <p:xfrm>
          <a:off x="1451579" y="2094809"/>
          <a:ext cx="9603275" cy="3408216"/>
        </p:xfrm>
        <a:graphic>
          <a:graphicData uri="http://schemas.openxmlformats.org/drawingml/2006/table">
            <a:tbl>
              <a:tblPr firstRow="1">
                <a:tableStyleId>{5C22544A-7EE6-4342-B048-85BDC9FD1C3A}</a:tableStyleId>
              </a:tblPr>
              <a:tblGrid>
                <a:gridCol w="4594878"/>
                <a:gridCol w="5008397"/>
              </a:tblGrid>
              <a:tr h="913485">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800" dirty="0">
                          <a:effectLst/>
                        </a:rPr>
                        <a:t>Fluidité diminuée</a:t>
                      </a:r>
                      <a:endParaRPr lang="fr-FR" sz="2800" dirty="0">
                        <a:effectLst/>
                        <a:latin typeface="Calibri" charset="0"/>
                        <a:ea typeface="Calibri" charset="0"/>
                        <a:cs typeface="Times New Roman" charset="0"/>
                      </a:endParaRPr>
                    </a:p>
                  </a:txBody>
                  <a:tcPr marL="68580" marR="68580" marT="0" marB="0"/>
                </a:tc>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800" dirty="0">
                          <a:effectLst/>
                        </a:rPr>
                        <a:t>Fluidité augmentée</a:t>
                      </a:r>
                      <a:endParaRPr lang="fr-FR" sz="2800" dirty="0">
                        <a:effectLst/>
                        <a:latin typeface="Calibri" charset="0"/>
                        <a:ea typeface="Calibri" charset="0"/>
                        <a:cs typeface="Times New Roman" charset="0"/>
                      </a:endParaRPr>
                    </a:p>
                  </a:txBody>
                  <a:tcPr marL="68580" marR="68580" marT="0" marB="0"/>
                </a:tc>
              </a:tr>
              <a:tr h="632681">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effectLst/>
                        </a:rPr>
                        <a:t>Etat </a:t>
                      </a:r>
                      <a:r>
                        <a:rPr lang="fr-FR" sz="2400" dirty="0" smtClean="0">
                          <a:effectLst/>
                        </a:rPr>
                        <a:t>ordonné</a:t>
                      </a:r>
                    </a:p>
                  </a:txBody>
                  <a:tcPr marL="68580" marR="68580" marT="0" marB="0"/>
                </a:tc>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effectLst/>
                        </a:rPr>
                        <a:t>Etat désordonné</a:t>
                      </a:r>
                      <a:endParaRPr lang="fr-FR" sz="2400" dirty="0">
                        <a:effectLst/>
                        <a:latin typeface="Calibri" charset="0"/>
                        <a:ea typeface="Calibri" charset="0"/>
                        <a:cs typeface="Times New Roman" charset="0"/>
                      </a:endParaRPr>
                    </a:p>
                  </a:txBody>
                  <a:tcPr marL="68580" marR="68580" marT="0" marB="0"/>
                </a:tc>
              </a:tr>
              <a:tr h="681643">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effectLst/>
                        </a:rPr>
                        <a:t>Cholestérol élevé</a:t>
                      </a:r>
                      <a:endParaRPr lang="fr-FR" sz="2400" dirty="0">
                        <a:effectLst/>
                        <a:latin typeface="Calibri" charset="0"/>
                        <a:ea typeface="Calibri" charset="0"/>
                        <a:cs typeface="Times New Roman" charset="0"/>
                      </a:endParaRPr>
                    </a:p>
                  </a:txBody>
                  <a:tcPr marL="68580" marR="68580" marT="0" marB="0"/>
                </a:tc>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effectLst/>
                        </a:rPr>
                        <a:t>Cholestérol </a:t>
                      </a:r>
                      <a:r>
                        <a:rPr lang="fr-FR" sz="2400" dirty="0" smtClean="0">
                          <a:effectLst/>
                        </a:rPr>
                        <a:t>bas</a:t>
                      </a:r>
                      <a:endParaRPr lang="fr-FR" sz="2400" dirty="0">
                        <a:effectLst/>
                        <a:latin typeface="Calibri" charset="0"/>
                        <a:ea typeface="Calibri" charset="0"/>
                        <a:cs typeface="Times New Roman" charset="0"/>
                      </a:endParaRPr>
                    </a:p>
                  </a:txBody>
                  <a:tcPr marL="68580" marR="68580" marT="0" marB="0"/>
                </a:tc>
              </a:tr>
              <a:tr h="599502">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effectLst/>
                        </a:rPr>
                        <a:t>Température </a:t>
                      </a:r>
                      <a:r>
                        <a:rPr lang="fr-FR" sz="2400" dirty="0" smtClean="0">
                          <a:effectLst/>
                        </a:rPr>
                        <a:t>basse</a:t>
                      </a:r>
                      <a:endParaRPr lang="fr-FR" sz="2400" dirty="0">
                        <a:effectLst/>
                        <a:latin typeface="Calibri" charset="0"/>
                        <a:ea typeface="Calibri" charset="0"/>
                        <a:cs typeface="Times New Roman" charset="0"/>
                      </a:endParaRPr>
                    </a:p>
                  </a:txBody>
                  <a:tcPr marL="68580" marR="68580" marT="0" marB="0"/>
                </a:tc>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effectLst/>
                        </a:rPr>
                        <a:t>Température </a:t>
                      </a:r>
                      <a:r>
                        <a:rPr lang="fr-FR" sz="2400" dirty="0" smtClean="0">
                          <a:effectLst/>
                        </a:rPr>
                        <a:t>élevée</a:t>
                      </a:r>
                      <a:endParaRPr lang="fr-FR" sz="2400" dirty="0">
                        <a:effectLst/>
                        <a:latin typeface="Calibri" charset="0"/>
                        <a:ea typeface="Calibri" charset="0"/>
                        <a:cs typeface="Times New Roman" charset="0"/>
                      </a:endParaRPr>
                    </a:p>
                  </a:txBody>
                  <a:tcPr marL="68580" marR="68580" marT="0" marB="0"/>
                </a:tc>
              </a:tr>
              <a:tr h="580905">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a:effectLst/>
                        </a:rPr>
                        <a:t> </a:t>
                      </a:r>
                      <a:endParaRPr lang="fr-FR" sz="2400">
                        <a:effectLst/>
                        <a:latin typeface="Calibri" charset="0"/>
                        <a:ea typeface="Calibri" charset="0"/>
                        <a:cs typeface="Times New Roman" charset="0"/>
                      </a:endParaRPr>
                    </a:p>
                  </a:txBody>
                  <a:tcPr marL="68580" marR="68580" marT="0" marB="0"/>
                </a:tc>
                <a:tc>
                  <a:txBody>
                    <a:bodyPr/>
                    <a:lstStyle/>
                    <a:p>
                      <a:pPr algn="ctr">
                        <a:lnSpc>
                          <a:spcPct val="115000"/>
                        </a:lnSpc>
                        <a:spcAft>
                          <a:spcPts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smtClean="0">
                          <a:effectLst/>
                        </a:rPr>
                        <a:t>Alcool</a:t>
                      </a:r>
                      <a:endParaRPr lang="fr-FR" sz="2400" dirty="0">
                        <a:effectLst/>
                        <a:latin typeface="Calibri" charset="0"/>
                        <a:ea typeface="Calibri" charset="0"/>
                        <a:cs typeface="Times New Roman" charset="0"/>
                      </a:endParaRPr>
                    </a:p>
                  </a:txBody>
                  <a:tcPr marL="68580" marR="68580" marT="0" marB="0"/>
                </a:tc>
              </a:tr>
            </a:tbl>
          </a:graphicData>
        </a:graphic>
      </p:graphicFrame>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1084893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800" dirty="0" smtClean="0"/>
              <a:t>Construction  d’un  tissu</a:t>
            </a:r>
            <a:endParaRPr lang="fr-FR" sz="4800" dirty="0"/>
          </a:p>
        </p:txBody>
      </p:sp>
      <p:sp>
        <p:nvSpPr>
          <p:cNvPr id="3" name="Espace réservé du texte 2"/>
          <p:cNvSpPr>
            <a:spLocks noGrp="1"/>
          </p:cNvSpPr>
          <p:nvPr>
            <p:ph type="body" idx="1"/>
          </p:nvPr>
        </p:nvSpPr>
        <p:spPr>
          <a:xfrm>
            <a:off x="1454239" y="3806195"/>
            <a:ext cx="8630446" cy="2062590"/>
          </a:xfrm>
        </p:spPr>
        <p:txBody>
          <a:bodyPr>
            <a:normAutofit/>
          </a:bodyPr>
          <a:lstStyle/>
          <a:p>
            <a:pPr marL="342900" lvl="0" indent="-342900">
              <a:lnSpc>
                <a:spcPct val="115000"/>
              </a:lnSpc>
              <a:spcAft>
                <a:spcPts val="0"/>
              </a:spcAft>
              <a:buFont typeface="Symbol" charset="2"/>
              <a:buChar char="-"/>
              <a:tabLst>
                <a:tab pos="12700" algn="l"/>
                <a:tab pos="1651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solidFill>
                  <a:srgbClr val="000000"/>
                </a:solidFill>
                <a:latin typeface="Calibri" charset="0"/>
                <a:ea typeface="Calibri" charset="0"/>
                <a:cs typeface="Helvetica Neue" charset="0"/>
              </a:rPr>
              <a:t>Fixer les cellules à la </a:t>
            </a:r>
            <a:r>
              <a:rPr lang="fr-FR" sz="2400" b="1" dirty="0">
                <a:solidFill>
                  <a:srgbClr val="000000"/>
                </a:solidFill>
                <a:latin typeface="Calibri" charset="0"/>
                <a:ea typeface="Calibri" charset="0"/>
                <a:cs typeface="Helvetica Neue" charset="0"/>
              </a:rPr>
              <a:t>MEC</a:t>
            </a:r>
            <a:endParaRPr lang="fr-FR" sz="2400" b="1" dirty="0">
              <a:latin typeface="Calibri" charset="0"/>
              <a:ea typeface="Calibri" charset="0"/>
              <a:cs typeface="Times New Roman" charset="0"/>
            </a:endParaRPr>
          </a:p>
          <a:p>
            <a:pPr marL="342900" lvl="0" indent="-342900">
              <a:lnSpc>
                <a:spcPct val="115000"/>
              </a:lnSpc>
              <a:spcAft>
                <a:spcPts val="0"/>
              </a:spcAft>
              <a:buFont typeface="Symbol" charset="2"/>
              <a:buChar char="-"/>
              <a:tabLst>
                <a:tab pos="12700" algn="l"/>
                <a:tab pos="1651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solidFill>
                  <a:srgbClr val="000000"/>
                </a:solidFill>
                <a:latin typeface="Calibri" charset="0"/>
                <a:ea typeface="Calibri" charset="0"/>
                <a:cs typeface="Helvetica Neue" charset="0"/>
              </a:rPr>
              <a:t>Fixer, faire adhérer les </a:t>
            </a:r>
            <a:r>
              <a:rPr lang="fr-FR" sz="2400" b="1" dirty="0">
                <a:solidFill>
                  <a:srgbClr val="000000"/>
                </a:solidFill>
                <a:latin typeface="Calibri" charset="0"/>
                <a:ea typeface="Calibri" charset="0"/>
                <a:cs typeface="Helvetica Neue" charset="0"/>
              </a:rPr>
              <a:t>cellules entre elles</a:t>
            </a:r>
            <a:endParaRPr lang="fr-FR" sz="2400" b="1" dirty="0">
              <a:latin typeface="Calibri" charset="0"/>
              <a:ea typeface="Calibri" charset="0"/>
              <a:cs typeface="Times New Roman" charset="0"/>
            </a:endParaRPr>
          </a:p>
          <a:p>
            <a:pPr marL="342900" lvl="0" indent="-342900">
              <a:lnSpc>
                <a:spcPct val="115000"/>
              </a:lnSpc>
              <a:spcAft>
                <a:spcPts val="0"/>
              </a:spcAft>
              <a:buFont typeface="Symbol" charset="2"/>
              <a:buChar char="-"/>
              <a:tabLst>
                <a:tab pos="12700" algn="l"/>
                <a:tab pos="165100" algn="l"/>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fr-FR" sz="2400" dirty="0">
                <a:solidFill>
                  <a:srgbClr val="000000"/>
                </a:solidFill>
                <a:latin typeface="Calibri" charset="0"/>
                <a:ea typeface="Calibri" charset="0"/>
                <a:cs typeface="Helvetica Neue" charset="0"/>
              </a:rPr>
              <a:t>Fixer, </a:t>
            </a:r>
            <a:r>
              <a:rPr lang="fr-FR" sz="2400" b="1" u="sng" dirty="0">
                <a:solidFill>
                  <a:srgbClr val="000000"/>
                </a:solidFill>
                <a:latin typeface="Calibri" charset="0"/>
                <a:ea typeface="Calibri" charset="0"/>
                <a:cs typeface="Helvetica Neue" charset="0"/>
              </a:rPr>
              <a:t>faire communiquer</a:t>
            </a:r>
            <a:r>
              <a:rPr lang="fr-FR" sz="2400" b="1" dirty="0">
                <a:solidFill>
                  <a:srgbClr val="000000"/>
                </a:solidFill>
                <a:latin typeface="Calibri" charset="0"/>
                <a:ea typeface="Calibri" charset="0"/>
                <a:cs typeface="Helvetica Neue" charset="0"/>
              </a:rPr>
              <a:t> </a:t>
            </a:r>
            <a:r>
              <a:rPr lang="fr-FR" sz="2400" dirty="0">
                <a:solidFill>
                  <a:srgbClr val="000000"/>
                </a:solidFill>
                <a:latin typeface="Calibri" charset="0"/>
                <a:ea typeface="Calibri" charset="0"/>
                <a:cs typeface="Helvetica Neue" charset="0"/>
              </a:rPr>
              <a:t>les cellules entre elles</a:t>
            </a:r>
            <a:endParaRPr lang="fr-FR" sz="2400" dirty="0">
              <a:latin typeface="Calibri" charset="0"/>
              <a:ea typeface="Calibri" charset="0"/>
              <a:cs typeface="Times New Roman" charset="0"/>
            </a:endParaRPr>
          </a:p>
          <a:p>
            <a:endParaRPr lang="fr-FR"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1242147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Unions cellulaires</a:t>
            </a:r>
            <a:endParaRPr lang="fr-FR" dirty="0"/>
          </a:p>
        </p:txBody>
      </p:sp>
      <p:sp>
        <p:nvSpPr>
          <p:cNvPr id="4" name="Flèche vers le bas 3"/>
          <p:cNvSpPr/>
          <p:nvPr/>
        </p:nvSpPr>
        <p:spPr>
          <a:xfrm rot="2464981">
            <a:off x="3950628" y="1989979"/>
            <a:ext cx="462816" cy="10676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vers le bas 4"/>
          <p:cNvSpPr/>
          <p:nvPr/>
        </p:nvSpPr>
        <p:spPr>
          <a:xfrm rot="18847099">
            <a:off x="6566121" y="1987207"/>
            <a:ext cx="462816" cy="10676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contenu 5"/>
          <p:cNvSpPr>
            <a:spLocks noGrp="1"/>
          </p:cNvSpPr>
          <p:nvPr>
            <p:ph idx="1"/>
          </p:nvPr>
        </p:nvSpPr>
        <p:spPr>
          <a:xfrm>
            <a:off x="504306" y="2103181"/>
            <a:ext cx="2708156" cy="856168"/>
          </a:xfrm>
        </p:spPr>
        <p:txBody>
          <a:bodyPr>
            <a:normAutofit fontScale="92500"/>
          </a:bodyPr>
          <a:lstStyle/>
          <a:p>
            <a:r>
              <a:rPr lang="fr-FR" dirty="0" smtClean="0"/>
              <a:t>En gros tissus dérivant de l’</a:t>
            </a:r>
            <a:r>
              <a:rPr lang="fr-FR" b="1" dirty="0" smtClean="0"/>
              <a:t>ectoderme</a:t>
            </a:r>
            <a:endParaRPr lang="fr-FR" b="1" dirty="0"/>
          </a:p>
        </p:txBody>
      </p:sp>
      <p:sp>
        <p:nvSpPr>
          <p:cNvPr id="7" name="ZoneTexte 6"/>
          <p:cNvSpPr txBox="1"/>
          <p:nvPr/>
        </p:nvSpPr>
        <p:spPr>
          <a:xfrm>
            <a:off x="710331" y="3047464"/>
            <a:ext cx="5004262" cy="2769989"/>
          </a:xfrm>
          <a:prstGeom prst="rect">
            <a:avLst/>
          </a:prstGeom>
          <a:noFill/>
        </p:spPr>
        <p:txBody>
          <a:bodyPr wrap="square" rtlCol="0">
            <a:spAutoFit/>
          </a:bodyPr>
          <a:lstStyle/>
          <a:p>
            <a:pPr algn="ctr"/>
            <a:r>
              <a:rPr lang="fr-FR" sz="2800" b="1" dirty="0" smtClean="0">
                <a:solidFill>
                  <a:schemeClr val="accent2">
                    <a:lumMod val="75000"/>
                  </a:schemeClr>
                </a:solidFill>
              </a:rPr>
              <a:t>Tissus à union cellulaire serrée</a:t>
            </a:r>
          </a:p>
          <a:p>
            <a:endParaRPr lang="fr-FR" dirty="0"/>
          </a:p>
          <a:p>
            <a:pPr marL="285750" indent="-285750">
              <a:buFont typeface="Wingdings" charset="2"/>
              <a:buChar char="§"/>
            </a:pPr>
            <a:r>
              <a:rPr lang="fr-FR" sz="2000" b="1" u="sng" dirty="0" smtClean="0"/>
              <a:t>Epithéliums :</a:t>
            </a:r>
            <a:r>
              <a:rPr lang="fr-FR" sz="2000" b="1" dirty="0" smtClean="0"/>
              <a:t> </a:t>
            </a:r>
            <a:r>
              <a:rPr lang="fr-FR" sz="2000" dirty="0" smtClean="0"/>
              <a:t>espaces </a:t>
            </a:r>
            <a:r>
              <a:rPr lang="fr-FR" sz="2000" dirty="0" err="1" smtClean="0"/>
              <a:t>inter-cellulaires</a:t>
            </a:r>
            <a:r>
              <a:rPr lang="fr-FR" sz="2000" dirty="0" smtClean="0"/>
              <a:t> très étroits, à la limite de la visibilité en MO.</a:t>
            </a:r>
          </a:p>
          <a:p>
            <a:pPr marL="285750" indent="-285750">
              <a:buFont typeface="Wingdings" charset="2"/>
              <a:buChar char="§"/>
            </a:pPr>
            <a:endParaRPr lang="fr-FR" sz="2000" dirty="0"/>
          </a:p>
          <a:p>
            <a:pPr marL="285750" indent="-285750">
              <a:buFont typeface="Wingdings" charset="2"/>
              <a:buChar char="§"/>
            </a:pPr>
            <a:r>
              <a:rPr lang="fr-FR" sz="2000" b="1" u="sng" dirty="0" smtClean="0"/>
              <a:t>Système nerveux :</a:t>
            </a:r>
            <a:r>
              <a:rPr lang="fr-FR" sz="2000" b="1" dirty="0" smtClean="0"/>
              <a:t> </a:t>
            </a:r>
            <a:r>
              <a:rPr lang="fr-FR" sz="2000" dirty="0" smtClean="0"/>
              <a:t>cellules compactées, quasiment pas d’espace entre les cellules.</a:t>
            </a:r>
            <a:endParaRPr lang="fr-FR" sz="2000" dirty="0"/>
          </a:p>
        </p:txBody>
      </p:sp>
      <p:sp>
        <p:nvSpPr>
          <p:cNvPr id="8" name="ZoneTexte 7"/>
          <p:cNvSpPr txBox="1"/>
          <p:nvPr/>
        </p:nvSpPr>
        <p:spPr>
          <a:xfrm>
            <a:off x="6504699" y="3151241"/>
            <a:ext cx="5070764" cy="2769989"/>
          </a:xfrm>
          <a:prstGeom prst="rect">
            <a:avLst/>
          </a:prstGeom>
          <a:noFill/>
        </p:spPr>
        <p:txBody>
          <a:bodyPr wrap="square" rtlCol="0">
            <a:spAutoFit/>
          </a:bodyPr>
          <a:lstStyle/>
          <a:p>
            <a:pPr algn="ctr"/>
            <a:r>
              <a:rPr lang="fr-FR" sz="2800" b="1" dirty="0" smtClean="0">
                <a:solidFill>
                  <a:schemeClr val="accent2">
                    <a:lumMod val="75000"/>
                  </a:schemeClr>
                </a:solidFill>
              </a:rPr>
              <a:t>Tissus à union cellulaire lâche</a:t>
            </a:r>
          </a:p>
          <a:p>
            <a:endParaRPr lang="fr-FR" dirty="0"/>
          </a:p>
          <a:p>
            <a:pPr marL="285750" indent="-285750">
              <a:buFont typeface="Arial" charset="0"/>
              <a:buChar char="•"/>
            </a:pPr>
            <a:r>
              <a:rPr lang="fr-FR" sz="2000" b="1" u="sng" dirty="0" smtClean="0"/>
              <a:t>Tissu conjonctif : </a:t>
            </a:r>
            <a:r>
              <a:rPr lang="fr-FR" sz="2000" dirty="0" smtClean="0"/>
              <a:t>Cellules distantes et séparées par une substance </a:t>
            </a:r>
            <a:r>
              <a:rPr lang="fr-FR" sz="2000" dirty="0" err="1" smtClean="0"/>
              <a:t>inter-cellulaire</a:t>
            </a:r>
            <a:r>
              <a:rPr lang="fr-FR" sz="2000" dirty="0" smtClean="0"/>
              <a:t> </a:t>
            </a:r>
            <a:r>
              <a:rPr lang="fr-FR" sz="2000" dirty="0" smtClean="0">
                <a:sym typeface="Wingdings"/>
              </a:rPr>
              <a:t> la matrice </a:t>
            </a:r>
            <a:r>
              <a:rPr lang="fr-FR" sz="2000" dirty="0" err="1" smtClean="0">
                <a:sym typeface="Wingdings"/>
              </a:rPr>
              <a:t>extra-cellulaire</a:t>
            </a:r>
            <a:endParaRPr lang="fr-FR" sz="2000" dirty="0" smtClean="0">
              <a:sym typeface="Wingdings"/>
            </a:endParaRPr>
          </a:p>
          <a:p>
            <a:endParaRPr lang="fr-FR" sz="2000" dirty="0">
              <a:sym typeface="Wingdings"/>
            </a:endParaRPr>
          </a:p>
          <a:p>
            <a:r>
              <a:rPr lang="fr-FR" sz="2000" dirty="0" smtClean="0">
                <a:sym typeface="Wingdings"/>
              </a:rPr>
              <a:t>    Ex : tissu sanguin (MEC = plasma)</a:t>
            </a:r>
            <a:endParaRPr lang="fr-FR" sz="2000" dirty="0"/>
          </a:p>
        </p:txBody>
      </p:sp>
      <p:sp>
        <p:nvSpPr>
          <p:cNvPr id="9" name="ZoneTexte 8"/>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7880465" y="2222044"/>
            <a:ext cx="3358342" cy="369332"/>
          </a:xfrm>
          <a:prstGeom prst="rect">
            <a:avLst/>
          </a:prstGeom>
          <a:noFill/>
        </p:spPr>
        <p:txBody>
          <a:bodyPr wrap="square" rtlCol="0">
            <a:spAutoFit/>
          </a:bodyPr>
          <a:lstStyle/>
          <a:p>
            <a:r>
              <a:rPr lang="fr-FR" dirty="0" smtClean="0"/>
              <a:t>Tissus dérivant du </a:t>
            </a:r>
            <a:r>
              <a:rPr lang="fr-FR" b="1" dirty="0" smtClean="0"/>
              <a:t>mésoderme</a:t>
            </a:r>
            <a:r>
              <a:rPr lang="fr-FR" dirty="0" smtClean="0"/>
              <a:t>.</a:t>
            </a:r>
            <a:endParaRPr lang="fr-FR" dirty="0"/>
          </a:p>
        </p:txBody>
      </p:sp>
    </p:spTree>
    <p:extLst>
      <p:ext uri="{BB962C8B-B14F-4D97-AF65-F5344CB8AC3E}">
        <p14:creationId xmlns:p14="http://schemas.microsoft.com/office/powerpoint/2010/main" val="74659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41964" y="801297"/>
            <a:ext cx="9603275" cy="1049235"/>
          </a:xfrm>
        </p:spPr>
        <p:txBody>
          <a:bodyPr/>
          <a:lstStyle/>
          <a:p>
            <a:r>
              <a:rPr lang="fr-FR" dirty="0" smtClean="0"/>
              <a:t>Jonctions cellulaires</a:t>
            </a:r>
            <a:endParaRPr lang="fr-FR" dirty="0"/>
          </a:p>
        </p:txBody>
      </p:sp>
      <p:sp>
        <p:nvSpPr>
          <p:cNvPr id="3" name="Espace réservé du contenu 2"/>
          <p:cNvSpPr>
            <a:spLocks noGrp="1"/>
          </p:cNvSpPr>
          <p:nvPr>
            <p:ph idx="1"/>
          </p:nvPr>
        </p:nvSpPr>
        <p:spPr>
          <a:xfrm>
            <a:off x="3108961" y="2096720"/>
            <a:ext cx="8395854" cy="3450613"/>
          </a:xfrm>
        </p:spPr>
        <p:txBody>
          <a:bodyPr>
            <a:normAutofit/>
          </a:bodyPr>
          <a:lstStyle/>
          <a:p>
            <a:pPr marL="514350" marR="0" lvl="0" indent="-514350" defTabSz="914400" eaLnBrk="1" fontAlgn="auto" latinLnBrk="0" hangingPunct="1">
              <a:lnSpc>
                <a:spcPct val="100000"/>
              </a:lnSpc>
              <a:spcBef>
                <a:spcPts val="0"/>
              </a:spcBef>
              <a:spcAft>
                <a:spcPts val="0"/>
              </a:spcAft>
              <a:buClrTx/>
              <a:buSzTx/>
              <a:buFontTx/>
              <a:buAutoNum type="romanUcParenR"/>
              <a:tabLst/>
              <a:defRPr/>
            </a:pPr>
            <a:r>
              <a:rPr lang="fr-FR" sz="2800" b="1" dirty="0" smtClean="0"/>
              <a:t>Jonctions imperméables</a:t>
            </a:r>
          </a:p>
          <a:p>
            <a:pPr marL="514350" marR="0" lvl="0" indent="-514350" defTabSz="914400" eaLnBrk="1" fontAlgn="auto" latinLnBrk="0" hangingPunct="1">
              <a:lnSpc>
                <a:spcPct val="100000"/>
              </a:lnSpc>
              <a:spcBef>
                <a:spcPts val="0"/>
              </a:spcBef>
              <a:spcAft>
                <a:spcPts val="0"/>
              </a:spcAft>
              <a:buClrTx/>
              <a:buSzTx/>
              <a:buFontTx/>
              <a:buAutoNum type="romanUcParenR"/>
              <a:tabLst/>
              <a:defRPr/>
            </a:pPr>
            <a:endParaRPr lang="fr-FR" sz="2800" b="1" dirty="0" smtClean="0"/>
          </a:p>
          <a:p>
            <a:pPr marL="514350" marR="0" lvl="0" indent="-514350" defTabSz="914400" eaLnBrk="1" fontAlgn="auto" latinLnBrk="0" hangingPunct="1">
              <a:lnSpc>
                <a:spcPct val="100000"/>
              </a:lnSpc>
              <a:spcBef>
                <a:spcPts val="0"/>
              </a:spcBef>
              <a:spcAft>
                <a:spcPts val="0"/>
              </a:spcAft>
              <a:buClrTx/>
              <a:buSzTx/>
              <a:buFontTx/>
              <a:buAutoNum type="romanUcParenR"/>
              <a:tabLst/>
              <a:defRPr/>
            </a:pPr>
            <a:r>
              <a:rPr lang="fr-FR" sz="2800" b="1" dirty="0" smtClean="0"/>
              <a:t>Jonctions d’ancrage : </a:t>
            </a:r>
            <a:r>
              <a:rPr lang="fr-FR" sz="2800" b="1" dirty="0" err="1" smtClean="0"/>
              <a:t>Zonula</a:t>
            </a:r>
            <a:r>
              <a:rPr lang="fr-FR" sz="2800" b="1" dirty="0" smtClean="0"/>
              <a:t> adhérence</a:t>
            </a:r>
          </a:p>
          <a:p>
            <a:pPr marL="514350" marR="0" lvl="0" indent="-514350" defTabSz="914400" eaLnBrk="1" fontAlgn="auto" latinLnBrk="0" hangingPunct="1">
              <a:lnSpc>
                <a:spcPct val="100000"/>
              </a:lnSpc>
              <a:spcBef>
                <a:spcPts val="0"/>
              </a:spcBef>
              <a:spcAft>
                <a:spcPts val="0"/>
              </a:spcAft>
              <a:buClrTx/>
              <a:buSzTx/>
              <a:buFontTx/>
              <a:buAutoNum type="romanUcParenR"/>
              <a:tabLst/>
              <a:defRPr/>
            </a:pPr>
            <a:endParaRPr lang="fr-FR" sz="2800" b="1" dirty="0" smtClean="0"/>
          </a:p>
          <a:p>
            <a:pPr marL="514350" lvl="0" indent="-514350">
              <a:lnSpc>
                <a:spcPct val="100000"/>
              </a:lnSpc>
              <a:spcBef>
                <a:spcPts val="0"/>
              </a:spcBef>
              <a:buClrTx/>
              <a:buSzTx/>
              <a:buFontTx/>
              <a:buAutoNum type="romanUcParenR"/>
              <a:defRPr/>
            </a:pPr>
            <a:r>
              <a:rPr lang="fr-FR" sz="2800" b="1" dirty="0" smtClean="0"/>
              <a:t> Jonctions d’ancrage : Macula adhérence</a:t>
            </a:r>
          </a:p>
          <a:p>
            <a:pPr marL="514350" marR="0" lvl="0" indent="-514350" defTabSz="914400" eaLnBrk="1" fontAlgn="auto" latinLnBrk="0" hangingPunct="1">
              <a:lnSpc>
                <a:spcPct val="100000"/>
              </a:lnSpc>
              <a:spcBef>
                <a:spcPts val="0"/>
              </a:spcBef>
              <a:spcAft>
                <a:spcPts val="0"/>
              </a:spcAft>
              <a:buClrTx/>
              <a:buSzTx/>
              <a:buFontTx/>
              <a:buAutoNum type="romanUcParenR"/>
              <a:tabLst/>
              <a:defRPr/>
            </a:pPr>
            <a:endParaRPr lang="fr-FR" sz="2800" b="1" dirty="0" smtClean="0"/>
          </a:p>
          <a:p>
            <a:pPr marL="514350" marR="0" lvl="0" indent="-514350" defTabSz="914400" eaLnBrk="1" fontAlgn="auto" latinLnBrk="0" hangingPunct="1">
              <a:lnSpc>
                <a:spcPct val="100000"/>
              </a:lnSpc>
              <a:spcBef>
                <a:spcPts val="0"/>
              </a:spcBef>
              <a:spcAft>
                <a:spcPts val="0"/>
              </a:spcAft>
              <a:buClrTx/>
              <a:buSzTx/>
              <a:buFontTx/>
              <a:buAutoNum type="romanUcParenR"/>
              <a:tabLst/>
              <a:defRPr/>
            </a:pPr>
            <a:r>
              <a:rPr lang="fr-FR" sz="2800" b="1" dirty="0" smtClean="0"/>
              <a:t> Jonctions communicantes</a:t>
            </a:r>
            <a:endParaRPr lang="fr-FR" sz="2800" b="1"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5" name="Image 4"/>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0" y="0"/>
            <a:ext cx="2809702" cy="6101542"/>
          </a:xfrm>
          <a:prstGeom prst="rect">
            <a:avLst/>
          </a:prstGeom>
          <a:noFill/>
          <a:ln w="3175">
            <a:solidFill>
              <a:schemeClr val="tx1"/>
            </a:solidFill>
          </a:ln>
        </p:spPr>
      </p:pic>
      <p:sp>
        <p:nvSpPr>
          <p:cNvPr id="6" name="ZoneTexte 5"/>
          <p:cNvSpPr txBox="1"/>
          <p:nvPr/>
        </p:nvSpPr>
        <p:spPr>
          <a:xfrm>
            <a:off x="3108961" y="5602400"/>
            <a:ext cx="6462475" cy="369332"/>
          </a:xfrm>
          <a:prstGeom prst="rect">
            <a:avLst/>
          </a:prstGeom>
          <a:noFill/>
        </p:spPr>
        <p:txBody>
          <a:bodyPr wrap="none" rtlCol="0">
            <a:spAutoFit/>
          </a:bodyPr>
          <a:lstStyle/>
          <a:p>
            <a:r>
              <a:rPr lang="fr-FR" i="1" dirty="0" smtClean="0"/>
              <a:t>PS : Ces dispositifs peuvent se retrouver à la surface d ’une même cellule</a:t>
            </a:r>
            <a:endParaRPr lang="fr-FR" i="1" dirty="0"/>
          </a:p>
        </p:txBody>
      </p:sp>
    </p:spTree>
    <p:extLst>
      <p:ext uri="{BB962C8B-B14F-4D97-AF65-F5344CB8AC3E}">
        <p14:creationId xmlns:p14="http://schemas.microsoft.com/office/powerpoint/2010/main" val="11148517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Jonctions imperméables</a:t>
            </a:r>
            <a:endParaRPr lang="fr-FR" dirty="0"/>
          </a:p>
        </p:txBody>
      </p:sp>
      <p:sp>
        <p:nvSpPr>
          <p:cNvPr id="3" name="Espace réservé du contenu 2"/>
          <p:cNvSpPr>
            <a:spLocks noGrp="1"/>
          </p:cNvSpPr>
          <p:nvPr>
            <p:ph idx="1"/>
          </p:nvPr>
        </p:nvSpPr>
        <p:spPr>
          <a:xfrm>
            <a:off x="1296785" y="1991197"/>
            <a:ext cx="9758069" cy="3508399"/>
          </a:xfrm>
        </p:spPr>
        <p:txBody>
          <a:bodyPr>
            <a:normAutofit fontScale="92500" lnSpcReduction="10000"/>
          </a:bodyPr>
          <a:lstStyle/>
          <a:p>
            <a:pPr algn="ctr"/>
            <a:r>
              <a:rPr lang="fr-FR" sz="2800" b="1" dirty="0"/>
              <a:t>J</a:t>
            </a:r>
            <a:r>
              <a:rPr lang="fr-FR" sz="2800" b="1" dirty="0" smtClean="0"/>
              <a:t>onctions serrées </a:t>
            </a:r>
            <a:r>
              <a:rPr lang="fr-FR" sz="2800" b="1" dirty="0"/>
              <a:t>= </a:t>
            </a:r>
            <a:r>
              <a:rPr lang="fr-FR" sz="2800" b="1" dirty="0" err="1"/>
              <a:t>T</a:t>
            </a:r>
            <a:r>
              <a:rPr lang="fr-FR" sz="2800" b="1" dirty="0" err="1" smtClean="0"/>
              <a:t>ight</a:t>
            </a:r>
            <a:r>
              <a:rPr lang="fr-FR" sz="2800" b="1" dirty="0" smtClean="0"/>
              <a:t> </a:t>
            </a:r>
            <a:r>
              <a:rPr lang="fr-FR" sz="2800" b="1" dirty="0"/>
              <a:t>jonction</a:t>
            </a:r>
            <a:r>
              <a:rPr lang="fr-FR" sz="2800" dirty="0"/>
              <a:t> </a:t>
            </a:r>
            <a:r>
              <a:rPr lang="fr-FR" sz="2800" b="1" dirty="0" smtClean="0"/>
              <a:t>= </a:t>
            </a:r>
            <a:r>
              <a:rPr lang="fr-FR" sz="2800" b="1" dirty="0" err="1"/>
              <a:t>O</a:t>
            </a:r>
            <a:r>
              <a:rPr lang="fr-FR" sz="2800" b="1" dirty="0" err="1" smtClean="0"/>
              <a:t>ccluding</a:t>
            </a:r>
            <a:r>
              <a:rPr lang="fr-FR" sz="2800" b="1" dirty="0" smtClean="0"/>
              <a:t> = </a:t>
            </a:r>
            <a:r>
              <a:rPr lang="fr-FR" sz="2800" b="1" dirty="0" err="1"/>
              <a:t>Z</a:t>
            </a:r>
            <a:r>
              <a:rPr lang="fr-FR" sz="2800" b="1" dirty="0" err="1" smtClean="0"/>
              <a:t>onula</a:t>
            </a:r>
            <a:r>
              <a:rPr lang="fr-FR" sz="2800" b="1" dirty="0" smtClean="0"/>
              <a:t> </a:t>
            </a:r>
            <a:r>
              <a:rPr lang="fr-FR" sz="2800" b="1" dirty="0" err="1"/>
              <a:t>O</a:t>
            </a:r>
            <a:r>
              <a:rPr lang="fr-FR" sz="2800" b="1" dirty="0" err="1" smtClean="0"/>
              <a:t>ccludens</a:t>
            </a:r>
            <a:endParaRPr lang="fr-FR" sz="2800" b="1" dirty="0" smtClean="0"/>
          </a:p>
          <a:p>
            <a:endParaRPr lang="fr-FR" sz="2400" b="1" dirty="0" smtClean="0"/>
          </a:p>
          <a:p>
            <a:r>
              <a:rPr lang="fr-FR" sz="2400" b="1" dirty="0" smtClean="0">
                <a:solidFill>
                  <a:srgbClr val="C00000"/>
                </a:solidFill>
              </a:rPr>
              <a:t>Fusion</a:t>
            </a:r>
            <a:r>
              <a:rPr lang="fr-FR" sz="2400" b="1" dirty="0" smtClean="0"/>
              <a:t> </a:t>
            </a:r>
            <a:r>
              <a:rPr lang="fr-FR" sz="2400" dirty="0" smtClean="0"/>
              <a:t>entre les feuillets externes des cellules</a:t>
            </a:r>
          </a:p>
          <a:p>
            <a:r>
              <a:rPr lang="fr-FR" sz="2400" dirty="0" smtClean="0"/>
              <a:t>Grâce aux </a:t>
            </a:r>
            <a:r>
              <a:rPr lang="fr-FR" sz="2400" dirty="0" err="1" smtClean="0"/>
              <a:t>proteines</a:t>
            </a:r>
            <a:r>
              <a:rPr lang="fr-FR" sz="2400" dirty="0" smtClean="0"/>
              <a:t> « </a:t>
            </a:r>
            <a:r>
              <a:rPr lang="fr-FR" sz="2400" dirty="0" err="1" smtClean="0"/>
              <a:t>occludens</a:t>
            </a:r>
            <a:r>
              <a:rPr lang="fr-FR" sz="2400" dirty="0" smtClean="0"/>
              <a:t> »</a:t>
            </a:r>
          </a:p>
          <a:p>
            <a:r>
              <a:rPr lang="fr-FR" sz="2400" dirty="0" smtClean="0"/>
              <a:t>Empêche le passage par voie extracellulaire : </a:t>
            </a:r>
            <a:r>
              <a:rPr lang="fr-FR" sz="2400" b="1" dirty="0" smtClean="0"/>
              <a:t>BARRIÈRE</a:t>
            </a:r>
          </a:p>
          <a:p>
            <a:r>
              <a:rPr lang="fr-FR" sz="2400" dirty="0" smtClean="0"/>
              <a:t>Cohésion entre 2 cellules</a:t>
            </a:r>
          </a:p>
          <a:p>
            <a:endParaRPr lang="fr-FR" sz="2400" dirty="0"/>
          </a:p>
        </p:txBody>
      </p:sp>
      <p:pic>
        <p:nvPicPr>
          <p:cNvPr id="4" name="Image 3"/>
          <p:cNvPicPr/>
          <p:nvPr/>
        </p:nvPicPr>
        <p:blipFill rotWithShape="1">
          <a:blip r:embed="rId2">
            <a:lum contrast="40000"/>
            <a:extLst>
              <a:ext uri="{28A0092B-C50C-407E-A947-70E740481C1C}">
                <a14:useLocalDpi xmlns:a14="http://schemas.microsoft.com/office/drawing/2010/main" val="0"/>
              </a:ext>
            </a:extLst>
          </a:blip>
          <a:srcRect b="79922"/>
          <a:stretch/>
        </p:blipFill>
        <p:spPr bwMode="auto">
          <a:xfrm>
            <a:off x="7156853" y="86195"/>
            <a:ext cx="3898001" cy="1619957"/>
          </a:xfrm>
          <a:prstGeom prst="rect">
            <a:avLst/>
          </a:prstGeom>
          <a:noFill/>
          <a:ln w="3175">
            <a:solidFill>
              <a:schemeClr val="tx1"/>
            </a:solidFill>
          </a:ln>
        </p:spPr>
      </p:pic>
      <p:sp>
        <p:nvSpPr>
          <p:cNvPr id="16" name="ZoneTexte 15"/>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3881495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9" y="893588"/>
            <a:ext cx="9603275" cy="1049235"/>
          </a:xfrm>
        </p:spPr>
        <p:txBody>
          <a:bodyPr/>
          <a:lstStyle/>
          <a:p>
            <a:r>
              <a:rPr lang="fr-FR" dirty="0" smtClean="0"/>
              <a:t>Jonctions d’ancrage</a:t>
            </a:r>
            <a:endParaRPr lang="fr-FR" dirty="0"/>
          </a:p>
        </p:txBody>
      </p:sp>
      <p:sp>
        <p:nvSpPr>
          <p:cNvPr id="3" name="Espace réservé du contenu 2"/>
          <p:cNvSpPr>
            <a:spLocks noGrp="1"/>
          </p:cNvSpPr>
          <p:nvPr>
            <p:ph idx="1"/>
          </p:nvPr>
        </p:nvSpPr>
        <p:spPr/>
        <p:txBody>
          <a:bodyPr>
            <a:normAutofit/>
          </a:bodyPr>
          <a:lstStyle/>
          <a:p>
            <a:pPr algn="ctr"/>
            <a:r>
              <a:rPr lang="fr-FR" sz="2400" b="1" dirty="0"/>
              <a:t>D</a:t>
            </a:r>
            <a:r>
              <a:rPr lang="fr-FR" sz="2400" b="1" dirty="0" smtClean="0"/>
              <a:t>esmosome</a:t>
            </a:r>
            <a:r>
              <a:rPr lang="fr-FR" sz="2400" b="1" dirty="0"/>
              <a:t>, </a:t>
            </a:r>
            <a:r>
              <a:rPr lang="fr-FR" sz="2400" b="1" dirty="0" smtClean="0"/>
              <a:t>Hémidesmosomes</a:t>
            </a:r>
            <a:r>
              <a:rPr lang="fr-FR" sz="2400" b="1" dirty="0"/>
              <a:t>, </a:t>
            </a:r>
            <a:r>
              <a:rPr lang="fr-FR" sz="2400" b="1" dirty="0" smtClean="0"/>
              <a:t> </a:t>
            </a:r>
            <a:r>
              <a:rPr lang="fr-FR" sz="2400" b="1" dirty="0" err="1" smtClean="0"/>
              <a:t>Anchoring</a:t>
            </a:r>
            <a:r>
              <a:rPr lang="fr-FR" sz="2400" b="1" dirty="0"/>
              <a:t>, </a:t>
            </a:r>
            <a:r>
              <a:rPr lang="fr-FR" sz="2400" b="1" dirty="0" smtClean="0"/>
              <a:t>Macula </a:t>
            </a:r>
            <a:r>
              <a:rPr lang="fr-FR" sz="2400" b="1" dirty="0"/>
              <a:t>adhérence, </a:t>
            </a:r>
            <a:r>
              <a:rPr lang="fr-FR" sz="2400" b="1" dirty="0" err="1"/>
              <a:t>Z</a:t>
            </a:r>
            <a:r>
              <a:rPr lang="fr-FR" sz="2400" b="1" dirty="0" err="1" smtClean="0"/>
              <a:t>onula</a:t>
            </a:r>
            <a:r>
              <a:rPr lang="fr-FR" sz="2400" b="1" dirty="0" smtClean="0"/>
              <a:t> adhérence</a:t>
            </a:r>
          </a:p>
          <a:p>
            <a:r>
              <a:rPr lang="fr-FR" b="1" dirty="0" smtClean="0">
                <a:solidFill>
                  <a:srgbClr val="C00000"/>
                </a:solidFill>
              </a:rPr>
              <a:t>Adhésion /</a:t>
            </a:r>
            <a:r>
              <a:rPr lang="fr-FR" dirty="0">
                <a:solidFill>
                  <a:srgbClr val="C00000"/>
                </a:solidFill>
              </a:rPr>
              <a:t> </a:t>
            </a:r>
            <a:r>
              <a:rPr lang="fr-FR" b="1" dirty="0" smtClean="0">
                <a:solidFill>
                  <a:srgbClr val="C00000"/>
                </a:solidFill>
              </a:rPr>
              <a:t>accolement </a:t>
            </a:r>
            <a:r>
              <a:rPr lang="fr-FR" b="1" dirty="0"/>
              <a:t>entre les cellules</a:t>
            </a:r>
          </a:p>
          <a:p>
            <a:r>
              <a:rPr lang="fr-FR" dirty="0" smtClean="0"/>
              <a:t>Maintien de la </a:t>
            </a:r>
            <a:r>
              <a:rPr lang="fr-FR" b="1" dirty="0" smtClean="0"/>
              <a:t>forme </a:t>
            </a:r>
            <a:r>
              <a:rPr lang="fr-FR" dirty="0" smtClean="0"/>
              <a:t>de la cellule épithéliale</a:t>
            </a:r>
          </a:p>
          <a:p>
            <a:r>
              <a:rPr lang="fr-FR" b="1" dirty="0" smtClean="0"/>
              <a:t>Filaments</a:t>
            </a:r>
            <a:r>
              <a:rPr lang="fr-FR" dirty="0" smtClean="0"/>
              <a:t> </a:t>
            </a:r>
            <a:r>
              <a:rPr lang="fr-FR" b="1" dirty="0"/>
              <a:t>intermédiaires</a:t>
            </a:r>
            <a:r>
              <a:rPr lang="fr-FR" dirty="0"/>
              <a:t> (filament </a:t>
            </a:r>
            <a:r>
              <a:rPr lang="fr-FR" b="1" dirty="0"/>
              <a:t>d’actine</a:t>
            </a:r>
            <a:r>
              <a:rPr lang="fr-FR" dirty="0"/>
              <a:t>) </a:t>
            </a:r>
            <a:r>
              <a:rPr lang="fr-FR" dirty="0" smtClean="0"/>
              <a:t>du </a:t>
            </a:r>
            <a:r>
              <a:rPr lang="fr-FR" u="sng" dirty="0" smtClean="0"/>
              <a:t>côté interne</a:t>
            </a:r>
            <a:r>
              <a:rPr lang="fr-FR" dirty="0" smtClean="0"/>
              <a:t> de la cellule</a:t>
            </a:r>
          </a:p>
          <a:p>
            <a:r>
              <a:rPr lang="fr-FR" b="1" dirty="0" smtClean="0"/>
              <a:t>Cadhérines</a:t>
            </a:r>
            <a:r>
              <a:rPr lang="fr-FR" dirty="0" smtClean="0"/>
              <a:t> (protéines) </a:t>
            </a:r>
            <a:r>
              <a:rPr lang="fr-FR" u="sng" dirty="0" smtClean="0"/>
              <a:t>entre</a:t>
            </a:r>
            <a:r>
              <a:rPr lang="fr-FR" dirty="0" smtClean="0"/>
              <a:t> les cellules.</a:t>
            </a:r>
          </a:p>
          <a:p>
            <a:endParaRPr lang="fr-FR" dirty="0" smtClean="0"/>
          </a:p>
          <a:p>
            <a:endParaRPr lang="fr-FR" dirty="0"/>
          </a:p>
        </p:txBody>
      </p:sp>
      <p:pic>
        <p:nvPicPr>
          <p:cNvPr id="4" name="Image 3"/>
          <p:cNvPicPr/>
          <p:nvPr/>
        </p:nvPicPr>
        <p:blipFill rotWithShape="1">
          <a:blip r:embed="rId2">
            <a:lum contrast="40000"/>
            <a:extLst>
              <a:ext uri="{28A0092B-C50C-407E-A947-70E740481C1C}">
                <a14:useLocalDpi xmlns:a14="http://schemas.microsoft.com/office/drawing/2010/main" val="0"/>
              </a:ext>
            </a:extLst>
          </a:blip>
          <a:srcRect t="18066" b="61308"/>
          <a:stretch/>
        </p:blipFill>
        <p:spPr bwMode="auto">
          <a:xfrm>
            <a:off x="6550428" y="244894"/>
            <a:ext cx="2726575" cy="1539406"/>
          </a:xfrm>
          <a:prstGeom prst="rect">
            <a:avLst/>
          </a:prstGeom>
          <a:noFill/>
          <a:ln w="3175">
            <a:solidFill>
              <a:schemeClr val="tx1"/>
            </a:solidFill>
          </a:ln>
        </p:spPr>
      </p:pic>
      <p:pic>
        <p:nvPicPr>
          <p:cNvPr id="5" name="Image 4"/>
          <p:cNvPicPr/>
          <p:nvPr/>
        </p:nvPicPr>
        <p:blipFill rotWithShape="1">
          <a:blip r:embed="rId2">
            <a:lum contrast="40000"/>
            <a:extLst>
              <a:ext uri="{28A0092B-C50C-407E-A947-70E740481C1C}">
                <a14:useLocalDpi xmlns:a14="http://schemas.microsoft.com/office/drawing/2010/main" val="0"/>
              </a:ext>
            </a:extLst>
          </a:blip>
          <a:srcRect t="37046" b="27552"/>
          <a:stretch/>
        </p:blipFill>
        <p:spPr bwMode="auto">
          <a:xfrm>
            <a:off x="9333496" y="244894"/>
            <a:ext cx="2271072" cy="1529591"/>
          </a:xfrm>
          <a:prstGeom prst="rect">
            <a:avLst/>
          </a:prstGeom>
          <a:noFill/>
          <a:ln w="3175">
            <a:solidFill>
              <a:schemeClr val="tx1"/>
            </a:solidFill>
          </a:ln>
        </p:spPr>
      </p:pic>
      <p:sp>
        <p:nvSpPr>
          <p:cNvPr id="6" name="ZoneTexte 5"/>
          <p:cNvSpPr txBox="1"/>
          <p:nvPr/>
        </p:nvSpPr>
        <p:spPr>
          <a:xfrm>
            <a:off x="7265323" y="5743344"/>
            <a:ext cx="6063126" cy="369332"/>
          </a:xfrm>
          <a:prstGeom prst="rect">
            <a:avLst/>
          </a:prstGeom>
          <a:noFill/>
        </p:spPr>
        <p:txBody>
          <a:bodyPr wrap="square" rtlCol="0">
            <a:spAutoFit/>
          </a:bodyPr>
          <a:lstStyle/>
          <a:p>
            <a:r>
              <a:rPr lang="fr-FR" i="1" dirty="0" smtClean="0"/>
              <a:t>NB : 1desmosome est constitué de 2 </a:t>
            </a:r>
            <a:r>
              <a:rPr lang="fr-FR" i="1" dirty="0" err="1" smtClean="0"/>
              <a:t>hémi-desmosomes</a:t>
            </a:r>
            <a:endParaRPr lang="fr-FR" i="1" dirty="0"/>
          </a:p>
        </p:txBody>
      </p:sp>
      <p:sp>
        <p:nvSpPr>
          <p:cNvPr id="7" name="Rectangle 6"/>
          <p:cNvSpPr/>
          <p:nvPr/>
        </p:nvSpPr>
        <p:spPr>
          <a:xfrm>
            <a:off x="1087269" y="5173358"/>
            <a:ext cx="8405865" cy="707886"/>
          </a:xfrm>
          <a:prstGeom prst="rect">
            <a:avLst/>
          </a:prstGeom>
        </p:spPr>
        <p:txBody>
          <a:bodyPr wrap="square">
            <a:spAutoFit/>
          </a:bodyPr>
          <a:lstStyle/>
          <a:p>
            <a:r>
              <a:rPr lang="fr-FR" sz="2000" dirty="0"/>
              <a:t>Le desmosome accrochent la cellule et son cytosquelette à la </a:t>
            </a:r>
            <a:r>
              <a:rPr lang="fr-FR" sz="2000" b="1" u="sng"/>
              <a:t>cellule </a:t>
            </a:r>
            <a:r>
              <a:rPr lang="fr-FR" sz="2000" b="1" u="sng" smtClean="0"/>
              <a:t>voisine.</a:t>
            </a:r>
            <a:endParaRPr lang="fr-FR" sz="2000" b="1" u="sng" dirty="0"/>
          </a:p>
          <a:p>
            <a:r>
              <a:rPr lang="fr-FR" sz="2000" dirty="0"/>
              <a:t>L’</a:t>
            </a:r>
            <a:r>
              <a:rPr lang="fr-FR" sz="2000" dirty="0" err="1"/>
              <a:t>hémi-desmosome</a:t>
            </a:r>
            <a:r>
              <a:rPr lang="fr-FR" sz="2000" dirty="0"/>
              <a:t> accroche la cellule à la </a:t>
            </a:r>
            <a:r>
              <a:rPr lang="fr-FR" sz="2000" b="1" u="sng" dirty="0"/>
              <a:t>lame </a:t>
            </a:r>
            <a:r>
              <a:rPr lang="fr-FR" sz="2000" b="1" u="sng" dirty="0" smtClean="0"/>
              <a:t>basale</a:t>
            </a:r>
            <a:r>
              <a:rPr lang="fr-FR" sz="2000" dirty="0" smtClean="0"/>
              <a:t>.</a:t>
            </a:r>
            <a:endParaRPr lang="fr-FR" sz="2000" dirty="0"/>
          </a:p>
        </p:txBody>
      </p:sp>
      <p:sp>
        <p:nvSpPr>
          <p:cNvPr id="8" name="Flèche droite à entaille 7"/>
          <p:cNvSpPr/>
          <p:nvPr/>
        </p:nvSpPr>
        <p:spPr>
          <a:xfrm>
            <a:off x="492062" y="5320145"/>
            <a:ext cx="581890" cy="1462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lèche droite à entaille 8"/>
          <p:cNvSpPr/>
          <p:nvPr/>
        </p:nvSpPr>
        <p:spPr>
          <a:xfrm>
            <a:off x="498764" y="5619404"/>
            <a:ext cx="575188" cy="23106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529811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9" y="640514"/>
            <a:ext cx="9603275" cy="1049235"/>
          </a:xfrm>
        </p:spPr>
        <p:txBody>
          <a:bodyPr/>
          <a:lstStyle/>
          <a:p>
            <a:r>
              <a:rPr lang="fr-FR" dirty="0" smtClean="0"/>
              <a:t>Jonctions d’ancrage</a:t>
            </a:r>
            <a:endParaRPr lang="fr-FR" dirty="0"/>
          </a:p>
        </p:txBody>
      </p:sp>
      <p:sp>
        <p:nvSpPr>
          <p:cNvPr id="3" name="Espace réservé du contenu 2"/>
          <p:cNvSpPr>
            <a:spLocks noGrp="1"/>
          </p:cNvSpPr>
          <p:nvPr>
            <p:ph idx="1"/>
          </p:nvPr>
        </p:nvSpPr>
        <p:spPr>
          <a:xfrm>
            <a:off x="1451580" y="2015732"/>
            <a:ext cx="4965846" cy="3450613"/>
          </a:xfrm>
        </p:spPr>
        <p:txBody>
          <a:bodyPr>
            <a:normAutofit fontScale="92500" lnSpcReduction="20000"/>
          </a:bodyPr>
          <a:lstStyle/>
          <a:p>
            <a:endParaRPr lang="fr-FR" u="sng" dirty="0" smtClean="0"/>
          </a:p>
          <a:p>
            <a:r>
              <a:rPr lang="fr-FR" sz="2600" u="sng" dirty="0" smtClean="0"/>
              <a:t>Ceinture</a:t>
            </a:r>
            <a:r>
              <a:rPr lang="fr-FR" sz="2600" dirty="0" smtClean="0"/>
              <a:t> </a:t>
            </a:r>
            <a:r>
              <a:rPr lang="fr-FR" sz="2600" dirty="0"/>
              <a:t>d’adhérence qui encercle l’</a:t>
            </a:r>
            <a:r>
              <a:rPr lang="fr-FR" sz="2600" u="sng" dirty="0"/>
              <a:t>extrémité apicale</a:t>
            </a:r>
            <a:r>
              <a:rPr lang="fr-FR" sz="2600" dirty="0"/>
              <a:t> d’une cellule épithéliale et la lie à sa voisine. </a:t>
            </a:r>
            <a:endParaRPr lang="fr-FR" sz="2600" dirty="0" smtClean="0"/>
          </a:p>
          <a:p>
            <a:endParaRPr lang="fr-FR" sz="2600" dirty="0"/>
          </a:p>
          <a:p>
            <a:r>
              <a:rPr lang="fr-FR" sz="2600" dirty="0" smtClean="0"/>
              <a:t>Des </a:t>
            </a:r>
            <a:r>
              <a:rPr lang="fr-FR" sz="2600" b="1" dirty="0" smtClean="0"/>
              <a:t>filaments </a:t>
            </a:r>
            <a:r>
              <a:rPr lang="fr-FR" sz="2600" b="1" dirty="0"/>
              <a:t>d’actines </a:t>
            </a:r>
            <a:r>
              <a:rPr lang="fr-FR" sz="2600" dirty="0"/>
              <a:t>s’y rattachent et permettent une certaine </a:t>
            </a:r>
            <a:r>
              <a:rPr lang="fr-FR" sz="2600" u="sng" dirty="0" err="1"/>
              <a:t>contractilbilité</a:t>
            </a:r>
            <a:r>
              <a:rPr lang="fr-FR" sz="2600" dirty="0"/>
              <a:t>.</a:t>
            </a:r>
          </a:p>
          <a:p>
            <a:endParaRPr lang="fr-FR" dirty="0"/>
          </a:p>
        </p:txBody>
      </p:sp>
      <p:pic>
        <p:nvPicPr>
          <p:cNvPr id="4" name="Image 3"/>
          <p:cNvPicPr/>
          <p:nvPr/>
        </p:nvPicPr>
        <p:blipFill rotWithShape="1">
          <a:blip r:embed="rId2">
            <a:lum contrast="40000"/>
            <a:extLst>
              <a:ext uri="{28A0092B-C50C-407E-A947-70E740481C1C}">
                <a14:useLocalDpi xmlns:a14="http://schemas.microsoft.com/office/drawing/2010/main" val="0"/>
              </a:ext>
            </a:extLst>
          </a:blip>
          <a:srcRect t="18066" b="61308"/>
          <a:stretch/>
        </p:blipFill>
        <p:spPr bwMode="auto">
          <a:xfrm>
            <a:off x="6715612" y="2524724"/>
            <a:ext cx="4339242" cy="2404562"/>
          </a:xfrm>
          <a:prstGeom prst="rect">
            <a:avLst/>
          </a:prstGeom>
          <a:noFill/>
          <a:ln w="3175">
            <a:solidFill>
              <a:schemeClr val="tx1"/>
            </a:solidFill>
          </a:ln>
        </p:spPr>
      </p:pic>
      <p:sp>
        <p:nvSpPr>
          <p:cNvPr id="10" name="ZoneTexte 9"/>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11" name="ZoneTexte 10"/>
          <p:cNvSpPr txBox="1"/>
          <p:nvPr/>
        </p:nvSpPr>
        <p:spPr>
          <a:xfrm>
            <a:off x="6253216" y="1188374"/>
            <a:ext cx="4875694" cy="584775"/>
          </a:xfrm>
          <a:prstGeom prst="rect">
            <a:avLst/>
          </a:prstGeom>
          <a:noFill/>
        </p:spPr>
        <p:txBody>
          <a:bodyPr wrap="none" rtlCol="0">
            <a:spAutoFit/>
          </a:bodyPr>
          <a:lstStyle/>
          <a:p>
            <a:r>
              <a:rPr lang="fr-FR" sz="3200" b="1" dirty="0" smtClean="0">
                <a:solidFill>
                  <a:srgbClr val="C00000"/>
                </a:solidFill>
              </a:rPr>
              <a:t>ZONULA ADHERENCE</a:t>
            </a:r>
            <a:endParaRPr lang="fr-FR" sz="3200" b="1" dirty="0">
              <a:solidFill>
                <a:srgbClr val="C00000"/>
              </a:solidFill>
            </a:endParaRPr>
          </a:p>
        </p:txBody>
      </p:sp>
    </p:spTree>
    <p:extLst>
      <p:ext uri="{BB962C8B-B14F-4D97-AF65-F5344CB8AC3E}">
        <p14:creationId xmlns:p14="http://schemas.microsoft.com/office/powerpoint/2010/main" val="17139168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9" y="638561"/>
            <a:ext cx="9603275" cy="1049235"/>
          </a:xfrm>
        </p:spPr>
        <p:txBody>
          <a:bodyPr/>
          <a:lstStyle/>
          <a:p>
            <a:r>
              <a:rPr lang="fr-FR" dirty="0" smtClean="0"/>
              <a:t>Jonctions d’ancrage</a:t>
            </a:r>
            <a:endParaRPr lang="fr-FR" dirty="0"/>
          </a:p>
        </p:txBody>
      </p:sp>
      <p:sp>
        <p:nvSpPr>
          <p:cNvPr id="3" name="Espace réservé du contenu 2"/>
          <p:cNvSpPr>
            <a:spLocks noGrp="1"/>
          </p:cNvSpPr>
          <p:nvPr>
            <p:ph idx="1"/>
          </p:nvPr>
        </p:nvSpPr>
        <p:spPr>
          <a:xfrm>
            <a:off x="1451580" y="2015732"/>
            <a:ext cx="5896872" cy="3450613"/>
          </a:xfrm>
        </p:spPr>
        <p:txBody>
          <a:bodyPr>
            <a:normAutofit/>
          </a:bodyPr>
          <a:lstStyle/>
          <a:p>
            <a:endParaRPr lang="fr-FR" b="1" dirty="0" smtClean="0"/>
          </a:p>
          <a:p>
            <a:endParaRPr lang="fr-FR" b="1" dirty="0"/>
          </a:p>
          <a:p>
            <a:r>
              <a:rPr lang="fr-FR" sz="2400" b="1" dirty="0" smtClean="0"/>
              <a:t>Densifications</a:t>
            </a:r>
            <a:r>
              <a:rPr lang="fr-FR" sz="2400" dirty="0" smtClean="0"/>
              <a:t> </a:t>
            </a:r>
            <a:r>
              <a:rPr lang="fr-FR" sz="2400" dirty="0"/>
              <a:t>(de protéines = </a:t>
            </a:r>
            <a:r>
              <a:rPr lang="fr-FR" sz="2400" u="sng" dirty="0" err="1"/>
              <a:t>desmoplakines</a:t>
            </a:r>
            <a:r>
              <a:rPr lang="fr-FR" sz="2400" dirty="0"/>
              <a:t>) de forme arrondie sur les faces latérales des cellules </a:t>
            </a:r>
            <a:r>
              <a:rPr lang="fr-FR" sz="2400" dirty="0" smtClean="0"/>
              <a:t>épithéliales</a:t>
            </a:r>
            <a:r>
              <a:rPr lang="fr-FR" sz="2400" dirty="0"/>
              <a:t>, comme un </a:t>
            </a:r>
            <a:r>
              <a:rPr lang="fr-FR" sz="2400" b="1" dirty="0"/>
              <a:t>bouton de </a:t>
            </a:r>
            <a:r>
              <a:rPr lang="fr-FR" sz="2400" b="1" dirty="0" smtClean="0"/>
              <a:t>pression.</a:t>
            </a:r>
            <a:endParaRPr lang="fr-FR" sz="2400" b="1" u="sng" dirty="0" smtClean="0"/>
          </a:p>
        </p:txBody>
      </p:sp>
      <p:pic>
        <p:nvPicPr>
          <p:cNvPr id="5" name="Image 4"/>
          <p:cNvPicPr/>
          <p:nvPr/>
        </p:nvPicPr>
        <p:blipFill rotWithShape="1">
          <a:blip r:embed="rId2">
            <a:extLst>
              <a:ext uri="{28A0092B-C50C-407E-A947-70E740481C1C}">
                <a14:useLocalDpi xmlns:a14="http://schemas.microsoft.com/office/drawing/2010/main" val="0"/>
              </a:ext>
            </a:extLst>
          </a:blip>
          <a:srcRect t="37046" b="27552"/>
          <a:stretch/>
        </p:blipFill>
        <p:spPr bwMode="auto">
          <a:xfrm>
            <a:off x="7208334" y="2439371"/>
            <a:ext cx="3846520" cy="2797647"/>
          </a:xfrm>
          <a:prstGeom prst="rect">
            <a:avLst/>
          </a:prstGeom>
          <a:noFill/>
          <a:ln w="3175">
            <a:solidFill>
              <a:schemeClr val="tx1"/>
            </a:solidFill>
          </a:ln>
        </p:spPr>
      </p:pic>
      <p:sp>
        <p:nvSpPr>
          <p:cNvPr id="6" name="ZoneTexte 5"/>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7" name="ZoneTexte 6"/>
          <p:cNvSpPr txBox="1"/>
          <p:nvPr/>
        </p:nvSpPr>
        <p:spPr>
          <a:xfrm>
            <a:off x="6327678" y="1186421"/>
            <a:ext cx="4867294" cy="584775"/>
          </a:xfrm>
          <a:prstGeom prst="rect">
            <a:avLst/>
          </a:prstGeom>
          <a:noFill/>
        </p:spPr>
        <p:txBody>
          <a:bodyPr wrap="none" rtlCol="0">
            <a:spAutoFit/>
          </a:bodyPr>
          <a:lstStyle/>
          <a:p>
            <a:r>
              <a:rPr lang="fr-FR" sz="3200" b="1" dirty="0" smtClean="0">
                <a:solidFill>
                  <a:srgbClr val="C00000"/>
                </a:solidFill>
              </a:rPr>
              <a:t>MACULA ADHERENCE</a:t>
            </a:r>
            <a:endParaRPr lang="fr-FR" sz="3200" b="1" dirty="0">
              <a:solidFill>
                <a:srgbClr val="C00000"/>
              </a:solidFill>
            </a:endParaRPr>
          </a:p>
        </p:txBody>
      </p:sp>
    </p:spTree>
    <p:extLst>
      <p:ext uri="{BB962C8B-B14F-4D97-AF65-F5344CB8AC3E}">
        <p14:creationId xmlns:p14="http://schemas.microsoft.com/office/powerpoint/2010/main" val="147658281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Jonctions communicantes</a:t>
            </a:r>
            <a:endParaRPr lang="fr-FR" dirty="0"/>
          </a:p>
        </p:txBody>
      </p:sp>
      <p:sp>
        <p:nvSpPr>
          <p:cNvPr id="3" name="Espace réservé du contenu 2"/>
          <p:cNvSpPr>
            <a:spLocks noGrp="1"/>
          </p:cNvSpPr>
          <p:nvPr>
            <p:ph idx="1"/>
          </p:nvPr>
        </p:nvSpPr>
        <p:spPr>
          <a:xfrm>
            <a:off x="988345" y="1924308"/>
            <a:ext cx="10366840" cy="1071080"/>
          </a:xfrm>
        </p:spPr>
        <p:txBody>
          <a:bodyPr>
            <a:normAutofit lnSpcReduction="10000"/>
          </a:bodyPr>
          <a:lstStyle/>
          <a:p>
            <a:pPr algn="ctr"/>
            <a:r>
              <a:rPr lang="fr-FR" sz="2800" b="1" dirty="0" smtClean="0"/>
              <a:t>Jonction ouvertes</a:t>
            </a:r>
            <a:r>
              <a:rPr lang="fr-FR" sz="2800" b="1" dirty="0"/>
              <a:t>, </a:t>
            </a:r>
            <a:r>
              <a:rPr lang="fr-FR" sz="2800" b="1" dirty="0" smtClean="0"/>
              <a:t>lacunaires , </a:t>
            </a:r>
            <a:r>
              <a:rPr lang="fr-FR" sz="2800" b="1" u="sng" dirty="0"/>
              <a:t>gap jonction</a:t>
            </a:r>
            <a:r>
              <a:rPr lang="fr-FR" sz="2800" b="1" dirty="0"/>
              <a:t>, communicating, </a:t>
            </a:r>
            <a:r>
              <a:rPr lang="fr-FR" sz="2800" b="1" dirty="0" smtClean="0"/>
              <a:t>nexus</a:t>
            </a:r>
            <a:r>
              <a:rPr lang="fr-FR" sz="2800" dirty="0"/>
              <a:t> </a:t>
            </a:r>
            <a:endParaRPr lang="fr-FR" sz="2800" dirty="0" smtClean="0"/>
          </a:p>
          <a:p>
            <a:endParaRPr lang="fr-FR" dirty="0"/>
          </a:p>
          <a:p>
            <a:endParaRPr lang="fr-FR" dirty="0"/>
          </a:p>
        </p:txBody>
      </p:sp>
      <p:sp>
        <p:nvSpPr>
          <p:cNvPr id="9" name="ZoneTexte 8"/>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1455" y="2611285"/>
            <a:ext cx="4438996" cy="32682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p:cNvSpPr txBox="1"/>
          <p:nvPr/>
        </p:nvSpPr>
        <p:spPr>
          <a:xfrm>
            <a:off x="401054" y="3294172"/>
            <a:ext cx="6481883" cy="2585323"/>
          </a:xfrm>
          <a:prstGeom prst="rect">
            <a:avLst/>
          </a:prstGeom>
          <a:noFill/>
        </p:spPr>
        <p:txBody>
          <a:bodyPr wrap="square" rtlCol="0">
            <a:spAutoFit/>
          </a:bodyPr>
          <a:lstStyle/>
          <a:p>
            <a:pPr marL="342900" indent="-342900">
              <a:buFont typeface="Arial" charset="0"/>
              <a:buChar char="•"/>
            </a:pPr>
            <a:r>
              <a:rPr lang="fr-FR" sz="2400" dirty="0"/>
              <a:t>Canaux de </a:t>
            </a:r>
            <a:r>
              <a:rPr lang="fr-FR" sz="2400" b="1" u="sng" dirty="0"/>
              <a:t>communications</a:t>
            </a:r>
            <a:r>
              <a:rPr lang="fr-FR" sz="2400" u="sng" dirty="0"/>
              <a:t> intercellulaires</a:t>
            </a:r>
            <a:r>
              <a:rPr lang="fr-FR" sz="2400" dirty="0"/>
              <a:t>. Ils partagent le cytoplasme de deux cellules adjacentes.  </a:t>
            </a:r>
            <a:r>
              <a:rPr lang="fr-FR" sz="2400" dirty="0" smtClean="0"/>
              <a:t>++</a:t>
            </a:r>
          </a:p>
          <a:p>
            <a:pPr marL="342900" indent="-342900">
              <a:buFont typeface="Arial" charset="0"/>
              <a:buChar char="•"/>
            </a:pPr>
            <a:endParaRPr lang="fr-FR" sz="2400" b="1" dirty="0"/>
          </a:p>
          <a:p>
            <a:pPr marL="342900" indent="-342900">
              <a:buFont typeface="Arial" charset="0"/>
              <a:buChar char="•"/>
            </a:pPr>
            <a:r>
              <a:rPr lang="fr-FR" sz="2400" b="1" dirty="0"/>
              <a:t>Passage de signaux chimiques ou électriques </a:t>
            </a:r>
            <a:r>
              <a:rPr lang="fr-FR" sz="2400" dirty="0"/>
              <a:t>entre des cellules adjacentes. ++</a:t>
            </a:r>
          </a:p>
          <a:p>
            <a:endParaRPr lang="fr-FR" dirty="0"/>
          </a:p>
        </p:txBody>
      </p:sp>
    </p:spTree>
    <p:extLst>
      <p:ext uri="{BB962C8B-B14F-4D97-AF65-F5344CB8AC3E}">
        <p14:creationId xmlns:p14="http://schemas.microsoft.com/office/powerpoint/2010/main" val="87467410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Jonctions communicantes</a:t>
            </a:r>
            <a:endParaRPr lang="fr-FR" dirty="0"/>
          </a:p>
        </p:txBody>
      </p:sp>
      <p:sp>
        <p:nvSpPr>
          <p:cNvPr id="3" name="Espace réservé du contenu 2"/>
          <p:cNvSpPr>
            <a:spLocks noGrp="1"/>
          </p:cNvSpPr>
          <p:nvPr>
            <p:ph idx="1"/>
          </p:nvPr>
        </p:nvSpPr>
        <p:spPr>
          <a:xfrm>
            <a:off x="1063425" y="2152788"/>
            <a:ext cx="4456225" cy="3450613"/>
          </a:xfrm>
        </p:spPr>
        <p:txBody>
          <a:bodyPr>
            <a:noAutofit/>
          </a:bodyPr>
          <a:lstStyle/>
          <a:p>
            <a:r>
              <a:rPr lang="fr-FR" sz="2400" dirty="0"/>
              <a:t>Une </a:t>
            </a:r>
            <a:r>
              <a:rPr lang="fr-FR" sz="2400" b="1" dirty="0"/>
              <a:t>jonction communicante</a:t>
            </a:r>
            <a:r>
              <a:rPr lang="fr-FR" sz="2400" dirty="0"/>
              <a:t> est constitué de </a:t>
            </a:r>
            <a:r>
              <a:rPr lang="fr-FR" sz="2400" b="1" dirty="0"/>
              <a:t>2 </a:t>
            </a:r>
            <a:r>
              <a:rPr lang="fr-FR" sz="2400" b="1" dirty="0" err="1"/>
              <a:t>connexons</a:t>
            </a:r>
            <a:r>
              <a:rPr lang="fr-FR" sz="2400" b="1" dirty="0" smtClean="0"/>
              <a:t>.</a:t>
            </a:r>
            <a:endParaRPr lang="fr-FR" sz="2400" b="1" dirty="0"/>
          </a:p>
          <a:p>
            <a:r>
              <a:rPr lang="fr-FR" sz="2400" dirty="0" smtClean="0"/>
              <a:t>Un </a:t>
            </a:r>
            <a:r>
              <a:rPr lang="fr-FR" sz="2400" b="1" dirty="0" err="1"/>
              <a:t>connexon</a:t>
            </a:r>
            <a:r>
              <a:rPr lang="fr-FR" sz="2400" dirty="0"/>
              <a:t> est constitué de </a:t>
            </a:r>
            <a:r>
              <a:rPr lang="fr-FR" sz="2400" b="1" dirty="0"/>
              <a:t>6</a:t>
            </a:r>
            <a:r>
              <a:rPr lang="fr-FR" sz="2400" dirty="0"/>
              <a:t> </a:t>
            </a:r>
            <a:r>
              <a:rPr lang="fr-FR" sz="2400" b="1" dirty="0" smtClean="0"/>
              <a:t>connexines.</a:t>
            </a:r>
            <a:endParaRPr lang="fr-FR" sz="2400" b="1" dirty="0"/>
          </a:p>
          <a:p>
            <a:r>
              <a:rPr lang="fr-FR" sz="2400" dirty="0" smtClean="0"/>
              <a:t>Une </a:t>
            </a:r>
            <a:r>
              <a:rPr lang="fr-FR" sz="2400" b="1" dirty="0"/>
              <a:t>jonction communicante</a:t>
            </a:r>
            <a:r>
              <a:rPr lang="fr-FR" sz="2400" dirty="0"/>
              <a:t> est </a:t>
            </a:r>
            <a:r>
              <a:rPr lang="fr-FR" sz="2400" dirty="0" smtClean="0"/>
              <a:t>constituée </a:t>
            </a:r>
            <a:r>
              <a:rPr lang="fr-FR" sz="2400" dirty="0"/>
              <a:t>de </a:t>
            </a:r>
            <a:r>
              <a:rPr lang="fr-FR" sz="2400" b="1" dirty="0"/>
              <a:t>12 </a:t>
            </a:r>
            <a:r>
              <a:rPr lang="fr-FR" sz="2400" b="1" dirty="0" smtClean="0"/>
              <a:t>connexines.</a:t>
            </a:r>
            <a:endParaRPr lang="fr-FR" sz="2400" dirty="0"/>
          </a:p>
        </p:txBody>
      </p:sp>
      <p:pic>
        <p:nvPicPr>
          <p:cNvPr id="4" name="Espace réservé du contenu 3"/>
          <p:cNvPicPr>
            <a:picLocks noChangeAspect="1"/>
          </p:cNvPicPr>
          <p:nvPr/>
        </p:nvPicPr>
        <p:blipFill rotWithShape="1">
          <a:blip r:embed="rId2">
            <a:extLst>
              <a:ext uri="{28A0092B-C50C-407E-A947-70E740481C1C}">
                <a14:useLocalDpi xmlns:a14="http://schemas.microsoft.com/office/drawing/2010/main" val="0"/>
              </a:ext>
            </a:extLst>
          </a:blip>
          <a:srcRect t="-205" r="12258" b="-1"/>
          <a:stretch/>
        </p:blipFill>
        <p:spPr>
          <a:xfrm>
            <a:off x="5882033" y="2082234"/>
            <a:ext cx="5922040" cy="27231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ZoneTexte 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9440490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4239" y="1756130"/>
            <a:ext cx="4713805" cy="1887950"/>
          </a:xfrm>
        </p:spPr>
        <p:txBody>
          <a:bodyPr>
            <a:normAutofit/>
          </a:bodyPr>
          <a:lstStyle/>
          <a:p>
            <a:r>
              <a:rPr lang="fr-FR" sz="6000" dirty="0" smtClean="0"/>
              <a:t>VARIABILITES  tissulaires</a:t>
            </a:r>
            <a:endParaRPr lang="fr-FR" sz="6000" dirty="0"/>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2170" y="2860427"/>
            <a:ext cx="5739830" cy="3257741"/>
          </a:xfrm>
          <a:prstGeom prst="rect">
            <a:avLst/>
          </a:prstGeom>
        </p:spPr>
      </p:pic>
    </p:spTree>
    <p:extLst>
      <p:ext uri="{BB962C8B-B14F-4D97-AF65-F5344CB8AC3E}">
        <p14:creationId xmlns:p14="http://schemas.microsoft.com/office/powerpoint/2010/main" val="4969649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Hypertrophie cellulaire : Croissance volumétrique</a:t>
            </a:r>
            <a:r>
              <a:rPr lang="fr-FR" b="1" u="sng" dirty="0"/>
              <a:t/>
            </a:r>
            <a:br>
              <a:rPr lang="fr-FR" b="1" u="sng" dirty="0"/>
            </a:br>
            <a:endParaRPr lang="fr-FR" dirty="0"/>
          </a:p>
        </p:txBody>
      </p:sp>
      <p:sp>
        <p:nvSpPr>
          <p:cNvPr id="5" name="Flèche droite à entaille 4"/>
          <p:cNvSpPr/>
          <p:nvPr/>
        </p:nvSpPr>
        <p:spPr>
          <a:xfrm>
            <a:off x="1451579" y="2394663"/>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droite à entaille 5"/>
          <p:cNvSpPr/>
          <p:nvPr/>
        </p:nvSpPr>
        <p:spPr>
          <a:xfrm>
            <a:off x="1447655" y="344831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droite à entaille 6"/>
          <p:cNvSpPr/>
          <p:nvPr/>
        </p:nvSpPr>
        <p:spPr>
          <a:xfrm>
            <a:off x="1447655" y="4057781"/>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2453910" y="2202193"/>
            <a:ext cx="4050789" cy="400110"/>
          </a:xfrm>
          <a:prstGeom prst="rect">
            <a:avLst/>
          </a:prstGeom>
          <a:noFill/>
        </p:spPr>
        <p:txBody>
          <a:bodyPr wrap="none" rtlCol="0">
            <a:spAutoFit/>
          </a:bodyPr>
          <a:lstStyle/>
          <a:p>
            <a:r>
              <a:rPr lang="fr-FR" sz="2000" dirty="0" smtClean="0"/>
              <a:t>Augmentation du volume des cellules</a:t>
            </a:r>
            <a:endParaRPr lang="fr-FR" sz="2000" dirty="0"/>
          </a:p>
        </p:txBody>
      </p:sp>
      <p:sp>
        <p:nvSpPr>
          <p:cNvPr id="9" name="ZoneTexte 8"/>
          <p:cNvSpPr txBox="1"/>
          <p:nvPr/>
        </p:nvSpPr>
        <p:spPr>
          <a:xfrm>
            <a:off x="2496914" y="3342983"/>
            <a:ext cx="6112507" cy="400110"/>
          </a:xfrm>
          <a:prstGeom prst="rect">
            <a:avLst/>
          </a:prstGeom>
          <a:noFill/>
        </p:spPr>
        <p:txBody>
          <a:bodyPr wrap="none" rtlCol="0">
            <a:spAutoFit/>
          </a:bodyPr>
          <a:lstStyle/>
          <a:p>
            <a:r>
              <a:rPr lang="fr-FR" sz="2000" dirty="0" smtClean="0"/>
              <a:t>Pas de prolifération mitotique (pas de divisions cellulaire)</a:t>
            </a:r>
            <a:endParaRPr lang="fr-FR" sz="2000" dirty="0"/>
          </a:p>
        </p:txBody>
      </p:sp>
      <p:sp>
        <p:nvSpPr>
          <p:cNvPr id="10" name="ZoneTexte 9"/>
          <p:cNvSpPr txBox="1"/>
          <p:nvPr/>
        </p:nvSpPr>
        <p:spPr>
          <a:xfrm>
            <a:off x="2501837" y="3928471"/>
            <a:ext cx="2497671" cy="400110"/>
          </a:xfrm>
          <a:prstGeom prst="rect">
            <a:avLst/>
          </a:prstGeom>
          <a:noFill/>
        </p:spPr>
        <p:txBody>
          <a:bodyPr wrap="none" rtlCol="0">
            <a:spAutoFit/>
          </a:bodyPr>
          <a:lstStyle/>
          <a:p>
            <a:r>
              <a:rPr lang="fr-FR" sz="2000" dirty="0" smtClean="0"/>
              <a:t>Parfois </a:t>
            </a:r>
            <a:r>
              <a:rPr lang="fr-FR" sz="2000" b="1" dirty="0" smtClean="0"/>
              <a:t>réversible ++</a:t>
            </a:r>
            <a:endParaRPr lang="fr-FR" sz="2000" b="1" dirty="0"/>
          </a:p>
        </p:txBody>
      </p:sp>
      <p:sp>
        <p:nvSpPr>
          <p:cNvPr id="11" name="Flèche droite à entaille 10"/>
          <p:cNvSpPr/>
          <p:nvPr/>
        </p:nvSpPr>
        <p:spPr>
          <a:xfrm>
            <a:off x="1447655" y="4662549"/>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lèche droite à entaille 11"/>
          <p:cNvSpPr/>
          <p:nvPr/>
        </p:nvSpPr>
        <p:spPr>
          <a:xfrm>
            <a:off x="1447655" y="288032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2501837" y="4521930"/>
            <a:ext cx="7584397" cy="400110"/>
          </a:xfrm>
          <a:prstGeom prst="rect">
            <a:avLst/>
          </a:prstGeom>
          <a:noFill/>
        </p:spPr>
        <p:txBody>
          <a:bodyPr wrap="square" rtlCol="0">
            <a:spAutoFit/>
          </a:bodyPr>
          <a:lstStyle/>
          <a:p>
            <a:r>
              <a:rPr lang="fr-FR" sz="2000" b="1" u="sng" dirty="0"/>
              <a:t>A</a:t>
            </a:r>
            <a:r>
              <a:rPr lang="fr-FR" sz="2000" b="1" u="sng" dirty="0" smtClean="0"/>
              <a:t>ugmentation </a:t>
            </a:r>
            <a:r>
              <a:rPr lang="fr-FR" sz="2000" b="1" u="sng" dirty="0"/>
              <a:t>des échanges</a:t>
            </a:r>
            <a:r>
              <a:rPr lang="fr-FR" sz="2000" b="1" dirty="0"/>
              <a:t> </a:t>
            </a:r>
            <a:r>
              <a:rPr lang="fr-FR" sz="2000" dirty="0"/>
              <a:t>entre la cellule et le milieu </a:t>
            </a:r>
            <a:r>
              <a:rPr lang="fr-FR" sz="2000" dirty="0" smtClean="0"/>
              <a:t>extérieur</a:t>
            </a:r>
            <a:endParaRPr lang="fr-FR" sz="2000" dirty="0"/>
          </a:p>
        </p:txBody>
      </p:sp>
      <p:sp>
        <p:nvSpPr>
          <p:cNvPr id="15" name="ZoneTexte 14"/>
          <p:cNvSpPr txBox="1"/>
          <p:nvPr/>
        </p:nvSpPr>
        <p:spPr>
          <a:xfrm>
            <a:off x="2501837" y="5240766"/>
            <a:ext cx="7584397" cy="707886"/>
          </a:xfrm>
          <a:prstGeom prst="rect">
            <a:avLst/>
          </a:prstGeom>
          <a:noFill/>
        </p:spPr>
        <p:txBody>
          <a:bodyPr wrap="square" rtlCol="0">
            <a:spAutoFit/>
          </a:bodyPr>
          <a:lstStyle/>
          <a:p>
            <a:r>
              <a:rPr lang="fr-FR" sz="2000" dirty="0"/>
              <a:t>C</a:t>
            </a:r>
            <a:r>
              <a:rPr lang="fr-FR" sz="2000" dirty="0" smtClean="0"/>
              <a:t>’est une </a:t>
            </a:r>
            <a:r>
              <a:rPr lang="fr-FR" sz="2000" b="1" dirty="0" smtClean="0"/>
              <a:t>réponse cellulaire d’</a:t>
            </a:r>
            <a:r>
              <a:rPr lang="fr-FR" sz="2000" b="1" u="sng" dirty="0" smtClean="0"/>
              <a:t>adaptation</a:t>
            </a:r>
            <a:r>
              <a:rPr lang="fr-FR" sz="2000" b="1" dirty="0" smtClean="0"/>
              <a:t> </a:t>
            </a:r>
            <a:r>
              <a:rPr lang="fr-FR" sz="2000" dirty="0" smtClean="0"/>
              <a:t>à des </a:t>
            </a:r>
            <a:r>
              <a:rPr lang="fr-FR" sz="2000" b="1" dirty="0" smtClean="0">
                <a:solidFill>
                  <a:srgbClr val="FF0000"/>
                </a:solidFill>
              </a:rPr>
              <a:t>agressions non spécifiques</a:t>
            </a:r>
            <a:r>
              <a:rPr lang="fr-FR" dirty="0" smtClean="0"/>
              <a:t>.  </a:t>
            </a:r>
            <a:endParaRPr lang="fr-FR" dirty="0"/>
          </a:p>
        </p:txBody>
      </p:sp>
      <p:sp>
        <p:nvSpPr>
          <p:cNvPr id="16" name="ZoneTexte 15"/>
          <p:cNvSpPr txBox="1"/>
          <p:nvPr/>
        </p:nvSpPr>
        <p:spPr>
          <a:xfrm>
            <a:off x="2488858" y="2740312"/>
            <a:ext cx="7177862" cy="400110"/>
          </a:xfrm>
          <a:prstGeom prst="rect">
            <a:avLst/>
          </a:prstGeom>
          <a:noFill/>
        </p:spPr>
        <p:txBody>
          <a:bodyPr wrap="none" rtlCol="0">
            <a:spAutoFit/>
          </a:bodyPr>
          <a:lstStyle/>
          <a:p>
            <a:r>
              <a:rPr lang="fr-FR" sz="2000" dirty="0" smtClean="0"/>
              <a:t>Pas de modification de sa forme ni de ses aspects cytologiques </a:t>
            </a:r>
            <a:r>
              <a:rPr lang="fr-FR" sz="2000" b="1" dirty="0" smtClean="0"/>
              <a:t>+++</a:t>
            </a:r>
            <a:endParaRPr lang="fr-FR" sz="2000" b="1" dirty="0"/>
          </a:p>
        </p:txBody>
      </p:sp>
      <p:sp>
        <p:nvSpPr>
          <p:cNvPr id="17" name="Flèche droite à entaille 16"/>
          <p:cNvSpPr/>
          <p:nvPr/>
        </p:nvSpPr>
        <p:spPr>
          <a:xfrm>
            <a:off x="1447655" y="5393604"/>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p:cNvSpPr/>
          <p:nvPr/>
        </p:nvSpPr>
        <p:spPr>
          <a:xfrm>
            <a:off x="11391069" y="1757418"/>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lèche droite 5"/>
          <p:cNvSpPr/>
          <p:nvPr/>
        </p:nvSpPr>
        <p:spPr>
          <a:xfrm rot="8439987">
            <a:off x="10179249" y="2588566"/>
            <a:ext cx="1210556" cy="4789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p:cNvSpPr/>
          <p:nvPr/>
        </p:nvSpPr>
        <p:spPr>
          <a:xfrm>
            <a:off x="8839854" y="2991731"/>
            <a:ext cx="1512168" cy="1440160"/>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ZoneTexte 21"/>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10086234" y="4816785"/>
            <a:ext cx="2188123" cy="1200329"/>
          </a:xfrm>
          <a:prstGeom prst="rect">
            <a:avLst/>
          </a:prstGeom>
          <a:noFill/>
        </p:spPr>
        <p:txBody>
          <a:bodyPr wrap="square" rtlCol="0">
            <a:spAutoFit/>
          </a:bodyPr>
          <a:lstStyle/>
          <a:p>
            <a:r>
              <a:rPr lang="fr-FR" sz="2400" b="1" dirty="0" smtClean="0">
                <a:solidFill>
                  <a:srgbClr val="0432FF"/>
                </a:solidFill>
                <a:latin typeface="Calibri" charset="0"/>
                <a:ea typeface="Calibri" charset="0"/>
                <a:cs typeface="Calibri" charset="0"/>
              </a:rPr>
              <a:t>Ex : hypertrophie des adipocytes</a:t>
            </a:r>
            <a:r>
              <a:rPr lang="fr-FR" dirty="0" smtClean="0">
                <a:solidFill>
                  <a:srgbClr val="0432FF"/>
                </a:solidFill>
              </a:rPr>
              <a:t>.</a:t>
            </a:r>
            <a:endParaRPr lang="fr-FR" sz="1600" dirty="0">
              <a:solidFill>
                <a:srgbClr val="0432FF"/>
              </a:solidFill>
            </a:endParaRPr>
          </a:p>
        </p:txBody>
      </p:sp>
    </p:spTree>
    <p:extLst>
      <p:ext uri="{BB962C8B-B14F-4D97-AF65-F5344CB8AC3E}">
        <p14:creationId xmlns:p14="http://schemas.microsoft.com/office/powerpoint/2010/main" val="14027912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Hyperplasie cellulaire : Croissance numérique</a:t>
            </a:r>
            <a:r>
              <a:rPr lang="fr-FR" b="1" u="sng" dirty="0"/>
              <a:t/>
            </a:r>
            <a:br>
              <a:rPr lang="fr-FR" b="1" u="sng" dirty="0"/>
            </a:br>
            <a:endParaRPr lang="fr-FR" dirty="0"/>
          </a:p>
        </p:txBody>
      </p:sp>
      <p:sp>
        <p:nvSpPr>
          <p:cNvPr id="5" name="Flèche droite à entaille 4"/>
          <p:cNvSpPr/>
          <p:nvPr/>
        </p:nvSpPr>
        <p:spPr>
          <a:xfrm>
            <a:off x="1451579" y="2369021"/>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2541488" y="2885158"/>
            <a:ext cx="5455019" cy="400110"/>
          </a:xfrm>
          <a:prstGeom prst="rect">
            <a:avLst/>
          </a:prstGeom>
          <a:noFill/>
        </p:spPr>
        <p:txBody>
          <a:bodyPr wrap="none" rtlCol="0">
            <a:spAutoFit/>
          </a:bodyPr>
          <a:lstStyle/>
          <a:p>
            <a:r>
              <a:rPr lang="fr-FR" sz="2000" dirty="0" smtClean="0"/>
              <a:t>Pas d’augmentation du volume des cellules du tissu</a:t>
            </a:r>
            <a:endParaRPr lang="fr-FR" sz="2000" dirty="0"/>
          </a:p>
        </p:txBody>
      </p:sp>
      <p:sp>
        <p:nvSpPr>
          <p:cNvPr id="9" name="ZoneTexte 8"/>
          <p:cNvSpPr txBox="1"/>
          <p:nvPr/>
        </p:nvSpPr>
        <p:spPr>
          <a:xfrm>
            <a:off x="2541488" y="2267558"/>
            <a:ext cx="8091316" cy="400110"/>
          </a:xfrm>
          <a:prstGeom prst="rect">
            <a:avLst/>
          </a:prstGeom>
          <a:noFill/>
        </p:spPr>
        <p:txBody>
          <a:bodyPr wrap="square" rtlCol="0">
            <a:spAutoFit/>
          </a:bodyPr>
          <a:lstStyle/>
          <a:p>
            <a:r>
              <a:rPr lang="fr-FR" sz="2000" dirty="0" smtClean="0"/>
              <a:t>Augmentation du nombre des cellules (</a:t>
            </a:r>
            <a:r>
              <a:rPr lang="fr-FR" sz="2000" b="1" dirty="0" smtClean="0"/>
              <a:t>Prolifération mitotique</a:t>
            </a:r>
            <a:r>
              <a:rPr lang="fr-FR" sz="2000" dirty="0" smtClean="0"/>
              <a:t>)</a:t>
            </a:r>
            <a:endParaRPr lang="fr-FR" sz="2000" dirty="0"/>
          </a:p>
        </p:txBody>
      </p:sp>
      <p:sp>
        <p:nvSpPr>
          <p:cNvPr id="12" name="Flèche droite à entaille 11"/>
          <p:cNvSpPr/>
          <p:nvPr/>
        </p:nvSpPr>
        <p:spPr>
          <a:xfrm>
            <a:off x="1451579" y="300809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lèche droite à entaille 17"/>
          <p:cNvSpPr/>
          <p:nvPr/>
        </p:nvSpPr>
        <p:spPr>
          <a:xfrm>
            <a:off x="1451579" y="366565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2459041" y="3552867"/>
            <a:ext cx="8091316" cy="1175706"/>
          </a:xfrm>
          <a:prstGeom prst="rect">
            <a:avLst/>
          </a:prstGeom>
        </p:spPr>
        <p:txBody>
          <a:bodyPr wrap="square">
            <a:spAutoFit/>
          </a:bodyPr>
          <a:lstStyle/>
          <a:p>
            <a:pPr>
              <a:lnSpc>
                <a:spcPct val="120000"/>
              </a:lnSpc>
              <a:spcAft>
                <a:spcPts val="1000"/>
              </a:spcAft>
            </a:pPr>
            <a:r>
              <a:rPr lang="fr-FR" sz="2000" dirty="0">
                <a:latin typeface="Calibri" charset="0"/>
                <a:ea typeface="Calibri" charset="0"/>
                <a:cs typeface="Times New Roman" charset="0"/>
              </a:rPr>
              <a:t>Le terme d’hyperplasie est réservé au processus lorsqu’il résulte avant tout d’une augmentation </a:t>
            </a:r>
            <a:r>
              <a:rPr lang="fr-FR" sz="2000" b="1" dirty="0">
                <a:latin typeface="Calibri" charset="0"/>
                <a:ea typeface="Calibri" charset="0"/>
                <a:cs typeface="Times New Roman" charset="0"/>
              </a:rPr>
              <a:t>anormale</a:t>
            </a:r>
            <a:r>
              <a:rPr lang="fr-FR" sz="2000" dirty="0">
                <a:latin typeface="Calibri" charset="0"/>
                <a:ea typeface="Calibri" charset="0"/>
                <a:cs typeface="Times New Roman" charset="0"/>
              </a:rPr>
              <a:t> de la prolifération cellulaire </a:t>
            </a:r>
            <a:r>
              <a:rPr lang="fr-FR" sz="2000" b="1" u="sng" dirty="0">
                <a:latin typeface="Calibri" charset="0"/>
                <a:ea typeface="Calibri" charset="0"/>
                <a:cs typeface="Times New Roman" charset="0"/>
              </a:rPr>
              <a:t>aux dépends d’un tissu sain</a:t>
            </a:r>
            <a:r>
              <a:rPr lang="fr-FR" sz="2000" dirty="0">
                <a:latin typeface="Calibri" charset="0"/>
                <a:ea typeface="Calibri" charset="0"/>
                <a:cs typeface="Times New Roman" charset="0"/>
              </a:rPr>
              <a:t> ou du </a:t>
            </a:r>
            <a:r>
              <a:rPr lang="fr-FR" sz="2000" b="1" dirty="0">
                <a:latin typeface="Calibri" charset="0"/>
                <a:ea typeface="Calibri" charset="0"/>
                <a:cs typeface="Times New Roman" charset="0"/>
              </a:rPr>
              <a:t>développement exagéré</a:t>
            </a:r>
            <a:r>
              <a:rPr lang="fr-FR" sz="2000" dirty="0">
                <a:latin typeface="Calibri" charset="0"/>
                <a:ea typeface="Calibri" charset="0"/>
                <a:cs typeface="Times New Roman" charset="0"/>
              </a:rPr>
              <a:t> d’un tissu ou d’un organe.</a:t>
            </a:r>
            <a:endParaRPr lang="fr-FR" sz="1400" i="1" dirty="0">
              <a:effectLst/>
              <a:latin typeface="Calibri" charset="0"/>
              <a:ea typeface="Times New Roman" charset="0"/>
              <a:cs typeface="Times New Roman" charset="0"/>
            </a:endParaRPr>
          </a:p>
        </p:txBody>
      </p:sp>
      <p:sp>
        <p:nvSpPr>
          <p:cNvPr id="14" name="Ellipse 13"/>
          <p:cNvSpPr/>
          <p:nvPr/>
        </p:nvSpPr>
        <p:spPr>
          <a:xfrm>
            <a:off x="4438284" y="5216109"/>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Flèche droite 5"/>
          <p:cNvSpPr/>
          <p:nvPr/>
        </p:nvSpPr>
        <p:spPr>
          <a:xfrm>
            <a:off x="5513599" y="5277148"/>
            <a:ext cx="2592288" cy="4789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p:cNvSpPr/>
          <p:nvPr/>
        </p:nvSpPr>
        <p:spPr>
          <a:xfrm>
            <a:off x="10139712" y="5442868"/>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llipse 16"/>
          <p:cNvSpPr/>
          <p:nvPr/>
        </p:nvSpPr>
        <p:spPr>
          <a:xfrm>
            <a:off x="9807921" y="4823909"/>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p:cNvSpPr/>
          <p:nvPr/>
        </p:nvSpPr>
        <p:spPr>
          <a:xfrm>
            <a:off x="9418078" y="5442868"/>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p:cNvSpPr/>
          <p:nvPr/>
        </p:nvSpPr>
        <p:spPr>
          <a:xfrm>
            <a:off x="9098847" y="4837577"/>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p:cNvSpPr/>
          <p:nvPr/>
        </p:nvSpPr>
        <p:spPr>
          <a:xfrm>
            <a:off x="8705392" y="5403831"/>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Ellipse 21"/>
          <p:cNvSpPr/>
          <p:nvPr/>
        </p:nvSpPr>
        <p:spPr>
          <a:xfrm>
            <a:off x="8411652" y="4837577"/>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358244" y="5318521"/>
            <a:ext cx="2926080" cy="461665"/>
          </a:xfrm>
          <a:prstGeom prst="rect">
            <a:avLst/>
          </a:prstGeom>
          <a:noFill/>
        </p:spPr>
        <p:txBody>
          <a:bodyPr wrap="square" rtlCol="0">
            <a:spAutoFit/>
          </a:bodyPr>
          <a:lstStyle/>
          <a:p>
            <a:r>
              <a:rPr lang="fr-FR" sz="2000" b="1" dirty="0" smtClean="0">
                <a:solidFill>
                  <a:srgbClr val="0432FF"/>
                </a:solidFill>
              </a:rPr>
              <a:t>E</a:t>
            </a:r>
            <a:r>
              <a:rPr lang="fr-FR" sz="2400" b="1" dirty="0" smtClean="0">
                <a:solidFill>
                  <a:srgbClr val="0432FF"/>
                </a:solidFill>
              </a:rPr>
              <a:t>x : cancer ++</a:t>
            </a:r>
            <a:endParaRPr lang="fr-FR" sz="2000" b="1" dirty="0">
              <a:solidFill>
                <a:srgbClr val="0432FF"/>
              </a:solidFill>
            </a:endParaRPr>
          </a:p>
        </p:txBody>
      </p:sp>
    </p:spTree>
    <p:extLst>
      <p:ext uri="{BB962C8B-B14F-4D97-AF65-F5344CB8AC3E}">
        <p14:creationId xmlns:p14="http://schemas.microsoft.com/office/powerpoint/2010/main" val="163647373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Hypertrophie Tissulaire </a:t>
            </a:r>
            <a:endParaRPr lang="fr-FR" dirty="0"/>
          </a:p>
        </p:txBody>
      </p:sp>
      <p:sp>
        <p:nvSpPr>
          <p:cNvPr id="5" name="Flèche droite à entaille 4"/>
          <p:cNvSpPr/>
          <p:nvPr/>
        </p:nvSpPr>
        <p:spPr>
          <a:xfrm>
            <a:off x="1451579" y="2468022"/>
            <a:ext cx="966200" cy="32505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2599354" y="2383497"/>
            <a:ext cx="9146671" cy="461665"/>
          </a:xfrm>
          <a:prstGeom prst="rect">
            <a:avLst/>
          </a:prstGeom>
          <a:noFill/>
        </p:spPr>
        <p:txBody>
          <a:bodyPr wrap="none" rtlCol="0">
            <a:spAutoFit/>
          </a:bodyPr>
          <a:lstStyle/>
          <a:p>
            <a:r>
              <a:rPr lang="fr-FR" sz="2400" b="1" dirty="0" smtClean="0"/>
              <a:t>Augmentation du volume d’un tissu / organe, </a:t>
            </a:r>
            <a:r>
              <a:rPr lang="fr-FR" sz="2400" dirty="0" smtClean="0"/>
              <a:t>peut-être </a:t>
            </a:r>
            <a:r>
              <a:rPr lang="fr-FR" sz="2400" dirty="0" err="1" smtClean="0"/>
              <a:t>dûe</a:t>
            </a:r>
            <a:r>
              <a:rPr lang="fr-FR" sz="2400" dirty="0" smtClean="0"/>
              <a:t> à : </a:t>
            </a:r>
            <a:endParaRPr lang="fr-FR" sz="2400" dirty="0"/>
          </a:p>
        </p:txBody>
      </p:sp>
      <p:sp>
        <p:nvSpPr>
          <p:cNvPr id="10" name="ZoneTexte 9"/>
          <p:cNvSpPr txBox="1"/>
          <p:nvPr/>
        </p:nvSpPr>
        <p:spPr>
          <a:xfrm>
            <a:off x="2963538" y="4000192"/>
            <a:ext cx="5173852" cy="461665"/>
          </a:xfrm>
          <a:prstGeom prst="rect">
            <a:avLst/>
          </a:prstGeom>
          <a:noFill/>
        </p:spPr>
        <p:txBody>
          <a:bodyPr wrap="none" rtlCol="0">
            <a:spAutoFit/>
          </a:bodyPr>
          <a:lstStyle/>
          <a:p>
            <a:pPr marL="285750" indent="-285750">
              <a:buFont typeface=".AppleSystemUIFont" charset="-120"/>
              <a:buChar char="-"/>
            </a:pPr>
            <a:r>
              <a:rPr lang="fr-FR" sz="2400" dirty="0" smtClean="0"/>
              <a:t>Hypertrophie </a:t>
            </a:r>
            <a:r>
              <a:rPr lang="fr-FR" sz="2400" b="1" u="sng" dirty="0" smtClean="0"/>
              <a:t>+</a:t>
            </a:r>
            <a:r>
              <a:rPr lang="fr-FR" sz="2400" dirty="0" smtClean="0"/>
              <a:t> Hyperplasie cellulaire</a:t>
            </a:r>
            <a:endParaRPr lang="fr-FR" sz="2400" dirty="0"/>
          </a:p>
        </p:txBody>
      </p:sp>
      <p:sp>
        <p:nvSpPr>
          <p:cNvPr id="16" name="ZoneTexte 15"/>
          <p:cNvSpPr txBox="1"/>
          <p:nvPr/>
        </p:nvSpPr>
        <p:spPr>
          <a:xfrm>
            <a:off x="2963538" y="3089808"/>
            <a:ext cx="4997522" cy="461665"/>
          </a:xfrm>
          <a:prstGeom prst="rect">
            <a:avLst/>
          </a:prstGeom>
          <a:noFill/>
        </p:spPr>
        <p:txBody>
          <a:bodyPr wrap="none" rtlCol="0">
            <a:spAutoFit/>
          </a:bodyPr>
          <a:lstStyle/>
          <a:p>
            <a:pPr marL="285750" indent="-285750">
              <a:buFont typeface=".AppleSystemUIFont" charset="-120"/>
              <a:buChar char="-"/>
            </a:pPr>
            <a:r>
              <a:rPr lang="fr-FR" sz="2400" dirty="0" smtClean="0"/>
              <a:t>Hypertrophie cellulaire uniquement </a:t>
            </a:r>
            <a:endParaRPr lang="fr-FR" sz="2400" dirty="0"/>
          </a:p>
        </p:txBody>
      </p:sp>
      <p:sp>
        <p:nvSpPr>
          <p:cNvPr id="19" name="ZoneTexte 18"/>
          <p:cNvSpPr txBox="1"/>
          <p:nvPr/>
        </p:nvSpPr>
        <p:spPr>
          <a:xfrm>
            <a:off x="2963538" y="3545000"/>
            <a:ext cx="4767908" cy="461665"/>
          </a:xfrm>
          <a:prstGeom prst="rect">
            <a:avLst/>
          </a:prstGeom>
          <a:noFill/>
        </p:spPr>
        <p:txBody>
          <a:bodyPr wrap="none" rtlCol="0">
            <a:spAutoFit/>
          </a:bodyPr>
          <a:lstStyle/>
          <a:p>
            <a:pPr marL="285750" indent="-285750">
              <a:buFont typeface=".AppleSystemUIFont" charset="-120"/>
              <a:buChar char="-"/>
            </a:pPr>
            <a:r>
              <a:rPr lang="fr-FR" sz="2400" dirty="0" smtClean="0"/>
              <a:t>Hyperplasie cellulaire uniquement </a:t>
            </a:r>
            <a:endParaRPr lang="fr-FR" sz="2400" dirty="0"/>
          </a:p>
        </p:txBody>
      </p:sp>
      <p:sp>
        <p:nvSpPr>
          <p:cNvPr id="11" name="ZoneTexte 10"/>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540631" y="4758628"/>
            <a:ext cx="7596759" cy="1200329"/>
          </a:xfrm>
          <a:prstGeom prst="rect">
            <a:avLst/>
          </a:prstGeom>
          <a:noFill/>
        </p:spPr>
        <p:txBody>
          <a:bodyPr wrap="square" rtlCol="0">
            <a:spAutoFit/>
          </a:bodyPr>
          <a:lstStyle/>
          <a:p>
            <a:r>
              <a:rPr lang="fr-FR" sz="2400" b="1" dirty="0" smtClean="0">
                <a:solidFill>
                  <a:srgbClr val="0432FF"/>
                </a:solidFill>
              </a:rPr>
              <a:t>Ex : hypertrophie de la </a:t>
            </a:r>
            <a:r>
              <a:rPr lang="fr-FR" sz="2400" b="1" u="sng" dirty="0" smtClean="0">
                <a:solidFill>
                  <a:srgbClr val="0432FF"/>
                </a:solidFill>
              </a:rPr>
              <a:t>prostate</a:t>
            </a:r>
            <a:r>
              <a:rPr lang="fr-FR" sz="2400" b="1" dirty="0" smtClean="0">
                <a:solidFill>
                  <a:srgbClr val="0432FF"/>
                </a:solidFill>
              </a:rPr>
              <a:t>.</a:t>
            </a:r>
          </a:p>
          <a:p>
            <a:r>
              <a:rPr lang="fr-FR" sz="2400" b="1" dirty="0" smtClean="0">
                <a:solidFill>
                  <a:srgbClr val="0432FF"/>
                </a:solidFill>
              </a:rPr>
              <a:t>Ex : hypertrophie des myocytes de l’</a:t>
            </a:r>
            <a:r>
              <a:rPr lang="fr-FR" sz="2400" b="1" u="sng" dirty="0" smtClean="0">
                <a:solidFill>
                  <a:srgbClr val="0432FF"/>
                </a:solidFill>
              </a:rPr>
              <a:t>utérus</a:t>
            </a:r>
            <a:r>
              <a:rPr lang="fr-FR" sz="2400" b="1" dirty="0" smtClean="0">
                <a:solidFill>
                  <a:srgbClr val="0432FF"/>
                </a:solidFill>
              </a:rPr>
              <a:t> lors de la grossesse.</a:t>
            </a:r>
            <a:endParaRPr lang="fr-FR" sz="2400" b="1" dirty="0">
              <a:solidFill>
                <a:srgbClr val="0432FF"/>
              </a:solidFill>
            </a:endParaRPr>
          </a:p>
        </p:txBody>
      </p:sp>
    </p:spTree>
    <p:extLst>
      <p:ext uri="{BB962C8B-B14F-4D97-AF65-F5344CB8AC3E}">
        <p14:creationId xmlns:p14="http://schemas.microsoft.com/office/powerpoint/2010/main" val="139106424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Hypotrophie </a:t>
            </a:r>
            <a:r>
              <a:rPr lang="fr-FR" b="1" dirty="0"/>
              <a:t>/ Atrophie : Décroissance volumétrique</a:t>
            </a:r>
            <a:r>
              <a:rPr lang="fr-FR" b="1" u="sng" dirty="0"/>
              <a:t/>
            </a:r>
            <a:br>
              <a:rPr lang="fr-FR" b="1" u="sng" dirty="0"/>
            </a:br>
            <a:endParaRPr lang="fr-FR" dirty="0"/>
          </a:p>
        </p:txBody>
      </p:sp>
      <p:sp>
        <p:nvSpPr>
          <p:cNvPr id="5" name="Flèche droite à entaille 4"/>
          <p:cNvSpPr/>
          <p:nvPr/>
        </p:nvSpPr>
        <p:spPr>
          <a:xfrm>
            <a:off x="1425416" y="2302208"/>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droite à entaille 5"/>
          <p:cNvSpPr/>
          <p:nvPr/>
        </p:nvSpPr>
        <p:spPr>
          <a:xfrm>
            <a:off x="1451579" y="3537223"/>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2408257" y="2169043"/>
            <a:ext cx="8181022" cy="400110"/>
          </a:xfrm>
          <a:prstGeom prst="rect">
            <a:avLst/>
          </a:prstGeom>
          <a:noFill/>
        </p:spPr>
        <p:txBody>
          <a:bodyPr wrap="none" rtlCol="0">
            <a:spAutoFit/>
          </a:bodyPr>
          <a:lstStyle/>
          <a:p>
            <a:r>
              <a:rPr lang="fr-FR" sz="2000" dirty="0" smtClean="0"/>
              <a:t>Diminution du volume de la cellule </a:t>
            </a:r>
            <a:r>
              <a:rPr lang="is-IS" sz="2000" dirty="0" smtClean="0"/>
              <a:t>→ Rétraction de l’ensemble des éléments</a:t>
            </a:r>
            <a:endParaRPr lang="fr-FR" sz="2000" dirty="0"/>
          </a:p>
        </p:txBody>
      </p:sp>
      <p:sp>
        <p:nvSpPr>
          <p:cNvPr id="12" name="Flèche droite à entaille 11"/>
          <p:cNvSpPr/>
          <p:nvPr/>
        </p:nvSpPr>
        <p:spPr>
          <a:xfrm>
            <a:off x="1425416" y="289392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2417779" y="3444472"/>
            <a:ext cx="7584397" cy="400110"/>
          </a:xfrm>
          <a:prstGeom prst="rect">
            <a:avLst/>
          </a:prstGeom>
          <a:noFill/>
        </p:spPr>
        <p:txBody>
          <a:bodyPr wrap="square" rtlCol="0">
            <a:spAutoFit/>
          </a:bodyPr>
          <a:lstStyle/>
          <a:p>
            <a:r>
              <a:rPr lang="fr-FR" sz="2000" b="1" dirty="0" smtClean="0"/>
              <a:t>Diminution des </a:t>
            </a:r>
            <a:r>
              <a:rPr lang="fr-FR" sz="2000" b="1" dirty="0"/>
              <a:t>échanges </a:t>
            </a:r>
            <a:r>
              <a:rPr lang="fr-FR" sz="2000" dirty="0"/>
              <a:t>entre la cellule et le milieu </a:t>
            </a:r>
            <a:r>
              <a:rPr lang="fr-FR" sz="2000" dirty="0" smtClean="0"/>
              <a:t>extérieur</a:t>
            </a:r>
            <a:endParaRPr lang="fr-FR" sz="2000" dirty="0"/>
          </a:p>
        </p:txBody>
      </p:sp>
      <p:sp>
        <p:nvSpPr>
          <p:cNvPr id="15" name="ZoneTexte 14"/>
          <p:cNvSpPr txBox="1"/>
          <p:nvPr/>
        </p:nvSpPr>
        <p:spPr>
          <a:xfrm>
            <a:off x="2409589" y="4162853"/>
            <a:ext cx="7584397" cy="400110"/>
          </a:xfrm>
          <a:prstGeom prst="rect">
            <a:avLst/>
          </a:prstGeom>
          <a:noFill/>
        </p:spPr>
        <p:txBody>
          <a:bodyPr wrap="square" rtlCol="0">
            <a:spAutoFit/>
          </a:bodyPr>
          <a:lstStyle/>
          <a:p>
            <a:r>
              <a:rPr lang="fr-FR" sz="2000" b="1" u="sng" dirty="0" smtClean="0">
                <a:solidFill>
                  <a:srgbClr val="7030A0"/>
                </a:solidFill>
              </a:rPr>
              <a:t>Atrophie</a:t>
            </a:r>
            <a:r>
              <a:rPr lang="fr-FR" sz="2000" b="1" dirty="0" smtClean="0"/>
              <a:t> : Hypotrophie extrême </a:t>
            </a:r>
            <a:r>
              <a:rPr lang="is-IS" sz="2000" b="1" dirty="0" smtClean="0"/>
              <a:t>→ Seuil minimal vital</a:t>
            </a:r>
            <a:r>
              <a:rPr lang="is-IS" dirty="0" smtClean="0"/>
              <a:t>		</a:t>
            </a:r>
            <a:endParaRPr lang="fr-FR" i="1" dirty="0"/>
          </a:p>
        </p:txBody>
      </p:sp>
      <p:sp>
        <p:nvSpPr>
          <p:cNvPr id="16" name="ZoneTexte 15"/>
          <p:cNvSpPr txBox="1"/>
          <p:nvPr/>
        </p:nvSpPr>
        <p:spPr>
          <a:xfrm>
            <a:off x="2417779" y="2793605"/>
            <a:ext cx="7563481" cy="400110"/>
          </a:xfrm>
          <a:prstGeom prst="rect">
            <a:avLst/>
          </a:prstGeom>
          <a:noFill/>
        </p:spPr>
        <p:txBody>
          <a:bodyPr wrap="none" rtlCol="0">
            <a:spAutoFit/>
          </a:bodyPr>
          <a:lstStyle/>
          <a:p>
            <a:r>
              <a:rPr lang="fr-FR" sz="2000" dirty="0" smtClean="0"/>
              <a:t>Apparaît généralement lorsque les conditions nutritionnelles diminuent</a:t>
            </a:r>
            <a:endParaRPr lang="fr-FR" sz="2000" dirty="0"/>
          </a:p>
        </p:txBody>
      </p:sp>
      <p:sp>
        <p:nvSpPr>
          <p:cNvPr id="18" name="Flèche droite à entaille 17"/>
          <p:cNvSpPr/>
          <p:nvPr/>
        </p:nvSpPr>
        <p:spPr>
          <a:xfrm>
            <a:off x="1422420" y="4307960"/>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droite 5"/>
          <p:cNvSpPr/>
          <p:nvPr/>
        </p:nvSpPr>
        <p:spPr>
          <a:xfrm rot="8056989">
            <a:off x="10184220" y="3316146"/>
            <a:ext cx="1210556" cy="4789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p:cNvSpPr/>
          <p:nvPr/>
        </p:nvSpPr>
        <p:spPr>
          <a:xfrm>
            <a:off x="11235596" y="2421793"/>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p:cNvSpPr/>
          <p:nvPr/>
        </p:nvSpPr>
        <p:spPr>
          <a:xfrm>
            <a:off x="9825644" y="4259444"/>
            <a:ext cx="336685" cy="256632"/>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ZoneTexte 20"/>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420801" y="5291612"/>
            <a:ext cx="2061556" cy="461665"/>
          </a:xfrm>
          <a:prstGeom prst="rect">
            <a:avLst/>
          </a:prstGeom>
          <a:noFill/>
        </p:spPr>
        <p:txBody>
          <a:bodyPr wrap="square" rtlCol="0">
            <a:spAutoFit/>
          </a:bodyPr>
          <a:lstStyle/>
          <a:p>
            <a:r>
              <a:rPr lang="fr-FR" sz="2400" b="1" dirty="0" smtClean="0">
                <a:solidFill>
                  <a:srgbClr val="0432FF"/>
                </a:solidFill>
                <a:latin typeface="Calibri" charset="0"/>
                <a:ea typeface="Calibri" charset="0"/>
                <a:cs typeface="Calibri" charset="0"/>
              </a:rPr>
              <a:t>Ex : anorexie</a:t>
            </a:r>
            <a:endParaRPr lang="fr-FR" sz="2400" b="1" dirty="0">
              <a:solidFill>
                <a:srgbClr val="0432FF"/>
              </a:solidFill>
              <a:latin typeface="Calibri" charset="0"/>
              <a:ea typeface="Calibri" charset="0"/>
              <a:cs typeface="Calibri" charset="0"/>
            </a:endParaRPr>
          </a:p>
        </p:txBody>
      </p:sp>
    </p:spTree>
    <p:extLst>
      <p:ext uri="{BB962C8B-B14F-4D97-AF65-F5344CB8AC3E}">
        <p14:creationId xmlns:p14="http://schemas.microsoft.com/office/powerpoint/2010/main" val="210976766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Hypoplasie cellulaire / involution : décroissance numérique</a:t>
            </a:r>
            <a:r>
              <a:rPr lang="fr-FR" b="1" u="sng" dirty="0"/>
              <a:t/>
            </a:r>
            <a:br>
              <a:rPr lang="fr-FR" b="1" u="sng" dirty="0"/>
            </a:br>
            <a:endParaRPr lang="fr-FR" dirty="0"/>
          </a:p>
        </p:txBody>
      </p:sp>
      <p:sp>
        <p:nvSpPr>
          <p:cNvPr id="5" name="Flèche droite à entaille 4"/>
          <p:cNvSpPr/>
          <p:nvPr/>
        </p:nvSpPr>
        <p:spPr>
          <a:xfrm>
            <a:off x="1404040" y="2339252"/>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2390010" y="2218559"/>
            <a:ext cx="8091316" cy="400110"/>
          </a:xfrm>
          <a:prstGeom prst="rect">
            <a:avLst/>
          </a:prstGeom>
          <a:noFill/>
        </p:spPr>
        <p:txBody>
          <a:bodyPr wrap="square" rtlCol="0">
            <a:spAutoFit/>
          </a:bodyPr>
          <a:lstStyle/>
          <a:p>
            <a:r>
              <a:rPr lang="fr-FR" sz="2000" dirty="0" smtClean="0"/>
              <a:t>Diminution du nombre de divisions </a:t>
            </a:r>
            <a:endParaRPr lang="fr-FR" sz="2000" dirty="0"/>
          </a:p>
        </p:txBody>
      </p:sp>
      <p:sp>
        <p:nvSpPr>
          <p:cNvPr id="12" name="Flèche droite à entaille 11"/>
          <p:cNvSpPr/>
          <p:nvPr/>
        </p:nvSpPr>
        <p:spPr>
          <a:xfrm>
            <a:off x="1404040" y="3028801"/>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lèche droite à entaille 17"/>
          <p:cNvSpPr/>
          <p:nvPr/>
        </p:nvSpPr>
        <p:spPr>
          <a:xfrm>
            <a:off x="1404040" y="3768723"/>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547203" y="5368958"/>
            <a:ext cx="8510058" cy="646331"/>
          </a:xfrm>
          <a:prstGeom prst="rect">
            <a:avLst/>
          </a:prstGeom>
          <a:noFill/>
        </p:spPr>
        <p:txBody>
          <a:bodyPr wrap="square" rtlCol="0">
            <a:spAutoFit/>
          </a:bodyPr>
          <a:lstStyle/>
          <a:p>
            <a:r>
              <a:rPr lang="fr-FR" i="1" dirty="0" smtClean="0"/>
              <a:t>PS :  Apparait aussi lorsque </a:t>
            </a:r>
            <a:r>
              <a:rPr lang="fr-FR" i="1" dirty="0"/>
              <a:t>les conditions nutritionnelles </a:t>
            </a:r>
            <a:r>
              <a:rPr lang="fr-FR" i="1" dirty="0" smtClean="0"/>
              <a:t>diminuent. Mais peut </a:t>
            </a:r>
            <a:r>
              <a:rPr lang="fr-FR" i="1" dirty="0"/>
              <a:t>également résulter de mécanismes plus complexes au cours d'un processus physiologique ou pathologique</a:t>
            </a:r>
            <a:r>
              <a:rPr lang="fr-FR" i="1" dirty="0" smtClean="0"/>
              <a:t>.</a:t>
            </a:r>
            <a:endParaRPr lang="fr-FR" i="1" dirty="0"/>
          </a:p>
        </p:txBody>
      </p:sp>
      <p:sp>
        <p:nvSpPr>
          <p:cNvPr id="10" name="Rectangle 9"/>
          <p:cNvSpPr/>
          <p:nvPr/>
        </p:nvSpPr>
        <p:spPr>
          <a:xfrm>
            <a:off x="2417778" y="2893553"/>
            <a:ext cx="9220039" cy="461665"/>
          </a:xfrm>
          <a:prstGeom prst="rect">
            <a:avLst/>
          </a:prstGeom>
        </p:spPr>
        <p:txBody>
          <a:bodyPr wrap="square">
            <a:spAutoFit/>
          </a:bodyPr>
          <a:lstStyle/>
          <a:p>
            <a:pPr>
              <a:lnSpc>
                <a:spcPct val="120000"/>
              </a:lnSpc>
              <a:spcAft>
                <a:spcPts val="1000"/>
              </a:spcAft>
            </a:pPr>
            <a:r>
              <a:rPr lang="fr-FR" dirty="0" smtClean="0">
                <a:latin typeface="Calibri" charset="0"/>
                <a:ea typeface="Calibri" charset="0"/>
                <a:cs typeface="Times New Roman" charset="0"/>
              </a:rPr>
              <a:t>Traduit un </a:t>
            </a:r>
            <a:r>
              <a:rPr lang="fr-FR" sz="2000" b="1" dirty="0" smtClean="0">
                <a:latin typeface="Calibri" charset="0"/>
                <a:ea typeface="Calibri" charset="0"/>
                <a:cs typeface="Times New Roman" charset="0"/>
              </a:rPr>
              <a:t>ralentissement </a:t>
            </a:r>
            <a:r>
              <a:rPr lang="fr-FR" sz="2000" b="1" dirty="0">
                <a:latin typeface="Calibri" charset="0"/>
                <a:ea typeface="Calibri" charset="0"/>
                <a:cs typeface="Times New Roman" charset="0"/>
              </a:rPr>
              <a:t>physiologique ou pathologique des échanges et des </a:t>
            </a:r>
            <a:r>
              <a:rPr lang="fr-FR" sz="2000" b="1" dirty="0" smtClean="0">
                <a:latin typeface="Calibri" charset="0"/>
                <a:ea typeface="Calibri" charset="0"/>
                <a:cs typeface="Times New Roman" charset="0"/>
              </a:rPr>
              <a:t>activités</a:t>
            </a:r>
            <a:endParaRPr lang="fr-FR" sz="1200" b="1" i="1" dirty="0">
              <a:effectLst/>
              <a:latin typeface="Calibri" charset="0"/>
              <a:ea typeface="Times New Roman" charset="0"/>
              <a:cs typeface="Times New Roman" charset="0"/>
            </a:endParaRPr>
          </a:p>
        </p:txBody>
      </p:sp>
      <p:sp>
        <p:nvSpPr>
          <p:cNvPr id="11" name="ZoneTexte 10"/>
          <p:cNvSpPr txBox="1"/>
          <p:nvPr/>
        </p:nvSpPr>
        <p:spPr>
          <a:xfrm>
            <a:off x="2375831" y="3639216"/>
            <a:ext cx="5626861" cy="400110"/>
          </a:xfrm>
          <a:prstGeom prst="rect">
            <a:avLst/>
          </a:prstGeom>
          <a:noFill/>
        </p:spPr>
        <p:txBody>
          <a:bodyPr wrap="none" rtlCol="0">
            <a:spAutoFit/>
          </a:bodyPr>
          <a:lstStyle/>
          <a:p>
            <a:r>
              <a:rPr lang="fr-FR" sz="2000" b="1" u="sng" dirty="0" smtClean="0">
                <a:solidFill>
                  <a:srgbClr val="7030A0"/>
                </a:solidFill>
              </a:rPr>
              <a:t>Aplasie</a:t>
            </a:r>
            <a:r>
              <a:rPr lang="fr-FR" sz="2000" dirty="0" smtClean="0"/>
              <a:t> : Lorsque qu’il n’y a </a:t>
            </a:r>
            <a:r>
              <a:rPr lang="fr-FR" sz="2000" b="1" dirty="0" smtClean="0"/>
              <a:t>plus aucune division </a:t>
            </a:r>
            <a:endParaRPr lang="fr-FR" sz="2000" b="1" dirty="0"/>
          </a:p>
        </p:txBody>
      </p:sp>
      <p:sp>
        <p:nvSpPr>
          <p:cNvPr id="16" name="Ellipse 15"/>
          <p:cNvSpPr/>
          <p:nvPr/>
        </p:nvSpPr>
        <p:spPr>
          <a:xfrm>
            <a:off x="7314755" y="4121716"/>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droite 5"/>
          <p:cNvSpPr/>
          <p:nvPr/>
        </p:nvSpPr>
        <p:spPr>
          <a:xfrm>
            <a:off x="7999332" y="4368377"/>
            <a:ext cx="2592288" cy="4789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p:cNvSpPr/>
          <p:nvPr/>
        </p:nvSpPr>
        <p:spPr>
          <a:xfrm>
            <a:off x="10878578" y="4294645"/>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p:cNvSpPr/>
          <p:nvPr/>
        </p:nvSpPr>
        <p:spPr>
          <a:xfrm>
            <a:off x="6583680" y="4154561"/>
            <a:ext cx="763348" cy="692719"/>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p:cNvSpPr/>
          <p:nvPr/>
        </p:nvSpPr>
        <p:spPr>
          <a:xfrm>
            <a:off x="7330892" y="4649636"/>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Ellipse 21"/>
          <p:cNvSpPr/>
          <p:nvPr/>
        </p:nvSpPr>
        <p:spPr>
          <a:xfrm rot="21418084">
            <a:off x="6731624" y="4662845"/>
            <a:ext cx="638462" cy="626368"/>
          </a:xfrm>
          <a:prstGeom prst="ellipse">
            <a:avLst/>
          </a:prstGeom>
          <a:solidFill>
            <a:srgbClr val="FFC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7626668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Hypotrophie tissulaire</a:t>
            </a:r>
            <a:r>
              <a:rPr lang="fr-FR" b="1" u="sng" dirty="0"/>
              <a:t/>
            </a:r>
            <a:br>
              <a:rPr lang="fr-FR" b="1" u="sng" dirty="0"/>
            </a:br>
            <a:endParaRPr lang="fr-FR" dirty="0"/>
          </a:p>
        </p:txBody>
      </p:sp>
      <p:sp>
        <p:nvSpPr>
          <p:cNvPr id="17" name="Flèche droite à entaille 16"/>
          <p:cNvSpPr/>
          <p:nvPr/>
        </p:nvSpPr>
        <p:spPr>
          <a:xfrm>
            <a:off x="1358914" y="2394663"/>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ZoneTexte 18"/>
          <p:cNvSpPr txBox="1"/>
          <p:nvPr/>
        </p:nvSpPr>
        <p:spPr>
          <a:xfrm>
            <a:off x="2417779" y="2230987"/>
            <a:ext cx="6195029" cy="461665"/>
          </a:xfrm>
          <a:prstGeom prst="rect">
            <a:avLst/>
          </a:prstGeom>
          <a:noFill/>
        </p:spPr>
        <p:txBody>
          <a:bodyPr wrap="none" rtlCol="0">
            <a:spAutoFit/>
          </a:bodyPr>
          <a:lstStyle/>
          <a:p>
            <a:r>
              <a:rPr lang="fr-FR" sz="2400" b="1" dirty="0" smtClean="0"/>
              <a:t>Diminution du volume d’un tissu / organe </a:t>
            </a:r>
            <a:endParaRPr lang="fr-FR" sz="2400" b="1" dirty="0"/>
          </a:p>
        </p:txBody>
      </p:sp>
      <p:sp>
        <p:nvSpPr>
          <p:cNvPr id="20" name="ZoneTexte 19"/>
          <p:cNvSpPr txBox="1"/>
          <p:nvPr/>
        </p:nvSpPr>
        <p:spPr>
          <a:xfrm>
            <a:off x="2963538" y="4000192"/>
            <a:ext cx="4968924" cy="461665"/>
          </a:xfrm>
          <a:prstGeom prst="rect">
            <a:avLst/>
          </a:prstGeom>
          <a:noFill/>
        </p:spPr>
        <p:txBody>
          <a:bodyPr wrap="none" rtlCol="0">
            <a:spAutoFit/>
          </a:bodyPr>
          <a:lstStyle/>
          <a:p>
            <a:pPr marL="285750" indent="-285750">
              <a:buFont typeface=".AppleSystemUIFont" charset="-120"/>
              <a:buChar char="-"/>
            </a:pPr>
            <a:r>
              <a:rPr lang="fr-FR" sz="2400" dirty="0" smtClean="0"/>
              <a:t>Hypotrophie + Hypoplasie cellulaire</a:t>
            </a:r>
            <a:endParaRPr lang="fr-FR" sz="2400" dirty="0"/>
          </a:p>
        </p:txBody>
      </p:sp>
      <p:sp>
        <p:nvSpPr>
          <p:cNvPr id="21" name="ZoneTexte 20"/>
          <p:cNvSpPr txBox="1"/>
          <p:nvPr/>
        </p:nvSpPr>
        <p:spPr>
          <a:xfrm>
            <a:off x="2963538" y="3089808"/>
            <a:ext cx="4891980" cy="461665"/>
          </a:xfrm>
          <a:prstGeom prst="rect">
            <a:avLst/>
          </a:prstGeom>
          <a:noFill/>
        </p:spPr>
        <p:txBody>
          <a:bodyPr wrap="none" rtlCol="0">
            <a:spAutoFit/>
          </a:bodyPr>
          <a:lstStyle/>
          <a:p>
            <a:pPr marL="285750" indent="-285750">
              <a:buFont typeface=".AppleSystemUIFont" charset="-120"/>
              <a:buChar char="-"/>
            </a:pPr>
            <a:r>
              <a:rPr lang="fr-FR" sz="2400" dirty="0" smtClean="0"/>
              <a:t>Hypotrophie cellulaire uniquement </a:t>
            </a:r>
            <a:endParaRPr lang="fr-FR" sz="2400" dirty="0"/>
          </a:p>
        </p:txBody>
      </p:sp>
      <p:sp>
        <p:nvSpPr>
          <p:cNvPr id="22" name="ZoneTexte 21"/>
          <p:cNvSpPr txBox="1"/>
          <p:nvPr/>
        </p:nvSpPr>
        <p:spPr>
          <a:xfrm>
            <a:off x="2963538" y="3545000"/>
            <a:ext cx="4668522" cy="461665"/>
          </a:xfrm>
          <a:prstGeom prst="rect">
            <a:avLst/>
          </a:prstGeom>
          <a:noFill/>
        </p:spPr>
        <p:txBody>
          <a:bodyPr wrap="none" rtlCol="0">
            <a:spAutoFit/>
          </a:bodyPr>
          <a:lstStyle/>
          <a:p>
            <a:pPr marL="285750" indent="-285750">
              <a:buFont typeface=".AppleSystemUIFont" charset="-120"/>
              <a:buChar char="-"/>
            </a:pPr>
            <a:r>
              <a:rPr lang="fr-FR" sz="2400" dirty="0" smtClean="0"/>
              <a:t>Hypoplasie cellulaire uniquement </a:t>
            </a:r>
            <a:endParaRPr lang="fr-FR" sz="2400" dirty="0"/>
          </a:p>
        </p:txBody>
      </p:sp>
      <p:sp>
        <p:nvSpPr>
          <p:cNvPr id="10" name="ZoneTexte 9"/>
          <p:cNvSpPr txBox="1"/>
          <p:nvPr/>
        </p:nvSpPr>
        <p:spPr>
          <a:xfrm>
            <a:off x="2417779" y="6234545"/>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314498" y="4970218"/>
            <a:ext cx="4438997" cy="707886"/>
          </a:xfrm>
          <a:prstGeom prst="rect">
            <a:avLst/>
          </a:prstGeom>
          <a:noFill/>
        </p:spPr>
        <p:txBody>
          <a:bodyPr wrap="square" rtlCol="0">
            <a:spAutoFit/>
          </a:bodyPr>
          <a:lstStyle/>
          <a:p>
            <a:pPr marL="342900" indent="-342900">
              <a:buFont typeface="Arial" charset="0"/>
              <a:buChar char="•"/>
            </a:pPr>
            <a:r>
              <a:rPr lang="fr-FR" sz="2000" b="1" dirty="0" smtClean="0">
                <a:solidFill>
                  <a:srgbClr val="0432FF"/>
                </a:solidFill>
              </a:rPr>
              <a:t>Hypotrophie adipeuses si </a:t>
            </a:r>
            <a:r>
              <a:rPr lang="fr-FR" sz="2000" b="1" smtClean="0">
                <a:solidFill>
                  <a:srgbClr val="0432FF"/>
                </a:solidFill>
              </a:rPr>
              <a:t>amaigrissement extrême</a:t>
            </a:r>
            <a:endParaRPr lang="fr-FR" sz="2000" b="1" dirty="0" smtClean="0">
              <a:solidFill>
                <a:srgbClr val="0432FF"/>
              </a:solidFill>
            </a:endParaRPr>
          </a:p>
        </p:txBody>
      </p:sp>
      <p:sp>
        <p:nvSpPr>
          <p:cNvPr id="4" name="ZoneTexte 3"/>
          <p:cNvSpPr txBox="1"/>
          <p:nvPr/>
        </p:nvSpPr>
        <p:spPr>
          <a:xfrm>
            <a:off x="8304415" y="4970218"/>
            <a:ext cx="4039985" cy="707886"/>
          </a:xfrm>
          <a:prstGeom prst="rect">
            <a:avLst/>
          </a:prstGeom>
          <a:noFill/>
        </p:spPr>
        <p:txBody>
          <a:bodyPr wrap="square" rtlCol="0">
            <a:spAutoFit/>
          </a:bodyPr>
          <a:lstStyle/>
          <a:p>
            <a:pPr marL="285750" indent="-285750">
              <a:buFont typeface="Arial" charset="0"/>
              <a:buChar char="•"/>
            </a:pPr>
            <a:r>
              <a:rPr lang="fr-FR" sz="2000" b="1" dirty="0" smtClean="0">
                <a:solidFill>
                  <a:srgbClr val="0432FF"/>
                </a:solidFill>
              </a:rPr>
              <a:t>Aplasie médullaire (de la moelle osseuse)</a:t>
            </a:r>
            <a:endParaRPr lang="fr-FR" sz="2000" b="1" dirty="0">
              <a:solidFill>
                <a:srgbClr val="0432FF"/>
              </a:solidFill>
            </a:endParaRPr>
          </a:p>
        </p:txBody>
      </p:sp>
      <p:sp>
        <p:nvSpPr>
          <p:cNvPr id="5" name="ZoneTexte 4"/>
          <p:cNvSpPr txBox="1"/>
          <p:nvPr/>
        </p:nvSpPr>
        <p:spPr>
          <a:xfrm>
            <a:off x="4753495" y="4971439"/>
            <a:ext cx="2971800" cy="984885"/>
          </a:xfrm>
          <a:prstGeom prst="rect">
            <a:avLst/>
          </a:prstGeom>
          <a:noFill/>
        </p:spPr>
        <p:txBody>
          <a:bodyPr wrap="square" rtlCol="0">
            <a:spAutoFit/>
          </a:bodyPr>
          <a:lstStyle/>
          <a:p>
            <a:pPr marL="285750" indent="-285750">
              <a:buFont typeface="Arial" charset="0"/>
              <a:buChar char="•"/>
            </a:pPr>
            <a:r>
              <a:rPr lang="fr-FR" sz="2000" b="1" dirty="0">
                <a:solidFill>
                  <a:srgbClr val="0432FF"/>
                </a:solidFill>
              </a:rPr>
              <a:t>Atrophie musculaire par inactivité</a:t>
            </a:r>
          </a:p>
          <a:p>
            <a:endParaRPr lang="fr-FR" dirty="0"/>
          </a:p>
        </p:txBody>
      </p:sp>
    </p:spTree>
    <p:extLst>
      <p:ext uri="{BB962C8B-B14F-4D97-AF65-F5344CB8AC3E}">
        <p14:creationId xmlns:p14="http://schemas.microsoft.com/office/powerpoint/2010/main" val="60475355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smtClean="0"/>
              <a:t>Dégénérescence </a:t>
            </a:r>
            <a:r>
              <a:rPr lang="fr-FR" b="1" dirty="0"/>
              <a:t>cellulaire</a:t>
            </a:r>
            <a:br>
              <a:rPr lang="fr-FR" b="1" dirty="0"/>
            </a:br>
            <a:endParaRPr lang="fr-FR" dirty="0"/>
          </a:p>
        </p:txBody>
      </p:sp>
      <p:sp>
        <p:nvSpPr>
          <p:cNvPr id="17" name="Flèche droite à entaille 16"/>
          <p:cNvSpPr/>
          <p:nvPr/>
        </p:nvSpPr>
        <p:spPr>
          <a:xfrm>
            <a:off x="1451579" y="2247550"/>
            <a:ext cx="966200" cy="30345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2583304" y="2236283"/>
            <a:ext cx="4962512" cy="400110"/>
          </a:xfrm>
          <a:prstGeom prst="rect">
            <a:avLst/>
          </a:prstGeom>
          <a:noFill/>
        </p:spPr>
        <p:txBody>
          <a:bodyPr wrap="none" rtlCol="0">
            <a:spAutoFit/>
          </a:bodyPr>
          <a:lstStyle/>
          <a:p>
            <a:r>
              <a:rPr lang="fr-FR" sz="2000" dirty="0" smtClean="0"/>
              <a:t>Accompagne les </a:t>
            </a:r>
            <a:r>
              <a:rPr lang="fr-FR" sz="2000" b="1" dirty="0" smtClean="0"/>
              <a:t>involutions (hypoplasie) </a:t>
            </a:r>
            <a:r>
              <a:rPr lang="fr-FR" sz="2000" dirty="0" smtClean="0"/>
              <a:t>+</a:t>
            </a:r>
            <a:endParaRPr lang="fr-FR" sz="2000" dirty="0"/>
          </a:p>
        </p:txBody>
      </p:sp>
      <p:sp>
        <p:nvSpPr>
          <p:cNvPr id="11" name="Flèche droite à entaille 10"/>
          <p:cNvSpPr/>
          <p:nvPr/>
        </p:nvSpPr>
        <p:spPr>
          <a:xfrm>
            <a:off x="1451579" y="3095692"/>
            <a:ext cx="966200" cy="352921"/>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p:cNvSpPr txBox="1"/>
          <p:nvPr/>
        </p:nvSpPr>
        <p:spPr>
          <a:xfrm>
            <a:off x="2583304" y="3108261"/>
            <a:ext cx="3674404" cy="400110"/>
          </a:xfrm>
          <a:prstGeom prst="rect">
            <a:avLst/>
          </a:prstGeom>
          <a:noFill/>
        </p:spPr>
        <p:txBody>
          <a:bodyPr wrap="none" rtlCol="0">
            <a:spAutoFit/>
          </a:bodyPr>
          <a:lstStyle/>
          <a:p>
            <a:r>
              <a:rPr lang="fr-FR" sz="2000" b="1" dirty="0" smtClean="0"/>
              <a:t>Aboutit à une mort cellulaire</a:t>
            </a:r>
            <a:endParaRPr lang="fr-FR" sz="2000" b="1" dirty="0"/>
          </a:p>
        </p:txBody>
      </p:sp>
      <p:sp>
        <p:nvSpPr>
          <p:cNvPr id="13" name="ZoneTexte 12"/>
          <p:cNvSpPr txBox="1"/>
          <p:nvPr/>
        </p:nvSpPr>
        <p:spPr>
          <a:xfrm>
            <a:off x="2583304" y="3666505"/>
            <a:ext cx="5572616" cy="369332"/>
          </a:xfrm>
          <a:prstGeom prst="rect">
            <a:avLst/>
          </a:prstGeom>
          <a:noFill/>
        </p:spPr>
        <p:txBody>
          <a:bodyPr wrap="none" rtlCol="0">
            <a:spAutoFit/>
          </a:bodyPr>
          <a:lstStyle/>
          <a:p>
            <a:pPr marL="285750" indent="-285750">
              <a:buFont typeface=".AppleSystemUIFont" charset="-120"/>
              <a:buChar char="-"/>
            </a:pPr>
            <a:r>
              <a:rPr lang="fr-FR" u="sng" dirty="0" smtClean="0"/>
              <a:t>Apoptose</a:t>
            </a:r>
            <a:r>
              <a:rPr lang="fr-FR" dirty="0" smtClean="0"/>
              <a:t> : Mort cellulaire programmé génétiquement </a:t>
            </a:r>
          </a:p>
        </p:txBody>
      </p:sp>
      <p:sp>
        <p:nvSpPr>
          <p:cNvPr id="14" name="ZoneTexte 13"/>
          <p:cNvSpPr txBox="1"/>
          <p:nvPr/>
        </p:nvSpPr>
        <p:spPr>
          <a:xfrm>
            <a:off x="2583304" y="4221688"/>
            <a:ext cx="4893840" cy="369332"/>
          </a:xfrm>
          <a:prstGeom prst="rect">
            <a:avLst/>
          </a:prstGeom>
          <a:noFill/>
        </p:spPr>
        <p:txBody>
          <a:bodyPr wrap="none" rtlCol="0">
            <a:spAutoFit/>
          </a:bodyPr>
          <a:lstStyle/>
          <a:p>
            <a:pPr marL="285750" indent="-285750">
              <a:buFont typeface=".AppleSystemUIFont" charset="-120"/>
              <a:buChar char="-"/>
            </a:pPr>
            <a:r>
              <a:rPr lang="fr-FR" u="sng" dirty="0" smtClean="0"/>
              <a:t>Nécrose</a:t>
            </a:r>
            <a:r>
              <a:rPr lang="fr-FR" dirty="0" smtClean="0"/>
              <a:t> : mort cellulaire induite non </a:t>
            </a:r>
            <a:r>
              <a:rPr lang="fr-FR" dirty="0" err="1" smtClean="0"/>
              <a:t>controlée</a:t>
            </a:r>
            <a:endParaRPr lang="fr-FR" dirty="0" smtClean="0"/>
          </a:p>
        </p:txBody>
      </p:sp>
      <p:sp>
        <p:nvSpPr>
          <p:cNvPr id="15" name="ZoneTexte 14"/>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5281359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Métaplasie ++</a:t>
            </a:r>
            <a:endParaRPr lang="fr-FR" dirty="0"/>
          </a:p>
        </p:txBody>
      </p:sp>
      <p:sp>
        <p:nvSpPr>
          <p:cNvPr id="17" name="Flèche droite à entaille 16"/>
          <p:cNvSpPr/>
          <p:nvPr/>
        </p:nvSpPr>
        <p:spPr>
          <a:xfrm>
            <a:off x="1451579" y="2233952"/>
            <a:ext cx="818826" cy="35684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2417779" y="2153395"/>
            <a:ext cx="8188680" cy="1200329"/>
          </a:xfrm>
          <a:prstGeom prst="rect">
            <a:avLst/>
          </a:prstGeom>
          <a:noFill/>
        </p:spPr>
        <p:txBody>
          <a:bodyPr wrap="square" rtlCol="0">
            <a:spAutoFit/>
          </a:bodyPr>
          <a:lstStyle/>
          <a:p>
            <a:r>
              <a:rPr lang="fr-FR" sz="2400" dirty="0"/>
              <a:t>C’est la </a:t>
            </a:r>
            <a:r>
              <a:rPr lang="fr-FR" sz="2400" b="1" dirty="0"/>
              <a:t>transformation </a:t>
            </a:r>
            <a:r>
              <a:rPr lang="fr-FR" sz="2400" b="1" u="sng" dirty="0"/>
              <a:t>normale</a:t>
            </a:r>
            <a:r>
              <a:rPr lang="fr-FR" sz="2400" b="1" dirty="0"/>
              <a:t> ou </a:t>
            </a:r>
            <a:r>
              <a:rPr lang="fr-FR" sz="2400" b="1" u="sng" dirty="0"/>
              <a:t>pathologique</a:t>
            </a:r>
            <a:r>
              <a:rPr lang="fr-FR" sz="2400" b="1" dirty="0"/>
              <a:t> </a:t>
            </a:r>
            <a:r>
              <a:rPr lang="fr-FR" sz="2400" dirty="0"/>
              <a:t>sur un plan morphologique et fonctionnelle d’un tissu en un autre tissu de </a:t>
            </a:r>
            <a:r>
              <a:rPr lang="fr-FR" sz="2400" b="1" dirty="0"/>
              <a:t>morphologie et de fonctions différentes</a:t>
            </a:r>
            <a:r>
              <a:rPr lang="fr-FR" sz="2400" dirty="0" smtClean="0"/>
              <a:t>.</a:t>
            </a:r>
            <a:endParaRPr lang="fr-FR" sz="2400" i="1" dirty="0"/>
          </a:p>
        </p:txBody>
      </p:sp>
      <p:sp>
        <p:nvSpPr>
          <p:cNvPr id="6" name="ZoneTexte 5"/>
          <p:cNvSpPr txBox="1"/>
          <p:nvPr/>
        </p:nvSpPr>
        <p:spPr>
          <a:xfrm>
            <a:off x="2417779" y="3477931"/>
            <a:ext cx="8188680" cy="707886"/>
          </a:xfrm>
          <a:prstGeom prst="rect">
            <a:avLst/>
          </a:prstGeom>
          <a:noFill/>
        </p:spPr>
        <p:txBody>
          <a:bodyPr wrap="square" rtlCol="0">
            <a:spAutoFit/>
          </a:bodyPr>
          <a:lstStyle/>
          <a:p>
            <a:r>
              <a:rPr lang="fr-FR" sz="2000" dirty="0" smtClean="0"/>
              <a:t>La </a:t>
            </a:r>
            <a:r>
              <a:rPr lang="fr-FR" sz="2000" dirty="0"/>
              <a:t>métaplasie </a:t>
            </a:r>
            <a:r>
              <a:rPr lang="fr-FR" sz="2000" dirty="0" smtClean="0"/>
              <a:t>produit donc </a:t>
            </a:r>
            <a:r>
              <a:rPr lang="fr-FR" sz="2000" dirty="0"/>
              <a:t>des tissus qui ne se trouvent pas à leur place habituelle. </a:t>
            </a:r>
            <a:r>
              <a:rPr lang="fr-FR" sz="2000" dirty="0" smtClean="0"/>
              <a:t> (par définition des tissus ectopiques)</a:t>
            </a:r>
            <a:endParaRPr lang="fr-FR" sz="2000" i="1" dirty="0"/>
          </a:p>
        </p:txBody>
      </p:sp>
      <p:sp>
        <p:nvSpPr>
          <p:cNvPr id="8" name="Flèche droite à entaille 7"/>
          <p:cNvSpPr/>
          <p:nvPr/>
        </p:nvSpPr>
        <p:spPr>
          <a:xfrm>
            <a:off x="1451579" y="3681720"/>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2402940" y="4553734"/>
            <a:ext cx="8651914" cy="1323439"/>
          </a:xfrm>
          <a:prstGeom prst="rect">
            <a:avLst/>
          </a:prstGeom>
          <a:noFill/>
        </p:spPr>
        <p:txBody>
          <a:bodyPr wrap="square" rtlCol="0">
            <a:spAutoFit/>
          </a:bodyPr>
          <a:lstStyle/>
          <a:p>
            <a:r>
              <a:rPr lang="fr-FR" sz="2000" dirty="0" smtClean="0"/>
              <a:t>La métaplasie ne concerne que l’adulte : se fait </a:t>
            </a:r>
            <a:r>
              <a:rPr lang="fr-FR" sz="2000" b="1" dirty="0" smtClean="0"/>
              <a:t>en dehors des épisodes de maturation embryonnaire / fœtal. ++</a:t>
            </a:r>
          </a:p>
          <a:p>
            <a:endParaRPr lang="fr-FR" sz="2000" b="1" dirty="0"/>
          </a:p>
          <a:p>
            <a:r>
              <a:rPr lang="fr-FR" sz="2000" dirty="0" smtClean="0"/>
              <a:t>Attention : la transformation du cartilage en os n’est pas une métaplasie. ++</a:t>
            </a:r>
            <a:endParaRPr lang="fr-FR" sz="2000" dirty="0"/>
          </a:p>
        </p:txBody>
      </p:sp>
      <p:sp>
        <p:nvSpPr>
          <p:cNvPr id="10" name="Flèche droite à entaille 9"/>
          <p:cNvSpPr/>
          <p:nvPr/>
        </p:nvSpPr>
        <p:spPr>
          <a:xfrm>
            <a:off x="1451579" y="470469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pic>
        <p:nvPicPr>
          <p:cNvPr id="13" name="pasted-image.tif"/>
          <p:cNvPicPr/>
          <p:nvPr/>
        </p:nvPicPr>
        <p:blipFill>
          <a:blip r:embed="rId2">
            <a:extLst/>
          </a:blip>
          <a:stretch>
            <a:fillRect/>
          </a:stretch>
        </p:blipFill>
        <p:spPr>
          <a:xfrm>
            <a:off x="1572237" y="5279787"/>
            <a:ext cx="698168" cy="597386"/>
          </a:xfrm>
          <a:prstGeom prst="rect">
            <a:avLst/>
          </a:prstGeom>
          <a:ln w="12700">
            <a:miter lim="400000"/>
          </a:ln>
        </p:spPr>
      </p:pic>
    </p:spTree>
    <p:extLst>
      <p:ext uri="{BB962C8B-B14F-4D97-AF65-F5344CB8AC3E}">
        <p14:creationId xmlns:p14="http://schemas.microsoft.com/office/powerpoint/2010/main" val="72741218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métaplasie</a:t>
            </a:r>
            <a:endParaRPr lang="fr-FR" b="1" dirty="0"/>
          </a:p>
        </p:txBody>
      </p:sp>
      <p:sp>
        <p:nvSpPr>
          <p:cNvPr id="3" name="Espace réservé du contenu 2"/>
          <p:cNvSpPr>
            <a:spLocks noGrp="1"/>
          </p:cNvSpPr>
          <p:nvPr>
            <p:ph idx="1"/>
          </p:nvPr>
        </p:nvSpPr>
        <p:spPr/>
        <p:txBody>
          <a:bodyPr>
            <a:normAutofit fontScale="92500" lnSpcReduction="20000"/>
          </a:bodyPr>
          <a:lstStyle/>
          <a:p>
            <a:r>
              <a:rPr lang="fr-FR" sz="2200" dirty="0" smtClean="0"/>
              <a:t>Elles ne peuvent survenir qu’au sein d’un </a:t>
            </a:r>
            <a:r>
              <a:rPr lang="fr-FR" sz="2200" b="1" dirty="0" smtClean="0"/>
              <a:t>même groupe de tissu simple</a:t>
            </a:r>
            <a:r>
              <a:rPr lang="fr-FR" sz="2200" dirty="0" smtClean="0"/>
              <a:t>.</a:t>
            </a:r>
          </a:p>
          <a:p>
            <a:endParaRPr lang="fr-FR" dirty="0"/>
          </a:p>
          <a:p>
            <a:endParaRPr lang="fr-FR" dirty="0" smtClean="0"/>
          </a:p>
          <a:p>
            <a:endParaRPr lang="fr-FR" dirty="0"/>
          </a:p>
          <a:p>
            <a:endParaRPr lang="fr-FR" dirty="0" smtClean="0"/>
          </a:p>
          <a:p>
            <a:r>
              <a:rPr lang="fr-FR" dirty="0" smtClean="0"/>
              <a:t>La métaplasie set un </a:t>
            </a:r>
            <a:r>
              <a:rPr lang="fr-FR" b="1" dirty="0" smtClean="0"/>
              <a:t>processus réversible ++</a:t>
            </a:r>
          </a:p>
          <a:p>
            <a:r>
              <a:rPr lang="fr-FR" dirty="0" smtClean="0"/>
              <a:t>La métaplasie peut résulter d’une </a:t>
            </a:r>
            <a:r>
              <a:rPr lang="fr-FR" b="1" u="sng" dirty="0" smtClean="0"/>
              <a:t>adaptation fonctionnelle</a:t>
            </a:r>
            <a:r>
              <a:rPr lang="fr-FR" dirty="0" smtClean="0"/>
              <a:t>. </a:t>
            </a:r>
            <a:r>
              <a:rPr lang="fr-FR" b="1" dirty="0" smtClean="0"/>
              <a:t>++</a:t>
            </a:r>
          </a:p>
          <a:p>
            <a:r>
              <a:rPr lang="fr-FR" dirty="0" smtClean="0"/>
              <a:t>La métaplasie peut traduire une </a:t>
            </a:r>
            <a:r>
              <a:rPr lang="fr-FR" b="1" u="sng" dirty="0" smtClean="0"/>
              <a:t>réponse adaptative à un facteur nociceptif</a:t>
            </a:r>
            <a:r>
              <a:rPr lang="fr-FR" dirty="0" smtClean="0"/>
              <a:t> (toxique).</a:t>
            </a:r>
          </a:p>
          <a:p>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737748051"/>
              </p:ext>
            </p:extLst>
          </p:nvPr>
        </p:nvGraphicFramePr>
        <p:xfrm>
          <a:off x="1681514" y="2730118"/>
          <a:ext cx="8127999" cy="1010920"/>
        </p:xfrm>
        <a:graphic>
          <a:graphicData uri="http://schemas.openxmlformats.org/drawingml/2006/table">
            <a:tbl>
              <a:tblPr firstRow="1" bandRow="1">
                <a:tableStyleId>{5C22544A-7EE6-4342-B048-85BDC9FD1C3A}</a:tableStyleId>
              </a:tblPr>
              <a:tblGrid>
                <a:gridCol w="2709333"/>
                <a:gridCol w="2709333"/>
                <a:gridCol w="2709333"/>
              </a:tblGrid>
              <a:tr h="370840">
                <a:tc>
                  <a:txBody>
                    <a:bodyPr/>
                    <a:lstStyle/>
                    <a:p>
                      <a:pPr algn="ctr"/>
                      <a:r>
                        <a:rPr lang="fr-FR" dirty="0" smtClean="0"/>
                        <a:t>Fréquente</a:t>
                      </a:r>
                      <a:endParaRPr lang="fr-FR" dirty="0"/>
                    </a:p>
                  </a:txBody>
                  <a:tcPr/>
                </a:tc>
                <a:tc>
                  <a:txBody>
                    <a:bodyPr/>
                    <a:lstStyle/>
                    <a:p>
                      <a:pPr algn="ctr"/>
                      <a:r>
                        <a:rPr lang="fr-FR" dirty="0" smtClean="0"/>
                        <a:t>Rare</a:t>
                      </a:r>
                      <a:endParaRPr lang="fr-FR" dirty="0"/>
                    </a:p>
                  </a:txBody>
                  <a:tcPr/>
                </a:tc>
                <a:tc>
                  <a:txBody>
                    <a:bodyPr/>
                    <a:lstStyle/>
                    <a:p>
                      <a:pPr algn="ctr"/>
                      <a:r>
                        <a:rPr lang="fr-FR" dirty="0" smtClean="0"/>
                        <a:t>Jamais</a:t>
                      </a:r>
                      <a:endParaRPr lang="fr-FR" dirty="0"/>
                    </a:p>
                  </a:txBody>
                  <a:tcPr/>
                </a:tc>
              </a:tr>
              <a:tr h="370840">
                <a:tc>
                  <a:txBody>
                    <a:bodyPr/>
                    <a:lstStyle/>
                    <a:p>
                      <a:pPr algn="ctr"/>
                      <a:r>
                        <a:rPr lang="fr-FR" dirty="0" smtClean="0"/>
                        <a:t>Tissu épithélial</a:t>
                      </a:r>
                      <a:endParaRPr lang="fr-FR" dirty="0"/>
                    </a:p>
                  </a:txBody>
                  <a:tcPr/>
                </a:tc>
                <a:tc>
                  <a:txBody>
                    <a:bodyPr/>
                    <a:lstStyle/>
                    <a:p>
                      <a:pPr algn="ctr"/>
                      <a:r>
                        <a:rPr lang="fr-FR" dirty="0" smtClean="0"/>
                        <a:t>Tissu conjonctif</a:t>
                      </a:r>
                      <a:endParaRPr lang="fr-FR" dirty="0"/>
                    </a:p>
                  </a:txBody>
                  <a:tcPr/>
                </a:tc>
                <a:tc>
                  <a:txBody>
                    <a:bodyPr/>
                    <a:lstStyle/>
                    <a:p>
                      <a:pPr algn="ctr"/>
                      <a:r>
                        <a:rPr lang="fr-FR" dirty="0" smtClean="0"/>
                        <a:t>Tissu musculaire</a:t>
                      </a:r>
                    </a:p>
                    <a:p>
                      <a:pPr algn="ctr"/>
                      <a:r>
                        <a:rPr lang="fr-FR" dirty="0" smtClean="0"/>
                        <a:t>Tissu nerveux</a:t>
                      </a:r>
                      <a:endParaRPr lang="fr-FR" dirty="0"/>
                    </a:p>
                  </a:txBody>
                  <a:tcPr/>
                </a:tc>
              </a:tr>
            </a:tbl>
          </a:graphicData>
        </a:graphic>
      </p:graphicFrame>
      <p:sp>
        <p:nvSpPr>
          <p:cNvPr id="6" name="ZoneTexte 5"/>
          <p:cNvSpPr txBox="1"/>
          <p:nvPr/>
        </p:nvSpPr>
        <p:spPr>
          <a:xfrm>
            <a:off x="127034" y="5354200"/>
            <a:ext cx="6502366" cy="707886"/>
          </a:xfrm>
          <a:prstGeom prst="rect">
            <a:avLst/>
          </a:prstGeom>
          <a:noFill/>
        </p:spPr>
        <p:txBody>
          <a:bodyPr wrap="square" rtlCol="0">
            <a:spAutoFit/>
          </a:bodyPr>
          <a:lstStyle/>
          <a:p>
            <a:r>
              <a:rPr lang="fr-FR" sz="2000" b="1" dirty="0" smtClean="0">
                <a:solidFill>
                  <a:srgbClr val="0432FF"/>
                </a:solidFill>
              </a:rPr>
              <a:t>Ex : kératinisation de la muqueuse buccale chez le fumeur.</a:t>
            </a:r>
            <a:endParaRPr lang="fr-FR" sz="2000" b="1" dirty="0">
              <a:solidFill>
                <a:srgbClr val="0432FF"/>
              </a:solidFill>
            </a:endParaRPr>
          </a:p>
        </p:txBody>
      </p:sp>
      <p:sp>
        <p:nvSpPr>
          <p:cNvPr id="7" name="ZoneTexte 6"/>
          <p:cNvSpPr txBox="1"/>
          <p:nvPr/>
        </p:nvSpPr>
        <p:spPr>
          <a:xfrm>
            <a:off x="7546373" y="500600"/>
            <a:ext cx="4526280" cy="830997"/>
          </a:xfrm>
          <a:prstGeom prst="rect">
            <a:avLst/>
          </a:prstGeom>
          <a:noFill/>
        </p:spPr>
        <p:txBody>
          <a:bodyPr wrap="square" rtlCol="0">
            <a:spAutoFit/>
          </a:bodyPr>
          <a:lstStyle/>
          <a:p>
            <a:r>
              <a:rPr lang="fr-FR" sz="2400" dirty="0" smtClean="0"/>
              <a:t>Marqueur du risque de cancérisation !</a:t>
            </a:r>
            <a:endParaRPr lang="fr-FR" sz="2400" dirty="0"/>
          </a:p>
        </p:txBody>
      </p:sp>
      <p:sp>
        <p:nvSpPr>
          <p:cNvPr id="8" name="ZoneTexte 7"/>
          <p:cNvSpPr txBox="1"/>
          <p:nvPr/>
        </p:nvSpPr>
        <p:spPr>
          <a:xfrm>
            <a:off x="7071360" y="5508088"/>
            <a:ext cx="5120640" cy="400110"/>
          </a:xfrm>
          <a:prstGeom prst="rect">
            <a:avLst/>
          </a:prstGeom>
          <a:noFill/>
        </p:spPr>
        <p:txBody>
          <a:bodyPr wrap="square" rtlCol="0">
            <a:spAutoFit/>
          </a:bodyPr>
          <a:lstStyle/>
          <a:p>
            <a:r>
              <a:rPr lang="fr-FR" sz="2000" b="1" dirty="0" smtClean="0">
                <a:solidFill>
                  <a:srgbClr val="0432FF"/>
                </a:solidFill>
              </a:rPr>
              <a:t>Ex : métaplasie œsophage lors d’un RGO.</a:t>
            </a:r>
            <a:endParaRPr lang="fr-FR" sz="2000" b="1" dirty="0">
              <a:solidFill>
                <a:srgbClr val="0432FF"/>
              </a:solidFill>
            </a:endParaRPr>
          </a:p>
        </p:txBody>
      </p:sp>
    </p:spTree>
    <p:extLst>
      <p:ext uri="{BB962C8B-B14F-4D97-AF65-F5344CB8AC3E}">
        <p14:creationId xmlns:p14="http://schemas.microsoft.com/office/powerpoint/2010/main" val="40871972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Dysplasie</a:t>
            </a:r>
            <a:r>
              <a:rPr lang="fr-FR" b="1" u="sng" dirty="0"/>
              <a:t/>
            </a:r>
            <a:br>
              <a:rPr lang="fr-FR" b="1" u="sng" dirty="0"/>
            </a:br>
            <a:endParaRPr lang="fr-FR" dirty="0"/>
          </a:p>
        </p:txBody>
      </p:sp>
      <p:sp>
        <p:nvSpPr>
          <p:cNvPr id="17" name="Flèche droite à entaille 16"/>
          <p:cNvSpPr/>
          <p:nvPr/>
        </p:nvSpPr>
        <p:spPr>
          <a:xfrm>
            <a:off x="1451579" y="2259285"/>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2449065" y="2170075"/>
            <a:ext cx="4130233" cy="400110"/>
          </a:xfrm>
          <a:prstGeom prst="rect">
            <a:avLst/>
          </a:prstGeom>
          <a:noFill/>
        </p:spPr>
        <p:txBody>
          <a:bodyPr wrap="none" rtlCol="0">
            <a:spAutoFit/>
          </a:bodyPr>
          <a:lstStyle/>
          <a:p>
            <a:r>
              <a:rPr lang="fr-FR" sz="2000" dirty="0" smtClean="0"/>
              <a:t>Limite entre la métaplasie et le cancer.</a:t>
            </a:r>
            <a:endParaRPr lang="fr-FR" sz="2000" dirty="0"/>
          </a:p>
        </p:txBody>
      </p:sp>
      <p:sp>
        <p:nvSpPr>
          <p:cNvPr id="7" name="Flèche droite à entaille 6"/>
          <p:cNvSpPr/>
          <p:nvPr/>
        </p:nvSpPr>
        <p:spPr>
          <a:xfrm>
            <a:off x="1449071" y="3092913"/>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2449065" y="2988349"/>
            <a:ext cx="6441443" cy="400110"/>
          </a:xfrm>
          <a:prstGeom prst="rect">
            <a:avLst/>
          </a:prstGeom>
          <a:noFill/>
        </p:spPr>
        <p:txBody>
          <a:bodyPr wrap="none" rtlCol="0">
            <a:spAutoFit/>
          </a:bodyPr>
          <a:lstStyle/>
          <a:p>
            <a:r>
              <a:rPr lang="fr-FR" sz="2000" dirty="0"/>
              <a:t>C’est une frontière entre le physiologique et le pathologique</a:t>
            </a:r>
            <a:endParaRPr lang="fr-FR" sz="2000" dirty="0" smtClean="0"/>
          </a:p>
        </p:txBody>
      </p:sp>
      <p:sp>
        <p:nvSpPr>
          <p:cNvPr id="9" name="Flèche droite à entaille 8"/>
          <p:cNvSpPr/>
          <p:nvPr/>
        </p:nvSpPr>
        <p:spPr>
          <a:xfrm>
            <a:off x="1449071" y="3924558"/>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2467493" y="3806623"/>
            <a:ext cx="3484224" cy="400110"/>
          </a:xfrm>
          <a:prstGeom prst="rect">
            <a:avLst/>
          </a:prstGeom>
          <a:noFill/>
        </p:spPr>
        <p:txBody>
          <a:bodyPr wrap="none" rtlCol="0">
            <a:spAutoFit/>
          </a:bodyPr>
          <a:lstStyle/>
          <a:p>
            <a:r>
              <a:rPr lang="fr-FR" sz="2000" dirty="0" smtClean="0"/>
              <a:t>Il y a une tentative d’adaptation.</a:t>
            </a:r>
          </a:p>
        </p:txBody>
      </p:sp>
      <p:sp>
        <p:nvSpPr>
          <p:cNvPr id="11" name="Flèche droite à entaille 10"/>
          <p:cNvSpPr/>
          <p:nvPr/>
        </p:nvSpPr>
        <p:spPr>
          <a:xfrm>
            <a:off x="1449071" y="4756203"/>
            <a:ext cx="818826" cy="15423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p:cNvSpPr txBox="1"/>
          <p:nvPr/>
        </p:nvSpPr>
        <p:spPr>
          <a:xfrm>
            <a:off x="2467493" y="4603134"/>
            <a:ext cx="3286156" cy="400110"/>
          </a:xfrm>
          <a:prstGeom prst="rect">
            <a:avLst/>
          </a:prstGeom>
          <a:noFill/>
        </p:spPr>
        <p:txBody>
          <a:bodyPr wrap="none" rtlCol="0">
            <a:spAutoFit/>
          </a:bodyPr>
          <a:lstStyle/>
          <a:p>
            <a:r>
              <a:rPr lang="fr-FR" sz="2000" dirty="0" smtClean="0"/>
              <a:t>C</a:t>
            </a:r>
            <a:r>
              <a:rPr lang="fr-FR" sz="2000" dirty="0"/>
              <a:t> ’est un stade </a:t>
            </a:r>
            <a:r>
              <a:rPr lang="fr-FR" sz="2000" dirty="0" smtClean="0"/>
              <a:t>précancéreux.</a:t>
            </a:r>
            <a:endParaRPr lang="fr-FR" sz="2000" dirty="0"/>
          </a:p>
        </p:txBody>
      </p:sp>
      <p:pic>
        <p:nvPicPr>
          <p:cNvPr id="6" name="Image 5"/>
          <p:cNvPicPr>
            <a:picLocks noChangeAspect="1"/>
          </p:cNvPicPr>
          <p:nvPr/>
        </p:nvPicPr>
        <p:blipFill>
          <a:blip r:embed="rId2"/>
          <a:stretch>
            <a:fillRect/>
          </a:stretch>
        </p:blipFill>
        <p:spPr>
          <a:xfrm>
            <a:off x="6045493" y="1653348"/>
            <a:ext cx="6138059" cy="5134279"/>
          </a:xfrm>
          <a:prstGeom prst="rect">
            <a:avLst/>
          </a:prstGeom>
        </p:spPr>
      </p:pic>
      <p:sp>
        <p:nvSpPr>
          <p:cNvPr id="14" name="ZoneTexte 1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342104" y="5326710"/>
            <a:ext cx="3032760" cy="707886"/>
          </a:xfrm>
          <a:prstGeom prst="rect">
            <a:avLst/>
          </a:prstGeom>
          <a:noFill/>
        </p:spPr>
        <p:txBody>
          <a:bodyPr wrap="square" rtlCol="0">
            <a:spAutoFit/>
          </a:bodyPr>
          <a:lstStyle/>
          <a:p>
            <a:r>
              <a:rPr lang="fr-FR" sz="2000" b="1" dirty="0" smtClean="0">
                <a:solidFill>
                  <a:srgbClr val="0432FF"/>
                </a:solidFill>
              </a:rPr>
              <a:t>Ex : dysplasie cervicale (col de l’utérus)</a:t>
            </a:r>
            <a:endParaRPr lang="fr-FR" sz="2000" b="1" dirty="0">
              <a:solidFill>
                <a:srgbClr val="0432FF"/>
              </a:solidFill>
            </a:endParaRPr>
          </a:p>
        </p:txBody>
      </p:sp>
    </p:spTree>
    <p:extLst>
      <p:ext uri="{BB962C8B-B14F-4D97-AF65-F5344CB8AC3E}">
        <p14:creationId xmlns:p14="http://schemas.microsoft.com/office/powerpoint/2010/main" val="2139624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Dystrophie</a:t>
            </a:r>
            <a:br>
              <a:rPr lang="fr-FR" b="1" dirty="0"/>
            </a:br>
            <a:endParaRPr lang="fr-FR" dirty="0"/>
          </a:p>
        </p:txBody>
      </p:sp>
      <p:sp>
        <p:nvSpPr>
          <p:cNvPr id="17" name="Flèche droite à entaille 16"/>
          <p:cNvSpPr/>
          <p:nvPr/>
        </p:nvSpPr>
        <p:spPr>
          <a:xfrm>
            <a:off x="1451579" y="2410193"/>
            <a:ext cx="879518" cy="409223"/>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2498418" y="2394646"/>
            <a:ext cx="5846472" cy="461665"/>
          </a:xfrm>
          <a:prstGeom prst="rect">
            <a:avLst/>
          </a:prstGeom>
          <a:noFill/>
        </p:spPr>
        <p:txBody>
          <a:bodyPr wrap="none" rtlCol="0">
            <a:spAutoFit/>
          </a:bodyPr>
          <a:lstStyle/>
          <a:p>
            <a:r>
              <a:rPr lang="fr-FR" sz="2400" b="1" dirty="0" smtClean="0">
                <a:latin typeface="Calibri" charset="0"/>
                <a:ea typeface="Calibri" charset="0"/>
                <a:cs typeface="Calibri" charset="0"/>
              </a:rPr>
              <a:t>Altération de la structure d’un tissu / organe</a:t>
            </a:r>
            <a:endParaRPr lang="fr-FR" sz="2400" b="1" dirty="0">
              <a:latin typeface="Calibri" charset="0"/>
              <a:ea typeface="Calibri" charset="0"/>
              <a:cs typeface="Calibri" charset="0"/>
            </a:endParaRPr>
          </a:p>
        </p:txBody>
      </p:sp>
      <p:sp>
        <p:nvSpPr>
          <p:cNvPr id="7" name="ZoneTexte 6"/>
          <p:cNvSpPr txBox="1"/>
          <p:nvPr/>
        </p:nvSpPr>
        <p:spPr>
          <a:xfrm>
            <a:off x="2847424" y="3165688"/>
            <a:ext cx="4939237" cy="400110"/>
          </a:xfrm>
          <a:prstGeom prst="rect">
            <a:avLst/>
          </a:prstGeom>
          <a:noFill/>
        </p:spPr>
        <p:txBody>
          <a:bodyPr wrap="none" rtlCol="0">
            <a:spAutoFit/>
          </a:bodyPr>
          <a:lstStyle/>
          <a:p>
            <a:pPr marL="285750" indent="-285750">
              <a:buFont typeface=".AppleSystemUIFont" charset="-120"/>
              <a:buChar char="-"/>
            </a:pPr>
            <a:r>
              <a:rPr lang="fr-FR" sz="2000" dirty="0" smtClean="0"/>
              <a:t>Au cours du développement embryonnaire</a:t>
            </a:r>
          </a:p>
        </p:txBody>
      </p:sp>
      <p:sp>
        <p:nvSpPr>
          <p:cNvPr id="8" name="ZoneTexte 7"/>
          <p:cNvSpPr txBox="1"/>
          <p:nvPr/>
        </p:nvSpPr>
        <p:spPr>
          <a:xfrm>
            <a:off x="2847424" y="3692109"/>
            <a:ext cx="5665975" cy="400110"/>
          </a:xfrm>
          <a:prstGeom prst="rect">
            <a:avLst/>
          </a:prstGeom>
          <a:noFill/>
        </p:spPr>
        <p:txBody>
          <a:bodyPr wrap="none" rtlCol="0">
            <a:spAutoFit/>
          </a:bodyPr>
          <a:lstStyle/>
          <a:p>
            <a:pPr marL="285750" indent="-285750">
              <a:buFont typeface=".AppleSystemUIFont" charset="-120"/>
              <a:buChar char="-"/>
            </a:pPr>
            <a:r>
              <a:rPr lang="fr-FR" sz="2000" dirty="0" smtClean="0"/>
              <a:t>Au cours de la vie : Physiologique ou pathologique</a:t>
            </a:r>
          </a:p>
        </p:txBody>
      </p:sp>
      <p:sp>
        <p:nvSpPr>
          <p:cNvPr id="9" name="ZoneTexte 8"/>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8123100" y="5108323"/>
            <a:ext cx="4068900" cy="400110"/>
          </a:xfrm>
          <a:prstGeom prst="rect">
            <a:avLst/>
          </a:prstGeom>
          <a:noFill/>
        </p:spPr>
        <p:txBody>
          <a:bodyPr wrap="square" rtlCol="0">
            <a:spAutoFit/>
          </a:bodyPr>
          <a:lstStyle/>
          <a:p>
            <a:r>
              <a:rPr lang="fr-FR" sz="2000" b="1" dirty="0" smtClean="0">
                <a:solidFill>
                  <a:srgbClr val="0432FF"/>
                </a:solidFill>
              </a:rPr>
              <a:t>Ex : dystrophie musculaire</a:t>
            </a:r>
            <a:endParaRPr lang="fr-FR" sz="2000" b="1" dirty="0">
              <a:solidFill>
                <a:srgbClr val="0432FF"/>
              </a:solidFill>
            </a:endParaRPr>
          </a:p>
        </p:txBody>
      </p:sp>
    </p:spTree>
    <p:extLst>
      <p:ext uri="{BB962C8B-B14F-4D97-AF65-F5344CB8AC3E}">
        <p14:creationId xmlns:p14="http://schemas.microsoft.com/office/powerpoint/2010/main" val="10494200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t>Ectopie</a:t>
            </a:r>
            <a:br>
              <a:rPr lang="fr-FR" b="1" dirty="0"/>
            </a:br>
            <a:endParaRPr lang="fr-FR" dirty="0"/>
          </a:p>
        </p:txBody>
      </p:sp>
      <p:sp>
        <p:nvSpPr>
          <p:cNvPr id="17" name="Flèche droite à entaille 16"/>
          <p:cNvSpPr/>
          <p:nvPr/>
        </p:nvSpPr>
        <p:spPr>
          <a:xfrm>
            <a:off x="1430958" y="2557260"/>
            <a:ext cx="824562" cy="33834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2417779" y="2538448"/>
            <a:ext cx="8547083" cy="400110"/>
          </a:xfrm>
          <a:prstGeom prst="rect">
            <a:avLst/>
          </a:prstGeom>
          <a:noFill/>
        </p:spPr>
        <p:txBody>
          <a:bodyPr wrap="none" rtlCol="0">
            <a:spAutoFit/>
          </a:bodyPr>
          <a:lstStyle/>
          <a:p>
            <a:r>
              <a:rPr lang="fr-FR" sz="2000" dirty="0" smtClean="0"/>
              <a:t>Positionnement </a:t>
            </a:r>
            <a:r>
              <a:rPr lang="fr-FR" sz="2000" dirty="0"/>
              <a:t>d'un tissu </a:t>
            </a:r>
            <a:r>
              <a:rPr lang="fr-FR" sz="2000" dirty="0" smtClean="0"/>
              <a:t>/ organe </a:t>
            </a:r>
            <a:r>
              <a:rPr lang="fr-FR" sz="2000" dirty="0"/>
              <a:t>dans une zone topographiquement anormale </a:t>
            </a:r>
          </a:p>
        </p:txBody>
      </p:sp>
      <p:sp>
        <p:nvSpPr>
          <p:cNvPr id="7" name="Flèche droite à entaille 6"/>
          <p:cNvSpPr/>
          <p:nvPr/>
        </p:nvSpPr>
        <p:spPr>
          <a:xfrm>
            <a:off x="1451579" y="3472008"/>
            <a:ext cx="803941" cy="337991"/>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2417779" y="3481839"/>
            <a:ext cx="2468946" cy="400110"/>
          </a:xfrm>
          <a:prstGeom prst="rect">
            <a:avLst/>
          </a:prstGeom>
          <a:noFill/>
        </p:spPr>
        <p:txBody>
          <a:bodyPr wrap="none" rtlCol="0">
            <a:spAutoFit/>
          </a:bodyPr>
          <a:lstStyle/>
          <a:p>
            <a:r>
              <a:rPr lang="fr-FR" sz="2000" dirty="0" smtClean="0"/>
              <a:t>Congénital ou acquise</a:t>
            </a:r>
            <a:endParaRPr lang="fr-FR" sz="2000" dirty="0"/>
          </a:p>
        </p:txBody>
      </p:sp>
      <p:sp>
        <p:nvSpPr>
          <p:cNvPr id="9" name="ZoneTexte 8"/>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3" name="ZoneTexte 2"/>
          <p:cNvSpPr txBox="1"/>
          <p:nvPr/>
        </p:nvSpPr>
        <p:spPr>
          <a:xfrm>
            <a:off x="7909560" y="4809951"/>
            <a:ext cx="4044454" cy="707886"/>
          </a:xfrm>
          <a:prstGeom prst="rect">
            <a:avLst/>
          </a:prstGeom>
          <a:noFill/>
        </p:spPr>
        <p:txBody>
          <a:bodyPr wrap="square" rtlCol="0">
            <a:spAutoFit/>
          </a:bodyPr>
          <a:lstStyle/>
          <a:p>
            <a:r>
              <a:rPr lang="fr-FR" sz="2000" b="1" dirty="0" smtClean="0">
                <a:solidFill>
                  <a:srgbClr val="0432FF"/>
                </a:solidFill>
              </a:rPr>
              <a:t>Ex : ectopie testiculaire (cryptorchidie)</a:t>
            </a:r>
            <a:endParaRPr lang="fr-FR" sz="2000" b="1" dirty="0">
              <a:solidFill>
                <a:srgbClr val="0432FF"/>
              </a:solidFill>
            </a:endParaRPr>
          </a:p>
        </p:txBody>
      </p:sp>
    </p:spTree>
    <p:extLst>
      <p:ext uri="{BB962C8B-B14F-4D97-AF65-F5344CB8AC3E}">
        <p14:creationId xmlns:p14="http://schemas.microsoft.com/office/powerpoint/2010/main" val="3193354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964278" y="532015"/>
            <a:ext cx="10307781" cy="5262979"/>
          </a:xfrm>
          <a:prstGeom prst="rect">
            <a:avLst/>
          </a:prstGeom>
          <a:noFill/>
        </p:spPr>
        <p:txBody>
          <a:bodyPr wrap="square" rtlCol="0">
            <a:spAutoFit/>
          </a:bodyPr>
          <a:lstStyle/>
          <a:p>
            <a:pPr algn="ctr"/>
            <a:r>
              <a:rPr lang="fr-FR" sz="4800" dirty="0" smtClean="0">
                <a:latin typeface="Chalkduster" charset="0"/>
                <a:ea typeface="Chalkduster" charset="0"/>
                <a:cs typeface="Chalkduster" charset="0"/>
              </a:rPr>
              <a:t>MERCI POUR VOTRE ATTENTION.</a:t>
            </a:r>
          </a:p>
          <a:p>
            <a:pPr algn="ctr"/>
            <a:endParaRPr lang="fr-FR" sz="4800" dirty="0" smtClean="0">
              <a:latin typeface="Chalkduster" charset="0"/>
              <a:ea typeface="Chalkduster" charset="0"/>
              <a:cs typeface="Chalkduster" charset="0"/>
            </a:endParaRPr>
          </a:p>
          <a:p>
            <a:pPr algn="ctr"/>
            <a:endParaRPr lang="fr-FR" sz="4800" dirty="0">
              <a:latin typeface="Chalkduster" charset="0"/>
              <a:ea typeface="Chalkduster" charset="0"/>
              <a:cs typeface="Chalkduster" charset="0"/>
            </a:endParaRPr>
          </a:p>
          <a:p>
            <a:pPr algn="ctr"/>
            <a:r>
              <a:rPr lang="fr-FR" sz="4800" dirty="0" smtClean="0">
                <a:latin typeface="Chalkduster" charset="0"/>
                <a:ea typeface="Chalkduster" charset="0"/>
                <a:cs typeface="Chalkduster" charset="0"/>
              </a:rPr>
              <a:t>MAINTENANT, </a:t>
            </a:r>
            <a:r>
              <a:rPr lang="fr-FR" sz="4800" b="1" dirty="0" smtClean="0">
                <a:solidFill>
                  <a:schemeClr val="accent1">
                    <a:lumMod val="60000"/>
                    <a:lumOff val="40000"/>
                  </a:schemeClr>
                </a:solidFill>
                <a:latin typeface="Chalkduster" charset="0"/>
                <a:ea typeface="Chalkduster" charset="0"/>
                <a:cs typeface="Chalkduster" charset="0"/>
              </a:rPr>
              <a:t>QUELQUES QCMS </a:t>
            </a:r>
            <a:r>
              <a:rPr lang="fr-FR" sz="4800" dirty="0" smtClean="0">
                <a:latin typeface="Chalkduster" charset="0"/>
                <a:ea typeface="Chalkduster" charset="0"/>
                <a:cs typeface="Chalkduster" charset="0"/>
              </a:rPr>
              <a:t>TIRES DES ANNALES DU PR. PHILIP !</a:t>
            </a:r>
            <a:endParaRPr lang="fr-FR" sz="4800" dirty="0">
              <a:latin typeface="Chalkduster" charset="0"/>
              <a:ea typeface="Chalkduster" charset="0"/>
              <a:cs typeface="Chalkduster" charset="0"/>
            </a:endParaRPr>
          </a:p>
        </p:txBody>
      </p:sp>
      <p:sp>
        <p:nvSpPr>
          <p:cNvPr id="3" name="ZoneTexte 2"/>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05388414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A propos des jonctions intercellulaires</a:t>
            </a:r>
            <a:r>
              <a:rPr lang="fr-FR" dirty="0" smtClean="0"/>
              <a:t>, donnez la (les) proposition(s) exacte(s) ?</a:t>
            </a:r>
            <a:endParaRPr lang="fr-FR" dirty="0"/>
          </a:p>
        </p:txBody>
      </p:sp>
      <p:sp>
        <p:nvSpPr>
          <p:cNvPr id="5" name="ZoneTexte 4"/>
          <p:cNvSpPr txBox="1"/>
          <p:nvPr/>
        </p:nvSpPr>
        <p:spPr>
          <a:xfrm>
            <a:off x="1451579" y="2128058"/>
            <a:ext cx="9787228" cy="2677656"/>
          </a:xfrm>
          <a:prstGeom prst="rect">
            <a:avLst/>
          </a:prstGeom>
          <a:noFill/>
        </p:spPr>
        <p:txBody>
          <a:bodyPr wrap="square" rtlCol="0">
            <a:spAutoFit/>
          </a:bodyPr>
          <a:lstStyle/>
          <a:p>
            <a:pPr marL="342900" indent="-342900">
              <a:buAutoNum type="alphaUcParenR"/>
            </a:pPr>
            <a:r>
              <a:rPr lang="fr-FR" sz="2400" dirty="0" smtClean="0"/>
              <a:t>Les </a:t>
            </a:r>
            <a:r>
              <a:rPr lang="fr-FR" sz="2400" dirty="0"/>
              <a:t>«Gap jonctions» et les nexus sont des jonctions communicantes. </a:t>
            </a:r>
            <a:endParaRPr lang="fr-FR" sz="2400" dirty="0" smtClean="0"/>
          </a:p>
          <a:p>
            <a:pPr marL="342900" indent="-342900">
              <a:buAutoNum type="alphaUcParenR"/>
            </a:pPr>
            <a:r>
              <a:rPr lang="fr-FR" sz="2400" dirty="0" smtClean="0"/>
              <a:t>Les </a:t>
            </a:r>
            <a:r>
              <a:rPr lang="fr-FR" sz="2400" dirty="0"/>
              <a:t>desmosomes et les </a:t>
            </a:r>
            <a:r>
              <a:rPr lang="fr-FR" sz="2400" dirty="0" err="1"/>
              <a:t>hémi-desmosomes</a:t>
            </a:r>
            <a:r>
              <a:rPr lang="fr-FR" sz="2400" dirty="0"/>
              <a:t> sont des jonctions d’ancrage. </a:t>
            </a:r>
            <a:endParaRPr lang="fr-FR" sz="2400" dirty="0" smtClean="0"/>
          </a:p>
          <a:p>
            <a:pPr marL="342900" indent="-342900">
              <a:buAutoNum type="alphaUcParenR"/>
            </a:pPr>
            <a:r>
              <a:rPr lang="fr-FR" sz="2400" dirty="0" smtClean="0"/>
              <a:t>Les </a:t>
            </a:r>
            <a:r>
              <a:rPr lang="fr-FR" sz="2400" dirty="0"/>
              <a:t>«</a:t>
            </a:r>
            <a:r>
              <a:rPr lang="fr-FR" sz="2400" dirty="0" err="1"/>
              <a:t>Tight</a:t>
            </a:r>
            <a:r>
              <a:rPr lang="fr-FR" sz="2400" dirty="0"/>
              <a:t> jonctions» ou </a:t>
            </a:r>
            <a:r>
              <a:rPr lang="fr-FR" sz="2400" dirty="0" err="1"/>
              <a:t>zonula</a:t>
            </a:r>
            <a:r>
              <a:rPr lang="fr-FR" sz="2400" dirty="0"/>
              <a:t> </a:t>
            </a:r>
            <a:r>
              <a:rPr lang="fr-FR" sz="2400" dirty="0" err="1"/>
              <a:t>occludens</a:t>
            </a:r>
            <a:r>
              <a:rPr lang="fr-FR" sz="2400" dirty="0"/>
              <a:t> sont des </a:t>
            </a:r>
            <a:r>
              <a:rPr lang="fr-FR" sz="2400" dirty="0" smtClean="0"/>
              <a:t>jonctions </a:t>
            </a:r>
            <a:r>
              <a:rPr lang="fr-FR" sz="2400" dirty="0"/>
              <a:t>imperméables. </a:t>
            </a:r>
            <a:endParaRPr lang="fr-FR" sz="2400" dirty="0" smtClean="0"/>
          </a:p>
          <a:p>
            <a:pPr marL="342900" indent="-342900">
              <a:buAutoNum type="alphaUcParenR"/>
            </a:pPr>
            <a:r>
              <a:rPr lang="fr-FR" sz="2400" dirty="0" smtClean="0"/>
              <a:t>Les </a:t>
            </a:r>
            <a:r>
              <a:rPr lang="fr-FR" sz="2400" dirty="0"/>
              <a:t>«Gap jonctions» des tissus musculaires </a:t>
            </a:r>
            <a:r>
              <a:rPr lang="fr-FR" sz="2400" dirty="0" smtClean="0"/>
              <a:t>lisses </a:t>
            </a:r>
            <a:r>
              <a:rPr lang="fr-FR" sz="2400" dirty="0"/>
              <a:t>et </a:t>
            </a:r>
            <a:r>
              <a:rPr lang="fr-FR" sz="2400" dirty="0" smtClean="0"/>
              <a:t>cardiaques </a:t>
            </a:r>
            <a:r>
              <a:rPr lang="fr-FR" sz="2400" dirty="0"/>
              <a:t>sont constituées de </a:t>
            </a:r>
            <a:r>
              <a:rPr lang="fr-FR" sz="2400" dirty="0" err="1"/>
              <a:t>connexons</a:t>
            </a:r>
            <a:r>
              <a:rPr lang="fr-FR" sz="2400" dirty="0"/>
              <a:t> qui permettent le passage des signaux </a:t>
            </a:r>
            <a:r>
              <a:rPr lang="fr-FR" sz="2400" dirty="0" smtClean="0"/>
              <a:t>électriques </a:t>
            </a:r>
            <a:r>
              <a:rPr lang="fr-FR" sz="2400" dirty="0"/>
              <a:t>et chimiques.</a:t>
            </a:r>
          </a:p>
        </p:txBody>
      </p:sp>
      <p:sp>
        <p:nvSpPr>
          <p:cNvPr id="6" name="ZoneTexte 5"/>
          <p:cNvSpPr txBox="1"/>
          <p:nvPr/>
        </p:nvSpPr>
        <p:spPr>
          <a:xfrm>
            <a:off x="7365076" y="5070764"/>
            <a:ext cx="4472248" cy="523220"/>
          </a:xfrm>
          <a:prstGeom prst="rect">
            <a:avLst/>
          </a:prstGeom>
          <a:noFill/>
        </p:spPr>
        <p:txBody>
          <a:bodyPr wrap="square" rtlCol="0">
            <a:spAutoFit/>
          </a:bodyPr>
          <a:lstStyle/>
          <a:p>
            <a:r>
              <a:rPr lang="fr-FR" sz="2800" b="1" dirty="0" smtClean="0">
                <a:solidFill>
                  <a:srgbClr val="00B050"/>
                </a:solidFill>
                <a:latin typeface="Calibri" charset="0"/>
                <a:ea typeface="Calibri" charset="0"/>
                <a:cs typeface="Calibri" charset="0"/>
              </a:rPr>
              <a:t>CORRECTION :  ABCD</a:t>
            </a:r>
            <a:endParaRPr lang="fr-FR" sz="2800" b="1" dirty="0">
              <a:solidFill>
                <a:srgbClr val="00B050"/>
              </a:solidFill>
              <a:latin typeface="Calibri" charset="0"/>
              <a:ea typeface="Calibri" charset="0"/>
              <a:cs typeface="Calibri" charset="0"/>
            </a:endParaRPr>
          </a:p>
        </p:txBody>
      </p:sp>
      <p:sp>
        <p:nvSpPr>
          <p:cNvPr id="7" name="ZoneTexte 6"/>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081892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A propos des organites cellulaires</a:t>
            </a:r>
            <a:r>
              <a:rPr lang="fr-FR" dirty="0" smtClean="0"/>
              <a:t>, donnez la (les) proposition(s) exacte(s) ?</a:t>
            </a:r>
            <a:endParaRPr lang="fr-FR" dirty="0"/>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
        <p:nvSpPr>
          <p:cNvPr id="7" name="ZoneTexte 6"/>
          <p:cNvSpPr txBox="1"/>
          <p:nvPr/>
        </p:nvSpPr>
        <p:spPr>
          <a:xfrm>
            <a:off x="1451579" y="2169638"/>
            <a:ext cx="9603275" cy="3323987"/>
          </a:xfrm>
          <a:prstGeom prst="rect">
            <a:avLst/>
          </a:prstGeom>
          <a:noFill/>
        </p:spPr>
        <p:txBody>
          <a:bodyPr wrap="square" rtlCol="0">
            <a:spAutoFit/>
          </a:bodyPr>
          <a:lstStyle/>
          <a:p>
            <a:r>
              <a:rPr lang="fr-FR" sz="2400" dirty="0"/>
              <a:t>A) Les peroxysomes participent à la détoxification des molécules potentiellement dangereuses.</a:t>
            </a:r>
          </a:p>
          <a:p>
            <a:r>
              <a:rPr lang="fr-FR" sz="2400" dirty="0"/>
              <a:t>B) Les lysosomes participent à la dégradation des protéines, lipides et polysaccharides.</a:t>
            </a:r>
          </a:p>
          <a:p>
            <a:r>
              <a:rPr lang="fr-FR" sz="2400" dirty="0"/>
              <a:t>C) L’endosome participe aux recyclage des membranes et des protéines de surface.</a:t>
            </a:r>
          </a:p>
          <a:p>
            <a:r>
              <a:rPr lang="fr-FR" sz="2400" dirty="0"/>
              <a:t>D) La mitochondrie est en charge du métabolisme de l’oxygène et de la synthèse d’ATP (source d’énergie) et du NAD(P)H (pouvoir réducteur).</a:t>
            </a:r>
          </a:p>
          <a:p>
            <a:endParaRPr lang="fr-FR" dirty="0"/>
          </a:p>
        </p:txBody>
      </p:sp>
      <p:sp>
        <p:nvSpPr>
          <p:cNvPr id="10" name="ZoneTexte 9"/>
          <p:cNvSpPr txBox="1"/>
          <p:nvPr/>
        </p:nvSpPr>
        <p:spPr>
          <a:xfrm>
            <a:off x="8296102" y="5484225"/>
            <a:ext cx="3341716" cy="523220"/>
          </a:xfrm>
          <a:prstGeom prst="rect">
            <a:avLst/>
          </a:prstGeom>
          <a:noFill/>
        </p:spPr>
        <p:txBody>
          <a:bodyPr wrap="square" rtlCol="0">
            <a:spAutoFit/>
          </a:bodyPr>
          <a:lstStyle/>
          <a:p>
            <a:r>
              <a:rPr lang="fr-FR" sz="2800" b="1" dirty="0" smtClean="0">
                <a:solidFill>
                  <a:srgbClr val="00B050"/>
                </a:solidFill>
                <a:latin typeface="Calibri" charset="0"/>
                <a:ea typeface="Calibri" charset="0"/>
                <a:cs typeface="Calibri" charset="0"/>
              </a:rPr>
              <a:t>Correction :  ABCD</a:t>
            </a:r>
            <a:endParaRPr lang="fr-FR" sz="2800" b="1" dirty="0">
              <a:solidFill>
                <a:srgbClr val="00B050"/>
              </a:solidFill>
              <a:latin typeface="Calibri" charset="0"/>
              <a:ea typeface="Calibri" charset="0"/>
              <a:cs typeface="Calibri" charset="0"/>
            </a:endParaRPr>
          </a:p>
        </p:txBody>
      </p:sp>
    </p:spTree>
    <p:extLst>
      <p:ext uri="{BB962C8B-B14F-4D97-AF65-F5344CB8AC3E}">
        <p14:creationId xmlns:p14="http://schemas.microsoft.com/office/powerpoint/2010/main" val="52484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A propos de la physiologie cellulaire</a:t>
            </a:r>
            <a:r>
              <a:rPr lang="fr-FR" dirty="0" smtClean="0"/>
              <a:t>, donnez la (les) proposition(s) exacte(s) ?</a:t>
            </a:r>
            <a:endParaRPr lang="fr-FR" dirty="0"/>
          </a:p>
        </p:txBody>
      </p:sp>
      <p:sp>
        <p:nvSpPr>
          <p:cNvPr id="5" name="ZoneTexte 4"/>
          <p:cNvSpPr txBox="1"/>
          <p:nvPr/>
        </p:nvSpPr>
        <p:spPr>
          <a:xfrm>
            <a:off x="1451579" y="2091908"/>
            <a:ext cx="9603275" cy="3416320"/>
          </a:xfrm>
          <a:prstGeom prst="rect">
            <a:avLst/>
          </a:prstGeom>
          <a:noFill/>
        </p:spPr>
        <p:txBody>
          <a:bodyPr wrap="square" rtlCol="0">
            <a:spAutoFit/>
          </a:bodyPr>
          <a:lstStyle/>
          <a:p>
            <a:pPr marL="342900" indent="-342900">
              <a:buAutoNum type="alphaUcParenR"/>
            </a:pPr>
            <a:r>
              <a:rPr lang="fr-FR" sz="2400" dirty="0" smtClean="0"/>
              <a:t>Le principe de stabilité et d’équilibre physiologique du milieu intérieur est appelé par définition « l’homéostasie ».</a:t>
            </a:r>
          </a:p>
          <a:p>
            <a:pPr marL="342900" indent="-342900">
              <a:buAutoNum type="alphaUcParenR"/>
            </a:pPr>
            <a:r>
              <a:rPr lang="fr-FR" sz="2400" dirty="0" smtClean="0"/>
              <a:t>L’appareil de Golgi, le réticulum endoplasmique (RE), la mitochondrie et l’endosome, sont des organites qui jouent un rôle dans les processus de synthèse de la cellule.</a:t>
            </a:r>
          </a:p>
          <a:p>
            <a:pPr lvl="0"/>
            <a:r>
              <a:rPr lang="fr-FR" sz="2400" dirty="0" smtClean="0"/>
              <a:t>C) Le </a:t>
            </a:r>
            <a:r>
              <a:rPr lang="fr-FR" sz="2400" dirty="0"/>
              <a:t>réticulum endoplasmique </a:t>
            </a:r>
            <a:r>
              <a:rPr lang="fr-FR" sz="2400" dirty="0" smtClean="0"/>
              <a:t>permet la synthèse </a:t>
            </a:r>
            <a:r>
              <a:rPr lang="fr-FR" sz="2400" dirty="0"/>
              <a:t>des (</a:t>
            </a:r>
            <a:r>
              <a:rPr lang="fr-FR" sz="2400" dirty="0" err="1"/>
              <a:t>glyco</a:t>
            </a:r>
            <a:r>
              <a:rPr lang="fr-FR" sz="2400" dirty="0"/>
              <a:t>)protéines 	</a:t>
            </a:r>
            <a:r>
              <a:rPr lang="fr-FR" sz="2400" dirty="0" smtClean="0"/>
              <a:t>(REL) </a:t>
            </a:r>
            <a:r>
              <a:rPr lang="fr-FR" sz="2400" dirty="0"/>
              <a:t>et </a:t>
            </a:r>
            <a:r>
              <a:rPr lang="fr-FR" sz="2400" dirty="0" smtClean="0"/>
              <a:t>des lipides </a:t>
            </a:r>
            <a:r>
              <a:rPr lang="fr-FR" sz="2400" dirty="0"/>
              <a:t>(</a:t>
            </a:r>
            <a:r>
              <a:rPr lang="fr-FR" sz="2400" dirty="0" smtClean="0"/>
              <a:t>REG).</a:t>
            </a:r>
          </a:p>
          <a:p>
            <a:pPr lvl="0"/>
            <a:r>
              <a:rPr lang="fr-FR" sz="2400" dirty="0" smtClean="0"/>
              <a:t>D) Les fractions hydrophiles de la bicouche phospholipidique de la 	membrane cellulaire, sont orientées vers l’intérieur de la membrane.</a:t>
            </a:r>
            <a:endParaRPr lang="fr-FR" sz="2400" dirty="0"/>
          </a:p>
        </p:txBody>
      </p:sp>
      <p:sp>
        <p:nvSpPr>
          <p:cNvPr id="6" name="ZoneTexte 5"/>
          <p:cNvSpPr txBox="1"/>
          <p:nvPr/>
        </p:nvSpPr>
        <p:spPr>
          <a:xfrm>
            <a:off x="8096596" y="5601955"/>
            <a:ext cx="2958258" cy="523220"/>
          </a:xfrm>
          <a:prstGeom prst="rect">
            <a:avLst/>
          </a:prstGeom>
          <a:noFill/>
        </p:spPr>
        <p:txBody>
          <a:bodyPr wrap="square" rtlCol="0">
            <a:spAutoFit/>
          </a:bodyPr>
          <a:lstStyle/>
          <a:p>
            <a:r>
              <a:rPr lang="fr-FR" sz="2800" b="1" dirty="0" smtClean="0">
                <a:solidFill>
                  <a:srgbClr val="00B050"/>
                </a:solidFill>
                <a:latin typeface="Calibri" charset="0"/>
                <a:ea typeface="Calibri" charset="0"/>
                <a:cs typeface="Calibri" charset="0"/>
              </a:rPr>
              <a:t>Correction :  A</a:t>
            </a:r>
            <a:endParaRPr lang="fr-FR" sz="2800" b="1" dirty="0">
              <a:solidFill>
                <a:srgbClr val="00B050"/>
              </a:solidFill>
              <a:latin typeface="Calibri" charset="0"/>
              <a:ea typeface="Calibri" charset="0"/>
              <a:cs typeface="Calibri" charset="0"/>
            </a:endParaRPr>
          </a:p>
        </p:txBody>
      </p:sp>
      <p:sp>
        <p:nvSpPr>
          <p:cNvPr id="7" name="ZoneTexte 6"/>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04293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9" y="472010"/>
            <a:ext cx="9603275" cy="1049235"/>
          </a:xfrm>
        </p:spPr>
        <p:txBody>
          <a:bodyPr>
            <a:normAutofit fontScale="90000"/>
          </a:bodyPr>
          <a:lstStyle/>
          <a:p>
            <a:r>
              <a:rPr lang="fr-FR" b="1" dirty="0"/>
              <a:t>A propos </a:t>
            </a:r>
            <a:r>
              <a:rPr lang="fr-FR" b="1"/>
              <a:t>des </a:t>
            </a:r>
            <a:r>
              <a:rPr lang="fr-FR" b="1" smtClean="0"/>
              <a:t>variations microscopiques de cellules d’un tissu</a:t>
            </a:r>
            <a:r>
              <a:rPr lang="fr-FR" smtClean="0"/>
              <a:t>, </a:t>
            </a:r>
            <a:r>
              <a:rPr lang="fr-FR" sz="2700" dirty="0"/>
              <a:t>donnez la (les) proposition(s) exacte(s) ?</a:t>
            </a:r>
            <a:endParaRPr lang="fr-FR" dirty="0"/>
          </a:p>
        </p:txBody>
      </p:sp>
      <p:sp>
        <p:nvSpPr>
          <p:cNvPr id="4" name="ZoneTexte 3"/>
          <p:cNvSpPr txBox="1"/>
          <p:nvPr/>
        </p:nvSpPr>
        <p:spPr>
          <a:xfrm>
            <a:off x="1451579" y="2360815"/>
            <a:ext cx="9603275" cy="3108543"/>
          </a:xfrm>
          <a:prstGeom prst="rect">
            <a:avLst/>
          </a:prstGeom>
          <a:noFill/>
        </p:spPr>
        <p:txBody>
          <a:bodyPr wrap="square" rtlCol="0">
            <a:spAutoFit/>
          </a:bodyPr>
          <a:lstStyle/>
          <a:p>
            <a:pPr marL="342900" indent="-342900">
              <a:buAutoNum type="alphaUcParenR"/>
            </a:pPr>
            <a:r>
              <a:rPr lang="fr-FR" sz="2800" dirty="0" smtClean="0"/>
              <a:t> Une </a:t>
            </a:r>
            <a:r>
              <a:rPr lang="fr-FR" sz="2800" dirty="0"/>
              <a:t>hyperplasie est une augmentation de la taille des cellules d’un tissu. </a:t>
            </a:r>
            <a:endParaRPr lang="fr-FR" sz="2800" dirty="0" smtClean="0"/>
          </a:p>
          <a:p>
            <a:pPr marL="342900" indent="-342900">
              <a:buAutoNum type="alphaUcParenR"/>
            </a:pPr>
            <a:r>
              <a:rPr lang="fr-FR" sz="2800" dirty="0" smtClean="0"/>
              <a:t> Une </a:t>
            </a:r>
            <a:r>
              <a:rPr lang="fr-FR" sz="2800" dirty="0"/>
              <a:t>hyperplasie ou une métaplasie peut être réversible. </a:t>
            </a:r>
            <a:endParaRPr lang="fr-FR" sz="2800" dirty="0" smtClean="0"/>
          </a:p>
          <a:p>
            <a:pPr marL="342900" indent="-342900">
              <a:buAutoNum type="alphaUcParenR"/>
            </a:pPr>
            <a:r>
              <a:rPr lang="fr-FR" sz="2800" dirty="0" smtClean="0"/>
              <a:t> Une </a:t>
            </a:r>
            <a:r>
              <a:rPr lang="fr-FR" sz="2800" dirty="0"/>
              <a:t>hypoplasie peut conduire à une aplasie. </a:t>
            </a:r>
            <a:endParaRPr lang="fr-FR" sz="2800" dirty="0" smtClean="0"/>
          </a:p>
          <a:p>
            <a:pPr marL="342900" indent="-342900">
              <a:buAutoNum type="alphaUcParenR"/>
            </a:pPr>
            <a:r>
              <a:rPr lang="fr-FR" sz="2800" dirty="0" smtClean="0"/>
              <a:t> La </a:t>
            </a:r>
            <a:r>
              <a:rPr lang="fr-FR" sz="2800" dirty="0"/>
              <a:t>métaplasie peut résulter d’une adaptation </a:t>
            </a:r>
            <a:r>
              <a:rPr lang="fr-FR" sz="2800" dirty="0" smtClean="0"/>
              <a:t>fonctionnelle.</a:t>
            </a:r>
          </a:p>
          <a:p>
            <a:pPr marL="342900" indent="-342900">
              <a:buAutoNum type="alphaUcParenR"/>
            </a:pPr>
            <a:r>
              <a:rPr lang="fr-FR" sz="2800" dirty="0" smtClean="0"/>
              <a:t> La </a:t>
            </a:r>
            <a:r>
              <a:rPr lang="fr-FR" sz="2800" dirty="0"/>
              <a:t>métaplasie peut se produire en réaction à un facteur nociceptif.</a:t>
            </a:r>
          </a:p>
        </p:txBody>
      </p:sp>
      <p:sp>
        <p:nvSpPr>
          <p:cNvPr id="6" name="ZoneTexte 5"/>
          <p:cNvSpPr txBox="1"/>
          <p:nvPr/>
        </p:nvSpPr>
        <p:spPr>
          <a:xfrm>
            <a:off x="7498080" y="5469358"/>
            <a:ext cx="3724102" cy="523220"/>
          </a:xfrm>
          <a:prstGeom prst="rect">
            <a:avLst/>
          </a:prstGeom>
          <a:noFill/>
        </p:spPr>
        <p:txBody>
          <a:bodyPr wrap="square" rtlCol="0">
            <a:spAutoFit/>
          </a:bodyPr>
          <a:lstStyle/>
          <a:p>
            <a:r>
              <a:rPr lang="fr-FR" sz="2800" b="1" dirty="0" smtClean="0">
                <a:solidFill>
                  <a:srgbClr val="00B050"/>
                </a:solidFill>
                <a:latin typeface="Calibri" charset="0"/>
                <a:ea typeface="Calibri" charset="0"/>
                <a:cs typeface="Calibri" charset="0"/>
              </a:rPr>
              <a:t>Correction :  BCDE</a:t>
            </a:r>
            <a:endParaRPr lang="fr-FR" sz="2800" b="1" dirty="0">
              <a:solidFill>
                <a:srgbClr val="00B050"/>
              </a:solidFill>
              <a:latin typeface="Calibri" charset="0"/>
              <a:ea typeface="Calibri" charset="0"/>
              <a:cs typeface="Calibri" charset="0"/>
            </a:endParaRPr>
          </a:p>
        </p:txBody>
      </p:sp>
      <p:sp>
        <p:nvSpPr>
          <p:cNvPr id="7" name="ZoneTexte 6"/>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7160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9" y="438759"/>
            <a:ext cx="9603275" cy="1049235"/>
          </a:xfrm>
        </p:spPr>
        <p:txBody>
          <a:bodyPr>
            <a:normAutofit fontScale="90000"/>
          </a:bodyPr>
          <a:lstStyle/>
          <a:p>
            <a:r>
              <a:rPr lang="fr-FR" b="1" dirty="0" smtClean="0"/>
              <a:t>A propos de l’</a:t>
            </a:r>
            <a:r>
              <a:rPr lang="fr-FR" b="1" dirty="0" err="1" smtClean="0"/>
              <a:t>hypertophie</a:t>
            </a:r>
            <a:r>
              <a:rPr lang="fr-FR" b="1" dirty="0" smtClean="0"/>
              <a:t> et de l’hypotrophie</a:t>
            </a:r>
            <a:r>
              <a:rPr lang="fr-FR" dirty="0" smtClean="0"/>
              <a:t>, donnez la (les) proposition(s) exacte(s) ?</a:t>
            </a:r>
            <a:endParaRPr lang="fr-FR" dirty="0"/>
          </a:p>
        </p:txBody>
      </p:sp>
      <p:sp>
        <p:nvSpPr>
          <p:cNvPr id="6" name="ZoneTexte 5"/>
          <p:cNvSpPr txBox="1"/>
          <p:nvPr/>
        </p:nvSpPr>
        <p:spPr>
          <a:xfrm>
            <a:off x="1451578" y="2011680"/>
            <a:ext cx="9603275" cy="3693319"/>
          </a:xfrm>
          <a:prstGeom prst="rect">
            <a:avLst/>
          </a:prstGeom>
          <a:noFill/>
        </p:spPr>
        <p:txBody>
          <a:bodyPr wrap="square" rtlCol="0">
            <a:spAutoFit/>
          </a:bodyPr>
          <a:lstStyle/>
          <a:p>
            <a:r>
              <a:rPr lang="fr-FR" dirty="0"/>
              <a:t>A</a:t>
            </a:r>
            <a:r>
              <a:rPr lang="fr-FR" sz="2400" dirty="0"/>
              <a:t>) L’hypertrophie du tissu </a:t>
            </a:r>
            <a:r>
              <a:rPr lang="fr-FR" sz="2400" dirty="0" smtClean="0"/>
              <a:t>myocardique </a:t>
            </a:r>
            <a:r>
              <a:rPr lang="fr-FR" sz="2400" dirty="0"/>
              <a:t>résulte d’une augmentation de la taille des fibres </a:t>
            </a:r>
            <a:r>
              <a:rPr lang="fr-FR" sz="2400" dirty="0" smtClean="0"/>
              <a:t>myocardiques </a:t>
            </a:r>
            <a:r>
              <a:rPr lang="fr-FR" sz="2400" dirty="0"/>
              <a:t>sans que leur nombre en soit modifié. </a:t>
            </a:r>
          </a:p>
          <a:p>
            <a:r>
              <a:rPr lang="fr-FR" sz="2400" dirty="0"/>
              <a:t>B) L’hypertrophie cellulaire sous-entend une augmentation des échanges entre la cellule et le milieu extérieur pour assurer l’adaptation à des agressions non spécifiques. </a:t>
            </a:r>
          </a:p>
          <a:p>
            <a:r>
              <a:rPr lang="fr-FR" sz="2400" dirty="0"/>
              <a:t>C) L’hypotrophie est une diminution de volume de la cellule avec une rétraction de l’ensemble de ses éléments. </a:t>
            </a:r>
          </a:p>
          <a:p>
            <a:r>
              <a:rPr lang="fr-FR" sz="2400" dirty="0"/>
              <a:t>D) Les incidences mécaniques et hormonales de la grossesse induisent une hypotrophie des myocytes de </a:t>
            </a:r>
            <a:r>
              <a:rPr lang="fr-FR" sz="2400" dirty="0" smtClean="0"/>
              <a:t>l’utérus. </a:t>
            </a:r>
            <a:endParaRPr lang="fr-FR" sz="2400" dirty="0"/>
          </a:p>
          <a:p>
            <a:endParaRPr lang="fr-FR" dirty="0"/>
          </a:p>
        </p:txBody>
      </p:sp>
      <p:sp>
        <p:nvSpPr>
          <p:cNvPr id="9" name="ZoneTexte 8"/>
          <p:cNvSpPr txBox="1"/>
          <p:nvPr/>
        </p:nvSpPr>
        <p:spPr>
          <a:xfrm>
            <a:off x="7729762" y="5450468"/>
            <a:ext cx="3325091" cy="523220"/>
          </a:xfrm>
          <a:prstGeom prst="rect">
            <a:avLst/>
          </a:prstGeom>
          <a:noFill/>
        </p:spPr>
        <p:txBody>
          <a:bodyPr wrap="square" rtlCol="0">
            <a:spAutoFit/>
          </a:bodyPr>
          <a:lstStyle/>
          <a:p>
            <a:r>
              <a:rPr lang="fr-FR" sz="2800" b="1" dirty="0" smtClean="0">
                <a:solidFill>
                  <a:srgbClr val="00B050"/>
                </a:solidFill>
                <a:latin typeface="Calibri" charset="0"/>
                <a:ea typeface="Calibri" charset="0"/>
                <a:cs typeface="Calibri" charset="0"/>
              </a:rPr>
              <a:t>Correction :  ABC</a:t>
            </a:r>
            <a:endParaRPr lang="fr-FR" sz="2800" b="1" dirty="0">
              <a:solidFill>
                <a:srgbClr val="00B050"/>
              </a:solidFill>
              <a:latin typeface="Calibri" charset="0"/>
              <a:ea typeface="Calibri" charset="0"/>
              <a:cs typeface="Calibri" charset="0"/>
            </a:endParaRPr>
          </a:p>
        </p:txBody>
      </p:sp>
      <p:sp>
        <p:nvSpPr>
          <p:cNvPr id="10" name="ZoneTexte 9"/>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84283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51579" y="727243"/>
            <a:ext cx="9957574" cy="1288489"/>
          </a:xfrm>
        </p:spPr>
        <p:txBody>
          <a:bodyPr>
            <a:normAutofit fontScale="90000"/>
          </a:bodyPr>
          <a:lstStyle/>
          <a:p>
            <a:r>
              <a:rPr lang="fr-FR" b="1" dirty="0" smtClean="0"/>
              <a:t>A propos des transformations cellulaires et tissulaires</a:t>
            </a:r>
            <a:r>
              <a:rPr lang="fr-FR" dirty="0" smtClean="0"/>
              <a:t>, </a:t>
            </a:r>
            <a:r>
              <a:rPr lang="fr-FR" sz="2700" dirty="0" smtClean="0"/>
              <a:t>donnez la (les) proposition(s) exacte(s) ?</a:t>
            </a:r>
            <a:endParaRPr lang="fr-FR" sz="2700" dirty="0"/>
          </a:p>
        </p:txBody>
      </p:sp>
      <p:sp>
        <p:nvSpPr>
          <p:cNvPr id="5" name="ZoneTexte 4"/>
          <p:cNvSpPr txBox="1"/>
          <p:nvPr/>
        </p:nvSpPr>
        <p:spPr>
          <a:xfrm>
            <a:off x="1451579" y="2015732"/>
            <a:ext cx="9925396" cy="3785652"/>
          </a:xfrm>
          <a:prstGeom prst="rect">
            <a:avLst/>
          </a:prstGeom>
          <a:noFill/>
        </p:spPr>
        <p:txBody>
          <a:bodyPr wrap="square" rtlCol="0">
            <a:spAutoFit/>
          </a:bodyPr>
          <a:lstStyle/>
          <a:p>
            <a:pPr marL="342900" indent="-342900">
              <a:buAutoNum type="alphaUcParenR"/>
            </a:pPr>
            <a:r>
              <a:rPr lang="fr-FR" sz="2400" dirty="0" smtClean="0"/>
              <a:t>L’hypertrophie est par définition, une augmentation de volume de la cellule sans modification habituelle de sa forme ni de ses aspects cytologiques.</a:t>
            </a:r>
          </a:p>
          <a:p>
            <a:pPr marL="342900" indent="-342900">
              <a:buAutoNum type="alphaUcParenR"/>
            </a:pPr>
            <a:r>
              <a:rPr lang="fr-FR" sz="2400" dirty="0" smtClean="0"/>
              <a:t> L’hypertrophie est par définition, une augmentation de volume de la cellule avec des modifications de sa forme et de ses aspects cytologiques.</a:t>
            </a:r>
          </a:p>
          <a:p>
            <a:pPr marL="342900" indent="-342900">
              <a:buAutoNum type="alphaUcParenR"/>
            </a:pPr>
            <a:r>
              <a:rPr lang="fr-FR" sz="2400" dirty="0" smtClean="0"/>
              <a:t> L’hyperplasie, résulte avant tout d’une augmentation anormale de la prolifération cellulaire au dépend d’un tissu.</a:t>
            </a:r>
          </a:p>
          <a:p>
            <a:pPr marL="342900" indent="-342900">
              <a:buAutoNum type="alphaUcParenR"/>
            </a:pPr>
            <a:r>
              <a:rPr lang="fr-FR" sz="2400" dirty="0" smtClean="0"/>
              <a:t> La métaplasie est par définition, la transformation normale ou pathologique sur un plan morphologique et fonctionnel d’un tissu différencié en un autre tissu différencié en dehors des épisodes de maturation embryonnaire et/ou fœtale.</a:t>
            </a:r>
            <a:endParaRPr lang="fr-FR" sz="2400" dirty="0"/>
          </a:p>
        </p:txBody>
      </p:sp>
      <p:sp>
        <p:nvSpPr>
          <p:cNvPr id="6" name="ZoneTexte 5"/>
          <p:cNvSpPr txBox="1"/>
          <p:nvPr/>
        </p:nvSpPr>
        <p:spPr>
          <a:xfrm>
            <a:off x="8495607" y="5519651"/>
            <a:ext cx="3108960" cy="523220"/>
          </a:xfrm>
          <a:prstGeom prst="rect">
            <a:avLst/>
          </a:prstGeom>
          <a:noFill/>
        </p:spPr>
        <p:txBody>
          <a:bodyPr wrap="square" rtlCol="0">
            <a:spAutoFit/>
          </a:bodyPr>
          <a:lstStyle/>
          <a:p>
            <a:r>
              <a:rPr lang="fr-FR" sz="2800" b="1" dirty="0" smtClean="0">
                <a:solidFill>
                  <a:srgbClr val="00B050"/>
                </a:solidFill>
                <a:latin typeface="Calibri" charset="0"/>
                <a:ea typeface="Calibri" charset="0"/>
                <a:cs typeface="Calibri" charset="0"/>
              </a:rPr>
              <a:t>Correction :  ACD</a:t>
            </a:r>
            <a:endParaRPr lang="fr-FR" sz="2800" b="1" dirty="0">
              <a:solidFill>
                <a:srgbClr val="00B050"/>
              </a:solidFill>
              <a:latin typeface="Calibri" charset="0"/>
              <a:ea typeface="Calibri" charset="0"/>
              <a:cs typeface="Calibri" charset="0"/>
            </a:endParaRPr>
          </a:p>
        </p:txBody>
      </p:sp>
      <p:sp>
        <p:nvSpPr>
          <p:cNvPr id="7" name="ZoneTexte 6"/>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202658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7779" y="357043"/>
            <a:ext cx="7717473" cy="4032076"/>
          </a:xfrm>
          <a:prstGeom prst="rect">
            <a:avLst/>
          </a:prstGeom>
        </p:spPr>
      </p:pic>
      <p:sp>
        <p:nvSpPr>
          <p:cNvPr id="3" name="ZoneTexte 2"/>
          <p:cNvSpPr txBox="1"/>
          <p:nvPr/>
        </p:nvSpPr>
        <p:spPr>
          <a:xfrm>
            <a:off x="2191235" y="4918799"/>
            <a:ext cx="9543011" cy="769441"/>
          </a:xfrm>
          <a:prstGeom prst="rect">
            <a:avLst/>
          </a:prstGeom>
          <a:noFill/>
        </p:spPr>
        <p:txBody>
          <a:bodyPr wrap="square" rtlCol="0">
            <a:spAutoFit/>
          </a:bodyPr>
          <a:lstStyle/>
          <a:p>
            <a:r>
              <a:rPr lang="fr-FR" sz="4400" dirty="0" smtClean="0">
                <a:latin typeface="Chalkduster" charset="0"/>
                <a:ea typeface="Chalkduster" charset="0"/>
                <a:cs typeface="Chalkduster" charset="0"/>
              </a:rPr>
              <a:t>L’HISTOLOGIE VOUS AIME.</a:t>
            </a:r>
            <a:endParaRPr lang="fr-FR" sz="4400" dirty="0">
              <a:latin typeface="Chalkduster" charset="0"/>
              <a:ea typeface="Chalkduster" charset="0"/>
              <a:cs typeface="Chalkduster" charset="0"/>
            </a:endParaRPr>
          </a:p>
        </p:txBody>
      </p:sp>
      <p:sp>
        <p:nvSpPr>
          <p:cNvPr id="4" name="ZoneTexte 3"/>
          <p:cNvSpPr txBox="1"/>
          <p:nvPr/>
        </p:nvSpPr>
        <p:spPr>
          <a:xfrm>
            <a:off x="2417779" y="6217920"/>
            <a:ext cx="8173841" cy="461665"/>
          </a:xfrm>
          <a:prstGeom prst="rect">
            <a:avLst/>
          </a:prstGeom>
          <a:noFill/>
        </p:spPr>
        <p:txBody>
          <a:bodyPr wrap="none" rtlCol="0">
            <a:spAutoFit/>
          </a:bodyPr>
          <a:lstStyle/>
          <a:p>
            <a:r>
              <a:rPr lang="fr-FR" sz="2400" dirty="0" smtClean="0">
                <a:solidFill>
                  <a:schemeClr val="bg1"/>
                </a:solidFill>
              </a:rPr>
              <a:t>Le tutorat est gratuit. Toute reproduction ou vente est interdite.</a:t>
            </a:r>
            <a:endParaRPr lang="fr-FR" sz="2400" dirty="0">
              <a:solidFill>
                <a:schemeClr val="bg1"/>
              </a:solidFill>
            </a:endParaRPr>
          </a:p>
        </p:txBody>
      </p:sp>
    </p:spTree>
    <p:extLst>
      <p:ext uri="{BB962C8B-B14F-4D97-AF65-F5344CB8AC3E}">
        <p14:creationId xmlns:p14="http://schemas.microsoft.com/office/powerpoint/2010/main" val="1905047498"/>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erie">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Galerie</Template>
  <TotalTime>4792</TotalTime>
  <Words>3651</Words>
  <Application>Microsoft Macintosh PowerPoint</Application>
  <PresentationFormat>Grand écran</PresentationFormat>
  <Paragraphs>494</Paragraphs>
  <Slides>67</Slides>
  <Notes>0</Notes>
  <HiddenSlides>0</HiddenSlides>
  <MMClips>1</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67</vt:i4>
      </vt:variant>
    </vt:vector>
  </HeadingPairs>
  <TitlesOfParts>
    <vt:vector size="77" baseType="lpstr">
      <vt:lpstr>.AppleSystemUIFont</vt:lpstr>
      <vt:lpstr>Calibri</vt:lpstr>
      <vt:lpstr>Chalkduster</vt:lpstr>
      <vt:lpstr>Gill Sans MT</vt:lpstr>
      <vt:lpstr>Helvetica Neue</vt:lpstr>
      <vt:lpstr>Symbol</vt:lpstr>
      <vt:lpstr>Times New Roman</vt:lpstr>
      <vt:lpstr>Wingdings</vt:lpstr>
      <vt:lpstr>Arial</vt:lpstr>
      <vt:lpstr>Galerie</vt:lpstr>
      <vt:lpstr>Introduction  A L’histologie - généralités</vt:lpstr>
      <vt:lpstr>Vos tutriceS</vt:lpstr>
      <vt:lpstr>La matière</vt:lpstr>
      <vt:lpstr>Le programme – 12 COURS (environ 20H)</vt:lpstr>
      <vt:lpstr>Nouveaux profs</vt:lpstr>
      <vt:lpstr>L’histologie</vt:lpstr>
      <vt:lpstr>Pourquoi étudier l’histologie ?</vt:lpstr>
      <vt:lpstr>Supports de travail</vt:lpstr>
      <vt:lpstr>SupportS de travail</vt:lpstr>
      <vt:lpstr>L’organisme  a grande échelle</vt:lpstr>
      <vt:lpstr>Fonctions générales d’un organisme</vt:lpstr>
      <vt:lpstr>Milieu intérieur / milieu extérieur</vt:lpstr>
      <vt:lpstr>DEFINITION</vt:lpstr>
      <vt:lpstr>Classification des tissus  Les 4 tissus simples</vt:lpstr>
      <vt:lpstr>Les organes</vt:lpstr>
      <vt:lpstr>Les organes</vt:lpstr>
      <vt:lpstr>La relation structure - fonction</vt:lpstr>
      <vt:lpstr>La relation structure - fonction</vt:lpstr>
      <vt:lpstr>EMBRYOlogie et cellules souches</vt:lpstr>
      <vt:lpstr>Présentation PowerPoint</vt:lpstr>
      <vt:lpstr>Notion de cellule souche</vt:lpstr>
      <vt:lpstr>Notion de cellule souche</vt:lpstr>
      <vt:lpstr>Progéniteur / précurseur</vt:lpstr>
      <vt:lpstr>Origine embryonnaire des tissus</vt:lpstr>
      <vt:lpstr>Présentation PowerPoint</vt:lpstr>
      <vt:lpstr>Présentation PowerPoint</vt:lpstr>
      <vt:lpstr>La cellule</vt:lpstr>
      <vt:lpstr>Homéostasie = EQUILIBRE</vt:lpstr>
      <vt:lpstr>Présentation PowerPoint</vt:lpstr>
      <vt:lpstr>Fonctions spécifiques</vt:lpstr>
      <vt:lpstr>Présentation PowerPoint</vt:lpstr>
      <vt:lpstr>Les organites ++</vt:lpstr>
      <vt:lpstr>Pour les processus de synthèse</vt:lpstr>
      <vt:lpstr>Pour les processus de dégradation</vt:lpstr>
      <vt:lpstr>Pour maintenir la structure cellulaire</vt:lpstr>
      <vt:lpstr>Pour l’integrite</vt:lpstr>
      <vt:lpstr>La fluidité membranaire</vt:lpstr>
      <vt:lpstr>Construction  d’un  tissu</vt:lpstr>
      <vt:lpstr>Unions cellulaires</vt:lpstr>
      <vt:lpstr>Jonctions cellulaires</vt:lpstr>
      <vt:lpstr>Jonctions imperméables</vt:lpstr>
      <vt:lpstr>Jonctions d’ancrage</vt:lpstr>
      <vt:lpstr>Jonctions d’ancrage</vt:lpstr>
      <vt:lpstr>Jonctions d’ancrage</vt:lpstr>
      <vt:lpstr>Jonctions communicantes</vt:lpstr>
      <vt:lpstr>Jonctions communicantes</vt:lpstr>
      <vt:lpstr>VARIABILITES  tissulaires</vt:lpstr>
      <vt:lpstr>Hypertrophie cellulaire : Croissance volumétrique </vt:lpstr>
      <vt:lpstr>Hyperplasie cellulaire : Croissance numérique </vt:lpstr>
      <vt:lpstr>Hypertrophie Tissulaire </vt:lpstr>
      <vt:lpstr>Hypotrophie / Atrophie : Décroissance volumétrique </vt:lpstr>
      <vt:lpstr>Hypoplasie cellulaire / involution : décroissance numérique </vt:lpstr>
      <vt:lpstr>Hypotrophie tissulaire </vt:lpstr>
      <vt:lpstr>Dégénérescence cellulaire </vt:lpstr>
      <vt:lpstr>Métaplasie ++</vt:lpstr>
      <vt:lpstr>métaplasie</vt:lpstr>
      <vt:lpstr>Dysplasie </vt:lpstr>
      <vt:lpstr>Dystrophie </vt:lpstr>
      <vt:lpstr>Ectopie </vt:lpstr>
      <vt:lpstr>Présentation PowerPoint</vt:lpstr>
      <vt:lpstr>A propos des jonctions intercellulaires, donnez la (les) proposition(s) exacte(s) ?</vt:lpstr>
      <vt:lpstr>A propos des organites cellulaires, donnez la (les) proposition(s) exacte(s) ?</vt:lpstr>
      <vt:lpstr>A propos de la physiologie cellulaire, donnez la (les) proposition(s) exacte(s) ?</vt:lpstr>
      <vt:lpstr>A propos des variations microscopiques de cellules d’un tissu, donnez la (les) proposition(s) exacte(s) ?</vt:lpstr>
      <vt:lpstr>A propos de l’hypertophie et de l’hypotrophie, donnez la (les) proposition(s) exacte(s) ?</vt:lpstr>
      <vt:lpstr>A propos des transformations cellulaires et tissulaires, donnez la (les) proposition(s) exacte(s) ?</vt:lpstr>
      <vt:lpstr>Présentation PowerPoint</vt:lpstr>
    </vt:vector>
  </TitlesOfParts>
  <Company/>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A L’histologie</dc:title>
  <dc:creator>Melanie Anton</dc:creator>
  <cp:lastModifiedBy>Melanie Anton</cp:lastModifiedBy>
  <cp:revision>182</cp:revision>
  <dcterms:created xsi:type="dcterms:W3CDTF">2016-07-26T17:14:58Z</dcterms:created>
  <dcterms:modified xsi:type="dcterms:W3CDTF">2016-08-18T11:53:32Z</dcterms:modified>
</cp:coreProperties>
</file>