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0" autoAdjust="0"/>
    <p:restoredTop sz="94660"/>
  </p:normalViewPr>
  <p:slideViewPr>
    <p:cSldViewPr snapToGrid="0">
      <p:cViewPr varScale="1">
        <p:scale>
          <a:sx n="47" d="100"/>
          <a:sy n="47" d="100"/>
        </p:scale>
        <p:origin x="29" y="6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82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850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115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2337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099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288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023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983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12528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4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5683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57477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621244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61125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431704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6646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96886-C524-48ED-85E8-C4C95FD45224}" type="datetimeFigureOut">
              <a:rPr lang="fr-FR" smtClean="0"/>
              <a:t>28/12/2019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B1E39BF-B4B1-4D9B-B105-65229B28D61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9250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AF00FC-872E-43CE-BB82-AB01E25E5F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36988" y="1752600"/>
            <a:ext cx="8915399" cy="2262781"/>
          </a:xfrm>
        </p:spPr>
        <p:txBody>
          <a:bodyPr/>
          <a:lstStyle/>
          <a:p>
            <a:r>
              <a:rPr lang="fr-FR" dirty="0" err="1"/>
              <a:t>Amélogenèse</a:t>
            </a:r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D148DF8-9BA9-41AF-9871-B6CE5030E8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7947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B44564-833D-4A07-96E4-08DF41A8E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Plan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5CDF44-447A-40E6-94E2-3CE74E5C11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I/ Introduction</a:t>
            </a:r>
          </a:p>
          <a:p>
            <a:r>
              <a:rPr lang="fr-FR" dirty="0"/>
              <a:t>II/ Améloblaste pré-sécréteur</a:t>
            </a:r>
          </a:p>
          <a:p>
            <a:r>
              <a:rPr lang="fr-FR" dirty="0"/>
              <a:t>III/ Améloblaste sécréteur sans prolongement de Tomes</a:t>
            </a:r>
          </a:p>
          <a:p>
            <a:r>
              <a:rPr lang="fr-FR" dirty="0"/>
              <a:t>IV/ Améloblaste sécréteur avec prolongement de Tomes</a:t>
            </a:r>
          </a:p>
          <a:p>
            <a:r>
              <a:rPr lang="fr-FR" dirty="0"/>
              <a:t>V/ Améloblaste de transition</a:t>
            </a:r>
          </a:p>
          <a:p>
            <a:r>
              <a:rPr lang="fr-FR" dirty="0"/>
              <a:t>VI/ Améloblaste de maturation</a:t>
            </a:r>
          </a:p>
          <a:p>
            <a:r>
              <a:rPr lang="fr-FR" dirty="0"/>
              <a:t>VII/ Processus de maturation</a:t>
            </a:r>
          </a:p>
          <a:p>
            <a:r>
              <a:rPr lang="fr-FR" dirty="0"/>
              <a:t>VIII/ Améloblaste de protection </a:t>
            </a:r>
          </a:p>
        </p:txBody>
      </p:sp>
    </p:spTree>
    <p:extLst>
      <p:ext uri="{BB962C8B-B14F-4D97-AF65-F5344CB8AC3E}">
        <p14:creationId xmlns:p14="http://schemas.microsoft.com/office/powerpoint/2010/main" val="13543084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263E61-8D1C-4A11-A2B4-B49D5FB649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42606" y="0"/>
            <a:ext cx="3506788" cy="858790"/>
          </a:xfrm>
        </p:spPr>
        <p:txBody>
          <a:bodyPr/>
          <a:lstStyle/>
          <a:p>
            <a:r>
              <a:rPr lang="fr-FR" dirty="0"/>
              <a:t>I/ Introduction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581949E-D4CF-443C-A728-33651F834F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8299" y="858789"/>
            <a:ext cx="10130913" cy="5807481"/>
          </a:xfrm>
        </p:spPr>
        <p:txBody>
          <a:bodyPr/>
          <a:lstStyle/>
          <a:p>
            <a:r>
              <a:rPr lang="fr-FR" dirty="0" err="1"/>
              <a:t>Amélogenèse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 formation de l’émail par les améloblastes</a:t>
            </a:r>
          </a:p>
          <a:p>
            <a:r>
              <a:rPr lang="fr-FR" dirty="0">
                <a:sym typeface="Wingdings" panose="05000000000000000000" pitchFamily="2" charset="2"/>
              </a:rPr>
              <a:t>Synthèse, sécrétion, minéralisation puis maturation (≠ </a:t>
            </a:r>
            <a:r>
              <a:rPr lang="fr-FR" dirty="0" err="1">
                <a:sym typeface="Wingdings" panose="05000000000000000000" pitchFamily="2" charset="2"/>
              </a:rPr>
              <a:t>Dentinogenèse</a:t>
            </a:r>
            <a:r>
              <a:rPr lang="fr-FR" dirty="0">
                <a:sym typeface="Wingdings" panose="05000000000000000000" pitchFamily="2" charset="2"/>
              </a:rPr>
              <a:t>  synthèse, sécrétion, maturation puis minéralisation +++ ) </a:t>
            </a:r>
          </a:p>
          <a:p>
            <a:r>
              <a:rPr lang="fr-FR" dirty="0">
                <a:sym typeface="Wingdings" panose="05000000000000000000" pitchFamily="2" charset="2"/>
              </a:rPr>
              <a:t>  Email: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Recouvre la couronne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STRUCTURE (≠ Tissu)  </a:t>
            </a:r>
            <a:r>
              <a:rPr lang="fr-FR" dirty="0" err="1">
                <a:sym typeface="Wingdings" panose="05000000000000000000" pitchFamily="2" charset="2"/>
              </a:rPr>
              <a:t>accelulaire</a:t>
            </a:r>
            <a:r>
              <a:rPr lang="fr-FR" dirty="0">
                <a:sym typeface="Wingdings" panose="05000000000000000000" pitchFamily="2" charset="2"/>
              </a:rPr>
              <a:t>, avasculaire et non innervé ++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La + minéralisée de l’organisme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Organisé en prisme et substance </a:t>
            </a:r>
            <a:r>
              <a:rPr lang="fr-FR" dirty="0" err="1">
                <a:sym typeface="Wingdings" panose="05000000000000000000" pitchFamily="2" charset="2"/>
              </a:rPr>
              <a:t>interprismatique</a:t>
            </a:r>
            <a:r>
              <a:rPr lang="fr-FR" dirty="0">
                <a:sym typeface="Wingdings" panose="05000000000000000000" pitchFamily="2" charset="2"/>
              </a:rPr>
              <a:t> (SIP) composés 						       de cristaux d’apatites formés d’hydroxyapatite (HA)                                                           </a:t>
            </a:r>
            <a:r>
              <a:rPr lang="fr-FR" dirty="0" err="1">
                <a:sym typeface="Wingdings" panose="05000000000000000000" pitchFamily="2" charset="2"/>
              </a:rPr>
              <a:t>polysubstituées</a:t>
            </a:r>
            <a:endParaRPr lang="fr-FR" dirty="0">
              <a:sym typeface="Wingdings" panose="05000000000000000000" pitchFamily="2" charset="2"/>
            </a:endParaRPr>
          </a:p>
          <a:p>
            <a:pPr lvl="1"/>
            <a:r>
              <a:rPr lang="fr-FR" dirty="0">
                <a:sym typeface="Wingdings" panose="05000000000000000000" pitchFamily="2" charset="2"/>
              </a:rPr>
              <a:t>Maille élémentaire est de HA </a:t>
            </a:r>
            <a:r>
              <a:rPr lang="fr-FR" dirty="0"/>
              <a:t>Ca</a:t>
            </a:r>
            <a:r>
              <a:rPr lang="fr-FR" sz="1400" dirty="0"/>
              <a:t>10</a:t>
            </a:r>
            <a:r>
              <a:rPr lang="fr-FR" dirty="0"/>
              <a:t>(P0</a:t>
            </a:r>
            <a:r>
              <a:rPr lang="fr-FR" sz="1400" dirty="0"/>
              <a:t>4</a:t>
            </a:r>
            <a:r>
              <a:rPr lang="fr-FR" dirty="0"/>
              <a:t>)</a:t>
            </a:r>
            <a:r>
              <a:rPr lang="fr-FR" sz="1400" dirty="0"/>
              <a:t>6</a:t>
            </a:r>
            <a:r>
              <a:rPr lang="fr-FR" dirty="0"/>
              <a:t>(OH)</a:t>
            </a:r>
            <a:r>
              <a:rPr lang="fr-FR" sz="1400" dirty="0"/>
              <a:t>2</a:t>
            </a:r>
            <a:r>
              <a:rPr lang="fr-FR" dirty="0"/>
              <a:t> avec des 						    dimensions &lt; 1nm </a:t>
            </a:r>
          </a:p>
          <a:p>
            <a:pPr lvl="1"/>
            <a:r>
              <a:rPr lang="fr-FR" dirty="0"/>
              <a:t>Les mailles s’assemblent pour former les cristaux d’émail qui sont en forme de ruban de section hexagonale ( épaisseur 25-30 nm, largeur 60-70 nm, longueur 1mm)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pPr marL="457200" lvl="1" indent="0">
              <a:buNone/>
            </a:pPr>
            <a:r>
              <a:rPr lang="fr-FR" dirty="0">
                <a:sym typeface="Wingdings" panose="05000000000000000000" pitchFamily="2" charset="2"/>
              </a:rPr>
              <a:t> </a:t>
            </a:r>
            <a:r>
              <a:rPr lang="fr-FR" sz="2400" dirty="0">
                <a:sym typeface="Wingdings" panose="05000000000000000000" pitchFamily="2" charset="2"/>
              </a:rPr>
              <a:t>MAILLES  CRISTAUX  RUBANS HEXAGONAUX</a:t>
            </a:r>
            <a:endParaRPr lang="fr-FR" dirty="0"/>
          </a:p>
          <a:p>
            <a:pPr marL="457200" lvl="1" indent="0">
              <a:buNone/>
            </a:pP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4F7BE06-52EF-4368-9D5F-701944A613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71167" y="2566219"/>
            <a:ext cx="3230380" cy="2329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7770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F31CF3-F62F-49D4-B6F0-3C1BC9775D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41505" y="0"/>
            <a:ext cx="4206081" cy="835980"/>
          </a:xfrm>
        </p:spPr>
        <p:txBody>
          <a:bodyPr/>
          <a:lstStyle/>
          <a:p>
            <a:r>
              <a:rPr lang="fr-FR" dirty="0"/>
              <a:t>Email: généralités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5E3D71-233D-4FA5-87E1-412515D11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9806" y="835980"/>
            <a:ext cx="9734806" cy="5075242"/>
          </a:xfrm>
        </p:spPr>
        <p:txBody>
          <a:bodyPr/>
          <a:lstStyle/>
          <a:p>
            <a:r>
              <a:rPr lang="fr-FR" dirty="0"/>
              <a:t>Origine ECTODERMIQUE, améloblaste issus de épithélium dentaire interne (EDI)</a:t>
            </a:r>
          </a:p>
          <a:p>
            <a:r>
              <a:rPr lang="fr-FR" dirty="0"/>
              <a:t>Se forme UNIQUEMENT au stade de couronne </a:t>
            </a:r>
            <a:r>
              <a:rPr lang="fr-FR" dirty="0">
                <a:sym typeface="Wingdings" panose="05000000000000000000" pitchFamily="2" charset="2"/>
              </a:rPr>
              <a:t> processus limité  si problème durant cette période  seule les dents en cours d’</a:t>
            </a:r>
            <a:r>
              <a:rPr lang="fr-FR" dirty="0" err="1">
                <a:sym typeface="Wingdings" panose="05000000000000000000" pitchFamily="2" charset="2"/>
              </a:rPr>
              <a:t>amélogenèse</a:t>
            </a:r>
            <a:r>
              <a:rPr lang="fr-FR" dirty="0">
                <a:sym typeface="Wingdings" panose="05000000000000000000" pitchFamily="2" charset="2"/>
              </a:rPr>
              <a:t> sont atteintes</a:t>
            </a:r>
          </a:p>
          <a:p>
            <a:r>
              <a:rPr lang="fr-FR" dirty="0">
                <a:sym typeface="Wingdings" panose="05000000000000000000" pitchFamily="2" charset="2"/>
              </a:rPr>
              <a:t>Première couche présente à S14 in utéro sur incisives centrales temporaires</a:t>
            </a:r>
          </a:p>
          <a:p>
            <a:r>
              <a:rPr lang="fr-FR" dirty="0" err="1">
                <a:sym typeface="Wingdings" panose="05000000000000000000" pitchFamily="2" charset="2"/>
              </a:rPr>
              <a:t>Amélogenèse</a:t>
            </a:r>
            <a:r>
              <a:rPr lang="fr-FR" dirty="0">
                <a:sym typeface="Wingdings" panose="05000000000000000000" pitchFamily="2" charset="2"/>
              </a:rPr>
              <a:t> peut durer 5 ans pour les dans définitive</a:t>
            </a:r>
          </a:p>
          <a:p>
            <a:r>
              <a:rPr lang="fr-FR" dirty="0" err="1">
                <a:sym typeface="Wingdings" panose="05000000000000000000" pitchFamily="2" charset="2"/>
              </a:rPr>
              <a:t>Amélogenèse</a:t>
            </a:r>
            <a:r>
              <a:rPr lang="fr-FR" dirty="0">
                <a:sym typeface="Wingdings" panose="05000000000000000000" pitchFamily="2" charset="2"/>
              </a:rPr>
              <a:t> suit un gradient temporo-</a:t>
            </a:r>
            <a:r>
              <a:rPr lang="fr-FR" dirty="0" err="1">
                <a:sym typeface="Wingdings" panose="05000000000000000000" pitchFamily="2" charset="2"/>
              </a:rPr>
              <a:t>spaciale</a:t>
            </a:r>
            <a:r>
              <a:rPr lang="fr-FR" dirty="0">
                <a:sym typeface="Wingdings" panose="05000000000000000000" pitchFamily="2" charset="2"/>
              </a:rPr>
              <a:t> de différenciation entre la cuspide et le collet +++++</a:t>
            </a:r>
          </a:p>
          <a:p>
            <a:r>
              <a:rPr lang="fr-FR" dirty="0" err="1">
                <a:sym typeface="Wingdings" panose="05000000000000000000" pitchFamily="2" charset="2"/>
              </a:rPr>
              <a:t>Amélogenèse</a:t>
            </a:r>
            <a:r>
              <a:rPr lang="fr-FR" dirty="0">
                <a:sym typeface="Wingdings" panose="05000000000000000000" pitchFamily="2" charset="2"/>
              </a:rPr>
              <a:t> :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Améloblaste pré-sécréteur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Améloblaste sécréteur sans prolongement de Tomes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Améloblaste sécréteur avec prolongement de Tomes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Améloblaste de maturation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Améloblaste de protection </a:t>
            </a:r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9A77CFC-E1ED-4D24-9B56-75293A6CAAB3}"/>
              </a:ext>
            </a:extLst>
          </p:cNvPr>
          <p:cNvSpPr txBox="1"/>
          <p:nvPr/>
        </p:nvSpPr>
        <p:spPr>
          <a:xfrm>
            <a:off x="8804787" y="6022020"/>
            <a:ext cx="29496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Améloblaste = </a:t>
            </a:r>
            <a:r>
              <a:rPr lang="fr-FR" dirty="0" err="1"/>
              <a:t>AméloB</a:t>
            </a:r>
            <a:endParaRPr lang="fr-FR" dirty="0"/>
          </a:p>
          <a:p>
            <a:r>
              <a:rPr lang="fr-FR" dirty="0" err="1"/>
              <a:t>Amélogenèse</a:t>
            </a:r>
            <a:r>
              <a:rPr lang="fr-FR" dirty="0"/>
              <a:t> = </a:t>
            </a:r>
            <a:r>
              <a:rPr lang="fr-FR" dirty="0" err="1"/>
              <a:t>AméloG</a:t>
            </a:r>
            <a:endParaRPr lang="fr-FR" dirty="0"/>
          </a:p>
          <a:p>
            <a:r>
              <a:rPr lang="fr-FR" dirty="0"/>
              <a:t>Odontoblaste = </a:t>
            </a:r>
            <a:r>
              <a:rPr lang="fr-FR" dirty="0" err="1"/>
              <a:t>odontoB</a:t>
            </a:r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58343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4128CD-8CA2-4CD1-A4F3-54F2667BEA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828" y="7559"/>
            <a:ext cx="6846043" cy="939219"/>
          </a:xfrm>
        </p:spPr>
        <p:txBody>
          <a:bodyPr/>
          <a:lstStyle/>
          <a:p>
            <a:r>
              <a:rPr lang="fr-FR" dirty="0"/>
              <a:t>II/ Améloblaste pré-sécréteur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0CB239A-E45C-4DA3-A28D-D7341A0465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3575" y="669975"/>
            <a:ext cx="5888425" cy="5518050"/>
          </a:xfrm>
        </p:spPr>
        <p:txBody>
          <a:bodyPr>
            <a:normAutofit/>
          </a:bodyPr>
          <a:lstStyle/>
          <a:p>
            <a:r>
              <a:rPr lang="fr-FR" dirty="0" err="1"/>
              <a:t>AméloB</a:t>
            </a:r>
            <a:r>
              <a:rPr lang="fr-FR" dirty="0"/>
              <a:t> pré-sécréteur = stade d’</a:t>
            </a:r>
            <a:r>
              <a:rPr lang="fr-FR" dirty="0" err="1"/>
              <a:t>histodifférenciation</a:t>
            </a:r>
            <a:r>
              <a:rPr lang="fr-FR" dirty="0"/>
              <a:t> 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Sortie du cycle mitotique </a:t>
            </a:r>
            <a:r>
              <a:rPr lang="fr-FR" dirty="0">
                <a:sym typeface="Wingdings" panose="05000000000000000000" pitchFamily="2" charset="2"/>
              </a:rPr>
              <a:t> Cellule post-mitotique  apte à entamer l’</a:t>
            </a:r>
            <a:r>
              <a:rPr lang="fr-FR" dirty="0" err="1">
                <a:sym typeface="Wingdings" panose="05000000000000000000" pitchFamily="2" charset="2"/>
              </a:rPr>
              <a:t>améloG</a:t>
            </a:r>
            <a:endParaRPr lang="fr-FR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dirty="0">
              <a:sym typeface="Wingdings" panose="05000000000000000000" pitchFamily="2" charset="2"/>
            </a:endParaRPr>
          </a:p>
          <a:p>
            <a:r>
              <a:rPr lang="fr-FR" dirty="0">
                <a:sym typeface="Wingdings" panose="05000000000000000000" pitchFamily="2" charset="2"/>
              </a:rPr>
              <a:t>Sortie du cycle de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couplée avec les </a:t>
            </a:r>
            <a:r>
              <a:rPr lang="fr-FR" dirty="0" err="1">
                <a:sym typeface="Wingdings" panose="05000000000000000000" pitchFamily="2" charset="2"/>
              </a:rPr>
              <a:t>odontoB</a:t>
            </a:r>
            <a:r>
              <a:rPr lang="fr-FR" dirty="0">
                <a:sym typeface="Wingdings" panose="05000000000000000000" pitchFamily="2" charset="2"/>
              </a:rPr>
              <a:t> avec un </a:t>
            </a:r>
            <a:r>
              <a:rPr lang="fr-FR" b="1" dirty="0">
                <a:sym typeface="Wingdings" panose="05000000000000000000" pitchFamily="2" charset="2"/>
              </a:rPr>
              <a:t>décalage de 24h à 66h</a:t>
            </a:r>
            <a:r>
              <a:rPr lang="fr-FR" dirty="0">
                <a:sym typeface="Wingdings" panose="05000000000000000000" pitchFamily="2" charset="2"/>
              </a:rPr>
              <a:t> +++++ ( Différenciation des </a:t>
            </a:r>
            <a:r>
              <a:rPr lang="fr-FR" dirty="0" err="1">
                <a:sym typeface="Wingdings" panose="05000000000000000000" pitchFamily="2" charset="2"/>
              </a:rPr>
              <a:t>odontoB</a:t>
            </a:r>
            <a:r>
              <a:rPr lang="fr-FR" dirty="0">
                <a:sym typeface="Wingdings" panose="05000000000000000000" pitchFamily="2" charset="2"/>
              </a:rPr>
              <a:t> PUIS des pré-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 </a:t>
            </a:r>
            <a:r>
              <a:rPr lang="fr-FR" dirty="0" err="1">
                <a:sym typeface="Wingdings" panose="05000000000000000000" pitchFamily="2" charset="2"/>
              </a:rPr>
              <a:t>AméloG</a:t>
            </a:r>
            <a:r>
              <a:rPr lang="fr-FR" dirty="0">
                <a:sym typeface="Wingdings" panose="05000000000000000000" pitchFamily="2" charset="2"/>
              </a:rPr>
              <a:t> synchronisé avec </a:t>
            </a:r>
            <a:r>
              <a:rPr lang="fr-FR" dirty="0" err="1">
                <a:sym typeface="Wingdings" panose="05000000000000000000" pitchFamily="2" charset="2"/>
              </a:rPr>
              <a:t>dentinoG</a:t>
            </a:r>
            <a:r>
              <a:rPr lang="fr-FR" dirty="0">
                <a:sym typeface="Wingdings" panose="05000000000000000000" pitchFamily="2" charset="2"/>
              </a:rPr>
              <a:t> suivant un gradient temporo-spatiale avec un léger retard pour les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)</a:t>
            </a:r>
          </a:p>
          <a:p>
            <a:pPr marL="0" indent="0">
              <a:buNone/>
            </a:pPr>
            <a:endParaRPr lang="fr-FR" dirty="0">
              <a:sym typeface="Wingdings" panose="05000000000000000000" pitchFamily="2" charset="2"/>
            </a:endParaRPr>
          </a:p>
          <a:p>
            <a:r>
              <a:rPr lang="fr-FR" dirty="0">
                <a:sym typeface="Wingdings" panose="05000000000000000000" pitchFamily="2" charset="2"/>
              </a:rPr>
              <a:t>Débute au niveau de la future jonction émail/dentine en face des </a:t>
            </a:r>
            <a:r>
              <a:rPr lang="fr-FR" dirty="0" err="1">
                <a:sym typeface="Wingdings" panose="05000000000000000000" pitchFamily="2" charset="2"/>
              </a:rPr>
              <a:t>odontoB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7F4B739-C96C-4E15-9759-2FBB47D307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975"/>
            <a:ext cx="6303575" cy="3385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164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54D91D-5838-4A0D-BD5E-B442379C88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02998" y="127819"/>
            <a:ext cx="6489002" cy="3765603"/>
          </a:xfrm>
        </p:spPr>
        <p:txBody>
          <a:bodyPr>
            <a:normAutofit/>
          </a:bodyPr>
          <a:lstStyle/>
          <a:p>
            <a:r>
              <a:rPr lang="fr-FR" dirty="0"/>
              <a:t>Allongement de la ¢ et devient prismatique</a:t>
            </a:r>
          </a:p>
          <a:p>
            <a:r>
              <a:rPr lang="fr-FR" dirty="0"/>
              <a:t>Migration noyau vers SI </a:t>
            </a:r>
            <a:r>
              <a:rPr lang="fr-FR" dirty="0">
                <a:sym typeface="Wingdings" panose="05000000000000000000" pitchFamily="2" charset="2"/>
              </a:rPr>
              <a:t>pole proximal ¢ polarisée</a:t>
            </a:r>
          </a:p>
          <a:p>
            <a:r>
              <a:rPr lang="fr-FR" dirty="0">
                <a:sym typeface="Wingdings" panose="05000000000000000000" pitchFamily="2" charset="2"/>
              </a:rPr>
              <a:t>Accumulation organite de synthèse au pole distal ( nb de REG augmentent et disposition parallèle au grand axe de la ¢ ) </a:t>
            </a:r>
          </a:p>
          <a:p>
            <a:r>
              <a:rPr lang="fr-FR" dirty="0">
                <a:sym typeface="Wingdings" panose="05000000000000000000" pitchFamily="2" charset="2"/>
              </a:rPr>
              <a:t>Formation d’une jonction circulaire au pole distal grâce à l’accumulation du cytosquelette en distal</a:t>
            </a:r>
          </a:p>
          <a:p>
            <a:r>
              <a:rPr lang="fr-FR" dirty="0">
                <a:sym typeface="Wingdings" panose="05000000000000000000" pitchFamily="2" charset="2"/>
              </a:rPr>
              <a:t>Présence de 2 complexes au pole proximal et distal afin de maintenir l’alignement des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endParaRPr lang="fr-FR" dirty="0"/>
          </a:p>
          <a:p>
            <a:r>
              <a:rPr lang="fr-FR" dirty="0"/>
              <a:t>les complexes qui irradient dans le cytoplasme </a:t>
            </a:r>
            <a:r>
              <a:rPr lang="fr-FR" dirty="0">
                <a:sym typeface="Wingdings" panose="05000000000000000000" pitchFamily="2" charset="2"/>
              </a:rPr>
              <a:t> formation toiles terminales ( terminal web) 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763F830-876D-4407-B107-E8D8556C22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820985" cy="389342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9C69FC2-0825-41F8-A0C1-F2153A8966BA}"/>
              </a:ext>
            </a:extLst>
          </p:cNvPr>
          <p:cNvSpPr txBox="1"/>
          <p:nvPr/>
        </p:nvSpPr>
        <p:spPr>
          <a:xfrm>
            <a:off x="1902541" y="4021241"/>
            <a:ext cx="10043652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Disparition de la MB séparant les pré-</a:t>
            </a:r>
            <a:r>
              <a:rPr lang="fr-FR" dirty="0" err="1"/>
              <a:t>améloB</a:t>
            </a:r>
            <a:r>
              <a:rPr lang="fr-FR" dirty="0"/>
              <a:t> des pré-</a:t>
            </a:r>
            <a:r>
              <a:rPr lang="fr-FR" dirty="0" err="1"/>
              <a:t>odontoB</a:t>
            </a:r>
            <a:r>
              <a:rPr lang="fr-FR" dirty="0"/>
              <a:t> après sécrétion du manteau dentinaire par les </a:t>
            </a:r>
            <a:r>
              <a:rPr lang="fr-FR" dirty="0" err="1"/>
              <a:t>odontoB</a:t>
            </a:r>
            <a:r>
              <a:rPr lang="fr-FR" dirty="0"/>
              <a:t>:</a:t>
            </a:r>
          </a:p>
          <a:p>
            <a:r>
              <a:rPr lang="fr-FR" dirty="0"/>
              <a:t>	- Dégradation par MMP présentes dans les vésicules issues du bourgeonnement de la membrane plasmique des </a:t>
            </a:r>
            <a:r>
              <a:rPr lang="fr-FR" dirty="0" err="1"/>
              <a:t>odontoB</a:t>
            </a:r>
            <a:endParaRPr lang="fr-FR" dirty="0"/>
          </a:p>
          <a:p>
            <a:r>
              <a:rPr lang="fr-FR" dirty="0"/>
              <a:t>	-Fragment phagocytés par </a:t>
            </a:r>
            <a:r>
              <a:rPr lang="fr-FR" dirty="0" err="1"/>
              <a:t>AméloB</a:t>
            </a:r>
            <a:r>
              <a:rPr lang="fr-FR" dirty="0"/>
              <a:t> pré-sécréteurs grâce à leurs lysosomes</a:t>
            </a:r>
          </a:p>
          <a:p>
            <a:endParaRPr lang="fr-FR" sz="2400" dirty="0"/>
          </a:p>
          <a:p>
            <a:r>
              <a:rPr lang="fr-FR" sz="2400" b="1" dirty="0"/>
              <a:t>Disparition MB </a:t>
            </a:r>
            <a:r>
              <a:rPr lang="fr-FR" sz="2400" b="1" dirty="0">
                <a:sym typeface="Wingdings" panose="05000000000000000000" pitchFamily="2" charset="2"/>
              </a:rPr>
              <a:t> contact entre </a:t>
            </a:r>
            <a:r>
              <a:rPr lang="fr-FR" sz="2400" b="1" dirty="0" err="1">
                <a:sym typeface="Wingdings" panose="05000000000000000000" pitchFamily="2" charset="2"/>
              </a:rPr>
              <a:t>améloB</a:t>
            </a:r>
            <a:r>
              <a:rPr lang="fr-FR" sz="2400" b="1" dirty="0">
                <a:sym typeface="Wingdings" panose="05000000000000000000" pitchFamily="2" charset="2"/>
              </a:rPr>
              <a:t> et manteau dentinaire  début de l’</a:t>
            </a:r>
            <a:r>
              <a:rPr lang="fr-FR" sz="2400" b="1" dirty="0" err="1">
                <a:sym typeface="Wingdings" panose="05000000000000000000" pitchFamily="2" charset="2"/>
              </a:rPr>
              <a:t>amélogenèse</a:t>
            </a:r>
            <a:r>
              <a:rPr lang="fr-FR" sz="2400" b="1" dirty="0">
                <a:sym typeface="Wingdings" panose="05000000000000000000" pitchFamily="2" charset="2"/>
              </a:rPr>
              <a:t> ( </a:t>
            </a:r>
            <a:r>
              <a:rPr lang="fr-FR" sz="2400" b="1" dirty="0" err="1">
                <a:sym typeface="Wingdings" panose="05000000000000000000" pitchFamily="2" charset="2"/>
              </a:rPr>
              <a:t>améloB</a:t>
            </a:r>
            <a:r>
              <a:rPr lang="fr-FR" sz="2400" b="1" dirty="0">
                <a:sym typeface="Wingdings" panose="05000000000000000000" pitchFamily="2" charset="2"/>
              </a:rPr>
              <a:t> </a:t>
            </a:r>
            <a:r>
              <a:rPr lang="fr-FR" sz="2400" b="1" dirty="0" err="1">
                <a:sym typeface="Wingdings" panose="05000000000000000000" pitchFamily="2" charset="2"/>
              </a:rPr>
              <a:t>debient</a:t>
            </a:r>
            <a:r>
              <a:rPr lang="fr-FR" sz="2400" b="1" dirty="0">
                <a:sym typeface="Wingdings" panose="05000000000000000000" pitchFamily="2" charset="2"/>
              </a:rPr>
              <a:t> sécréteur et dépose la 1</a:t>
            </a:r>
            <a:r>
              <a:rPr lang="fr-FR" sz="2400" b="1" baseline="30000" dirty="0">
                <a:sym typeface="Wingdings" panose="05000000000000000000" pitchFamily="2" charset="2"/>
              </a:rPr>
              <a:t>ère</a:t>
            </a:r>
            <a:r>
              <a:rPr lang="fr-FR" sz="2400" b="1" dirty="0">
                <a:sym typeface="Wingdings" panose="05000000000000000000" pitchFamily="2" charset="2"/>
              </a:rPr>
              <a:t> couche d’émail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2568337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404836-BD7B-4F92-9D21-BA552DF70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819" y="117987"/>
            <a:ext cx="10540181" cy="1165123"/>
          </a:xfrm>
        </p:spPr>
        <p:txBody>
          <a:bodyPr>
            <a:normAutofit fontScale="90000"/>
          </a:bodyPr>
          <a:lstStyle/>
          <a:p>
            <a:r>
              <a:rPr lang="fr-FR" dirty="0"/>
              <a:t>III/ </a:t>
            </a:r>
            <a:r>
              <a:rPr lang="fr-FR" dirty="0" err="1"/>
              <a:t>AméloB</a:t>
            </a:r>
            <a:r>
              <a:rPr lang="fr-FR" dirty="0"/>
              <a:t> sécréteur sans prolongement de Tomes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68723E-A8BB-4298-9FB5-6C57AED81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03960" y="1071716"/>
            <a:ext cx="8915400" cy="3777622"/>
          </a:xfrm>
        </p:spPr>
        <p:txBody>
          <a:bodyPr/>
          <a:lstStyle/>
          <a:p>
            <a:r>
              <a:rPr lang="fr-FR" dirty="0"/>
              <a:t>Allongement de la ¢</a:t>
            </a:r>
          </a:p>
          <a:p>
            <a:r>
              <a:rPr lang="fr-FR" dirty="0"/>
              <a:t>Augmentation de la polarisation de la ¢ lié à l’augmentation du nombre d’organites de synthèse </a:t>
            </a:r>
          </a:p>
          <a:p>
            <a:r>
              <a:rPr lang="fr-FR" dirty="0"/>
              <a:t>Vésicules de synthèse acheminées vers le pole distal </a:t>
            </a:r>
            <a:r>
              <a:rPr lang="fr-FR" dirty="0">
                <a:sym typeface="Wingdings" panose="05000000000000000000" pitchFamily="2" charset="2"/>
              </a:rPr>
              <a:t> observation phénomène d’exocytose  début de la sécrétion des protéines de l’émail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CB6A9316-FB3C-461F-A53C-76715ABED3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00548"/>
            <a:ext cx="2373414" cy="5010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45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6E4406E-B06B-437B-AC58-ACF0FB6DED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0"/>
            <a:ext cx="5982930" cy="2743200"/>
          </a:xfrm>
        </p:spPr>
        <p:txBody>
          <a:bodyPr/>
          <a:lstStyle/>
          <a:p>
            <a:r>
              <a:rPr lang="fr-FR" dirty="0"/>
              <a:t>Formation de la 1</a:t>
            </a:r>
            <a:r>
              <a:rPr lang="fr-FR" baseline="30000" dirty="0"/>
              <a:t>ère</a:t>
            </a:r>
            <a:r>
              <a:rPr lang="fr-FR" dirty="0"/>
              <a:t> couche d’émail APRISMATIQUE ayant pour épaisseur 10 µm </a:t>
            </a:r>
          </a:p>
          <a:p>
            <a:r>
              <a:rPr lang="fr-FR" dirty="0"/>
              <a:t>Forme la jonction émail/dentine composée:</a:t>
            </a:r>
          </a:p>
          <a:p>
            <a:pPr lvl="1"/>
            <a:r>
              <a:rPr lang="fr-FR" dirty="0"/>
              <a:t>Matrice minéralisée </a:t>
            </a:r>
          </a:p>
          <a:p>
            <a:pPr lvl="1"/>
            <a:r>
              <a:rPr lang="fr-FR" dirty="0"/>
              <a:t>Cristaux d’émail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0D9AAD19-BBD1-4095-AF24-F9BF283F4E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694414" cy="2862433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8F9CD7D-9248-4E18-82E0-34ABC3FBD18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7507469" cy="319824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6CAD3FA-6B17-44F3-ACAC-00555F60FFEA}"/>
              </a:ext>
            </a:extLst>
          </p:cNvPr>
          <p:cNvSpPr txBox="1"/>
          <p:nvPr/>
        </p:nvSpPr>
        <p:spPr>
          <a:xfrm>
            <a:off x="7728155" y="4077930"/>
            <a:ext cx="4350775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¢ du réticulum étoilé disparaissent par apoptose </a:t>
            </a:r>
            <a:r>
              <a:rPr lang="fr-FR" dirty="0">
                <a:sym typeface="Wingdings" panose="05000000000000000000" pitchFamily="2" charset="2"/>
              </a:rPr>
              <a:t> collapsus en EDE et SI  formation de la couche papillaire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107576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581EA-F905-4AB3-A278-B3E21CACB9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8581" y="0"/>
            <a:ext cx="10643419" cy="1445342"/>
          </a:xfrm>
        </p:spPr>
        <p:txBody>
          <a:bodyPr/>
          <a:lstStyle/>
          <a:p>
            <a:r>
              <a:rPr lang="fr-FR" dirty="0"/>
              <a:t>IV/ Améloblaste sécréteur avec prolongement de Tomes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9BDFA7D-4BC5-4BE9-B805-5FEC9D4A4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1540189"/>
            <a:ext cx="8915400" cy="3777622"/>
          </a:xfrm>
        </p:spPr>
        <p:txBody>
          <a:bodyPr>
            <a:normAutofit lnSpcReduction="10000"/>
          </a:bodyPr>
          <a:lstStyle/>
          <a:p>
            <a:r>
              <a:rPr lang="fr-FR" dirty="0"/>
              <a:t>Sécrétion émail prismatique immature </a:t>
            </a:r>
          </a:p>
          <a:p>
            <a:r>
              <a:rPr lang="fr-FR" dirty="0"/>
              <a:t>4 compartiments: </a:t>
            </a:r>
            <a:r>
              <a:rPr lang="fr-FR" dirty="0" err="1"/>
              <a:t>infranucléaire</a:t>
            </a:r>
            <a:r>
              <a:rPr lang="fr-FR" dirty="0"/>
              <a:t>, nucléaire, </a:t>
            </a:r>
            <a:r>
              <a:rPr lang="fr-FR" dirty="0" err="1"/>
              <a:t>supranucléaire</a:t>
            </a:r>
            <a:r>
              <a:rPr lang="fr-FR" dirty="0"/>
              <a:t> et apical</a:t>
            </a:r>
          </a:p>
          <a:p>
            <a:r>
              <a:rPr lang="fr-FR" dirty="0"/>
              <a:t>Dès la formation de émail </a:t>
            </a:r>
            <a:r>
              <a:rPr lang="fr-FR" dirty="0" err="1"/>
              <a:t>aprismatique</a:t>
            </a:r>
            <a:r>
              <a:rPr lang="fr-FR" dirty="0"/>
              <a:t> </a:t>
            </a:r>
            <a:r>
              <a:rPr lang="fr-FR" dirty="0">
                <a:sym typeface="Wingdings" panose="05000000000000000000" pitchFamily="2" charset="2"/>
              </a:rPr>
              <a:t> formation au pole distal d’un prolongement conique = prolongement de Tomes </a:t>
            </a:r>
          </a:p>
          <a:p>
            <a:r>
              <a:rPr lang="fr-FR" dirty="0">
                <a:sym typeface="Wingdings" panose="05000000000000000000" pitchFamily="2" charset="2"/>
              </a:rPr>
              <a:t>Tomes: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Site proximal : sécrétion de SIP qui est sécrété par plusieurs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voisins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Site distal : sécrétion de UN PRISME ( chaque prisme est sécrété par 1 seul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et traverse toute l’épaisseur de l’émail</a:t>
            </a:r>
          </a:p>
          <a:p>
            <a:r>
              <a:rPr lang="fr-FR" dirty="0">
                <a:sym typeface="Wingdings" panose="05000000000000000000" pitchFamily="2" charset="2"/>
              </a:rPr>
              <a:t>Rythme de l’</a:t>
            </a:r>
            <a:r>
              <a:rPr lang="fr-FR" dirty="0" err="1">
                <a:sym typeface="Wingdings" panose="05000000000000000000" pitchFamily="2" charset="2"/>
              </a:rPr>
              <a:t>améloG</a:t>
            </a:r>
            <a:r>
              <a:rPr lang="fr-FR" dirty="0">
                <a:sym typeface="Wingdings" panose="05000000000000000000" pitchFamily="2" charset="2"/>
              </a:rPr>
              <a:t>  4 µm d’émail/ J +++++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Phase de synthèse </a:t>
            </a:r>
            <a:r>
              <a:rPr lang="fr-FR" dirty="0" err="1">
                <a:sym typeface="Wingdings" panose="05000000000000000000" pitchFamily="2" charset="2"/>
              </a:rPr>
              <a:t>actuve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Phase de repos 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D8C3F376-BE25-48CF-B30D-85F65B819A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213" y="1445342"/>
            <a:ext cx="2128571" cy="5176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9876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1A962-9E8A-40D1-BA2F-CDEF7FE12C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5660" y="66553"/>
            <a:ext cx="7863681" cy="880225"/>
          </a:xfrm>
        </p:spPr>
        <p:txBody>
          <a:bodyPr/>
          <a:lstStyle/>
          <a:p>
            <a:r>
              <a:rPr lang="fr-FR" dirty="0"/>
              <a:t>Protéines de la matrice de l’émail: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5AA7191-71CA-469C-B26E-3F71422A6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71251" y="946778"/>
            <a:ext cx="9807677" cy="5689996"/>
          </a:xfrm>
        </p:spPr>
        <p:txBody>
          <a:bodyPr/>
          <a:lstStyle/>
          <a:p>
            <a:r>
              <a:rPr lang="fr-FR" dirty="0" err="1"/>
              <a:t>Role</a:t>
            </a:r>
            <a:r>
              <a:rPr lang="fr-FR" dirty="0"/>
              <a:t>: initiation de la formation des cristaux =  nucléation et contrôle de leurs formes et croissances</a:t>
            </a:r>
          </a:p>
          <a:p>
            <a:pPr marL="0" indent="0">
              <a:buNone/>
            </a:pPr>
            <a:endParaRPr lang="fr-FR" dirty="0"/>
          </a:p>
          <a:p>
            <a:r>
              <a:rPr lang="fr-FR" dirty="0"/>
              <a:t>Enaméline</a:t>
            </a:r>
          </a:p>
          <a:p>
            <a:pPr lvl="1"/>
            <a:r>
              <a:rPr lang="fr-FR" dirty="0"/>
              <a:t>Grande affinité pour l’HA</a:t>
            </a:r>
          </a:p>
          <a:p>
            <a:pPr lvl="1"/>
            <a:r>
              <a:rPr lang="fr-FR" dirty="0"/>
              <a:t>Nucléation des cristaux </a:t>
            </a:r>
          </a:p>
          <a:p>
            <a:pPr lvl="1"/>
            <a:r>
              <a:rPr lang="fr-FR" dirty="0"/>
              <a:t>Croissance selon l’axe C ( par épitaxie = élongation) </a:t>
            </a:r>
          </a:p>
          <a:p>
            <a:pPr lvl="1"/>
            <a:r>
              <a:rPr lang="fr-FR" dirty="0"/>
              <a:t>Anomalie génétique =</a:t>
            </a:r>
            <a:r>
              <a:rPr lang="fr-FR" dirty="0" err="1"/>
              <a:t>amélogenèse</a:t>
            </a:r>
            <a:r>
              <a:rPr lang="fr-FR" dirty="0"/>
              <a:t> imparfaite de forme hypoplasique ( manque émail) 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r>
              <a:rPr lang="fr-FR" dirty="0"/>
              <a:t> </a:t>
            </a:r>
            <a:r>
              <a:rPr lang="fr-FR" dirty="0" err="1"/>
              <a:t>Tuftéline</a:t>
            </a:r>
            <a:endParaRPr lang="fr-FR" dirty="0"/>
          </a:p>
          <a:p>
            <a:pPr lvl="1"/>
            <a:r>
              <a:rPr lang="fr-FR" dirty="0"/>
              <a:t>Nucléation du cristal </a:t>
            </a:r>
          </a:p>
          <a:p>
            <a:pPr lvl="1"/>
            <a:r>
              <a:rPr lang="fr-FR" dirty="0"/>
              <a:t>Autres rôles car trouvée dans des tissus non-minéralisés </a:t>
            </a:r>
          </a:p>
          <a:p>
            <a:pPr lvl="1"/>
            <a:r>
              <a:rPr lang="fr-FR" dirty="0"/>
              <a:t>Anomalie génétique : </a:t>
            </a:r>
            <a:r>
              <a:rPr lang="fr-FR" dirty="0" err="1"/>
              <a:t>amélogenèse</a:t>
            </a:r>
            <a:r>
              <a:rPr lang="fr-FR" dirty="0"/>
              <a:t> imparfaite autosomique dominante de forme hypoplasique 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51163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DF5F97-21C1-4312-B2B7-741E1B2310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51819" y="0"/>
            <a:ext cx="10540181" cy="6858000"/>
          </a:xfrm>
        </p:spPr>
        <p:txBody>
          <a:bodyPr/>
          <a:lstStyle/>
          <a:p>
            <a:r>
              <a:rPr lang="fr-FR" dirty="0"/>
              <a:t>Améloblastine</a:t>
            </a:r>
          </a:p>
          <a:p>
            <a:pPr lvl="1"/>
            <a:r>
              <a:rPr lang="fr-FR" dirty="0"/>
              <a:t>Évite la fusion entre prismes et SIP, peu affinité pour HA </a:t>
            </a:r>
          </a:p>
          <a:p>
            <a:pPr lvl="1"/>
            <a:r>
              <a:rPr lang="fr-FR" dirty="0"/>
              <a:t>Adhérence à des </a:t>
            </a:r>
            <a:r>
              <a:rPr lang="fr-FR" dirty="0" err="1"/>
              <a:t>améloB</a:t>
            </a:r>
            <a:r>
              <a:rPr lang="fr-FR" dirty="0"/>
              <a:t> sécréteurs à la matrice de l’émail  </a:t>
            </a:r>
          </a:p>
          <a:p>
            <a:r>
              <a:rPr lang="fr-FR" dirty="0"/>
              <a:t> </a:t>
            </a:r>
            <a:r>
              <a:rPr lang="fr-FR" dirty="0" err="1"/>
              <a:t>Amélogénine</a:t>
            </a:r>
            <a:endParaRPr lang="fr-FR" dirty="0"/>
          </a:p>
          <a:p>
            <a:pPr lvl="1"/>
            <a:r>
              <a:rPr lang="fr-FR" dirty="0"/>
              <a:t>Font 25kDa </a:t>
            </a:r>
            <a:r>
              <a:rPr lang="fr-FR" dirty="0">
                <a:sym typeface="Wingdings" panose="05000000000000000000" pitchFamily="2" charset="2"/>
              </a:rPr>
              <a:t> s’auto-assemblent pour former des agrégats sphérique de 15 – 20 nm de diamètre </a:t>
            </a:r>
            <a:r>
              <a:rPr lang="fr-FR" dirty="0" err="1">
                <a:sym typeface="Wingdings" panose="05000000000000000000" pitchFamily="2" charset="2"/>
              </a:rPr>
              <a:t>comportants</a:t>
            </a:r>
            <a:r>
              <a:rPr lang="fr-FR" dirty="0">
                <a:sym typeface="Wingdings" panose="05000000000000000000" pitchFamily="2" charset="2"/>
              </a:rPr>
              <a:t> 100- 200 molécules  formation de </a:t>
            </a:r>
            <a:r>
              <a:rPr lang="fr-FR" dirty="0" err="1">
                <a:sym typeface="Wingdings" panose="05000000000000000000" pitchFamily="2" charset="2"/>
              </a:rPr>
              <a:t>nanosphères</a:t>
            </a:r>
            <a:r>
              <a:rPr lang="fr-FR" dirty="0">
                <a:sym typeface="Wingdings" panose="05000000000000000000" pitchFamily="2" charset="2"/>
              </a:rPr>
              <a:t> d’</a:t>
            </a:r>
            <a:r>
              <a:rPr lang="fr-FR" dirty="0" err="1">
                <a:sym typeface="Wingdings" panose="05000000000000000000" pitchFamily="2" charset="2"/>
              </a:rPr>
              <a:t>amélogénines</a:t>
            </a:r>
            <a:r>
              <a:rPr lang="fr-FR" dirty="0">
                <a:sym typeface="Wingdings" panose="05000000000000000000" pitchFamily="2" charset="2"/>
              </a:rPr>
              <a:t> ( molécule </a:t>
            </a:r>
            <a:r>
              <a:rPr lang="fr-FR" dirty="0" err="1">
                <a:sym typeface="Wingdings" panose="05000000000000000000" pitchFamily="2" charset="2"/>
              </a:rPr>
              <a:t>supra-moléculaire</a:t>
            </a:r>
            <a:r>
              <a:rPr lang="fr-FR" dirty="0">
                <a:sym typeface="Wingdings" panose="05000000000000000000" pitchFamily="2" charset="2"/>
              </a:rPr>
              <a:t>)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Espace entre 2 cristaux = 20 nm = diamètre d’une </a:t>
            </a:r>
            <a:r>
              <a:rPr lang="fr-FR" dirty="0" err="1">
                <a:sym typeface="Wingdings" panose="05000000000000000000" pitchFamily="2" charset="2"/>
              </a:rPr>
              <a:t>nanosphère</a:t>
            </a:r>
            <a:endParaRPr lang="fr-FR" dirty="0">
              <a:sym typeface="Wingdings" panose="05000000000000000000" pitchFamily="2" charset="2"/>
            </a:endParaRPr>
          </a:p>
          <a:p>
            <a:pPr lvl="1"/>
            <a:r>
              <a:rPr lang="fr-FR" dirty="0">
                <a:sym typeface="Wingdings" panose="05000000000000000000" pitchFamily="2" charset="2"/>
              </a:rPr>
              <a:t>Contrôlent l’orientation des cristaux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Empêchent une fusion latérales des cristaux, les maintiennent à une distance uniforme et confère une disposition régulière dans l’émail immature </a:t>
            </a:r>
            <a:endParaRPr lang="fr-FR" dirty="0"/>
          </a:p>
          <a:p>
            <a:r>
              <a:rPr lang="fr-FR" dirty="0"/>
              <a:t> Protéases: MMP-20 ou </a:t>
            </a:r>
            <a:r>
              <a:rPr lang="fr-FR" dirty="0" err="1"/>
              <a:t>énamélysine</a:t>
            </a:r>
            <a:r>
              <a:rPr lang="fr-FR" dirty="0"/>
              <a:t> </a:t>
            </a:r>
          </a:p>
          <a:p>
            <a:pPr lvl="1"/>
            <a:r>
              <a:rPr lang="fr-FR" dirty="0"/>
              <a:t>MMP-20 clive les </a:t>
            </a:r>
            <a:r>
              <a:rPr lang="fr-FR" dirty="0" err="1"/>
              <a:t>amélogénines</a:t>
            </a:r>
            <a:r>
              <a:rPr lang="fr-FR" dirty="0"/>
              <a:t> de haut PM en de nbreux sites </a:t>
            </a:r>
          </a:p>
          <a:p>
            <a:pPr lvl="1"/>
            <a:r>
              <a:rPr lang="fr-FR" dirty="0"/>
              <a:t>Maturation </a:t>
            </a:r>
            <a:r>
              <a:rPr lang="fr-FR" dirty="0">
                <a:sym typeface="Wingdings" panose="05000000000000000000" pitchFamily="2" charset="2"/>
              </a:rPr>
              <a:t> dégradation des </a:t>
            </a:r>
            <a:r>
              <a:rPr lang="fr-FR" dirty="0" err="1">
                <a:sym typeface="Wingdings" panose="05000000000000000000" pitchFamily="2" charset="2"/>
              </a:rPr>
              <a:t>nanosphères</a:t>
            </a:r>
            <a:r>
              <a:rPr lang="fr-FR" dirty="0">
                <a:sym typeface="Wingdings" panose="05000000000000000000" pitchFamily="2" charset="2"/>
              </a:rPr>
              <a:t> (grâce aux protéases)  croissance en épaisseur et en largeur des cristaux d’émail ++++++</a:t>
            </a:r>
          </a:p>
          <a:p>
            <a:pPr marL="457200" lvl="1" indent="0">
              <a:buNone/>
            </a:pPr>
            <a:endParaRPr lang="fr-FR" dirty="0">
              <a:sym typeface="Wingdings" panose="05000000000000000000" pitchFamily="2" charset="2"/>
            </a:endParaRPr>
          </a:p>
          <a:p>
            <a:r>
              <a:rPr lang="fr-FR" dirty="0">
                <a:sym typeface="Wingdings" panose="05000000000000000000" pitchFamily="2" charset="2"/>
              </a:rPr>
              <a:t>Améloblastine, énaméline et </a:t>
            </a:r>
            <a:r>
              <a:rPr lang="fr-FR" dirty="0" err="1">
                <a:sym typeface="Wingdings" panose="05000000000000000000" pitchFamily="2" charset="2"/>
              </a:rPr>
              <a:t>tuftéline</a:t>
            </a:r>
            <a:r>
              <a:rPr lang="fr-FR" dirty="0">
                <a:sym typeface="Wingdings" panose="05000000000000000000" pitchFamily="2" charset="2"/>
              </a:rPr>
              <a:t> = 10 % des protéines </a:t>
            </a:r>
          </a:p>
          <a:p>
            <a:r>
              <a:rPr lang="fr-FR" dirty="0">
                <a:sym typeface="Wingdings" panose="05000000000000000000" pitchFamily="2" charset="2"/>
              </a:rPr>
              <a:t>A ce stade, l’émail (= soft </a:t>
            </a:r>
            <a:r>
              <a:rPr lang="fr-FR" dirty="0" err="1">
                <a:sym typeface="Wingdings" panose="05000000000000000000" pitchFamily="2" charset="2"/>
              </a:rPr>
              <a:t>enamel</a:t>
            </a:r>
            <a:r>
              <a:rPr lang="fr-FR" dirty="0">
                <a:sym typeface="Wingdings" panose="05000000000000000000" pitchFamily="2" charset="2"/>
              </a:rPr>
              <a:t>) = 37% minéral, 19 % de phase organique et 44% d’eau </a:t>
            </a:r>
          </a:p>
          <a:p>
            <a:pPr lvl="1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54729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6A00D6-548A-4A13-BB23-EC3DC9970C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2323" y="1"/>
            <a:ext cx="10569677" cy="1165122"/>
          </a:xfrm>
        </p:spPr>
        <p:txBody>
          <a:bodyPr>
            <a:normAutofit fontScale="90000"/>
          </a:bodyPr>
          <a:lstStyle/>
          <a:p>
            <a:r>
              <a:rPr lang="fr-FR" dirty="0"/>
              <a:t>V/ Améloblaste de transition : fin de la phase de sécrétion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5B61C2-DF93-41C7-8D61-CB744BC8D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25% </a:t>
            </a:r>
            <a:r>
              <a:rPr lang="fr-FR" dirty="0" err="1"/>
              <a:t>améloB</a:t>
            </a:r>
            <a:r>
              <a:rPr lang="fr-FR" dirty="0"/>
              <a:t> disparaissent par apoptose</a:t>
            </a:r>
          </a:p>
          <a:p>
            <a:r>
              <a:rPr lang="fr-FR" dirty="0"/>
              <a:t>Les restants raccourcissent, s’élargissent et couvrent la surface de l’émail</a:t>
            </a:r>
          </a:p>
          <a:p>
            <a:r>
              <a:rPr lang="fr-FR" dirty="0"/>
              <a:t>Perte du prolongement de Tomes</a:t>
            </a:r>
          </a:p>
          <a:p>
            <a:r>
              <a:rPr lang="fr-FR" dirty="0"/>
              <a:t>Sécrétion d’une lame basale </a:t>
            </a:r>
          </a:p>
          <a:p>
            <a:r>
              <a:rPr lang="fr-FR" dirty="0"/>
              <a:t>Présence d’ions Ca 2+ issus du follicule qui pénètrent dans la couche papillaire </a:t>
            </a:r>
          </a:p>
        </p:txBody>
      </p:sp>
    </p:spTree>
    <p:extLst>
      <p:ext uri="{BB962C8B-B14F-4D97-AF65-F5344CB8AC3E}">
        <p14:creationId xmlns:p14="http://schemas.microsoft.com/office/powerpoint/2010/main" val="6172894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F3A6B0-4BF0-41CA-B98A-3374C359C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2641" y="107917"/>
            <a:ext cx="7067269" cy="703245"/>
          </a:xfrm>
        </p:spPr>
        <p:txBody>
          <a:bodyPr/>
          <a:lstStyle/>
          <a:p>
            <a:r>
              <a:rPr lang="fr-FR" dirty="0"/>
              <a:t>VI/ Améloblaste de maturation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DFC8366-2B23-498C-A058-FBB735AB3C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1819" y="811162"/>
            <a:ext cx="8147613" cy="5206180"/>
          </a:xfrm>
        </p:spPr>
        <p:txBody>
          <a:bodyPr/>
          <a:lstStyle/>
          <a:p>
            <a:r>
              <a:rPr lang="fr-FR" dirty="0"/>
              <a:t>Mort de 25% des </a:t>
            </a:r>
            <a:r>
              <a:rPr lang="fr-FR" dirty="0" err="1"/>
              <a:t>améloB</a:t>
            </a:r>
            <a:r>
              <a:rPr lang="fr-FR" dirty="0"/>
              <a:t> en plus de la phase précédente </a:t>
            </a:r>
          </a:p>
          <a:p>
            <a:r>
              <a:rPr lang="fr-FR" dirty="0"/>
              <a:t>Maturation = croissance en épaisseur et largeur </a:t>
            </a:r>
            <a:r>
              <a:rPr lang="fr-FR" dirty="0">
                <a:sym typeface="Wingdings" panose="05000000000000000000" pitchFamily="2" charset="2"/>
              </a:rPr>
              <a:t>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Elimination des </a:t>
            </a:r>
            <a:r>
              <a:rPr lang="fr-FR" dirty="0" err="1">
                <a:sym typeface="Wingdings" panose="05000000000000000000" pitchFamily="2" charset="2"/>
              </a:rPr>
              <a:t>nanosphère</a:t>
            </a:r>
            <a:r>
              <a:rPr lang="fr-FR" dirty="0">
                <a:sym typeface="Wingdings" panose="05000000000000000000" pitchFamily="2" charset="2"/>
              </a:rPr>
              <a:t> d’</a:t>
            </a:r>
            <a:r>
              <a:rPr lang="fr-FR" dirty="0" err="1">
                <a:sym typeface="Wingdings" panose="05000000000000000000" pitchFamily="2" charset="2"/>
              </a:rPr>
              <a:t>amélogénine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Arrivée massive de Ca et P </a:t>
            </a:r>
            <a:endParaRPr lang="fr-FR" dirty="0"/>
          </a:p>
          <a:p>
            <a:r>
              <a:rPr lang="fr-FR" dirty="0"/>
              <a:t> A leur pole distal 2 aspect morphologique différents associés aux variations des systèmes de jonction: </a:t>
            </a:r>
          </a:p>
          <a:p>
            <a:pPr lvl="1"/>
            <a:r>
              <a:rPr lang="fr-FR" dirty="0"/>
              <a:t>Aspect plissé: jonction distale serrée (étanche)  et proximale lâche (perméable)</a:t>
            </a:r>
          </a:p>
          <a:p>
            <a:pPr lvl="1"/>
            <a:r>
              <a:rPr lang="fr-FR" dirty="0"/>
              <a:t>Aspect lisse: jonction distale lâche et proximale serrée</a:t>
            </a:r>
          </a:p>
          <a:p>
            <a:r>
              <a:rPr lang="fr-FR" dirty="0"/>
              <a:t> Création de façon cyclique une bordure plissée puis lisse </a:t>
            </a:r>
            <a:r>
              <a:rPr lang="fr-FR" dirty="0">
                <a:sym typeface="Wingdings" panose="05000000000000000000" pitchFamily="2" charset="2"/>
              </a:rPr>
              <a:t> MODULATION</a:t>
            </a:r>
            <a:endParaRPr lang="fr-FR" dirty="0"/>
          </a:p>
          <a:p>
            <a:r>
              <a:rPr lang="fr-FR" dirty="0"/>
              <a:t> Chaque </a:t>
            </a:r>
            <a:r>
              <a:rPr lang="fr-FR" dirty="0" err="1"/>
              <a:t>améloB</a:t>
            </a:r>
            <a:r>
              <a:rPr lang="fr-FR" dirty="0"/>
              <a:t> passera d’un pole distal lisse à plissé 5 à 7 fois mais 80%= plissé et 20 % = lisse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5B78707-07BE-45E3-9A6C-116305D20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7130" y="4342016"/>
            <a:ext cx="1595785" cy="2515983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6B90BB6-61C9-4A84-AE34-EDFDC230F8A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568" y="1386348"/>
            <a:ext cx="3455633" cy="2955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0944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866222-3028-4CF6-8D0B-B7D35EA4E5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6568" y="0"/>
            <a:ext cx="10525431" cy="1430594"/>
          </a:xfrm>
        </p:spPr>
        <p:txBody>
          <a:bodyPr/>
          <a:lstStyle/>
          <a:p>
            <a:r>
              <a:rPr lang="fr-FR" dirty="0"/>
              <a:t>Rôle de la modulation: balance entre acidification et neutralisation du pH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1B4D505-35A8-4DC2-9D05-03089687FF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8142" y="1292941"/>
            <a:ext cx="9451257" cy="5461819"/>
          </a:xfrm>
        </p:spPr>
        <p:txBody>
          <a:bodyPr>
            <a:normAutofit/>
          </a:bodyPr>
          <a:lstStyle/>
          <a:p>
            <a:r>
              <a:rPr lang="fr-FR" dirty="0"/>
              <a:t>Cristaux se dissolvent en milieu acide mais c’est non propice à leur épaississement </a:t>
            </a:r>
          </a:p>
          <a:p>
            <a:r>
              <a:rPr lang="fr-FR" dirty="0"/>
              <a:t>Mais croissance des cristaux seulement si élimination des </a:t>
            </a:r>
            <a:r>
              <a:rPr lang="fr-FR" dirty="0" err="1"/>
              <a:t>nanosphère</a:t>
            </a:r>
            <a:r>
              <a:rPr lang="fr-FR" dirty="0"/>
              <a:t> d’</a:t>
            </a:r>
            <a:r>
              <a:rPr lang="fr-FR" dirty="0" err="1"/>
              <a:t>amélogénine</a:t>
            </a:r>
            <a:r>
              <a:rPr lang="fr-FR" dirty="0"/>
              <a:t> par MMP20 produite en grande quantité pendant la maturation</a:t>
            </a:r>
          </a:p>
          <a:p>
            <a:r>
              <a:rPr lang="fr-FR" dirty="0"/>
              <a:t> Fragments d’</a:t>
            </a:r>
            <a:r>
              <a:rPr lang="fr-FR" dirty="0" err="1"/>
              <a:t>amélogénines</a:t>
            </a:r>
            <a:r>
              <a:rPr lang="fr-FR" dirty="0"/>
              <a:t>:</a:t>
            </a:r>
          </a:p>
          <a:p>
            <a:pPr lvl="1"/>
            <a:r>
              <a:rPr lang="fr-FR" dirty="0"/>
              <a:t>Soit réabsorbés activement par </a:t>
            </a:r>
            <a:r>
              <a:rPr lang="fr-FR" dirty="0" err="1"/>
              <a:t>améloB</a:t>
            </a:r>
            <a:r>
              <a:rPr lang="fr-FR" dirty="0"/>
              <a:t> à bord plissé</a:t>
            </a:r>
          </a:p>
          <a:p>
            <a:pPr lvl="1"/>
            <a:r>
              <a:rPr lang="fr-FR" dirty="0"/>
              <a:t>Soit quittent l’émail et passent entre les ¢ à bord lisse pour être absorbés sur les côtés des </a:t>
            </a:r>
            <a:r>
              <a:rPr lang="fr-FR" dirty="0" err="1"/>
              <a:t>améloB</a:t>
            </a:r>
            <a:endParaRPr lang="fr-FR" dirty="0"/>
          </a:p>
          <a:p>
            <a:r>
              <a:rPr lang="fr-FR" dirty="0"/>
              <a:t> dégradation protéique terminé par </a:t>
            </a:r>
            <a:r>
              <a:rPr lang="fr-FR" dirty="0" err="1"/>
              <a:t>AméloB</a:t>
            </a:r>
            <a:r>
              <a:rPr lang="fr-FR" dirty="0"/>
              <a:t> contenant                            beaucoup de lysosomes </a:t>
            </a:r>
          </a:p>
          <a:p>
            <a:r>
              <a:rPr lang="fr-FR" dirty="0"/>
              <a:t> Elimination rapide qui libère les cristaux qui ne pourront croitre                                       qu’avec un pH neutralisé qui sera dû aux </a:t>
            </a:r>
            <a:r>
              <a:rPr lang="fr-FR" dirty="0" err="1"/>
              <a:t>améloB</a:t>
            </a:r>
            <a:r>
              <a:rPr lang="fr-FR" dirty="0"/>
              <a:t> de                                                             maturation:</a:t>
            </a:r>
          </a:p>
          <a:p>
            <a:pPr lvl="1"/>
            <a:r>
              <a:rPr lang="fr-FR" dirty="0"/>
              <a:t>Lors de la phase plissée </a:t>
            </a:r>
            <a:r>
              <a:rPr lang="fr-FR" dirty="0">
                <a:sym typeface="Wingdings" panose="05000000000000000000" pitchFamily="2" charset="2"/>
              </a:rPr>
              <a:t> sécrétion des ions bicarbonates                                                                    augmentation du pH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Passage des fluides interstitiels vers l’émail 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2C3AEF9A-6BF6-4EA7-99F2-61B4B80F4C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31426" y="3798133"/>
            <a:ext cx="3560573" cy="3059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5917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CABBFB-BDCC-4E05-B15D-C71C783576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7573" y="128242"/>
            <a:ext cx="8177111" cy="6626519"/>
          </a:xfrm>
        </p:spPr>
        <p:txBody>
          <a:bodyPr/>
          <a:lstStyle/>
          <a:p>
            <a:r>
              <a:rPr lang="fr-FR" dirty="0"/>
              <a:t>Transport du calcium vers l’émail et libération du phosphate </a:t>
            </a:r>
            <a:r>
              <a:rPr lang="fr-FR" dirty="0">
                <a:sym typeface="Wingdings" panose="05000000000000000000" pitchFamily="2" charset="2"/>
              </a:rPr>
              <a:t> croissance des cristaux</a:t>
            </a:r>
          </a:p>
          <a:p>
            <a:r>
              <a:rPr lang="fr-FR" dirty="0">
                <a:sym typeface="Wingdings" panose="05000000000000000000" pitchFamily="2" charset="2"/>
              </a:rPr>
              <a:t>Le Ca 2+ peut passer entre les ¢ à bordure lisse car les systèmes sont perméables </a:t>
            </a:r>
          </a:p>
          <a:p>
            <a:r>
              <a:rPr lang="fr-FR" dirty="0">
                <a:sym typeface="Wingdings" panose="05000000000000000000" pitchFamily="2" charset="2"/>
              </a:rPr>
              <a:t>Passage </a:t>
            </a:r>
            <a:r>
              <a:rPr lang="fr-FR" dirty="0" err="1">
                <a:sym typeface="Wingdings" panose="05000000000000000000" pitchFamily="2" charset="2"/>
              </a:rPr>
              <a:t>acitf</a:t>
            </a:r>
            <a:r>
              <a:rPr lang="fr-FR" dirty="0">
                <a:sym typeface="Wingdings" panose="05000000000000000000" pitchFamily="2" charset="2"/>
              </a:rPr>
              <a:t> du Ca2+  aussi grâce aux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à bordure plissé car ils possèdent des protéines fixant le Ca 2+ : </a:t>
            </a:r>
            <a:r>
              <a:rPr lang="fr-FR" dirty="0" err="1">
                <a:sym typeface="Wingdings" panose="05000000000000000000" pitchFamily="2" charset="2"/>
              </a:rPr>
              <a:t>Calbindine</a:t>
            </a:r>
            <a:r>
              <a:rPr lang="fr-FR" dirty="0">
                <a:sym typeface="Wingdings" panose="05000000000000000000" pitchFamily="2" charset="2"/>
              </a:rPr>
              <a:t> et annexine </a:t>
            </a:r>
          </a:p>
          <a:p>
            <a:r>
              <a:rPr lang="fr-FR" dirty="0">
                <a:sym typeface="Wingdings" panose="05000000000000000000" pitchFamily="2" charset="2"/>
              </a:rPr>
              <a:t>Pour la croissance, le Ca 2+ doit s’associer dans le compartiment extérieur avec des P libérés à partir d’une phosphatase de </a:t>
            </a:r>
            <a:r>
              <a:rPr lang="fr-FR" dirty="0" err="1">
                <a:sym typeface="Wingdings" panose="05000000000000000000" pitchFamily="2" charset="2"/>
              </a:rPr>
              <a:t>phosphoprotéubes</a:t>
            </a:r>
            <a:r>
              <a:rPr lang="fr-FR" dirty="0">
                <a:sym typeface="Wingdings" panose="05000000000000000000" pitchFamily="2" charset="2"/>
              </a:rPr>
              <a:t> </a:t>
            </a:r>
          </a:p>
          <a:p>
            <a:r>
              <a:rPr lang="fr-FR" dirty="0" err="1">
                <a:sym typeface="Wingdings" panose="05000000000000000000" pitchFamily="2" charset="2"/>
              </a:rPr>
              <a:t>Amélotine</a:t>
            </a:r>
            <a:r>
              <a:rPr lang="fr-FR" dirty="0">
                <a:sym typeface="Wingdings" panose="05000000000000000000" pitchFamily="2" charset="2"/>
              </a:rPr>
              <a:t> = phosphoprotéine synthétisée par les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spécifiquement au stade de maturation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r>
              <a:rPr lang="fr-FR" dirty="0">
                <a:sym typeface="Wingdings" panose="05000000000000000000" pitchFamily="2" charset="2"/>
              </a:rPr>
              <a:t>Tout le processus de maturation permet de passer :                                  émail immature  émail mature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Épaisseur passe de 3,1 nm à 29 nm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Largeur passe de 25 nm à 65 nm </a:t>
            </a:r>
          </a:p>
          <a:p>
            <a:pPr lvl="1"/>
            <a:r>
              <a:rPr lang="fr-FR" dirty="0">
                <a:sym typeface="Wingdings" panose="05000000000000000000" pitchFamily="2" charset="2"/>
              </a:rPr>
              <a:t>Quasi plus de protéines et d’eau </a:t>
            </a:r>
          </a:p>
          <a:p>
            <a:pPr lvl="1"/>
            <a:r>
              <a:rPr lang="fr-FR" b="1" dirty="0">
                <a:sym typeface="Wingdings" panose="05000000000000000000" pitchFamily="2" charset="2"/>
              </a:rPr>
              <a:t>96% de cristaux, 3,2% d’eau et 0,8% de matière organique </a:t>
            </a:r>
            <a:r>
              <a:rPr lang="fr-FR" dirty="0">
                <a:sym typeface="Wingdings" panose="05000000000000000000" pitchFamily="2" charset="2"/>
              </a:rPr>
              <a:t>+++++ 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FDA758E9-A4F7-42F4-A96C-0E5C3326EC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09718"/>
            <a:ext cx="3490452" cy="3038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006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5D53D2-2207-44D4-8C9F-0CC2A73974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09120" y="0"/>
            <a:ext cx="7435978" cy="821232"/>
          </a:xfrm>
        </p:spPr>
        <p:txBody>
          <a:bodyPr/>
          <a:lstStyle/>
          <a:p>
            <a:r>
              <a:rPr lang="fr-FR" dirty="0"/>
              <a:t>VIII/ Améloblaste de protection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2C3CBDF-A679-4217-BAA3-489E14706A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/>
              <a:t>Forme cubique</a:t>
            </a:r>
          </a:p>
          <a:p>
            <a:r>
              <a:rPr lang="fr-FR" dirty="0"/>
              <a:t>Sécrétion d’une lame basale à la surface de l’émail à laquelle il adhère par des </a:t>
            </a:r>
            <a:r>
              <a:rPr lang="fr-FR" dirty="0" err="1"/>
              <a:t>hémi-desmosomes</a:t>
            </a:r>
            <a:endParaRPr lang="fr-FR" dirty="0"/>
          </a:p>
          <a:p>
            <a:r>
              <a:rPr lang="fr-FR" dirty="0" err="1"/>
              <a:t>améloB</a:t>
            </a:r>
            <a:r>
              <a:rPr lang="fr-FR" dirty="0"/>
              <a:t> de protection se confondent avec la couche papillaire </a:t>
            </a:r>
            <a:r>
              <a:rPr lang="fr-FR" dirty="0">
                <a:sym typeface="Wingdings" panose="05000000000000000000" pitchFamily="2" charset="2"/>
              </a:rPr>
              <a:t> formation de l’épithélium réduit de l’émail (ERE) </a:t>
            </a:r>
          </a:p>
          <a:p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de protection + couche papillaire = ERE = </a:t>
            </a:r>
            <a:r>
              <a:rPr lang="fr-FR" dirty="0" err="1">
                <a:sym typeface="Wingdings" panose="05000000000000000000" pitchFamily="2" charset="2"/>
              </a:rPr>
              <a:t>AméloB</a:t>
            </a:r>
            <a:r>
              <a:rPr lang="fr-FR" dirty="0">
                <a:sym typeface="Wingdings" panose="05000000000000000000" pitchFamily="2" charset="2"/>
              </a:rPr>
              <a:t> de protection + EDE + SI </a:t>
            </a:r>
          </a:p>
          <a:p>
            <a:r>
              <a:rPr lang="fr-FR" dirty="0">
                <a:sym typeface="Wingdings" panose="05000000000000000000" pitchFamily="2" charset="2"/>
              </a:rPr>
              <a:t>Rôle dans l’isolement de l’émail du follicule dentaire tant que la dent n’est pas arrivée en bouche. </a:t>
            </a:r>
            <a:endParaRPr lang="fr-FR" dirty="0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25FF0A1-8A77-43E8-AEDF-B32ED140E1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566219"/>
            <a:ext cx="2188534" cy="269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3999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B91433-6A95-4910-A7D5-F9AD1533A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42950" y="924305"/>
            <a:ext cx="8911687" cy="1280890"/>
          </a:xfrm>
        </p:spPr>
        <p:txBody>
          <a:bodyPr/>
          <a:lstStyle/>
          <a:p>
            <a:r>
              <a:rPr lang="fr-FR" sz="6600" dirty="0"/>
              <a:t>FINI</a:t>
            </a:r>
            <a:r>
              <a:rPr lang="fr-FR" dirty="0"/>
              <a:t>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37A51F6-DC09-47EB-92FC-848C55F45384}"/>
              </a:ext>
            </a:extLst>
          </p:cNvPr>
          <p:cNvSpPr txBox="1"/>
          <p:nvPr/>
        </p:nvSpPr>
        <p:spPr>
          <a:xfrm>
            <a:off x="3775587" y="5933695"/>
            <a:ext cx="6754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Dentairement</a:t>
            </a:r>
            <a:r>
              <a:rPr lang="fr-FR" dirty="0"/>
              <a:t> vos tutrices </a:t>
            </a:r>
          </a:p>
        </p:txBody>
      </p:sp>
    </p:spTree>
    <p:extLst>
      <p:ext uri="{BB962C8B-B14F-4D97-AF65-F5344CB8AC3E}">
        <p14:creationId xmlns:p14="http://schemas.microsoft.com/office/powerpoint/2010/main" val="4217490049"/>
      </p:ext>
    </p:extLst>
  </p:cSld>
  <p:clrMapOvr>
    <a:masterClrMapping/>
  </p:clrMapOvr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Amélogenèse diapo</Template>
  <TotalTime>0</TotalTime>
  <Words>1457</Words>
  <Application>Microsoft Office PowerPoint</Application>
  <PresentationFormat>Grand écran</PresentationFormat>
  <Paragraphs>148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Brin</vt:lpstr>
      <vt:lpstr>Amélogenèse</vt:lpstr>
      <vt:lpstr>Plan</vt:lpstr>
      <vt:lpstr>I/ Introduction</vt:lpstr>
      <vt:lpstr>Email: généralités</vt:lpstr>
      <vt:lpstr>II/ Améloblaste pré-sécréteur</vt:lpstr>
      <vt:lpstr>Présentation PowerPoint</vt:lpstr>
      <vt:lpstr>III/ AméloB sécréteur sans prolongement de Tomes </vt:lpstr>
      <vt:lpstr>Présentation PowerPoint</vt:lpstr>
      <vt:lpstr>IV/ Améloblaste sécréteur avec prolongement de Tomes </vt:lpstr>
      <vt:lpstr>Protéines de la matrice de l’émail:</vt:lpstr>
      <vt:lpstr>Présentation PowerPoint</vt:lpstr>
      <vt:lpstr>V/ Améloblaste de transition : fin de la phase de sécrétion </vt:lpstr>
      <vt:lpstr>VI/ Améloblaste de maturation </vt:lpstr>
      <vt:lpstr>Rôle de la modulation: balance entre acidification et neutralisation du pH</vt:lpstr>
      <vt:lpstr>Présentation PowerPoint</vt:lpstr>
      <vt:lpstr>VIII/ Améloblaste de protection</vt:lpstr>
      <vt:lpstr>FINI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Amélogenèse</dc:title>
  <dc:creator>Emma Bachellerie</dc:creator>
  <cp:lastModifiedBy>Emma Bachellerie</cp:lastModifiedBy>
  <cp:revision>1</cp:revision>
  <dcterms:created xsi:type="dcterms:W3CDTF">2019-12-28T22:43:45Z</dcterms:created>
  <dcterms:modified xsi:type="dcterms:W3CDTF">2019-12-28T22:43:55Z</dcterms:modified>
</cp:coreProperties>
</file>