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22"/>
  </p:notesMasterIdLst>
  <p:handoutMasterIdLst>
    <p:handoutMasterId r:id="rId23"/>
  </p:handoutMasterIdLst>
  <p:sldIdLst>
    <p:sldId id="257" r:id="rId2"/>
    <p:sldId id="256" r:id="rId3"/>
    <p:sldId id="258" r:id="rId4"/>
    <p:sldId id="262" r:id="rId5"/>
    <p:sldId id="259" r:id="rId6"/>
    <p:sldId id="263" r:id="rId7"/>
    <p:sldId id="260" r:id="rId8"/>
    <p:sldId id="264" r:id="rId9"/>
    <p:sldId id="267" r:id="rId10"/>
    <p:sldId id="268" r:id="rId11"/>
    <p:sldId id="261" r:id="rId12"/>
    <p:sldId id="265" r:id="rId13"/>
    <p:sldId id="266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31" d="100"/>
          <a:sy n="31" d="100"/>
        </p:scale>
        <p:origin x="-250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handoutMaster" Target="handoutMasters/handout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D66CD7-1EA3-9343-B2DA-7349E953BAA7}" type="datetimeFigureOut">
              <a:rPr lang="en-US" smtClean="0"/>
              <a:t>04/01/2014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019499-BB32-3F4C-B53B-65CBE98A01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465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DC4746-3753-F542-B314-C2291330E29F}" type="datetimeFigureOut">
              <a:rPr lang="fr-FR" smtClean="0"/>
              <a:t>04/01/2014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DFC2E3-3906-0E46-A661-C64AB66920B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389776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  <a:p>
            <a:r>
              <a:rPr lang="fr-FR" dirty="0"/>
              <a:t>----- Notes de la réunion (02/01/2014 09:25) -----</a:t>
            </a:r>
          </a:p>
          <a:p>
            <a:r>
              <a:rPr lang="fr-FR" dirty="0"/>
              <a:t>B: 50mmHg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FC2E3-3906-0E46-A661-C64AB66920B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7066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C34D1-25E5-524A-B0E2-D3680F5859C0}" type="datetime1">
              <a:rPr lang="fr-FR" smtClean="0"/>
              <a:t>04/01/2014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691C0-AF09-3240-A4BD-D54AD4287B6B}" type="datetime1">
              <a:rPr lang="fr-FR" smtClean="0"/>
              <a:t>04/01/2014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A2D2B-A2EE-C848-B258-9FDE14F58269}" type="datetime1">
              <a:rPr lang="fr-FR" smtClean="0"/>
              <a:t>04/01/2014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B396E-AC0B-B645-80BA-6543037A0168}" type="datetime1">
              <a:rPr lang="fr-FR" smtClean="0"/>
              <a:t>04/01/2014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72253-C822-7348-A099-491F6C1CEC9D}" type="datetime1">
              <a:rPr lang="fr-FR" smtClean="0"/>
              <a:t>04/01/2014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A8B6C-F51A-1241-AB15-7E86A67C521F}" type="datetime1">
              <a:rPr lang="fr-FR" smtClean="0"/>
              <a:t>04/01/2014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68B74-E724-9B43-8EDE-1F60C1FF3A8E}" type="datetime1">
              <a:rPr lang="fr-FR" smtClean="0"/>
              <a:t>04/01/2014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6DC5F-9B3F-3040-97EE-CD5C813255D8}" type="datetime1">
              <a:rPr lang="fr-FR" smtClean="0"/>
              <a:t>04/01/2014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‹#›</a:t>
            </a:fld>
            <a:endParaRPr lang="fr-F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36434-DD04-7C48-8D55-4C84DB8ACAE1}" type="datetime1">
              <a:rPr lang="fr-FR" smtClean="0"/>
              <a:t>04/01/2014</a:t>
            </a:fld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‹#›</a:t>
            </a:fld>
            <a:endParaRPr lang="fr-F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7A85B-F543-AB4C-A9FE-7A43B595CD0C}" type="datetime1">
              <a:rPr lang="fr-FR" smtClean="0"/>
              <a:t>04/01/2014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E3095-DEDF-2F47-9F51-B09B4DF82D05}" type="datetime1">
              <a:rPr lang="fr-FR" smtClean="0"/>
              <a:t>04/01/2014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CD861EB5-201E-D442-A992-1B412CB665A7}" type="slidenum">
              <a:rPr lang="fr-FR" smtClean="0"/>
              <a:t>‹#›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EDB3E069-BEB0-4C47-81C3-E0F0C2662109}" type="datetime1">
              <a:rPr lang="fr-FR" smtClean="0"/>
              <a:t>04/01/2014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ET C’EST PAS FINI ….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0401" y="1642668"/>
            <a:ext cx="5644936" cy="4637583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72822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69862"/>
            <a:ext cx="7543800" cy="1640863"/>
          </a:xfrm>
        </p:spPr>
        <p:txBody>
          <a:bodyPr/>
          <a:lstStyle/>
          <a:p>
            <a:pPr algn="ctr"/>
            <a:r>
              <a:rPr lang="fr-FR" sz="8800" b="1" dirty="0" smtClean="0"/>
              <a:t/>
            </a:r>
            <a:br>
              <a:rPr lang="fr-FR" sz="8800" b="1" dirty="0" smtClean="0"/>
            </a:br>
            <a:r>
              <a:rPr lang="fr-FR" sz="8800" b="1" dirty="0" smtClean="0"/>
              <a:t>Les QCM!!!</a:t>
            </a:r>
            <a:endParaRPr lang="fr-FR" sz="88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579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80434" cy="1143000"/>
          </a:xfrm>
        </p:spPr>
        <p:txBody>
          <a:bodyPr/>
          <a:lstStyle/>
          <a:p>
            <a:r>
              <a:rPr lang="fr-FR" dirty="0" smtClean="0"/>
              <a:t>Qcm 1 (concours 2012/2013)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u="sng" dirty="0" smtClean="0"/>
              <a:t>A propos des villosités placentaires :</a:t>
            </a:r>
          </a:p>
          <a:p>
            <a:pPr marL="114300" indent="0">
              <a:buNone/>
            </a:pPr>
            <a:endParaRPr lang="fr-FR" dirty="0" smtClean="0"/>
          </a:p>
          <a:p>
            <a:pPr marL="571500" indent="-457200">
              <a:buAutoNum type="alphaUcParenR"/>
            </a:pPr>
            <a:r>
              <a:rPr lang="fr-FR" dirty="0" smtClean="0"/>
              <a:t>Les villosités sont toutes flottantes dans la chambre </a:t>
            </a:r>
            <a:r>
              <a:rPr lang="fr-FR" dirty="0" err="1" smtClean="0"/>
              <a:t>villositaire</a:t>
            </a:r>
            <a:r>
              <a:rPr lang="fr-FR" dirty="0" smtClean="0"/>
              <a:t>.</a:t>
            </a:r>
          </a:p>
          <a:p>
            <a:pPr marL="571500" indent="-457200">
              <a:buAutoNum type="alphaUcParenR"/>
            </a:pPr>
            <a:r>
              <a:rPr lang="fr-FR" dirty="0" smtClean="0"/>
              <a:t>Leur axe est </a:t>
            </a:r>
            <a:r>
              <a:rPr lang="fr-FR" dirty="0" err="1" smtClean="0"/>
              <a:t>avasculaire</a:t>
            </a:r>
            <a:r>
              <a:rPr lang="fr-FR" dirty="0" smtClean="0"/>
              <a:t>.</a:t>
            </a:r>
          </a:p>
          <a:p>
            <a:pPr marL="571500" indent="-457200">
              <a:buAutoNum type="alphaUcParenR"/>
            </a:pPr>
            <a:r>
              <a:rPr lang="fr-FR" dirty="0" smtClean="0"/>
              <a:t>Leur axe contient des cellules </a:t>
            </a:r>
            <a:r>
              <a:rPr lang="fr-FR" dirty="0" err="1" smtClean="0"/>
              <a:t>cytotrophoblastiques</a:t>
            </a:r>
            <a:r>
              <a:rPr lang="fr-FR" dirty="0" smtClean="0"/>
              <a:t>.</a:t>
            </a:r>
          </a:p>
          <a:p>
            <a:pPr marL="571500" indent="-457200">
              <a:buAutoNum type="alphaUcParenR"/>
            </a:pPr>
            <a:r>
              <a:rPr lang="fr-FR" dirty="0" smtClean="0"/>
              <a:t>Les villosités trophoblastiques en regard de la caduque réfléchie persistent et se développent tout au long de la grossesse.</a:t>
            </a:r>
          </a:p>
          <a:p>
            <a:pPr marL="571500" indent="-457200">
              <a:buAutoNum type="alphaUcParenR"/>
            </a:pPr>
            <a:r>
              <a:rPr lang="fr-FR" dirty="0" smtClean="0"/>
              <a:t>Les propositions A, B, C et D sont fausses.</a:t>
            </a:r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15523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199" y="274638"/>
            <a:ext cx="8115713" cy="1143000"/>
          </a:xfrm>
        </p:spPr>
        <p:txBody>
          <a:bodyPr/>
          <a:lstStyle/>
          <a:p>
            <a:r>
              <a:rPr lang="fr-FR" dirty="0" smtClean="0">
                <a:solidFill>
                  <a:srgbClr val="800000"/>
                </a:solidFill>
              </a:rPr>
              <a:t>Qcm 1 (concours 2012/2013)</a:t>
            </a:r>
            <a:endParaRPr lang="fr-FR" dirty="0">
              <a:solidFill>
                <a:srgbClr val="80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46955" y="1600200"/>
            <a:ext cx="8114281" cy="4800600"/>
          </a:xfrm>
        </p:spPr>
        <p:txBody>
          <a:bodyPr/>
          <a:lstStyle/>
          <a:p>
            <a:r>
              <a:rPr lang="fr-FR" sz="2400" u="sng" dirty="0" smtClean="0"/>
              <a:t>A propos des villosités placentaires :</a:t>
            </a:r>
          </a:p>
          <a:p>
            <a:pPr marL="114300" indent="0">
              <a:buNone/>
            </a:pPr>
            <a:endParaRPr lang="fr-FR" dirty="0" smtClean="0"/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Les villosités sont toutes flottantes dans la chambre </a:t>
            </a:r>
            <a:r>
              <a:rPr lang="fr-FR" dirty="0" err="1" smtClean="0">
                <a:solidFill>
                  <a:srgbClr val="FF0000"/>
                </a:solidFill>
              </a:rPr>
              <a:t>villositaire</a:t>
            </a:r>
            <a:r>
              <a:rPr lang="fr-FR" dirty="0" smtClean="0">
                <a:solidFill>
                  <a:srgbClr val="FF0000"/>
                </a:solidFill>
              </a:rPr>
              <a:t>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Leur axe est </a:t>
            </a:r>
            <a:r>
              <a:rPr lang="fr-FR" dirty="0" err="1" smtClean="0">
                <a:solidFill>
                  <a:srgbClr val="FF0000"/>
                </a:solidFill>
              </a:rPr>
              <a:t>avasculaire</a:t>
            </a:r>
            <a:r>
              <a:rPr lang="fr-FR" dirty="0" smtClean="0">
                <a:solidFill>
                  <a:srgbClr val="FF0000"/>
                </a:solidFill>
              </a:rPr>
              <a:t>.</a:t>
            </a:r>
          </a:p>
          <a:p>
            <a:pPr marL="571500" indent="-457200">
              <a:buAutoNum type="alphaUcParenR"/>
            </a:pPr>
            <a:r>
              <a:rPr lang="fr-FR" b="1" dirty="0" smtClean="0"/>
              <a:t>Leur axe contient des cellules </a:t>
            </a:r>
            <a:r>
              <a:rPr lang="fr-FR" b="1" dirty="0" err="1" smtClean="0"/>
              <a:t>cytotrophoblastiques</a:t>
            </a:r>
            <a:r>
              <a:rPr lang="fr-FR" b="1" dirty="0" smtClean="0"/>
              <a:t>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Les villosités trophoblastiques en regard de la caduque réfléchie persistent et se développent tout au long de la grossesse.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Les propositions A, B, C et D sont fausses.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82175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86148" cy="1143000"/>
          </a:xfrm>
        </p:spPr>
        <p:txBody>
          <a:bodyPr/>
          <a:lstStyle/>
          <a:p>
            <a:r>
              <a:rPr lang="fr-FR" dirty="0"/>
              <a:t>Qcm </a:t>
            </a:r>
            <a:r>
              <a:rPr lang="fr-FR" dirty="0" smtClean="0"/>
              <a:t>2 (concours </a:t>
            </a:r>
            <a:r>
              <a:rPr lang="fr-FR" dirty="0"/>
              <a:t>2012/</a:t>
            </a:r>
            <a:r>
              <a:rPr lang="fr-FR" dirty="0" smtClean="0"/>
              <a:t>2013)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u="sng" dirty="0" smtClean="0"/>
              <a:t>A propos du cordon ombilical:</a:t>
            </a:r>
          </a:p>
          <a:p>
            <a:pPr marL="114300" indent="0">
              <a:buNone/>
            </a:pPr>
            <a:endParaRPr lang="fr-FR" dirty="0" smtClean="0"/>
          </a:p>
          <a:p>
            <a:pPr marL="571500" indent="-457200">
              <a:buAutoNum type="alphaUcParenR"/>
            </a:pPr>
            <a:r>
              <a:rPr lang="fr-FR" dirty="0" smtClean="0"/>
              <a:t>Le cordon ombilical s’insère sur la face fœtale du placenta.</a:t>
            </a:r>
          </a:p>
          <a:p>
            <a:pPr marL="571500" indent="-457200">
              <a:buAutoNum type="alphaUcParenR"/>
            </a:pPr>
            <a:r>
              <a:rPr lang="fr-FR" dirty="0" smtClean="0"/>
              <a:t>Il mesure 50cm de long.</a:t>
            </a:r>
          </a:p>
          <a:p>
            <a:pPr marL="571500" indent="-457200">
              <a:buAutoNum type="alphaUcParenR"/>
            </a:pPr>
            <a:r>
              <a:rPr lang="fr-FR" dirty="0" smtClean="0"/>
              <a:t>On considère qu’il est pathologique lorsqu’il prend un aspect spiralé.</a:t>
            </a:r>
          </a:p>
          <a:p>
            <a:pPr marL="571500" indent="-457200">
              <a:buAutoNum type="alphaUcParenR"/>
            </a:pPr>
            <a:r>
              <a:rPr lang="fr-FR" dirty="0" smtClean="0"/>
              <a:t>Son calibre est de l’ordre de 12 à 15 cm.</a:t>
            </a:r>
          </a:p>
          <a:p>
            <a:pPr marL="571500" indent="-457200">
              <a:buAutoNum type="alphaUcParenR"/>
            </a:pPr>
            <a:r>
              <a:rPr lang="fr-FR" dirty="0" smtClean="0"/>
              <a:t>Les propositions A, B, C et D sont fausses.</a:t>
            </a:r>
          </a:p>
          <a:p>
            <a:pPr marL="114300" indent="0">
              <a:buNone/>
            </a:pPr>
            <a:endParaRPr lang="fr-FR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3710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199" y="274638"/>
            <a:ext cx="8292111" cy="1143000"/>
          </a:xfrm>
        </p:spPr>
        <p:txBody>
          <a:bodyPr/>
          <a:lstStyle/>
          <a:p>
            <a:r>
              <a:rPr lang="fr-FR" dirty="0">
                <a:solidFill>
                  <a:srgbClr val="800000"/>
                </a:solidFill>
              </a:rPr>
              <a:t>Qcm </a:t>
            </a:r>
            <a:r>
              <a:rPr lang="fr-FR" dirty="0" smtClean="0">
                <a:solidFill>
                  <a:srgbClr val="800000"/>
                </a:solidFill>
              </a:rPr>
              <a:t>2 (concours </a:t>
            </a:r>
            <a:r>
              <a:rPr lang="fr-FR" dirty="0">
                <a:solidFill>
                  <a:srgbClr val="800000"/>
                </a:solidFill>
              </a:rPr>
              <a:t>2012/</a:t>
            </a:r>
            <a:r>
              <a:rPr lang="fr-FR" dirty="0" smtClean="0">
                <a:solidFill>
                  <a:srgbClr val="800000"/>
                </a:solidFill>
              </a:rPr>
              <a:t>2013)</a:t>
            </a:r>
            <a:endParaRPr lang="fr-FR" dirty="0">
              <a:solidFill>
                <a:srgbClr val="80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u="sng" dirty="0" smtClean="0"/>
              <a:t>A propos du cordon ombilical:</a:t>
            </a:r>
          </a:p>
          <a:p>
            <a:pPr marL="114300" indent="0">
              <a:buNone/>
            </a:pPr>
            <a:endParaRPr lang="fr-FR" dirty="0" smtClean="0"/>
          </a:p>
          <a:p>
            <a:pPr marL="571500" indent="-457200">
              <a:buAutoNum type="alphaUcParenR"/>
            </a:pPr>
            <a:r>
              <a:rPr lang="fr-FR" b="1" dirty="0" smtClean="0"/>
              <a:t>Le cordon ombilical s’insère sur la face fœtale du placenta.</a:t>
            </a:r>
          </a:p>
          <a:p>
            <a:pPr marL="571500" indent="-457200">
              <a:buAutoNum type="alphaUcParenR"/>
            </a:pPr>
            <a:r>
              <a:rPr lang="fr-FR" b="1" dirty="0" smtClean="0"/>
              <a:t>Il mesure 50cm de long.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On considère qu’il est pathologique lorsqu’il prend un aspect spiralé.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Son calibre est de l’ordre de 12 à 15 cm.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Les propositions A, B, C et D sont fausses.</a:t>
            </a:r>
          </a:p>
          <a:p>
            <a:pPr marL="114300" indent="0">
              <a:buNone/>
            </a:pPr>
            <a:endParaRPr lang="fr-FR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3283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199" y="274638"/>
            <a:ext cx="8133353" cy="1143000"/>
          </a:xfrm>
        </p:spPr>
        <p:txBody>
          <a:bodyPr/>
          <a:lstStyle/>
          <a:p>
            <a:r>
              <a:rPr lang="fr-FR" dirty="0"/>
              <a:t>Qcm </a:t>
            </a:r>
            <a:r>
              <a:rPr lang="fr-FR" dirty="0" smtClean="0"/>
              <a:t>3 (concours </a:t>
            </a:r>
            <a:r>
              <a:rPr lang="fr-FR" dirty="0"/>
              <a:t>2012/</a:t>
            </a:r>
            <a:r>
              <a:rPr lang="fr-FR" dirty="0" smtClean="0"/>
              <a:t>2013)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u="sng" dirty="0" smtClean="0"/>
              <a:t>A propos des échanges </a:t>
            </a:r>
            <a:r>
              <a:rPr lang="fr-FR" sz="2400" u="sng" dirty="0" err="1" smtClean="0"/>
              <a:t>materno</a:t>
            </a:r>
            <a:r>
              <a:rPr lang="fr-FR" sz="2400" u="sng" dirty="0" smtClean="0"/>
              <a:t>-fœtaux :</a:t>
            </a:r>
          </a:p>
          <a:p>
            <a:endParaRPr lang="fr-FR" dirty="0" smtClean="0"/>
          </a:p>
          <a:p>
            <a:pPr marL="571500" indent="-457200">
              <a:buAutoNum type="alphaUcParenR"/>
            </a:pPr>
            <a:r>
              <a:rPr lang="fr-FR" dirty="0" smtClean="0"/>
              <a:t>Les villosités choriales sont immergées dans la chambre </a:t>
            </a:r>
            <a:r>
              <a:rPr lang="fr-FR" dirty="0" err="1" smtClean="0"/>
              <a:t>intervilleuse</a:t>
            </a:r>
            <a:r>
              <a:rPr lang="fr-FR" dirty="0" smtClean="0"/>
              <a:t>.</a:t>
            </a:r>
          </a:p>
          <a:p>
            <a:pPr marL="571500" indent="-457200">
              <a:buAutoNum type="alphaUcParenR"/>
            </a:pPr>
            <a:r>
              <a:rPr lang="fr-FR" dirty="0" smtClean="0"/>
              <a:t>Les villosités choriales ne sont pas en contact avec le sang maternel.</a:t>
            </a:r>
          </a:p>
          <a:p>
            <a:pPr marL="571500" indent="-457200">
              <a:buAutoNum type="alphaUcParenR"/>
            </a:pPr>
            <a:r>
              <a:rPr lang="fr-FR" dirty="0" smtClean="0"/>
              <a:t>Le sang de la chambre </a:t>
            </a:r>
            <a:r>
              <a:rPr lang="fr-FR" dirty="0" err="1" smtClean="0"/>
              <a:t>intervilleuse</a:t>
            </a:r>
            <a:r>
              <a:rPr lang="fr-FR" dirty="0" smtClean="0"/>
              <a:t> est issu des veines utérines.</a:t>
            </a:r>
          </a:p>
          <a:p>
            <a:pPr marL="571500" indent="-457200">
              <a:buAutoNum type="alphaUcParenR"/>
            </a:pPr>
            <a:r>
              <a:rPr lang="fr-FR" dirty="0" smtClean="0"/>
              <a:t>Le sang de la chambre </a:t>
            </a:r>
            <a:r>
              <a:rPr lang="fr-FR" dirty="0" err="1" smtClean="0"/>
              <a:t>intervilleuse</a:t>
            </a:r>
            <a:r>
              <a:rPr lang="fr-FR" dirty="0" smtClean="0"/>
              <a:t> est drainé par la veine ombilicale.</a:t>
            </a:r>
          </a:p>
          <a:p>
            <a:pPr marL="571500" indent="-457200">
              <a:buAutoNum type="alphaUcParenR"/>
            </a:pPr>
            <a:r>
              <a:rPr lang="fr-FR" dirty="0" smtClean="0"/>
              <a:t>Les propositions A, B, C, et D sont fausses.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8067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199" y="274638"/>
            <a:ext cx="8027515" cy="1143000"/>
          </a:xfrm>
        </p:spPr>
        <p:txBody>
          <a:bodyPr/>
          <a:lstStyle/>
          <a:p>
            <a:r>
              <a:rPr lang="fr-FR" dirty="0" smtClean="0">
                <a:solidFill>
                  <a:srgbClr val="800000"/>
                </a:solidFill>
              </a:rPr>
              <a:t>Qcm 3 (concours </a:t>
            </a:r>
            <a:r>
              <a:rPr lang="fr-FR" dirty="0">
                <a:solidFill>
                  <a:srgbClr val="800000"/>
                </a:solidFill>
              </a:rPr>
              <a:t>2012/</a:t>
            </a:r>
            <a:r>
              <a:rPr lang="fr-FR" dirty="0" smtClean="0">
                <a:solidFill>
                  <a:srgbClr val="800000"/>
                </a:solidFill>
              </a:rPr>
              <a:t>2013)</a:t>
            </a:r>
            <a:endParaRPr lang="fr-FR" dirty="0">
              <a:solidFill>
                <a:srgbClr val="80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u="sng" dirty="0" smtClean="0"/>
              <a:t>A propos des échanges </a:t>
            </a:r>
            <a:r>
              <a:rPr lang="fr-FR" sz="2400" u="sng" dirty="0" err="1" smtClean="0"/>
              <a:t>materno</a:t>
            </a:r>
            <a:r>
              <a:rPr lang="fr-FR" sz="2400" u="sng" dirty="0" smtClean="0"/>
              <a:t>-fœtaux :</a:t>
            </a:r>
          </a:p>
          <a:p>
            <a:endParaRPr lang="fr-FR" dirty="0" smtClean="0"/>
          </a:p>
          <a:p>
            <a:pPr marL="571500" indent="-457200">
              <a:buAutoNum type="alphaUcParenR"/>
            </a:pPr>
            <a:r>
              <a:rPr lang="fr-FR" b="1" dirty="0" smtClean="0"/>
              <a:t>Les villosités choriales sont immergées dans la chambre </a:t>
            </a:r>
            <a:r>
              <a:rPr lang="fr-FR" b="1" dirty="0" err="1" smtClean="0"/>
              <a:t>intervilleuse</a:t>
            </a:r>
            <a:r>
              <a:rPr lang="fr-FR" b="1" dirty="0" smtClean="0"/>
              <a:t>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Les villosités choriales ne sont pas en contact avec le sang maternel.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Le sang de la chambre </a:t>
            </a:r>
            <a:r>
              <a:rPr lang="fr-FR" dirty="0" err="1" smtClean="0">
                <a:solidFill>
                  <a:srgbClr val="FF0000"/>
                </a:solidFill>
              </a:rPr>
              <a:t>intervilleuse</a:t>
            </a:r>
            <a:r>
              <a:rPr lang="fr-FR" dirty="0" smtClean="0">
                <a:solidFill>
                  <a:srgbClr val="FF0000"/>
                </a:solidFill>
              </a:rPr>
              <a:t> est issu des veines utérines.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Le sang de la chambre </a:t>
            </a:r>
            <a:r>
              <a:rPr lang="fr-FR" dirty="0" err="1" smtClean="0">
                <a:solidFill>
                  <a:srgbClr val="FF0000"/>
                </a:solidFill>
              </a:rPr>
              <a:t>intervilleuse</a:t>
            </a:r>
            <a:r>
              <a:rPr lang="fr-FR" dirty="0" smtClean="0">
                <a:solidFill>
                  <a:srgbClr val="FF0000"/>
                </a:solidFill>
              </a:rPr>
              <a:t> est drainé par la veine ombilicale.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Les propositions A, B, C, et D sont fausses.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37379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05786" cy="1143000"/>
          </a:xfrm>
        </p:spPr>
        <p:txBody>
          <a:bodyPr/>
          <a:lstStyle/>
          <a:p>
            <a:r>
              <a:rPr lang="fr-FR" dirty="0" smtClean="0"/>
              <a:t>Qcm 4 (concours </a:t>
            </a:r>
            <a:r>
              <a:rPr lang="fr-FR" dirty="0"/>
              <a:t>2012/</a:t>
            </a:r>
            <a:r>
              <a:rPr lang="fr-FR" dirty="0" smtClean="0"/>
              <a:t>2013)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400" u="sng" dirty="0" smtClean="0"/>
              <a:t>Concernant les échanges </a:t>
            </a:r>
            <a:r>
              <a:rPr lang="fr-FR" sz="2400" u="sng" dirty="0" err="1" smtClean="0"/>
              <a:t>materno</a:t>
            </a:r>
            <a:r>
              <a:rPr lang="fr-FR" sz="2400" u="sng" dirty="0" smtClean="0"/>
              <a:t>-fœtaux : </a:t>
            </a:r>
          </a:p>
          <a:p>
            <a:pPr marL="114300" indent="0">
              <a:buNone/>
            </a:pPr>
            <a:endParaRPr lang="fr-FR" dirty="0" smtClean="0"/>
          </a:p>
          <a:p>
            <a:pPr marL="571500" indent="-457200">
              <a:buAutoNum type="alphaUcParenR"/>
            </a:pPr>
            <a:r>
              <a:rPr lang="fr-FR" dirty="0" smtClean="0"/>
              <a:t>L’artère qui provient du fœtus transporte un sang plus riche en 02 que la veine qui y retourne.</a:t>
            </a:r>
          </a:p>
          <a:p>
            <a:pPr marL="571500" indent="-457200">
              <a:buAutoNum type="alphaUcParenR"/>
            </a:pPr>
            <a:r>
              <a:rPr lang="fr-FR" dirty="0" smtClean="0"/>
              <a:t>Dans les artères ombilicales la pression sanguine est égale à 30mmHg.</a:t>
            </a:r>
          </a:p>
          <a:p>
            <a:pPr marL="571500" indent="-457200">
              <a:buAutoNum type="alphaUcParenR"/>
            </a:pPr>
            <a:r>
              <a:rPr lang="fr-FR" dirty="0" smtClean="0"/>
              <a:t>Les vaisseaux fœtaux ne peuvent pas se </a:t>
            </a:r>
            <a:r>
              <a:rPr lang="fr-FR" dirty="0" err="1" smtClean="0"/>
              <a:t>collaber</a:t>
            </a:r>
            <a:r>
              <a:rPr lang="fr-FR" dirty="0" smtClean="0"/>
              <a:t> parce que la pression qui règne dans les chambres </a:t>
            </a:r>
            <a:r>
              <a:rPr lang="fr-FR" dirty="0" err="1" smtClean="0"/>
              <a:t>intervilleuses</a:t>
            </a:r>
            <a:r>
              <a:rPr lang="fr-FR" dirty="0" smtClean="0"/>
              <a:t> est supérieur à celle des vaisseaux fœtaux.</a:t>
            </a:r>
          </a:p>
          <a:p>
            <a:pPr marL="571500" indent="-457200">
              <a:buAutoNum type="alphaUcParenR"/>
            </a:pPr>
            <a:r>
              <a:rPr lang="fr-FR" dirty="0" smtClean="0"/>
              <a:t>Item hors sujet.</a:t>
            </a:r>
          </a:p>
          <a:p>
            <a:pPr marL="571500" indent="-457200">
              <a:buAutoNum type="alphaUcParenR"/>
            </a:pPr>
            <a:r>
              <a:rPr lang="fr-FR" dirty="0" smtClean="0"/>
              <a:t>Les proposition A, B,C et D sont fausses.</a:t>
            </a:r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61844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05786" cy="1143000"/>
          </a:xfrm>
        </p:spPr>
        <p:txBody>
          <a:bodyPr/>
          <a:lstStyle/>
          <a:p>
            <a:r>
              <a:rPr lang="fr-FR" dirty="0">
                <a:solidFill>
                  <a:srgbClr val="800000"/>
                </a:solidFill>
              </a:rPr>
              <a:t>Qcm </a:t>
            </a:r>
            <a:r>
              <a:rPr lang="fr-FR" dirty="0" smtClean="0">
                <a:solidFill>
                  <a:srgbClr val="800000"/>
                </a:solidFill>
              </a:rPr>
              <a:t>4 (concours </a:t>
            </a:r>
            <a:r>
              <a:rPr lang="fr-FR" dirty="0">
                <a:solidFill>
                  <a:srgbClr val="800000"/>
                </a:solidFill>
              </a:rPr>
              <a:t>2012/</a:t>
            </a:r>
            <a:r>
              <a:rPr lang="fr-FR" dirty="0" smtClean="0">
                <a:solidFill>
                  <a:srgbClr val="800000"/>
                </a:solidFill>
              </a:rPr>
              <a:t>2013)</a:t>
            </a:r>
            <a:endParaRPr lang="fr-FR" dirty="0">
              <a:solidFill>
                <a:srgbClr val="80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400" u="sng" dirty="0" smtClean="0"/>
              <a:t>Concernant les échanges </a:t>
            </a:r>
            <a:r>
              <a:rPr lang="fr-FR" sz="2400" u="sng" dirty="0" err="1" smtClean="0"/>
              <a:t>materno</a:t>
            </a:r>
            <a:r>
              <a:rPr lang="fr-FR" sz="2400" u="sng" dirty="0" smtClean="0"/>
              <a:t>-fœtaux : </a:t>
            </a:r>
          </a:p>
          <a:p>
            <a:pPr marL="114300" indent="0">
              <a:buNone/>
            </a:pPr>
            <a:endParaRPr lang="fr-FR" dirty="0" smtClean="0"/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L’artère qui provient du fœtus transporte un sang plus riche en 02 que la veine qui y retourne.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Dans les artères ombilicales la pression sanguine est égale à 30mmHg.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Les vaisseaux fœtaux ne peuvent pas se </a:t>
            </a:r>
            <a:r>
              <a:rPr lang="fr-FR" dirty="0" err="1" smtClean="0">
                <a:solidFill>
                  <a:srgbClr val="FF0000"/>
                </a:solidFill>
              </a:rPr>
              <a:t>collaber</a:t>
            </a:r>
            <a:r>
              <a:rPr lang="fr-FR" dirty="0" smtClean="0">
                <a:solidFill>
                  <a:srgbClr val="FF0000"/>
                </a:solidFill>
              </a:rPr>
              <a:t> parce que la pression qui règne dans les chambres </a:t>
            </a:r>
            <a:r>
              <a:rPr lang="fr-FR" dirty="0" err="1" smtClean="0">
                <a:solidFill>
                  <a:srgbClr val="FF0000"/>
                </a:solidFill>
              </a:rPr>
              <a:t>intervilleuses</a:t>
            </a:r>
            <a:r>
              <a:rPr lang="fr-FR" dirty="0" smtClean="0">
                <a:solidFill>
                  <a:srgbClr val="FF0000"/>
                </a:solidFill>
              </a:rPr>
              <a:t> est supérieur à celle des vaisseaux fœtaux.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chemeClr val="tx2"/>
                </a:solidFill>
              </a:rPr>
              <a:t>Item hors sujet.</a:t>
            </a:r>
          </a:p>
          <a:p>
            <a:pPr marL="571500" indent="-457200">
              <a:buAutoNum type="alphaUcParenR"/>
            </a:pPr>
            <a:r>
              <a:rPr lang="fr-FR" b="1" dirty="0" smtClean="0"/>
              <a:t>Les proposition A, B,C et D sont fausses.</a:t>
            </a:r>
            <a:endParaRPr lang="fr-FR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3494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272" cy="1143000"/>
          </a:xfrm>
        </p:spPr>
        <p:txBody>
          <a:bodyPr/>
          <a:lstStyle/>
          <a:p>
            <a:r>
              <a:rPr lang="fr-FR" dirty="0"/>
              <a:t>Qcm </a:t>
            </a:r>
            <a:r>
              <a:rPr lang="fr-FR" dirty="0" smtClean="0"/>
              <a:t>5 (concours </a:t>
            </a:r>
            <a:r>
              <a:rPr lang="fr-FR" dirty="0"/>
              <a:t>2012/</a:t>
            </a:r>
            <a:r>
              <a:rPr lang="fr-FR" dirty="0" smtClean="0"/>
              <a:t>2013)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u="sng" dirty="0" smtClean="0"/>
              <a:t>A propos du placenta :</a:t>
            </a:r>
          </a:p>
          <a:p>
            <a:endParaRPr lang="fr-FR" dirty="0" smtClean="0"/>
          </a:p>
          <a:p>
            <a:pPr marL="571500" indent="-457200">
              <a:buAutoNum type="alphaUcParenR"/>
            </a:pPr>
            <a:r>
              <a:rPr lang="fr-FR" dirty="0" smtClean="0"/>
              <a:t>La partie fœtale du placenta est nommée chorion.</a:t>
            </a:r>
          </a:p>
          <a:p>
            <a:pPr marL="571500" indent="-457200">
              <a:buAutoNum type="alphaUcParenR"/>
            </a:pPr>
            <a:r>
              <a:rPr lang="fr-FR" dirty="0" smtClean="0"/>
              <a:t>La délivrance du placenta a lieu deux heures après la naissance.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chemeClr val="tx2"/>
                </a:solidFill>
              </a:rPr>
              <a:t>Item hors sujet.</a:t>
            </a:r>
          </a:p>
          <a:p>
            <a:pPr marL="571500" indent="-457200">
              <a:buAutoNum type="alphaUcParenR"/>
            </a:pPr>
            <a:r>
              <a:rPr lang="fr-FR" dirty="0" smtClean="0"/>
              <a:t>Le placenta permet le recyclage des déchets produits par l’embryon.</a:t>
            </a:r>
          </a:p>
          <a:p>
            <a:pPr marL="571500" indent="-457200">
              <a:buAutoNum type="alphaUcParenR"/>
            </a:pPr>
            <a:r>
              <a:rPr lang="fr-FR" dirty="0" smtClean="0"/>
              <a:t>Les propositions A, B, C et D sont fausses.</a:t>
            </a:r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92587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199" y="274638"/>
            <a:ext cx="8168633" cy="1143000"/>
          </a:xfrm>
        </p:spPr>
        <p:txBody>
          <a:bodyPr/>
          <a:lstStyle/>
          <a:p>
            <a:r>
              <a:rPr lang="fr-FR" dirty="0">
                <a:solidFill>
                  <a:srgbClr val="800000"/>
                </a:solidFill>
              </a:rPr>
              <a:t>Qcm </a:t>
            </a:r>
            <a:r>
              <a:rPr lang="fr-FR" dirty="0" smtClean="0">
                <a:solidFill>
                  <a:srgbClr val="800000"/>
                </a:solidFill>
              </a:rPr>
              <a:t>5 (concours </a:t>
            </a:r>
            <a:r>
              <a:rPr lang="fr-FR" dirty="0">
                <a:solidFill>
                  <a:srgbClr val="800000"/>
                </a:solidFill>
              </a:rPr>
              <a:t>2012/</a:t>
            </a:r>
            <a:r>
              <a:rPr lang="fr-FR" dirty="0" smtClean="0">
                <a:solidFill>
                  <a:srgbClr val="800000"/>
                </a:solidFill>
              </a:rPr>
              <a:t>2013)</a:t>
            </a:r>
            <a:endParaRPr lang="fr-FR" dirty="0">
              <a:solidFill>
                <a:srgbClr val="80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u="sng" dirty="0" smtClean="0"/>
              <a:t>A propos du placenta :</a:t>
            </a:r>
          </a:p>
          <a:p>
            <a:endParaRPr lang="fr-FR" dirty="0" smtClean="0"/>
          </a:p>
          <a:p>
            <a:pPr marL="571500" indent="-457200">
              <a:buAutoNum type="alphaUcParenR"/>
            </a:pPr>
            <a:r>
              <a:rPr lang="fr-FR" b="1" dirty="0" smtClean="0"/>
              <a:t>La partie fœtale du placenta est nommée chorion.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La délivrance du placenta a lieu deux heures après la naissance.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chemeClr val="tx2"/>
                </a:solidFill>
              </a:rPr>
              <a:t>Item hors sujet.</a:t>
            </a:r>
          </a:p>
          <a:p>
            <a:pPr marL="571500" indent="-457200">
              <a:buAutoNum type="alphaUcParenR"/>
            </a:pPr>
            <a:r>
              <a:rPr lang="fr-FR" b="1" dirty="0" smtClean="0"/>
              <a:t>Le placenta permet le recyclage des déchets produits par l’embryon.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Les propositions A, B, C et D sont fausses.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05543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 6 (concours 2011/2012)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u="sng" dirty="0" smtClean="0"/>
              <a:t>Concernant le placenta :</a:t>
            </a:r>
          </a:p>
          <a:p>
            <a:endParaRPr lang="fr-FR" dirty="0" smtClean="0"/>
          </a:p>
          <a:p>
            <a:pPr marL="571500" indent="-457200">
              <a:buAutoNum type="alphaUcParenR"/>
            </a:pPr>
            <a:r>
              <a:rPr lang="fr-FR" dirty="0" smtClean="0"/>
              <a:t>Le blastocyste s’accole à l’épithélium utérin par son pôle embryonnaire.</a:t>
            </a:r>
          </a:p>
          <a:p>
            <a:pPr marL="571500" indent="-457200">
              <a:buAutoNum type="alphaUcParenR"/>
            </a:pPr>
            <a:r>
              <a:rPr lang="fr-FR" dirty="0" smtClean="0"/>
              <a:t>Vers le 6</a:t>
            </a:r>
            <a:r>
              <a:rPr lang="fr-FR" baseline="30000" dirty="0" smtClean="0"/>
              <a:t>e</a:t>
            </a:r>
            <a:r>
              <a:rPr lang="fr-FR" dirty="0" smtClean="0"/>
              <a:t> jour PC, le </a:t>
            </a:r>
            <a:r>
              <a:rPr lang="fr-FR" dirty="0" err="1" smtClean="0"/>
              <a:t>cytotrophoblaste</a:t>
            </a:r>
            <a:r>
              <a:rPr lang="fr-FR" dirty="0" smtClean="0"/>
              <a:t> constitue la masse cellulaire directement au contact de l’endomètre.</a:t>
            </a:r>
          </a:p>
          <a:p>
            <a:pPr marL="571500" indent="-457200">
              <a:buAutoNum type="alphaUcParenR"/>
            </a:pPr>
            <a:r>
              <a:rPr lang="fr-FR" dirty="0" smtClean="0"/>
              <a:t>L’apparition de capillaires d’origine fœtale dans leur axe mésenchymateux caractérise, notamment, la formation des villosités secondaires.</a:t>
            </a:r>
          </a:p>
          <a:p>
            <a:pPr marL="571500" indent="-457200">
              <a:buAutoNum type="alphaUcParenR"/>
            </a:pPr>
            <a:r>
              <a:rPr lang="fr-FR" dirty="0" smtClean="0"/>
              <a:t>Dès deux semaines après la conception, la villosité choriale est dans sa structure définitive.</a:t>
            </a:r>
          </a:p>
          <a:p>
            <a:pPr marL="571500" indent="-457200">
              <a:buAutoNum type="alphaUcParenR"/>
            </a:pPr>
            <a:r>
              <a:rPr lang="fr-FR" dirty="0" smtClean="0"/>
              <a:t>A, B, C, et D sont des propositions fausses.</a:t>
            </a:r>
          </a:p>
          <a:p>
            <a:pPr marL="114300" indent="0">
              <a:buNone/>
            </a:pPr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2703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800000"/>
                </a:solidFill>
              </a:rPr>
              <a:t>Qcm 6 (concours 2011/2012)</a:t>
            </a:r>
            <a:endParaRPr lang="fr-FR" dirty="0">
              <a:solidFill>
                <a:srgbClr val="80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u="sng" dirty="0" smtClean="0"/>
              <a:t>Concernant le placenta :</a:t>
            </a:r>
          </a:p>
          <a:p>
            <a:endParaRPr lang="fr-FR" dirty="0" smtClean="0"/>
          </a:p>
          <a:p>
            <a:pPr marL="571500" indent="-457200">
              <a:buAutoNum type="alphaUcParenR"/>
            </a:pPr>
            <a:r>
              <a:rPr lang="fr-FR" b="1" dirty="0" smtClean="0"/>
              <a:t>Le blastocyste s’accole à l’épithélium utérin par son pôle embryonnaire.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Vers le 6</a:t>
            </a:r>
            <a:r>
              <a:rPr lang="fr-FR" baseline="30000" dirty="0" smtClean="0">
                <a:solidFill>
                  <a:srgbClr val="FF0000"/>
                </a:solidFill>
              </a:rPr>
              <a:t>e</a:t>
            </a:r>
            <a:r>
              <a:rPr lang="fr-FR" dirty="0" smtClean="0">
                <a:solidFill>
                  <a:srgbClr val="FF0000"/>
                </a:solidFill>
              </a:rPr>
              <a:t> jour PC, le </a:t>
            </a:r>
            <a:r>
              <a:rPr lang="fr-FR" dirty="0" err="1" smtClean="0">
                <a:solidFill>
                  <a:srgbClr val="FF0000"/>
                </a:solidFill>
              </a:rPr>
              <a:t>cytotrophoblaste</a:t>
            </a:r>
            <a:r>
              <a:rPr lang="fr-FR" dirty="0" smtClean="0">
                <a:solidFill>
                  <a:srgbClr val="FF0000"/>
                </a:solidFill>
              </a:rPr>
              <a:t> constitue la masse cellulaire directement au contact de l’endomètre.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L’apparition de capillaires d’origine fœtale dans leur axe mésenchymateux caractérise, notamment, la formation des villosités secondaires.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Dès deux semaines après la conception, la villosité choriale est dans sa structure définitive.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A, B, C, et D sont des propositions fausses.</a:t>
            </a:r>
          </a:p>
          <a:p>
            <a:pPr marL="114300" indent="0">
              <a:buNone/>
            </a:pPr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48759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 7 (concours </a:t>
            </a:r>
            <a:r>
              <a:rPr lang="fr-FR" dirty="0"/>
              <a:t>2011/</a:t>
            </a:r>
            <a:r>
              <a:rPr lang="fr-FR" dirty="0" smtClean="0"/>
              <a:t>2012)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u="sng" dirty="0" smtClean="0"/>
              <a:t>Concernant la caduque :</a:t>
            </a:r>
          </a:p>
          <a:p>
            <a:endParaRPr lang="fr-FR" dirty="0" smtClean="0"/>
          </a:p>
          <a:p>
            <a:pPr marL="571500" indent="-457200">
              <a:buAutoNum type="alphaUcParenR"/>
            </a:pPr>
            <a:r>
              <a:rPr lang="fr-FR" dirty="0" smtClean="0"/>
              <a:t>La caduque pariétale se situe entre le myomètre et la lumière utérine.</a:t>
            </a:r>
          </a:p>
          <a:p>
            <a:pPr marL="571500" indent="-457200">
              <a:buAutoNum type="alphaUcParenR"/>
            </a:pPr>
            <a:r>
              <a:rPr lang="fr-FR" dirty="0" smtClean="0"/>
              <a:t>La caduque ovulaire, au cours de la grossesse, rentre en contact avec la caduque pariétale.</a:t>
            </a:r>
          </a:p>
          <a:p>
            <a:pPr marL="571500" indent="-457200">
              <a:buAutoNum type="alphaUcParenR"/>
            </a:pPr>
            <a:r>
              <a:rPr lang="fr-FR" dirty="0" smtClean="0"/>
              <a:t>La caduque basilaire se situe en regard de la zone d’implantation.</a:t>
            </a:r>
          </a:p>
          <a:p>
            <a:pPr marL="571500" indent="-457200">
              <a:buAutoNum type="alphaUcParenR"/>
            </a:pPr>
            <a:r>
              <a:rPr lang="fr-FR" dirty="0" smtClean="0"/>
              <a:t>La caduque basilaire comporte une zone compacte, déciduale.</a:t>
            </a:r>
          </a:p>
          <a:p>
            <a:pPr marL="571500" indent="-457200">
              <a:buFont typeface="Arial" pitchFamily="34" charset="0"/>
              <a:buAutoNum type="alphaUcParenR"/>
            </a:pPr>
            <a:r>
              <a:rPr lang="fr-FR" dirty="0"/>
              <a:t>A, B, C, et D sont des propositions fausses.</a:t>
            </a:r>
          </a:p>
          <a:p>
            <a:pPr marL="114300" indent="0">
              <a:buNone/>
            </a:pPr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96200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800000"/>
                </a:solidFill>
              </a:rPr>
              <a:t>Qcm </a:t>
            </a:r>
            <a:r>
              <a:rPr lang="fr-FR" dirty="0" smtClean="0">
                <a:solidFill>
                  <a:srgbClr val="800000"/>
                </a:solidFill>
              </a:rPr>
              <a:t>7 (concours </a:t>
            </a:r>
            <a:r>
              <a:rPr lang="fr-FR" dirty="0">
                <a:solidFill>
                  <a:srgbClr val="800000"/>
                </a:solidFill>
              </a:rPr>
              <a:t>2011/</a:t>
            </a:r>
            <a:r>
              <a:rPr lang="fr-FR" dirty="0" smtClean="0">
                <a:solidFill>
                  <a:srgbClr val="800000"/>
                </a:solidFill>
              </a:rPr>
              <a:t>2012)</a:t>
            </a:r>
            <a:endParaRPr lang="fr-FR" dirty="0">
              <a:solidFill>
                <a:srgbClr val="80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u="sng" dirty="0" smtClean="0"/>
              <a:t>Concernant la caduque :</a:t>
            </a:r>
          </a:p>
          <a:p>
            <a:endParaRPr lang="fr-FR" dirty="0" smtClean="0"/>
          </a:p>
          <a:p>
            <a:pPr marL="571500" indent="-457200">
              <a:buAutoNum type="alphaUcParenR"/>
            </a:pPr>
            <a:r>
              <a:rPr lang="fr-FR" b="1" dirty="0" smtClean="0"/>
              <a:t>La caduque pariétale se situe entre le myomètre et la lumière utérine.</a:t>
            </a:r>
          </a:p>
          <a:p>
            <a:pPr marL="571500" indent="-457200">
              <a:buAutoNum type="alphaUcParenR"/>
            </a:pPr>
            <a:r>
              <a:rPr lang="fr-FR" b="1" dirty="0" smtClean="0"/>
              <a:t>La caduque ovulaire, au cours de la grossesse, rentre en contact avec la caduque pariétale.</a:t>
            </a:r>
          </a:p>
          <a:p>
            <a:pPr marL="571500" indent="-457200">
              <a:buAutoNum type="alphaUcParenR"/>
            </a:pPr>
            <a:r>
              <a:rPr lang="fr-FR" b="1" dirty="0" smtClean="0"/>
              <a:t>La caduque basilaire se situe en regard de la zone d’implantation.</a:t>
            </a:r>
          </a:p>
          <a:p>
            <a:pPr marL="571500" indent="-457200">
              <a:buAutoNum type="alphaUcParenR"/>
            </a:pPr>
            <a:r>
              <a:rPr lang="fr-FR" b="1" dirty="0" smtClean="0"/>
              <a:t>La caduque basilaire comporte une zone compacte, déciduale.</a:t>
            </a:r>
          </a:p>
          <a:p>
            <a:pPr marL="571500" indent="-457200">
              <a:buFont typeface="Arial" pitchFamily="34" charset="0"/>
              <a:buAutoNum type="alphaUcParenR"/>
            </a:pPr>
            <a:r>
              <a:rPr lang="fr-FR" dirty="0">
                <a:solidFill>
                  <a:srgbClr val="FF0000"/>
                </a:solidFill>
              </a:rPr>
              <a:t>A, B, C, et D sont des propositions fausses.</a:t>
            </a:r>
          </a:p>
          <a:p>
            <a:pPr marL="114300" indent="0">
              <a:buNone/>
            </a:pPr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2197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</a:t>
            </a:r>
            <a:r>
              <a:rPr lang="fr-FR" dirty="0" smtClean="0"/>
              <a:t>8 (concours </a:t>
            </a:r>
            <a:r>
              <a:rPr lang="fr-FR" dirty="0"/>
              <a:t>2011/</a:t>
            </a:r>
            <a:r>
              <a:rPr lang="fr-FR" dirty="0" smtClean="0"/>
              <a:t>2012)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u="sng" dirty="0" smtClean="0"/>
              <a:t>Concernant la réaction déciduale : </a:t>
            </a:r>
          </a:p>
          <a:p>
            <a:endParaRPr lang="fr-FR" dirty="0" smtClean="0"/>
          </a:p>
          <a:p>
            <a:pPr marL="571500" indent="-457200">
              <a:buAutoNum type="alphaUcParenR"/>
            </a:pPr>
            <a:r>
              <a:rPr lang="fr-FR" dirty="0" smtClean="0"/>
              <a:t>Elle résulte d’une modification du myomètre.</a:t>
            </a:r>
          </a:p>
          <a:p>
            <a:pPr marL="571500" indent="-457200">
              <a:buAutoNum type="alphaUcParenR"/>
            </a:pPr>
            <a:r>
              <a:rPr lang="fr-FR" dirty="0" smtClean="0"/>
              <a:t>La réaction déciduale est une transformation de type </a:t>
            </a:r>
            <a:r>
              <a:rPr lang="fr-FR" dirty="0" err="1" smtClean="0"/>
              <a:t>épithéloïde</a:t>
            </a:r>
            <a:r>
              <a:rPr lang="fr-FR" dirty="0" smtClean="0"/>
              <a:t>.</a:t>
            </a:r>
          </a:p>
          <a:p>
            <a:pPr marL="571500" indent="-457200">
              <a:buAutoNum type="alphaUcParenR"/>
            </a:pPr>
            <a:r>
              <a:rPr lang="fr-FR" dirty="0" smtClean="0"/>
              <a:t>La réaction déciduale est une transformation des fibroblastes du stroma.</a:t>
            </a:r>
          </a:p>
          <a:p>
            <a:pPr marL="571500" indent="-457200">
              <a:buAutoNum type="alphaUcParenR"/>
            </a:pPr>
            <a:r>
              <a:rPr lang="fr-FR" dirty="0" smtClean="0"/>
              <a:t>La réaction déciduale est due à une accumulation de lipides et de glycogène.</a:t>
            </a:r>
          </a:p>
          <a:p>
            <a:pPr marL="571500" indent="-457200">
              <a:buFont typeface="Arial" pitchFamily="34" charset="0"/>
              <a:buAutoNum type="alphaUcParenR"/>
            </a:pPr>
            <a:r>
              <a:rPr lang="fr-FR" dirty="0"/>
              <a:t>A, B, C, et D sont des propositions fausses.</a:t>
            </a:r>
          </a:p>
          <a:p>
            <a:pPr marL="114300" indent="0">
              <a:buNone/>
            </a:pPr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3590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800000"/>
                </a:solidFill>
              </a:rPr>
              <a:t>Qcm </a:t>
            </a:r>
            <a:r>
              <a:rPr lang="fr-FR" dirty="0" smtClean="0">
                <a:solidFill>
                  <a:srgbClr val="800000"/>
                </a:solidFill>
              </a:rPr>
              <a:t>8 (concours </a:t>
            </a:r>
            <a:r>
              <a:rPr lang="fr-FR" dirty="0">
                <a:solidFill>
                  <a:srgbClr val="800000"/>
                </a:solidFill>
              </a:rPr>
              <a:t>2011/</a:t>
            </a:r>
            <a:r>
              <a:rPr lang="fr-FR" dirty="0" smtClean="0">
                <a:solidFill>
                  <a:srgbClr val="800000"/>
                </a:solidFill>
              </a:rPr>
              <a:t>2012)</a:t>
            </a:r>
            <a:endParaRPr lang="fr-FR" dirty="0">
              <a:solidFill>
                <a:srgbClr val="80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u="sng" dirty="0" smtClean="0"/>
              <a:t>Concernant la réaction déciduale : </a:t>
            </a:r>
          </a:p>
          <a:p>
            <a:endParaRPr lang="fr-FR" dirty="0" smtClean="0"/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Elle résulte d’une modification du myomètre.</a:t>
            </a:r>
          </a:p>
          <a:p>
            <a:pPr marL="571500" indent="-457200">
              <a:buAutoNum type="alphaUcParenR"/>
            </a:pPr>
            <a:r>
              <a:rPr lang="fr-FR" b="1" dirty="0" smtClean="0"/>
              <a:t>La réaction déciduale est une transformation de type </a:t>
            </a:r>
            <a:r>
              <a:rPr lang="fr-FR" b="1" dirty="0" err="1" smtClean="0"/>
              <a:t>épithéloïde</a:t>
            </a:r>
            <a:r>
              <a:rPr lang="fr-FR" b="1" dirty="0" smtClean="0"/>
              <a:t>.</a:t>
            </a:r>
          </a:p>
          <a:p>
            <a:pPr marL="571500" indent="-457200">
              <a:buAutoNum type="alphaUcParenR"/>
            </a:pPr>
            <a:r>
              <a:rPr lang="fr-FR" b="1" dirty="0" smtClean="0"/>
              <a:t>La réaction déciduale est une transformation des fibroblastes du stroma.</a:t>
            </a:r>
          </a:p>
          <a:p>
            <a:pPr marL="571500" indent="-457200">
              <a:buAutoNum type="alphaUcParenR"/>
            </a:pPr>
            <a:r>
              <a:rPr lang="fr-FR" b="1" dirty="0" smtClean="0"/>
              <a:t>La réaction déciduale est due à une accumulation de lipides et de glycogène.</a:t>
            </a:r>
          </a:p>
          <a:p>
            <a:pPr marL="571500" indent="-457200">
              <a:buFont typeface="Arial" pitchFamily="34" charset="0"/>
              <a:buAutoNum type="alphaUcParenR"/>
            </a:pPr>
            <a:r>
              <a:rPr lang="fr-FR" dirty="0">
                <a:solidFill>
                  <a:srgbClr val="FF0000"/>
                </a:solidFill>
              </a:rPr>
              <a:t>A, B, C, et D sont des propositions fausses.</a:t>
            </a:r>
          </a:p>
          <a:p>
            <a:pPr marL="114300" indent="0">
              <a:buNone/>
            </a:pPr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6694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</a:t>
            </a:r>
            <a:r>
              <a:rPr lang="fr-FR" dirty="0" smtClean="0"/>
              <a:t>9 (concours </a:t>
            </a:r>
            <a:r>
              <a:rPr lang="fr-FR" dirty="0"/>
              <a:t>2011/</a:t>
            </a:r>
            <a:r>
              <a:rPr lang="fr-FR" dirty="0" smtClean="0"/>
              <a:t>2012)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u="sng" dirty="0" smtClean="0"/>
              <a:t>Concernant la plaque basale :</a:t>
            </a:r>
          </a:p>
          <a:p>
            <a:endParaRPr lang="fr-FR" dirty="0" smtClean="0"/>
          </a:p>
          <a:p>
            <a:pPr marL="571500" indent="-457200">
              <a:buAutoNum type="alphaUcParenR"/>
            </a:pPr>
            <a:r>
              <a:rPr lang="fr-FR" dirty="0" smtClean="0"/>
              <a:t>Elle est au contact de la paroi utérine.</a:t>
            </a:r>
          </a:p>
          <a:p>
            <a:pPr marL="571500" indent="-457200">
              <a:buAutoNum type="alphaUcParenR"/>
            </a:pPr>
            <a:r>
              <a:rPr lang="fr-FR" dirty="0" smtClean="0"/>
              <a:t>Elle est exclusivement formée de tissu embryonnaire.</a:t>
            </a:r>
          </a:p>
          <a:p>
            <a:pPr marL="571500" indent="-457200">
              <a:buAutoNum type="alphaUcParenR"/>
            </a:pPr>
            <a:r>
              <a:rPr lang="fr-FR" dirty="0" smtClean="0"/>
              <a:t>Elle est exclusivement formée de tissus maternel.</a:t>
            </a:r>
          </a:p>
          <a:p>
            <a:pPr marL="571500" indent="-457200">
              <a:buAutoNum type="alphaUcParenR"/>
            </a:pPr>
            <a:r>
              <a:rPr lang="fr-FR" dirty="0" smtClean="0"/>
              <a:t>Elle est formée de tissus embryonnaire et maternel.</a:t>
            </a:r>
          </a:p>
          <a:p>
            <a:pPr marL="571500" indent="-457200">
              <a:buFont typeface="Arial" pitchFamily="34" charset="0"/>
              <a:buAutoNum type="alphaUcParenR"/>
            </a:pPr>
            <a:r>
              <a:rPr lang="fr-FR" dirty="0"/>
              <a:t>A, B, C, et D sont des propositions fausses.</a:t>
            </a:r>
          </a:p>
          <a:p>
            <a:pPr marL="571500" indent="-457200">
              <a:buAutoNum type="alphaUcParenR"/>
            </a:pPr>
            <a:endParaRPr lang="fr-FR" dirty="0" smtClean="0"/>
          </a:p>
          <a:p>
            <a:pPr marL="571500" indent="-457200">
              <a:buAutoNum type="alphaUcParenR"/>
            </a:pPr>
            <a:endParaRPr lang="fr-FR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14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800000"/>
                </a:solidFill>
              </a:rPr>
              <a:t>Qcm 9 (concours </a:t>
            </a:r>
            <a:r>
              <a:rPr lang="fr-FR" dirty="0">
                <a:solidFill>
                  <a:srgbClr val="800000"/>
                </a:solidFill>
              </a:rPr>
              <a:t>2011/</a:t>
            </a:r>
            <a:r>
              <a:rPr lang="fr-FR" dirty="0" smtClean="0">
                <a:solidFill>
                  <a:srgbClr val="800000"/>
                </a:solidFill>
              </a:rPr>
              <a:t>2012) </a:t>
            </a:r>
            <a:endParaRPr lang="fr-FR" dirty="0">
              <a:solidFill>
                <a:srgbClr val="80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u="sng" dirty="0" smtClean="0"/>
              <a:t>Concernant la plaque basale :</a:t>
            </a:r>
          </a:p>
          <a:p>
            <a:endParaRPr lang="fr-FR" dirty="0" smtClean="0"/>
          </a:p>
          <a:p>
            <a:pPr marL="571500" indent="-457200">
              <a:buAutoNum type="alphaUcParenR"/>
            </a:pPr>
            <a:r>
              <a:rPr lang="fr-FR" b="1" dirty="0" smtClean="0"/>
              <a:t>Elle est au contact de la paroi utérine.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Elle est exclusivement formée de tissu embryonnaire.</a:t>
            </a:r>
          </a:p>
          <a:p>
            <a:pPr marL="571500" indent="-457200">
              <a:buAutoNum type="alphaUcParenR"/>
            </a:pPr>
            <a:r>
              <a:rPr lang="fr-FR" dirty="0" smtClean="0">
                <a:solidFill>
                  <a:srgbClr val="FF0000"/>
                </a:solidFill>
              </a:rPr>
              <a:t>Elle est exclusivement formée de tissus maternel.</a:t>
            </a:r>
          </a:p>
          <a:p>
            <a:pPr marL="571500" indent="-457200">
              <a:buAutoNum type="alphaUcParenR"/>
            </a:pPr>
            <a:r>
              <a:rPr lang="fr-FR" b="1" dirty="0" smtClean="0"/>
              <a:t>Elle est formée de tissus embryonnaire et maternel.</a:t>
            </a:r>
          </a:p>
          <a:p>
            <a:pPr marL="571500" indent="-457200">
              <a:buFont typeface="Arial" pitchFamily="34" charset="0"/>
              <a:buAutoNum type="alphaUcParenR"/>
            </a:pPr>
            <a:r>
              <a:rPr lang="fr-FR" dirty="0">
                <a:solidFill>
                  <a:srgbClr val="FF0000"/>
                </a:solidFill>
              </a:rPr>
              <a:t>A, B, C, et D sont des propositions fausses.</a:t>
            </a:r>
          </a:p>
          <a:p>
            <a:pPr marL="571500" indent="-457200">
              <a:buAutoNum type="alphaUcParenR"/>
            </a:pPr>
            <a:endParaRPr lang="fr-FR" dirty="0" smtClean="0"/>
          </a:p>
          <a:p>
            <a:pPr marL="571500" indent="-457200">
              <a:buAutoNum type="alphaUcParenR"/>
            </a:pPr>
            <a:endParaRPr lang="fr-FR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1EB5-201E-D442-A992-1B412CB665A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43865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jdacency">
  <a:themeElements>
    <a:clrScheme name="Ciel">
      <a:dk1>
        <a:sysClr val="windowText" lastClr="000000"/>
      </a:dk1>
      <a:lt1>
        <a:sysClr val="window" lastClr="FFFFFF"/>
      </a:lt1>
      <a:dk2>
        <a:srgbClr val="1782BF"/>
      </a:dk2>
      <a:lt2>
        <a:srgbClr val="62BCE9"/>
      </a:lt2>
      <a:accent1>
        <a:srgbClr val="073779"/>
      </a:accent1>
      <a:accent2>
        <a:srgbClr val="8FD9FB"/>
      </a:accent2>
      <a:accent3>
        <a:srgbClr val="FFCC00"/>
      </a:accent3>
      <a:accent4>
        <a:srgbClr val="EB6615"/>
      </a:accent4>
      <a:accent5>
        <a:srgbClr val="C76402"/>
      </a:accent5>
      <a:accent6>
        <a:srgbClr val="B523B4"/>
      </a:accent6>
      <a:hlink>
        <a:srgbClr val="FFDE26"/>
      </a:hlink>
      <a:folHlink>
        <a:srgbClr val="DEBE00"/>
      </a:folHlink>
    </a:clrScheme>
    <a:fontScheme name="Civique">
      <a:majorFont>
        <a:latin typeface="Georgia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华文新魏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jd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Ajdacency.thmx</Template>
  <TotalTime>125</TotalTime>
  <Words>1362</Words>
  <Application>Microsoft Macintosh PowerPoint</Application>
  <PresentationFormat>Présentation à l'écran (4:3)</PresentationFormat>
  <Paragraphs>170</Paragraphs>
  <Slides>20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Ajdacency</vt:lpstr>
      <vt:lpstr>ET C’EST PAS FINI ….</vt:lpstr>
      <vt:lpstr> Les QCM!!!</vt:lpstr>
      <vt:lpstr>Qcm 1 (concours 2012/2013)</vt:lpstr>
      <vt:lpstr>Qcm 1 (concours 2012/2013)</vt:lpstr>
      <vt:lpstr>Qcm 2 (concours 2012/2013)</vt:lpstr>
      <vt:lpstr>Qcm 2 (concours 2012/2013)</vt:lpstr>
      <vt:lpstr>Qcm 3 (concours 2012/2013)</vt:lpstr>
      <vt:lpstr>Qcm 3 (concours 2012/2013)</vt:lpstr>
      <vt:lpstr>Qcm 4 (concours 2012/2013)</vt:lpstr>
      <vt:lpstr>Qcm 4 (concours 2012/2013)</vt:lpstr>
      <vt:lpstr>Qcm 5 (concours 2012/2013)</vt:lpstr>
      <vt:lpstr>Qcm 5 (concours 2012/2013)</vt:lpstr>
      <vt:lpstr>Qcm 6 (concours 2011/2012)</vt:lpstr>
      <vt:lpstr>Qcm 6 (concours 2011/2012)</vt:lpstr>
      <vt:lpstr>Qcm 7 (concours 2011/2012)</vt:lpstr>
      <vt:lpstr>Qcm 7 (concours 2011/2012)</vt:lpstr>
      <vt:lpstr>Qcm 8 (concours 2011/2012) </vt:lpstr>
      <vt:lpstr>Qcm 8 (concours 2011/2012)</vt:lpstr>
      <vt:lpstr>Qcm 9 (concours 2011/2012)</vt:lpstr>
      <vt:lpstr>Qcm 9 (concours 2011/2012)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 C’EST PAS FINI ….</dc:title>
  <dc:creator>Zoé DEYRES</dc:creator>
  <cp:lastModifiedBy>Zoé DEYRES</cp:lastModifiedBy>
  <cp:revision>19</cp:revision>
  <dcterms:created xsi:type="dcterms:W3CDTF">2014-01-01T21:58:12Z</dcterms:created>
  <dcterms:modified xsi:type="dcterms:W3CDTF">2014-01-04T15:00:47Z</dcterms:modified>
</cp:coreProperties>
</file>