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emf" ContentType="image/x-emf"/>
  <Default Extension="tiff" ContentType="image/tiff"/>
  <Default Extension="rels" ContentType="application/vnd.openxmlformats-package.relationships+xml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7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80" r:id="rId7"/>
    <p:sldId id="261" r:id="rId8"/>
    <p:sldId id="262" r:id="rId9"/>
    <p:sldId id="263" r:id="rId10"/>
    <p:sldId id="281" r:id="rId11"/>
    <p:sldId id="264" r:id="rId12"/>
    <p:sldId id="282" r:id="rId13"/>
    <p:sldId id="265" r:id="rId14"/>
    <p:sldId id="267" r:id="rId15"/>
    <p:sldId id="268" r:id="rId16"/>
    <p:sldId id="285" r:id="rId17"/>
    <p:sldId id="269" r:id="rId18"/>
    <p:sldId id="283" r:id="rId19"/>
    <p:sldId id="270" r:id="rId20"/>
    <p:sldId id="284" r:id="rId21"/>
    <p:sldId id="271" r:id="rId22"/>
    <p:sldId id="266" r:id="rId23"/>
    <p:sldId id="273" r:id="rId24"/>
    <p:sldId id="272" r:id="rId25"/>
    <p:sldId id="274" r:id="rId26"/>
    <p:sldId id="275" r:id="rId27"/>
    <p:sldId id="277" r:id="rId28"/>
    <p:sldId id="276" r:id="rId29"/>
    <p:sldId id="278" r:id="rId30"/>
    <p:sldId id="279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7823"/>
    <a:srgbClr val="877CAF"/>
    <a:srgbClr val="A598D4"/>
    <a:srgbClr val="EBB6ED"/>
    <a:srgbClr val="FF3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9"/>
    <p:restoredTop sz="94801"/>
  </p:normalViewPr>
  <p:slideViewPr>
    <p:cSldViewPr snapToGrid="0" snapToObjects="1">
      <p:cViewPr>
        <p:scale>
          <a:sx n="97" d="100"/>
          <a:sy n="97" d="100"/>
        </p:scale>
        <p:origin x="1144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notesMaster" Target="notesMasters/notesMaster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presProps" Target="presProps.xml"/><Relationship Id="rId34" Type="http://schemas.openxmlformats.org/officeDocument/2006/relationships/viewProps" Target="viewProps.xml"/><Relationship Id="rId35" Type="http://schemas.openxmlformats.org/officeDocument/2006/relationships/theme" Target="theme/theme1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D56D3F-01C3-484B-B3A4-DC87BEDA951E}" type="datetimeFigureOut">
              <a:rPr lang="fr-FR" smtClean="0"/>
              <a:t>17/08/2016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72FC75-9AB9-8040-9182-048DB109939D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117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/!\ C'est bien FONCTIONNELLE = FONCTION</a:t>
            </a:r>
            <a:r>
              <a:rPr lang="fr-FR" baseline="0" dirty="0" smtClean="0"/>
              <a:t> = CAUSALE</a:t>
            </a:r>
          </a:p>
          <a:p>
            <a:r>
              <a:rPr lang="fr-FR" baseline="0" dirty="0" smtClean="0"/>
              <a:t>et FORMELLE = FORME = DESCRIPTION</a:t>
            </a:r>
          </a:p>
          <a:p>
            <a:endParaRPr lang="fr-FR" baseline="0" dirty="0" smtClean="0"/>
          </a:p>
          <a:p>
            <a:r>
              <a:rPr lang="fr-FR" baseline="0" dirty="0" smtClean="0"/>
              <a:t>Piège QCM : On peut dire que les stades précoces vont de la fécondation à la fin de la gastrulation </a:t>
            </a:r>
            <a:r>
              <a:rPr lang="fr-FR" baseline="0" dirty="0" smtClean="0">
                <a:sym typeface="Wingdings"/>
              </a:rPr>
              <a:t> #QCM de réflexion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72FC75-9AB9-8040-9182-048DB109939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29734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72FC75-9AB9-8040-9182-048DB109939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95134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Ce qu’il</a:t>
            </a:r>
            <a:r>
              <a:rPr lang="fr-FR" baseline="0" dirty="0" smtClean="0"/>
              <a:t> se passe avec les périodes c’est que tout commence à peut près en même temps mais ce sont les stades .. IMPORTANT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72FC75-9AB9-8040-9182-048DB109939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2477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/!\ l'</a:t>
            </a:r>
            <a:r>
              <a:rPr lang="fr-FR" dirty="0" err="1" smtClean="0"/>
              <a:t>OrgaG</a:t>
            </a:r>
            <a:r>
              <a:rPr lang="fr-FR" baseline="0" dirty="0" smtClean="0"/>
              <a:t> permet la formation des organes, la </a:t>
            </a:r>
            <a:r>
              <a:rPr lang="fr-FR" baseline="0" dirty="0" err="1" smtClean="0"/>
              <a:t>morphoG</a:t>
            </a:r>
            <a:r>
              <a:rPr lang="fr-FR" baseline="0" dirty="0" smtClean="0"/>
              <a:t> permet la forme des organes :)</a:t>
            </a:r>
          </a:p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72FC75-9AB9-8040-9182-048DB109939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0883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Le </a:t>
            </a:r>
            <a:r>
              <a:rPr lang="fr-FR" dirty="0" err="1" smtClean="0"/>
              <a:t>sptz</a:t>
            </a:r>
            <a:r>
              <a:rPr lang="fr-FR" baseline="0" dirty="0" smtClean="0"/>
              <a:t> se laisse porter par les fluides dans la CAV Utérine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72FC75-9AB9-8040-9182-048DB109939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23971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Le </a:t>
            </a:r>
            <a:r>
              <a:rPr lang="fr-FR" dirty="0" err="1" smtClean="0"/>
              <a:t>sptz</a:t>
            </a:r>
            <a:r>
              <a:rPr lang="fr-FR" baseline="0" dirty="0" smtClean="0"/>
              <a:t> se laisse porter par les fluides dans la CAV Utérine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72FC75-9AB9-8040-9182-048DB109939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9624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 smtClean="0"/>
              <a:t>TotiP</a:t>
            </a:r>
            <a:r>
              <a:rPr lang="fr-FR" dirty="0" smtClean="0"/>
              <a:t> = capable de donner</a:t>
            </a:r>
            <a:r>
              <a:rPr lang="fr-FR" baseline="0" dirty="0" smtClean="0"/>
              <a:t> tout un </a:t>
            </a:r>
            <a:r>
              <a:rPr lang="fr-FR" baseline="0" dirty="0" err="1" smtClean="0"/>
              <a:t>embryo</a:t>
            </a:r>
            <a:r>
              <a:rPr lang="fr-FR" baseline="0" dirty="0" smtClean="0"/>
              <a:t> + annexes</a:t>
            </a:r>
          </a:p>
          <a:p>
            <a:endParaRPr lang="fr-FR" baseline="0" dirty="0" smtClean="0"/>
          </a:p>
          <a:p>
            <a:r>
              <a:rPr lang="fr-FR" baseline="0" dirty="0" smtClean="0"/>
              <a:t>/!\ C'est bien un DEBUT de polarisation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72FC75-9AB9-8040-9182-048DB109939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5894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 smtClean="0"/>
              <a:t>PluriP</a:t>
            </a:r>
            <a:r>
              <a:rPr lang="fr-FR" baseline="0" dirty="0" smtClean="0"/>
              <a:t> = Capable de donner uniquement l’embryon, les 3 feuillets mais pas les annexes;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72FC75-9AB9-8040-9182-048DB109939D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42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 smtClean="0"/>
              <a:t>PluriP</a:t>
            </a:r>
            <a:r>
              <a:rPr lang="fr-FR" baseline="0" dirty="0" smtClean="0"/>
              <a:t> = Capable de donner uniquement l’embryon, les 3 feuillets mais pas les annexes;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72FC75-9AB9-8040-9182-048DB109939D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39460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72FC75-9AB9-8040-9182-048DB109939D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78377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72FC75-9AB9-8040-9182-048DB109939D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95321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Nota</a:t>
            </a:r>
            <a:r>
              <a:rPr lang="fr-FR" baseline="0" dirty="0" smtClean="0"/>
              <a:t> : L’embryon va sortir de la ZP par le pôle anti-embryonnaire (</a:t>
            </a:r>
            <a:r>
              <a:rPr lang="fr-FR" baseline="0" dirty="0" err="1" smtClean="0"/>
              <a:t>trophoB</a:t>
            </a:r>
            <a:r>
              <a:rPr lang="fr-FR" baseline="0" dirty="0" smtClean="0"/>
              <a:t>) et s’accrocher à l’utérus par le pôle </a:t>
            </a:r>
            <a:r>
              <a:rPr lang="fr-FR" baseline="0" dirty="0" err="1" smtClean="0"/>
              <a:t>Emb</a:t>
            </a:r>
            <a:r>
              <a:rPr lang="fr-FR" baseline="0" dirty="0" smtClean="0"/>
              <a:t> = </a:t>
            </a:r>
            <a:r>
              <a:rPr lang="fr-FR" baseline="0" dirty="0" err="1" smtClean="0"/>
              <a:t>EmbryoB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72FC75-9AB9-8040-9182-048DB109939D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73215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c)</a:t>
            </a:r>
            <a:r>
              <a:rPr lang="fr-FR" baseline="0" dirty="0" smtClean="0"/>
              <a:t> Faux, pas uniquement</a:t>
            </a:r>
          </a:p>
          <a:p>
            <a:r>
              <a:rPr lang="fr-FR" baseline="0" dirty="0" smtClean="0"/>
              <a:t>d) faux, à partir de la quatrième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72FC75-9AB9-8040-9182-048DB109939D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40238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lphaUcParenR"/>
            </a:pPr>
            <a:r>
              <a:rPr lang="fr-FR" dirty="0" smtClean="0"/>
              <a:t>Faux, dans les voies féminine</a:t>
            </a:r>
            <a:r>
              <a:rPr lang="fr-FR" baseline="0" dirty="0" smtClean="0"/>
              <a:t>s;</a:t>
            </a:r>
          </a:p>
          <a:p>
            <a:pPr marL="228600" indent="-228600">
              <a:buAutoNum type="alphaUcParenR"/>
            </a:pPr>
            <a:r>
              <a:rPr lang="fr-FR" baseline="0" dirty="0" smtClean="0"/>
              <a:t>Faux, il est bloqué en MTII et M2</a:t>
            </a:r>
            <a:br>
              <a:rPr lang="fr-FR" baseline="0" dirty="0" smtClean="0"/>
            </a:br>
            <a:r>
              <a:rPr lang="fr-FR" baseline="0" dirty="0" smtClean="0"/>
              <a:t>D) Faux, l’œuf commence tout de suite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72FC75-9AB9-8040-9182-048DB109939D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483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8/17/16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67110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8/17/16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2418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8/17/16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114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8/17/16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91661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8/17/16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6731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8/17/16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4211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8/17/16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092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8/17/16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4832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8/17/16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8868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8/17/16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6106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8/17/16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71374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8/17/16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38668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8/17/16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73411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8/17/16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7308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8/17/16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68232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8/17/16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26598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8/17/16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35896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9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8/17/16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9831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4" Type="http://schemas.openxmlformats.org/officeDocument/2006/relationships/image" Target="../media/image6.tif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4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4" Type="http://schemas.openxmlformats.org/officeDocument/2006/relationships/image" Target="../media/image15.tif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6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4" Type="http://schemas.openxmlformats.org/officeDocument/2006/relationships/image" Target="../media/image18.tif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9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0.jp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0" y="0"/>
            <a:ext cx="12192000" cy="6858000"/>
          </a:xfrm>
        </p:spPr>
        <p:txBody>
          <a:bodyPr anchor="ctr">
            <a:normAutofit/>
          </a:bodyPr>
          <a:lstStyle/>
          <a:p>
            <a:pPr algn="ctr"/>
            <a:r>
              <a:rPr lang="fr-FR" sz="7200" dirty="0" smtClean="0">
                <a:solidFill>
                  <a:srgbClr val="0070C0"/>
                </a:solidFill>
              </a:rPr>
              <a:t>embr</a:t>
            </a:r>
            <a:r>
              <a:rPr lang="fr-FR" sz="7200" b="1" dirty="0" smtClean="0">
                <a:solidFill>
                  <a:schemeClr val="accent1">
                    <a:lumMod val="75000"/>
                  </a:schemeClr>
                </a:solidFill>
              </a:rPr>
              <a:t>yolo</a:t>
            </a:r>
            <a:r>
              <a:rPr lang="fr-FR" sz="7200" dirty="0" smtClean="0">
                <a:solidFill>
                  <a:srgbClr val="0070C0"/>
                </a:solidFill>
              </a:rPr>
              <a:t>gie</a:t>
            </a:r>
            <a:endParaRPr lang="fr-FR" sz="7200" dirty="0">
              <a:solidFill>
                <a:srgbClr val="0070C0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0" y="3835730"/>
            <a:ext cx="12192000" cy="498764"/>
          </a:xfrm>
        </p:spPr>
        <p:txBody>
          <a:bodyPr anchor="t">
            <a:normAutofit fontScale="92500" lnSpcReduction="20000"/>
          </a:bodyPr>
          <a:lstStyle/>
          <a:p>
            <a:pPr algn="ctr"/>
            <a:r>
              <a:rPr lang="fr-FR" sz="2800" i="1" dirty="0" smtClean="0"/>
              <a:t>Première semaine du développement embryonnaire</a:t>
            </a:r>
            <a:endParaRPr lang="fr-FR" sz="2800" i="1" dirty="0"/>
          </a:p>
        </p:txBody>
      </p:sp>
      <p:sp>
        <p:nvSpPr>
          <p:cNvPr id="4" name="Sous-titre 2"/>
          <p:cNvSpPr txBox="1">
            <a:spLocks/>
          </p:cNvSpPr>
          <p:nvPr/>
        </p:nvSpPr>
        <p:spPr>
          <a:xfrm>
            <a:off x="0" y="6359236"/>
            <a:ext cx="12192000" cy="49876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800" kern="1200" cap="all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r-FR" sz="2000" b="1" dirty="0" err="1" smtClean="0"/>
              <a:t>Zork</a:t>
            </a:r>
            <a:r>
              <a:rPr lang="fr-FR" sz="2000" b="1" dirty="0" smtClean="0"/>
              <a:t> &amp; BHAIYA :D</a:t>
            </a:r>
            <a:endParaRPr lang="fr-FR" sz="20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0376" y="237506"/>
            <a:ext cx="3311247" cy="2719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66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12191999" cy="1567543"/>
          </a:xfrm>
        </p:spPr>
        <p:txBody>
          <a:bodyPr>
            <a:normAutofit/>
          </a:bodyPr>
          <a:lstStyle/>
          <a:p>
            <a:pPr algn="ctr"/>
            <a:r>
              <a:rPr lang="fr-FR" sz="4000" dirty="0" smtClean="0"/>
              <a:t>L’Embryologie, c’est quoi ?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197708" y="1567543"/>
            <a:ext cx="11994291" cy="5041074"/>
          </a:xfrm>
        </p:spPr>
        <p:txBody>
          <a:bodyPr anchor="t">
            <a:normAutofit fontScale="92500" lnSpcReduction="10000"/>
          </a:bodyPr>
          <a:lstStyle/>
          <a:p>
            <a:pPr>
              <a:buFont typeface="Wingdings" charset="2"/>
              <a:buChar char="Ø"/>
            </a:pPr>
            <a:r>
              <a:rPr lang="fr-FR" sz="2000" dirty="0" smtClean="0"/>
              <a:t>6 cours de 2H;</a:t>
            </a:r>
          </a:p>
          <a:p>
            <a:pPr>
              <a:buFont typeface="Wingdings" charset="2"/>
              <a:buChar char="Ø"/>
            </a:pPr>
            <a:r>
              <a:rPr lang="fr-FR" sz="2000" dirty="0" smtClean="0"/>
              <a:t>L’ensemble du programme est traité par le professeur</a:t>
            </a:r>
            <a:r>
              <a:rPr lang="fr-FR" sz="2000" b="1" dirty="0"/>
              <a:t> </a:t>
            </a:r>
            <a:r>
              <a:rPr lang="fr-FR" b="1" dirty="0" smtClean="0"/>
              <a:t>Long-mira</a:t>
            </a:r>
            <a:r>
              <a:rPr lang="fr-FR" sz="2000" dirty="0" smtClean="0"/>
              <a:t>;</a:t>
            </a:r>
          </a:p>
          <a:p>
            <a:pPr>
              <a:buFont typeface="Wingdings" charset="2"/>
              <a:buChar char="Ø"/>
            </a:pPr>
            <a:r>
              <a:rPr lang="fr-FR" sz="2000" dirty="0" smtClean="0"/>
              <a:t>Le programme traite des 4 premières semaines de vie in-utéro</a:t>
            </a:r>
            <a:r>
              <a:rPr lang="is-IS" sz="2000" dirty="0" smtClean="0"/>
              <a:t>…</a:t>
            </a:r>
          </a:p>
          <a:p>
            <a:pPr>
              <a:buFont typeface="Wingdings" charset="2"/>
              <a:buChar char="Ø"/>
            </a:pPr>
            <a:r>
              <a:rPr lang="is-IS" sz="2000" dirty="0" smtClean="0"/>
              <a:t>... Soit approximativement 6 QCM le jour J en UE2....</a:t>
            </a:r>
          </a:p>
          <a:p>
            <a:pPr>
              <a:buFont typeface="Wingdings" charset="2"/>
              <a:buChar char="Ø"/>
            </a:pPr>
            <a:r>
              <a:rPr lang="is-IS" sz="2000" dirty="0" smtClean="0"/>
              <a:t>... Soit 27 points facilement gagnés !</a:t>
            </a:r>
          </a:p>
          <a:p>
            <a:pPr>
              <a:buFont typeface="Wingdings" charset="2"/>
              <a:buChar char="Ø"/>
            </a:pPr>
            <a:r>
              <a:rPr lang="is-IS" sz="2000" dirty="0" smtClean="0"/>
              <a:t>Aucun livre est nécéSsaire, uniquement le cours du professeur est la base le jour J !</a:t>
            </a:r>
          </a:p>
          <a:p>
            <a:pPr>
              <a:buFont typeface="Wingdings" charset="2"/>
              <a:buChar char="Ø"/>
            </a:pPr>
            <a:r>
              <a:rPr lang="is-IS" sz="2000" dirty="0" smtClean="0"/>
              <a:t>C’est la meilleure matière du S1 (et de la PACES tout </a:t>
            </a:r>
            <a:r>
              <a:rPr lang="is-IS" sz="2000" smtClean="0"/>
              <a:t>simplement </a:t>
            </a:r>
            <a:r>
              <a:rPr lang="is-IS" sz="2000" smtClean="0">
                <a:sym typeface="Wingdings"/>
              </a:rPr>
              <a:t>!) et ce n’est pas une science esoterique</a:t>
            </a:r>
            <a:endParaRPr lang="is-IS" sz="2000" dirty="0" smtClean="0">
              <a:sym typeface="Wingdings"/>
            </a:endParaRPr>
          </a:p>
          <a:p>
            <a:pPr>
              <a:buFont typeface="Wingdings" charset="2"/>
              <a:buChar char="Ø"/>
            </a:pPr>
            <a:endParaRPr lang="is-IS" sz="2000" dirty="0" smtClean="0">
              <a:sym typeface="Wingdings"/>
            </a:endParaRPr>
          </a:p>
          <a:p>
            <a:pPr marL="0" indent="0">
              <a:buNone/>
            </a:pPr>
            <a:endParaRPr lang="is-IS" sz="2000" dirty="0">
              <a:sym typeface="Wingdings"/>
            </a:endParaRPr>
          </a:p>
          <a:p>
            <a:pPr marL="0" indent="0" algn="ctr">
              <a:buNone/>
            </a:pPr>
            <a:r>
              <a:rPr lang="fr-FR" sz="2000" b="1" u="sng" dirty="0" smtClean="0">
                <a:solidFill>
                  <a:srgbClr val="FF0000"/>
                </a:solidFill>
              </a:rPr>
              <a:t>Embryologie : étude </a:t>
            </a:r>
            <a:r>
              <a:rPr lang="fr-FR" sz="2000" b="1" u="sng" dirty="0">
                <a:solidFill>
                  <a:srgbClr val="FF0000"/>
                </a:solidFill>
              </a:rPr>
              <a:t>du </a:t>
            </a:r>
            <a:r>
              <a:rPr lang="fr-FR" sz="2000" b="1" u="sng" dirty="0" smtClean="0">
                <a:solidFill>
                  <a:srgbClr val="FF0000"/>
                </a:solidFill>
              </a:rPr>
              <a:t>développement </a:t>
            </a:r>
            <a:r>
              <a:rPr lang="fr-FR" sz="2000" b="1" u="sng" dirty="0">
                <a:solidFill>
                  <a:srgbClr val="FF0000"/>
                </a:solidFill>
              </a:rPr>
              <a:t>de l’embryon, du placenta et des annexes de la </a:t>
            </a:r>
            <a:r>
              <a:rPr lang="fr-FR" sz="2000" b="1" u="sng" dirty="0" smtClean="0">
                <a:solidFill>
                  <a:srgbClr val="FF0000"/>
                </a:solidFill>
              </a:rPr>
              <a:t>fécondation </a:t>
            </a:r>
            <a:r>
              <a:rPr lang="fr-FR" sz="2000" b="1" u="sng" dirty="0">
                <a:solidFill>
                  <a:srgbClr val="FF0000"/>
                </a:solidFill>
              </a:rPr>
              <a:t>à la naissance </a:t>
            </a:r>
          </a:p>
        </p:txBody>
      </p:sp>
    </p:spTree>
    <p:extLst>
      <p:ext uri="{BB962C8B-B14F-4D97-AF65-F5344CB8AC3E}">
        <p14:creationId xmlns:p14="http://schemas.microsoft.com/office/powerpoint/2010/main" val="1620232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0" y="0"/>
            <a:ext cx="12191999" cy="6857999"/>
          </a:xfrm>
        </p:spPr>
        <p:txBody>
          <a:bodyPr anchor="ctr"/>
          <a:lstStyle/>
          <a:p>
            <a:pPr marL="400050" indent="-400050" algn="ctr">
              <a:buClr>
                <a:srgbClr val="0070C0"/>
              </a:buClr>
              <a:buFont typeface="+mj-lt"/>
              <a:buAutoNum type="romanUcPeriod"/>
            </a:pPr>
            <a:r>
              <a:rPr lang="fr-FR" sz="3200" b="1" dirty="0" smtClean="0">
                <a:solidFill>
                  <a:srgbClr val="0070C0"/>
                </a:solidFill>
              </a:rPr>
              <a:t>Introduction à l’Embryologie</a:t>
            </a:r>
          </a:p>
          <a:p>
            <a:pPr marL="800100" lvl="1" indent="-342900" algn="ctr">
              <a:buClr>
                <a:srgbClr val="0070C0"/>
              </a:buClr>
              <a:buFont typeface="+mj-lt"/>
              <a:buAutoNum type="alphaLcPeriod"/>
            </a:pPr>
            <a:r>
              <a:rPr lang="fr-FR" sz="2800" i="1" dirty="0" smtClean="0"/>
              <a:t>Présentation</a:t>
            </a:r>
          </a:p>
          <a:p>
            <a:pPr marL="800100" lvl="1" indent="-342900" algn="ctr">
              <a:buClr>
                <a:srgbClr val="0070C0"/>
              </a:buClr>
              <a:buFont typeface="+mj-lt"/>
              <a:buAutoNum type="alphaLcPeriod"/>
            </a:pPr>
            <a:r>
              <a:rPr lang="fr-FR" sz="2800" i="1" dirty="0" smtClean="0"/>
              <a:t>Développement </a:t>
            </a:r>
            <a:r>
              <a:rPr lang="fr-FR" sz="2800" i="1" dirty="0" err="1" smtClean="0"/>
              <a:t>embryo-foetal</a:t>
            </a:r>
            <a:r>
              <a:rPr lang="fr-FR" sz="2800" i="1" dirty="0" smtClean="0"/>
              <a:t/>
            </a:r>
            <a:br>
              <a:rPr lang="fr-FR" sz="2800" i="1" dirty="0" smtClean="0"/>
            </a:br>
            <a:r>
              <a:rPr lang="fr-FR" sz="2800" i="1" dirty="0" smtClean="0"/>
              <a:t/>
            </a:r>
            <a:br>
              <a:rPr lang="fr-FR" sz="2800" i="1" dirty="0" smtClean="0"/>
            </a:br>
            <a:endParaRPr lang="fr-FR" sz="2800" i="1" dirty="0" smtClean="0"/>
          </a:p>
          <a:p>
            <a:pPr marL="400050" indent="-400050" algn="ctr">
              <a:buClr>
                <a:schemeClr val="accent1">
                  <a:lumMod val="75000"/>
                </a:schemeClr>
              </a:buClr>
              <a:buFont typeface="+mj-lt"/>
              <a:buAutoNum type="romanUcPeriod"/>
            </a:pPr>
            <a:r>
              <a:rPr lang="fr-FR" sz="3200" b="1" dirty="0" smtClean="0">
                <a:solidFill>
                  <a:schemeClr val="accent1">
                    <a:lumMod val="75000"/>
                  </a:schemeClr>
                </a:solidFill>
              </a:rPr>
              <a:t>Première Semaine de développement Embryonnaire</a:t>
            </a:r>
          </a:p>
          <a:p>
            <a:pPr marL="857250" lvl="1" indent="-400050" algn="ctr">
              <a:buClr>
                <a:schemeClr val="accent1">
                  <a:lumMod val="75000"/>
                </a:schemeClr>
              </a:buClr>
              <a:buFont typeface="+mj-lt"/>
              <a:buAutoNum type="alphaLcPeriod"/>
            </a:pPr>
            <a:r>
              <a:rPr lang="fr-FR" sz="2800" i="1" dirty="0" smtClean="0"/>
              <a:t>Migration des gamètes</a:t>
            </a:r>
          </a:p>
          <a:p>
            <a:pPr marL="857250" lvl="1" indent="-400050" algn="ctr">
              <a:buClr>
                <a:schemeClr val="accent1">
                  <a:lumMod val="75000"/>
                </a:schemeClr>
              </a:buClr>
              <a:buFont typeface="+mj-lt"/>
              <a:buAutoNum type="alphaLcPeriod"/>
            </a:pPr>
            <a:r>
              <a:rPr lang="fr-FR" sz="2800" i="1" dirty="0" smtClean="0"/>
              <a:t>Fécondation</a:t>
            </a:r>
          </a:p>
          <a:p>
            <a:pPr marL="857250" lvl="1" indent="-400050" algn="ctr">
              <a:buClr>
                <a:schemeClr val="accent1">
                  <a:lumMod val="75000"/>
                </a:schemeClr>
              </a:buClr>
              <a:buFont typeface="+mj-lt"/>
              <a:buAutoNum type="alphaLcPeriod"/>
            </a:pPr>
            <a:r>
              <a:rPr lang="fr-FR" sz="2800" i="1" dirty="0" smtClean="0"/>
              <a:t>Segmentation</a:t>
            </a:r>
          </a:p>
          <a:p>
            <a:pPr marL="857250" lvl="1" indent="-400050" algn="ctr">
              <a:buClr>
                <a:schemeClr val="accent1">
                  <a:lumMod val="75000"/>
                </a:schemeClr>
              </a:buClr>
              <a:buFont typeface="+mj-lt"/>
              <a:buAutoNum type="alphaLcPeriod"/>
            </a:pPr>
            <a:r>
              <a:rPr lang="fr-FR" sz="2800" i="1" dirty="0" smtClean="0"/>
              <a:t>Implantation</a:t>
            </a:r>
          </a:p>
          <a:p>
            <a:pPr marL="857250" lvl="1" indent="-400050">
              <a:buClr>
                <a:schemeClr val="accent1">
                  <a:lumMod val="75000"/>
                </a:schemeClr>
              </a:buClr>
              <a:buFont typeface="+mj-lt"/>
              <a:buAutoNum type="alphaLcPeriod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64052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1"/>
            <a:ext cx="12191999" cy="850604"/>
          </a:xfrm>
        </p:spPr>
        <p:txBody>
          <a:bodyPr/>
          <a:lstStyle/>
          <a:p>
            <a:pPr algn="ctr"/>
            <a:r>
              <a:rPr lang="fr-FR" dirty="0" smtClean="0">
                <a:solidFill>
                  <a:schemeClr val="accent2"/>
                </a:solidFill>
              </a:rPr>
              <a:t>PRESENTATION</a:t>
            </a:r>
            <a:endParaRPr lang="fr-FR" dirty="0">
              <a:solidFill>
                <a:schemeClr val="accent2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0" y="850605"/>
            <a:ext cx="12191999" cy="4972679"/>
          </a:xfrm>
        </p:spPr>
        <p:txBody>
          <a:bodyPr anchor="t">
            <a:noAutofit/>
          </a:bodyPr>
          <a:lstStyle/>
          <a:p>
            <a:pPr>
              <a:buFont typeface="Wingdings" charset="2"/>
              <a:buChar char="ü"/>
            </a:pPr>
            <a:r>
              <a:rPr lang="fr-FR" dirty="0" smtClean="0"/>
              <a:t>L’embryologie c’est </a:t>
            </a:r>
            <a:r>
              <a:rPr lang="fr-FR" b="1" dirty="0" smtClean="0"/>
              <a:t>deux approches</a:t>
            </a:r>
            <a:r>
              <a:rPr lang="fr-FR" dirty="0" smtClean="0"/>
              <a:t> :</a:t>
            </a:r>
          </a:p>
          <a:p>
            <a:pPr lvl="2">
              <a:buFont typeface="Wingdings" charset="2"/>
              <a:buChar char="Ø"/>
            </a:pPr>
            <a:r>
              <a:rPr lang="fr-FR" sz="1800" dirty="0" smtClean="0">
                <a:solidFill>
                  <a:srgbClr val="FF0000"/>
                </a:solidFill>
              </a:rPr>
              <a:t>Embryologie </a:t>
            </a:r>
            <a:r>
              <a:rPr lang="fr-FR" sz="1800" b="1" dirty="0" smtClean="0">
                <a:solidFill>
                  <a:srgbClr val="FF0000"/>
                </a:solidFill>
              </a:rPr>
              <a:t>CAUSALE</a:t>
            </a:r>
            <a:r>
              <a:rPr lang="fr-FR" sz="1800" dirty="0" smtClean="0">
                <a:solidFill>
                  <a:srgbClr val="FF0000"/>
                </a:solidFill>
              </a:rPr>
              <a:t> / </a:t>
            </a:r>
            <a:r>
              <a:rPr lang="fr-FR" sz="1800" b="1" dirty="0" smtClean="0">
                <a:solidFill>
                  <a:srgbClr val="FF0000"/>
                </a:solidFill>
              </a:rPr>
              <a:t>MOLECULAIRE</a:t>
            </a:r>
            <a:r>
              <a:rPr lang="fr-FR" sz="1800" dirty="0" smtClean="0">
                <a:solidFill>
                  <a:srgbClr val="FF0000"/>
                </a:solidFill>
              </a:rPr>
              <a:t> / FONCTIONNELLE : EXPLICATION des mécanismes qui vont permettre la mise en place de l’embryon et de ses annexes. Elle n’est pas au programme de la P1 (ex. facteurs de croissance </a:t>
            </a:r>
            <a:r>
              <a:rPr lang="fr-FR" sz="1800" dirty="0" err="1" smtClean="0">
                <a:solidFill>
                  <a:srgbClr val="FF0000"/>
                </a:solidFill>
              </a:rPr>
              <a:t>etc</a:t>
            </a:r>
            <a:r>
              <a:rPr lang="is-IS" sz="1800" dirty="0" smtClean="0">
                <a:solidFill>
                  <a:srgbClr val="FF0000"/>
                </a:solidFill>
              </a:rPr>
              <a:t>…)</a:t>
            </a:r>
            <a:endParaRPr lang="fr-FR" sz="1800" dirty="0" smtClean="0">
              <a:solidFill>
                <a:srgbClr val="FF0000"/>
              </a:solidFill>
            </a:endParaRPr>
          </a:p>
          <a:p>
            <a:pPr lvl="2">
              <a:buFont typeface="Wingdings" charset="2"/>
              <a:buChar char="Ø"/>
            </a:pPr>
            <a:r>
              <a:rPr lang="fr-FR" sz="1800" dirty="0" smtClean="0">
                <a:solidFill>
                  <a:srgbClr val="00B050"/>
                </a:solidFill>
              </a:rPr>
              <a:t>Embryologie </a:t>
            </a:r>
            <a:r>
              <a:rPr lang="fr-FR" sz="1800" b="1" u="sng" dirty="0" smtClean="0">
                <a:solidFill>
                  <a:srgbClr val="00B050"/>
                </a:solidFill>
              </a:rPr>
              <a:t>DESCRIPTIVE / FORMELLE </a:t>
            </a:r>
            <a:r>
              <a:rPr lang="fr-FR" sz="1800" b="1" dirty="0" smtClean="0">
                <a:solidFill>
                  <a:srgbClr val="00B050"/>
                </a:solidFill>
              </a:rPr>
              <a:t>:  OBSERVATION des différents stades du développement embryonnaire et description (Stades de Carnegie)</a:t>
            </a:r>
          </a:p>
          <a:p>
            <a:pPr marL="914400" lvl="2" indent="0">
              <a:buNone/>
            </a:pPr>
            <a:endParaRPr lang="fr-FR" sz="1800" b="1" dirty="0" smtClean="0">
              <a:solidFill>
                <a:srgbClr val="00B050"/>
              </a:solidFill>
            </a:endParaRPr>
          </a:p>
          <a:p>
            <a:pPr>
              <a:buFont typeface="Wingdings" charset="2"/>
              <a:buChar char="ü"/>
            </a:pPr>
            <a:r>
              <a:rPr lang="fr-FR" dirty="0"/>
              <a:t>Les 9 mois de grossesse sont divisés en deux parties : </a:t>
            </a:r>
          </a:p>
          <a:p>
            <a:pPr lvl="1">
              <a:buFont typeface="Wingdings" charset="2"/>
              <a:buChar char="v"/>
            </a:pPr>
            <a:r>
              <a:rPr lang="fr-FR" sz="1800" b="1" dirty="0"/>
              <a:t>Période Embryonnaire :  </a:t>
            </a:r>
            <a:r>
              <a:rPr lang="fr-FR" sz="1800" i="1" dirty="0"/>
              <a:t>(8 Semaines, </a:t>
            </a:r>
            <a:r>
              <a:rPr lang="fr-FR" sz="1800" i="1" dirty="0" smtClean="0"/>
              <a:t>23 Stades </a:t>
            </a:r>
            <a:r>
              <a:rPr lang="fr-FR" sz="1800" i="1" dirty="0"/>
              <a:t>de </a:t>
            </a:r>
            <a:r>
              <a:rPr lang="fr-FR" sz="1800" i="1" dirty="0" smtClean="0"/>
              <a:t>Carnegie)</a:t>
            </a:r>
            <a:endParaRPr lang="fr-FR" sz="1800" i="1" dirty="0"/>
          </a:p>
          <a:p>
            <a:pPr lvl="2">
              <a:buFont typeface="Wingdings" charset="2"/>
              <a:buChar char="q"/>
            </a:pPr>
            <a:r>
              <a:rPr lang="fr-FR" sz="1800" dirty="0"/>
              <a:t>Stades Précoces : 3 premières semaines</a:t>
            </a:r>
          </a:p>
          <a:p>
            <a:pPr lvl="2">
              <a:buFont typeface="Wingdings" charset="2"/>
              <a:buChar char="q"/>
            </a:pPr>
            <a:r>
              <a:rPr lang="fr-FR" sz="1800" dirty="0"/>
              <a:t>Stades Tardifs : de la 4</a:t>
            </a:r>
            <a:r>
              <a:rPr lang="fr-FR" sz="1800" baseline="30000" dirty="0"/>
              <a:t>ème</a:t>
            </a:r>
            <a:r>
              <a:rPr lang="fr-FR" sz="1800" dirty="0"/>
              <a:t> semaine à la 8ème semaine)</a:t>
            </a:r>
            <a:br>
              <a:rPr lang="fr-FR" sz="1800" dirty="0"/>
            </a:br>
            <a:endParaRPr lang="fr-FR" sz="1800" dirty="0"/>
          </a:p>
          <a:p>
            <a:pPr lvl="1">
              <a:buFont typeface="Wingdings" charset="2"/>
              <a:buChar char="v"/>
            </a:pPr>
            <a:r>
              <a:rPr lang="fr-FR" sz="1800" b="1" dirty="0"/>
              <a:t>Période Fœtale : </a:t>
            </a:r>
            <a:r>
              <a:rPr lang="fr-FR" sz="1800" i="1" dirty="0"/>
              <a:t>(9</a:t>
            </a:r>
            <a:r>
              <a:rPr lang="fr-FR" sz="1800" i="1" baseline="30000" dirty="0"/>
              <a:t>ème</a:t>
            </a:r>
            <a:r>
              <a:rPr lang="fr-FR" sz="1800" i="1" dirty="0"/>
              <a:t> semaine &gt; Naissance)</a:t>
            </a:r>
          </a:p>
          <a:p>
            <a:pPr>
              <a:buFont typeface="Wingdings" charset="2"/>
              <a:buChar char="ü"/>
            </a:pPr>
            <a:endParaRPr lang="fr-FR" b="1" dirty="0" smtClean="0">
              <a:solidFill>
                <a:srgbClr val="00B05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854984" y="5750558"/>
            <a:ext cx="4809507" cy="923330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b="1" dirty="0">
                <a:solidFill>
                  <a:schemeClr val="accent4">
                    <a:lumMod val="75000"/>
                  </a:schemeClr>
                </a:solidFill>
              </a:rPr>
              <a:t>Introduction à l’Embryologie</a:t>
            </a:r>
          </a:p>
          <a:p>
            <a:pPr marL="800100" lvl="1" indent="-342900">
              <a:buFont typeface="+mj-lt"/>
              <a:buAutoNum type="alphaLcPeriod"/>
            </a:pPr>
            <a:r>
              <a:rPr lang="fr-FR" dirty="0">
                <a:solidFill>
                  <a:schemeClr val="accent4">
                    <a:lumMod val="75000"/>
                  </a:schemeClr>
                </a:solidFill>
              </a:rPr>
              <a:t>Présentation</a:t>
            </a:r>
          </a:p>
          <a:p>
            <a:pPr marL="800100" lvl="1" indent="-342900">
              <a:buFont typeface="+mj-lt"/>
              <a:buAutoNum type="alphaLcPeriod"/>
            </a:pPr>
            <a:r>
              <a:rPr lang="fr-FR" dirty="0"/>
              <a:t>Développement </a:t>
            </a:r>
            <a:r>
              <a:rPr lang="fr-FR" dirty="0" smtClean="0"/>
              <a:t>fœtal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6760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0" y="1"/>
            <a:ext cx="12191999" cy="850604"/>
          </a:xfrm>
        </p:spPr>
        <p:txBody>
          <a:bodyPr/>
          <a:lstStyle/>
          <a:p>
            <a:pPr algn="ctr"/>
            <a:r>
              <a:rPr lang="fr-FR" dirty="0" smtClean="0">
                <a:solidFill>
                  <a:schemeClr val="accent2"/>
                </a:solidFill>
              </a:rPr>
              <a:t>Développement </a:t>
            </a:r>
            <a:r>
              <a:rPr lang="fr-FR" dirty="0" err="1" smtClean="0">
                <a:solidFill>
                  <a:schemeClr val="accent2"/>
                </a:solidFill>
              </a:rPr>
              <a:t>embryo</a:t>
            </a:r>
            <a:r>
              <a:rPr lang="fr-FR" dirty="0" smtClean="0">
                <a:solidFill>
                  <a:schemeClr val="accent2"/>
                </a:solidFill>
              </a:rPr>
              <a:t> fœtal</a:t>
            </a:r>
            <a:endParaRPr lang="fr-FR" dirty="0">
              <a:solidFill>
                <a:schemeClr val="accent2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0" y="1058779"/>
            <a:ext cx="10817226" cy="5069305"/>
          </a:xfrm>
        </p:spPr>
        <p:txBody>
          <a:bodyPr anchor="t">
            <a:normAutofit/>
          </a:bodyPr>
          <a:lstStyle/>
          <a:p>
            <a:pPr lvl="1">
              <a:buFont typeface="Wingdings" charset="2"/>
              <a:buChar char="v"/>
            </a:pPr>
            <a:endParaRPr lang="fr-FR" sz="1800" b="1" i="1" dirty="0"/>
          </a:p>
          <a:p>
            <a:pPr>
              <a:buFont typeface="Wingdings" charset="2"/>
              <a:buChar char="ü"/>
            </a:pPr>
            <a:r>
              <a:rPr lang="fr-FR" dirty="0" smtClean="0"/>
              <a:t>Les </a:t>
            </a:r>
            <a:r>
              <a:rPr lang="fr-FR" b="1" dirty="0" smtClean="0"/>
              <a:t>Stades de Carnegie</a:t>
            </a:r>
            <a:r>
              <a:rPr lang="fr-FR" dirty="0" smtClean="0"/>
              <a:t> ne sont valables </a:t>
            </a:r>
            <a:r>
              <a:rPr lang="fr-FR" b="1" u="sng" dirty="0" smtClean="0"/>
              <a:t>que pour la P.E</a:t>
            </a:r>
            <a:r>
              <a:rPr lang="fr-FR" u="sng" dirty="0" smtClean="0"/>
              <a:t> </a:t>
            </a:r>
            <a:r>
              <a:rPr lang="fr-FR" dirty="0" smtClean="0"/>
              <a:t>où les différences ne </a:t>
            </a:r>
            <a:r>
              <a:rPr lang="fr-FR" b="1" dirty="0" smtClean="0"/>
              <a:t>sont pas visibles à l’œil nu</a:t>
            </a:r>
            <a:r>
              <a:rPr lang="fr-FR" dirty="0" smtClean="0"/>
              <a:t> à la différence de la période fœtale (du troisième mois à la naissance). Ils résolvent 2 problèmes de classification : taille et âge;</a:t>
            </a:r>
          </a:p>
          <a:p>
            <a:pPr>
              <a:buFont typeface="Wingdings" charset="2"/>
              <a:buChar char="ü"/>
            </a:pPr>
            <a:endParaRPr lang="fr-FR" dirty="0"/>
          </a:p>
          <a:p>
            <a:pPr>
              <a:buFont typeface="Wingdings" charset="2"/>
              <a:buChar char="ü"/>
            </a:pPr>
            <a:r>
              <a:rPr lang="fr-FR" b="1" dirty="0"/>
              <a:t>Stades de </a:t>
            </a:r>
            <a:r>
              <a:rPr lang="fr-FR" b="1" dirty="0" smtClean="0"/>
              <a:t>Carnegie </a:t>
            </a:r>
            <a:r>
              <a:rPr lang="fr-FR" dirty="0"/>
              <a:t>(ou Carnage) : </a:t>
            </a:r>
          </a:p>
          <a:p>
            <a:pPr lvl="1">
              <a:buFont typeface="Wingdings" charset="2"/>
              <a:buChar char="Ø"/>
            </a:pPr>
            <a:r>
              <a:rPr lang="fr-FR" sz="1800" b="1" u="sng" dirty="0"/>
              <a:t>23 stades </a:t>
            </a:r>
            <a:r>
              <a:rPr lang="fr-FR" sz="1800" dirty="0"/>
              <a:t>sur toute la période embryonnaire (8 semaines)</a:t>
            </a:r>
          </a:p>
          <a:p>
            <a:pPr lvl="1">
              <a:buFont typeface="Wingdings" charset="2"/>
              <a:buChar char="Ø"/>
            </a:pPr>
            <a:r>
              <a:rPr lang="fr-FR" sz="1800" dirty="0"/>
              <a:t>13 stades pour les 4 premières semaines du développement</a:t>
            </a:r>
          </a:p>
          <a:p>
            <a:pPr lvl="1">
              <a:buFont typeface="Wingdings" charset="2"/>
              <a:buChar char="Ø"/>
            </a:pPr>
            <a:r>
              <a:rPr lang="fr-FR" sz="1800" b="1" u="sng" dirty="0"/>
              <a:t>Triangulation</a:t>
            </a:r>
            <a:r>
              <a:rPr lang="fr-FR" sz="1800" dirty="0"/>
              <a:t> pour une meilleure précision (+++)</a:t>
            </a:r>
          </a:p>
          <a:p>
            <a:pPr lvl="2">
              <a:buFont typeface="Courier New" charset="0"/>
              <a:buChar char="o"/>
            </a:pPr>
            <a:r>
              <a:rPr lang="fr-FR" sz="1800" dirty="0"/>
              <a:t>Taille;</a:t>
            </a:r>
          </a:p>
          <a:p>
            <a:pPr lvl="2">
              <a:buFont typeface="Courier New" charset="0"/>
              <a:buChar char="o"/>
            </a:pPr>
            <a:r>
              <a:rPr lang="fr-FR" sz="1800" dirty="0"/>
              <a:t>Âge;</a:t>
            </a:r>
          </a:p>
          <a:p>
            <a:pPr lvl="2">
              <a:buFont typeface="Courier New" charset="0"/>
              <a:buChar char="o"/>
            </a:pPr>
            <a:r>
              <a:rPr lang="fr-FR" sz="1800" dirty="0"/>
              <a:t>Caractéristiques Morphologiques;</a:t>
            </a:r>
          </a:p>
          <a:p>
            <a:pPr lvl="2">
              <a:buFont typeface="Wingdings" charset="2"/>
              <a:buChar char="Ø"/>
            </a:pPr>
            <a:endParaRPr lang="fr-FR" sz="1800" dirty="0"/>
          </a:p>
          <a:p>
            <a:pPr>
              <a:buFont typeface="Wingdings" charset="2"/>
              <a:buChar char="ü"/>
            </a:pP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8231943" y="5666419"/>
            <a:ext cx="4809507" cy="923330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b="1" dirty="0">
                <a:solidFill>
                  <a:schemeClr val="accent4">
                    <a:lumMod val="75000"/>
                  </a:schemeClr>
                </a:solidFill>
              </a:rPr>
              <a:t>Introduction à l’Embryologie</a:t>
            </a:r>
          </a:p>
          <a:p>
            <a:pPr marL="800100" lvl="1" indent="-342900">
              <a:buFont typeface="+mj-lt"/>
              <a:buAutoNum type="alphaLcPeriod"/>
            </a:pPr>
            <a:r>
              <a:rPr lang="fr-FR" dirty="0" smtClean="0"/>
              <a:t>Présentation</a:t>
            </a:r>
          </a:p>
          <a:p>
            <a:pPr marL="800100" lvl="1" indent="-342900">
              <a:buFont typeface="+mj-lt"/>
              <a:buAutoNum type="alphaLcPeriod"/>
            </a:pPr>
            <a:r>
              <a:rPr lang="fr-FR" dirty="0" smtClean="0">
                <a:solidFill>
                  <a:schemeClr val="accent4">
                    <a:lumMod val="75000"/>
                  </a:schemeClr>
                </a:solidFill>
              </a:rPr>
              <a:t>Développement </a:t>
            </a:r>
            <a:r>
              <a:rPr lang="fr-FR" dirty="0" err="1" smtClean="0">
                <a:solidFill>
                  <a:schemeClr val="accent4">
                    <a:lumMod val="75000"/>
                  </a:schemeClr>
                </a:solidFill>
              </a:rPr>
              <a:t>embryo</a:t>
            </a:r>
            <a:r>
              <a:rPr lang="fr-FR" dirty="0" smtClean="0">
                <a:solidFill>
                  <a:schemeClr val="accent4">
                    <a:lumMod val="75000"/>
                  </a:schemeClr>
                </a:solidFill>
              </a:rPr>
              <a:t>-fœtal</a:t>
            </a:r>
          </a:p>
        </p:txBody>
      </p:sp>
    </p:spTree>
    <p:extLst>
      <p:ext uri="{BB962C8B-B14F-4D97-AF65-F5344CB8AC3E}">
        <p14:creationId xmlns:p14="http://schemas.microsoft.com/office/powerpoint/2010/main" val="1564546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title"/>
          </p:nvPr>
        </p:nvSpPr>
        <p:spPr>
          <a:xfrm>
            <a:off x="0" y="1"/>
            <a:ext cx="12191999" cy="850604"/>
          </a:xfrm>
        </p:spPr>
        <p:txBody>
          <a:bodyPr/>
          <a:lstStyle/>
          <a:p>
            <a:pPr algn="ctr"/>
            <a:r>
              <a:rPr lang="fr-FR" dirty="0" smtClean="0">
                <a:solidFill>
                  <a:schemeClr val="accent2"/>
                </a:solidFill>
              </a:rPr>
              <a:t>Développement </a:t>
            </a:r>
            <a:r>
              <a:rPr lang="fr-FR" dirty="0" err="1" smtClean="0">
                <a:solidFill>
                  <a:schemeClr val="accent2"/>
                </a:solidFill>
              </a:rPr>
              <a:t>embryo</a:t>
            </a:r>
            <a:r>
              <a:rPr lang="fr-FR" dirty="0" smtClean="0">
                <a:solidFill>
                  <a:schemeClr val="accent2"/>
                </a:solidFill>
              </a:rPr>
              <a:t> fœtale</a:t>
            </a:r>
            <a:endParaRPr lang="fr-FR" dirty="0">
              <a:solidFill>
                <a:schemeClr val="accent2"/>
              </a:solidFill>
            </a:endParaRPr>
          </a:p>
        </p:txBody>
      </p:sp>
      <p:sp>
        <p:nvSpPr>
          <p:cNvPr id="3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0" y="1058779"/>
            <a:ext cx="10817226" cy="5069305"/>
          </a:xfrm>
        </p:spPr>
        <p:txBody>
          <a:bodyPr anchor="t">
            <a:normAutofit/>
          </a:bodyPr>
          <a:lstStyle/>
          <a:p>
            <a:pPr marL="914400" lvl="2" indent="0">
              <a:buNone/>
            </a:pPr>
            <a:endParaRPr lang="fr-FR" sz="1800" dirty="0"/>
          </a:p>
          <a:p>
            <a:pPr>
              <a:buFont typeface="Wingdings" charset="2"/>
              <a:buChar char="ü"/>
            </a:pP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8231943" y="5666419"/>
            <a:ext cx="4809507" cy="923330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b="1" dirty="0">
                <a:solidFill>
                  <a:schemeClr val="accent4">
                    <a:lumMod val="75000"/>
                  </a:schemeClr>
                </a:solidFill>
              </a:rPr>
              <a:t>Introduction à l’Embryologie</a:t>
            </a:r>
          </a:p>
          <a:p>
            <a:pPr marL="800100" lvl="1" indent="-342900">
              <a:buFont typeface="+mj-lt"/>
              <a:buAutoNum type="alphaLcPeriod"/>
            </a:pPr>
            <a:r>
              <a:rPr lang="fr-FR" dirty="0" smtClean="0"/>
              <a:t>Présentation</a:t>
            </a:r>
          </a:p>
          <a:p>
            <a:pPr marL="800100" lvl="1" indent="-342900">
              <a:buFont typeface="+mj-lt"/>
              <a:buAutoNum type="alphaLcPeriod"/>
            </a:pPr>
            <a:r>
              <a:rPr lang="fr-FR" dirty="0" smtClean="0">
                <a:solidFill>
                  <a:schemeClr val="accent4">
                    <a:lumMod val="75000"/>
                  </a:schemeClr>
                </a:solidFill>
              </a:rPr>
              <a:t>Développement </a:t>
            </a:r>
            <a:r>
              <a:rPr lang="fr-FR" dirty="0" err="1" smtClean="0">
                <a:solidFill>
                  <a:schemeClr val="accent4">
                    <a:lumMod val="75000"/>
                  </a:schemeClr>
                </a:solidFill>
              </a:rPr>
              <a:t>embryo</a:t>
            </a:r>
            <a:r>
              <a:rPr lang="fr-FR" dirty="0" smtClean="0">
                <a:solidFill>
                  <a:schemeClr val="accent4">
                    <a:lumMod val="75000"/>
                  </a:schemeClr>
                </a:solidFill>
              </a:rPr>
              <a:t>-fœtal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669" y="1226512"/>
            <a:ext cx="5880100" cy="406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3353" y="1351765"/>
            <a:ext cx="5155985" cy="4021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474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824170" y="5666420"/>
            <a:ext cx="4809507" cy="923330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00050" indent="-400050">
              <a:buFont typeface="+mj-lt"/>
              <a:buAutoNum type="romanUcPeriod"/>
            </a:pPr>
            <a:r>
              <a:rPr lang="fr-FR" b="1" dirty="0">
                <a:solidFill>
                  <a:schemeClr val="accent4">
                    <a:lumMod val="75000"/>
                  </a:schemeClr>
                </a:solidFill>
              </a:rPr>
              <a:t>Introduction à l’Embryologie</a:t>
            </a:r>
          </a:p>
          <a:p>
            <a:pPr marL="800100" lvl="1" indent="-342900">
              <a:buFont typeface="+mj-lt"/>
              <a:buAutoNum type="alphaLcPeriod"/>
            </a:pPr>
            <a:r>
              <a:rPr lang="fr-FR" dirty="0" smtClean="0"/>
              <a:t>Présentation</a:t>
            </a:r>
          </a:p>
          <a:p>
            <a:pPr marL="800100" lvl="1" indent="-342900">
              <a:buFont typeface="+mj-lt"/>
              <a:buAutoNum type="alphaLcPeriod"/>
            </a:pPr>
            <a:r>
              <a:rPr lang="fr-FR" dirty="0" smtClean="0">
                <a:solidFill>
                  <a:schemeClr val="accent4">
                    <a:lumMod val="75000"/>
                  </a:schemeClr>
                </a:solidFill>
              </a:rPr>
              <a:t>Développement </a:t>
            </a:r>
            <a:r>
              <a:rPr lang="fr-FR" dirty="0" err="1" smtClean="0">
                <a:solidFill>
                  <a:schemeClr val="accent4">
                    <a:lumMod val="75000"/>
                  </a:schemeClr>
                </a:solidFill>
              </a:rPr>
              <a:t>embryo</a:t>
            </a:r>
            <a:r>
              <a:rPr lang="fr-FR" dirty="0" smtClean="0">
                <a:solidFill>
                  <a:schemeClr val="accent4">
                    <a:lumMod val="75000"/>
                  </a:schemeClr>
                </a:solidFill>
              </a:rPr>
              <a:t>-fœtal</a:t>
            </a:r>
          </a:p>
        </p:txBody>
      </p:sp>
      <p:sp>
        <p:nvSpPr>
          <p:cNvPr id="5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r-FR" dirty="0" smtClean="0">
                <a:solidFill>
                  <a:schemeClr val="accent2"/>
                </a:solidFill>
              </a:rPr>
              <a:t>Développement </a:t>
            </a:r>
            <a:r>
              <a:rPr lang="fr-FR" dirty="0" err="1" smtClean="0">
                <a:solidFill>
                  <a:schemeClr val="accent2"/>
                </a:solidFill>
              </a:rPr>
              <a:t>embryo</a:t>
            </a:r>
            <a:r>
              <a:rPr lang="fr-FR" dirty="0" smtClean="0">
                <a:solidFill>
                  <a:schemeClr val="accent2"/>
                </a:solidFill>
              </a:rPr>
              <a:t> fœtal</a:t>
            </a:r>
            <a:endParaRPr lang="fr-FR" dirty="0">
              <a:solidFill>
                <a:schemeClr val="accent2"/>
              </a:solidFill>
            </a:endParaRPr>
          </a:p>
        </p:txBody>
      </p:sp>
      <p:sp>
        <p:nvSpPr>
          <p:cNvPr id="6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-1" y="850606"/>
            <a:ext cx="12191999" cy="4815814"/>
          </a:xfrm>
        </p:spPr>
        <p:txBody>
          <a:bodyPr anchor="t">
            <a:normAutofit/>
          </a:bodyPr>
          <a:lstStyle/>
          <a:p>
            <a:pPr lvl="1">
              <a:buFont typeface="Wingdings" charset="2"/>
              <a:buChar char="q"/>
            </a:pPr>
            <a:r>
              <a:rPr lang="fr-FR" sz="2000" b="1" u="sng" dirty="0" smtClean="0">
                <a:solidFill>
                  <a:schemeClr val="accent4">
                    <a:lumMod val="75000"/>
                  </a:schemeClr>
                </a:solidFill>
              </a:rPr>
              <a:t>Embryogénèse</a:t>
            </a:r>
            <a:r>
              <a:rPr lang="fr-FR" dirty="0" smtClean="0">
                <a:solidFill>
                  <a:schemeClr val="accent4">
                    <a:lumMod val="75000"/>
                  </a:schemeClr>
                </a:solidFill>
              </a:rPr>
              <a:t> : (de la fécondation à la fin de la gastrulation)</a:t>
            </a:r>
          </a:p>
          <a:p>
            <a:pPr lvl="2">
              <a:buFont typeface="Wingdings" charset="2"/>
              <a:buChar char="Ø"/>
            </a:pPr>
            <a:r>
              <a:rPr lang="fr-FR" sz="1800" dirty="0" smtClean="0">
                <a:solidFill>
                  <a:schemeClr val="accent4">
                    <a:lumMod val="75000"/>
                  </a:schemeClr>
                </a:solidFill>
              </a:rPr>
              <a:t>« Ensemble des éléments qui vont permettre la constitution d’un embryon </a:t>
            </a:r>
            <a:r>
              <a:rPr lang="fr-FR" sz="1800" b="1" dirty="0" smtClean="0">
                <a:solidFill>
                  <a:schemeClr val="accent4">
                    <a:lumMod val="75000"/>
                  </a:schemeClr>
                </a:solidFill>
              </a:rPr>
              <a:t>TRI-Dermique.</a:t>
            </a:r>
            <a:r>
              <a:rPr lang="fr-FR" sz="1800" dirty="0" smtClean="0">
                <a:solidFill>
                  <a:schemeClr val="accent4">
                    <a:lumMod val="75000"/>
                  </a:schemeClr>
                </a:solidFill>
              </a:rPr>
              <a:t> »</a:t>
            </a:r>
            <a:endParaRPr lang="fr-FR" sz="18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lvl="2">
              <a:buFont typeface="Wingdings" charset="2"/>
              <a:buChar char="Ø"/>
            </a:pPr>
            <a:endParaRPr lang="fr-FR" sz="1800" b="1" dirty="0">
              <a:solidFill>
                <a:srgbClr val="FFC000"/>
              </a:solidFill>
            </a:endParaRPr>
          </a:p>
          <a:p>
            <a:pPr lvl="1">
              <a:buFont typeface="Wingdings" charset="2"/>
              <a:buChar char="q"/>
            </a:pPr>
            <a:r>
              <a:rPr lang="fr-FR" sz="2000" b="1" u="sng" dirty="0" smtClean="0">
                <a:solidFill>
                  <a:schemeClr val="accent6">
                    <a:lumMod val="50000"/>
                  </a:schemeClr>
                </a:solidFill>
              </a:rPr>
              <a:t>Organogénèse :</a:t>
            </a:r>
            <a:r>
              <a:rPr lang="fr-FR" sz="2000" dirty="0" smtClean="0">
                <a:solidFill>
                  <a:schemeClr val="accent6">
                    <a:lumMod val="50000"/>
                  </a:schemeClr>
                </a:solidFill>
              </a:rPr>
              <a:t> Elle introduit le développement des organes et se divise en deux parties : </a:t>
            </a:r>
          </a:p>
          <a:p>
            <a:pPr lvl="2">
              <a:buFont typeface="Wingdings" charset="2"/>
              <a:buChar char="Ø"/>
            </a:pPr>
            <a:r>
              <a:rPr lang="fr-FR" sz="1800" i="1" u="sng" dirty="0" smtClean="0">
                <a:solidFill>
                  <a:schemeClr val="accent6">
                    <a:lumMod val="50000"/>
                  </a:schemeClr>
                </a:solidFill>
              </a:rPr>
              <a:t>Organogénèse I :</a:t>
            </a:r>
            <a:r>
              <a:rPr lang="fr-FR" sz="1800" dirty="0" smtClean="0">
                <a:solidFill>
                  <a:schemeClr val="accent6">
                    <a:lumMod val="50000"/>
                  </a:schemeClr>
                </a:solidFill>
              </a:rPr>
              <a:t> Formation des ébauches des </a:t>
            </a:r>
            <a:r>
              <a:rPr lang="fr-FR" sz="1800" u="sng" dirty="0" smtClean="0">
                <a:solidFill>
                  <a:schemeClr val="accent6">
                    <a:lumMod val="50000"/>
                  </a:schemeClr>
                </a:solidFill>
              </a:rPr>
              <a:t>organes et des appareils</a:t>
            </a:r>
            <a:r>
              <a:rPr lang="fr-FR" sz="1800" dirty="0" smtClean="0">
                <a:solidFill>
                  <a:schemeClr val="accent6">
                    <a:lumMod val="50000"/>
                  </a:schemeClr>
                </a:solidFill>
              </a:rPr>
              <a:t> à partir des 3 feuillets produits à la </a:t>
            </a:r>
            <a:r>
              <a:rPr lang="fr-FR" sz="1800" b="1" dirty="0" smtClean="0">
                <a:solidFill>
                  <a:schemeClr val="accent6">
                    <a:lumMod val="50000"/>
                  </a:schemeClr>
                </a:solidFill>
              </a:rPr>
              <a:t>gastrulation</a:t>
            </a:r>
            <a:r>
              <a:rPr lang="fr-FR" sz="1800" dirty="0" smtClean="0">
                <a:solidFill>
                  <a:schemeClr val="accent6">
                    <a:lumMod val="50000"/>
                  </a:schemeClr>
                </a:solidFill>
              </a:rPr>
              <a:t>;</a:t>
            </a:r>
          </a:p>
          <a:p>
            <a:pPr lvl="2">
              <a:buFont typeface="Wingdings" charset="2"/>
              <a:buChar char="Ø"/>
            </a:pPr>
            <a:r>
              <a:rPr lang="fr-FR" sz="1800" i="1" u="sng" dirty="0" smtClean="0">
                <a:solidFill>
                  <a:schemeClr val="accent6">
                    <a:lumMod val="50000"/>
                  </a:schemeClr>
                </a:solidFill>
              </a:rPr>
              <a:t>Organogénèse II :</a:t>
            </a:r>
            <a:r>
              <a:rPr lang="fr-FR" sz="1800" dirty="0" smtClean="0">
                <a:solidFill>
                  <a:schemeClr val="accent6">
                    <a:lumMod val="50000"/>
                  </a:schemeClr>
                </a:solidFill>
              </a:rPr>
              <a:t> Remodelage et maturation des organes et des appareils;</a:t>
            </a:r>
          </a:p>
          <a:p>
            <a:pPr lvl="2">
              <a:buFont typeface="Wingdings" charset="2"/>
              <a:buChar char="Ø"/>
            </a:pPr>
            <a:endParaRPr lang="fr-FR" sz="1800" i="1" u="sng" dirty="0">
              <a:solidFill>
                <a:srgbClr val="FF0000"/>
              </a:solidFill>
            </a:endParaRPr>
          </a:p>
          <a:p>
            <a:pPr lvl="1">
              <a:buFont typeface="Wingdings" charset="2"/>
              <a:buChar char="q"/>
            </a:pPr>
            <a:r>
              <a:rPr lang="fr-FR" sz="2000" b="1" u="sng" dirty="0" smtClean="0">
                <a:solidFill>
                  <a:srgbClr val="FF0000"/>
                </a:solidFill>
              </a:rPr>
              <a:t>Morphogénèse : </a:t>
            </a:r>
            <a:r>
              <a:rPr lang="fr-FR" sz="1800" dirty="0" smtClean="0">
                <a:solidFill>
                  <a:srgbClr val="FF0000"/>
                </a:solidFill>
              </a:rPr>
              <a:t>Elle induit la morphologie des organes, des appareils et de l’embryon.</a:t>
            </a:r>
          </a:p>
          <a:p>
            <a:pPr lvl="2">
              <a:buFont typeface="Wingdings" charset="2"/>
              <a:buChar char="Ø"/>
            </a:pPr>
            <a:r>
              <a:rPr lang="fr-FR" sz="1800" i="1" u="sng" dirty="0" smtClean="0">
                <a:solidFill>
                  <a:srgbClr val="FF0000"/>
                </a:solidFill>
              </a:rPr>
              <a:t>Morphogénèse I : </a:t>
            </a:r>
            <a:r>
              <a:rPr lang="fr-FR" sz="1800" dirty="0" smtClean="0">
                <a:solidFill>
                  <a:srgbClr val="FF0000"/>
                </a:solidFill>
              </a:rPr>
              <a:t>Délimitation de l’embryon au moment de la plicature (4</a:t>
            </a:r>
            <a:r>
              <a:rPr lang="fr-FR" sz="1800" baseline="30000" dirty="0" smtClean="0">
                <a:solidFill>
                  <a:srgbClr val="FF0000"/>
                </a:solidFill>
              </a:rPr>
              <a:t>ème</a:t>
            </a:r>
            <a:r>
              <a:rPr lang="fr-FR" sz="1800" dirty="0" smtClean="0">
                <a:solidFill>
                  <a:srgbClr val="FF0000"/>
                </a:solidFill>
              </a:rPr>
              <a:t> semaine) par l’ectoderme. </a:t>
            </a:r>
            <a:r>
              <a:rPr lang="fr-FR" sz="1800" b="1" dirty="0" smtClean="0">
                <a:solidFill>
                  <a:srgbClr val="FF0000"/>
                </a:solidFill>
              </a:rPr>
              <a:t>Morphologie identique pour tous.</a:t>
            </a:r>
            <a:endParaRPr lang="fr-FR" sz="1800" dirty="0" smtClean="0">
              <a:solidFill>
                <a:srgbClr val="FF0000"/>
              </a:solidFill>
            </a:endParaRPr>
          </a:p>
          <a:p>
            <a:pPr lvl="2">
              <a:buFont typeface="Wingdings" charset="2"/>
              <a:buChar char="Ø"/>
            </a:pPr>
            <a:r>
              <a:rPr lang="fr-FR" sz="1800" i="1" u="sng" dirty="0" smtClean="0">
                <a:solidFill>
                  <a:srgbClr val="FF0000"/>
                </a:solidFill>
              </a:rPr>
              <a:t>Morphogénèse II : </a:t>
            </a:r>
            <a:r>
              <a:rPr lang="fr-FR" sz="1800" dirty="0" smtClean="0">
                <a:solidFill>
                  <a:srgbClr val="FF0000"/>
                </a:solidFill>
              </a:rPr>
              <a:t>Acquisition de la morphologie spécifique de l’homme (4</a:t>
            </a:r>
            <a:r>
              <a:rPr lang="fr-FR" sz="1800" baseline="30000" dirty="0" smtClean="0">
                <a:solidFill>
                  <a:srgbClr val="FF0000"/>
                </a:solidFill>
              </a:rPr>
              <a:t>ème</a:t>
            </a:r>
            <a:r>
              <a:rPr lang="fr-FR" sz="1800" dirty="0" smtClean="0">
                <a:solidFill>
                  <a:srgbClr val="FF0000"/>
                </a:solidFill>
              </a:rPr>
              <a:t> semaine ++)</a:t>
            </a:r>
            <a:endParaRPr lang="fr-FR" sz="1800" i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883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00" decel="100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Première semaine </a:t>
            </a:r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0" y="1058779"/>
            <a:ext cx="12192000" cy="5069305"/>
          </a:xfrm>
        </p:spPr>
        <p:txBody>
          <a:bodyPr anchor="t">
            <a:norm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None/>
              <a:tabLst/>
              <a:defRPr/>
            </a:pPr>
            <a:r>
              <a:rPr lang="fr-FR" sz="2400" dirty="0" smtClean="0"/>
              <a:t>La première semaine du développement embryonnaire correspond à :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None/>
              <a:tabLst/>
              <a:defRPr/>
            </a:pPr>
            <a:endParaRPr lang="fr-FR" sz="2400" dirty="0"/>
          </a:p>
          <a:p>
            <a:pPr marR="0" lvl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q"/>
              <a:tabLst/>
              <a:defRPr/>
            </a:pPr>
            <a:r>
              <a:rPr lang="fr-FR" sz="2400" b="1" dirty="0" smtClean="0">
                <a:solidFill>
                  <a:srgbClr val="00B050"/>
                </a:solidFill>
              </a:rPr>
              <a:t> Fécondation</a:t>
            </a:r>
          </a:p>
          <a:p>
            <a:pPr marR="0" lvl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q"/>
              <a:tabLst/>
              <a:defRPr/>
            </a:pPr>
            <a:r>
              <a:rPr lang="fr-FR" sz="2400" b="1" dirty="0">
                <a:solidFill>
                  <a:schemeClr val="accent5">
                    <a:lumMod val="75000"/>
                  </a:schemeClr>
                </a:solidFill>
              </a:rPr>
              <a:t> </a:t>
            </a:r>
            <a:r>
              <a:rPr lang="fr-FR" sz="2400" b="1" dirty="0" smtClean="0">
                <a:solidFill>
                  <a:schemeClr val="accent5">
                    <a:lumMod val="75000"/>
                  </a:schemeClr>
                </a:solidFill>
              </a:rPr>
              <a:t>Segmentation</a:t>
            </a:r>
          </a:p>
          <a:p>
            <a:pPr marR="0" lvl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q"/>
              <a:tabLst/>
              <a:defRPr/>
            </a:pPr>
            <a:r>
              <a:rPr lang="fr-FR" sz="24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fr-FR" sz="2400" b="1" dirty="0" smtClean="0">
                <a:solidFill>
                  <a:schemeClr val="accent6">
                    <a:lumMod val="75000"/>
                  </a:schemeClr>
                </a:solidFill>
              </a:rPr>
              <a:t>Pré-Implantation </a:t>
            </a:r>
            <a:r>
              <a:rPr lang="fr-FR" sz="2400" dirty="0" smtClean="0">
                <a:solidFill>
                  <a:schemeClr val="accent6">
                    <a:lumMod val="75000"/>
                  </a:schemeClr>
                </a:solidFill>
              </a:rPr>
              <a:t>(++++)</a:t>
            </a:r>
            <a:endParaRPr lang="fr-FR" sz="24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R="0" lvl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q"/>
              <a:tabLst/>
              <a:defRPr/>
            </a:pPr>
            <a:endParaRPr lang="fr-FR" sz="24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278" y="3029651"/>
            <a:ext cx="5629442" cy="3743799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9017810" y="5380672"/>
            <a:ext cx="3174188" cy="147732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00050" indent="-400050">
              <a:buFont typeface="+mj-lt"/>
              <a:buAutoNum type="romanUcPeriod" startAt="2"/>
            </a:pPr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Première Semaine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Migration des gamètes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Fécondation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Segmentation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Pré-implantation</a:t>
            </a: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2000289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Migration des gamètes</a:t>
            </a:r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-1" y="1648326"/>
            <a:ext cx="12191999" cy="5209674"/>
          </a:xfrm>
        </p:spPr>
        <p:txBody>
          <a:bodyPr anchor="t">
            <a:normAutofit/>
          </a:bodyPr>
          <a:lstStyle/>
          <a:p>
            <a:pPr lvl="2">
              <a:buClr>
                <a:srgbClr val="FF3CE6"/>
              </a:buClr>
              <a:buFont typeface="Wingdings" charset="2"/>
              <a:buChar char="q"/>
            </a:pPr>
            <a:r>
              <a:rPr lang="fr-FR" sz="2100" dirty="0" smtClean="0">
                <a:solidFill>
                  <a:srgbClr val="FF3CE6"/>
                </a:solidFill>
              </a:rPr>
              <a:t>OVOCYTE :</a:t>
            </a:r>
          </a:p>
          <a:p>
            <a:pPr lvl="3">
              <a:buFont typeface="Wingdings" charset="2"/>
              <a:buChar char="ü"/>
            </a:pPr>
            <a:r>
              <a:rPr lang="fr-FR" sz="1900" dirty="0">
                <a:solidFill>
                  <a:srgbClr val="FF3CE6"/>
                </a:solidFill>
              </a:rPr>
              <a:t> </a:t>
            </a:r>
            <a:r>
              <a:rPr lang="fr-FR" sz="1900" dirty="0" smtClean="0"/>
              <a:t>Libéré au 14 jour, après un pic d’Œstrogène entrainant un </a:t>
            </a:r>
            <a:r>
              <a:rPr lang="fr-FR" sz="1900" b="1" u="sng" dirty="0" smtClean="0"/>
              <a:t>pic de LH</a:t>
            </a:r>
            <a:r>
              <a:rPr lang="fr-FR" sz="1900" dirty="0" smtClean="0"/>
              <a:t>, par l’un des deux ovaires;</a:t>
            </a:r>
          </a:p>
          <a:p>
            <a:pPr lvl="3">
              <a:buFont typeface="Wingdings" charset="2"/>
              <a:buChar char="ü"/>
            </a:pPr>
            <a:r>
              <a:rPr lang="fr-FR" sz="1900" dirty="0"/>
              <a:t> </a:t>
            </a:r>
            <a:r>
              <a:rPr lang="fr-FR" sz="1900" dirty="0" smtClean="0"/>
              <a:t>Récupéré par le pavillon de la trompe au stade Ovocyte de type II;</a:t>
            </a:r>
          </a:p>
          <a:p>
            <a:pPr lvl="3">
              <a:buFont typeface="Wingdings" charset="2"/>
              <a:buChar char="ü"/>
            </a:pPr>
            <a:r>
              <a:rPr lang="fr-FR" sz="1900" dirty="0"/>
              <a:t> </a:t>
            </a:r>
            <a:r>
              <a:rPr lang="fr-FR" sz="1900" dirty="0" smtClean="0"/>
              <a:t>Composé de 3 parties : </a:t>
            </a:r>
            <a:r>
              <a:rPr lang="fr-FR" sz="1800" i="1" dirty="0" smtClean="0"/>
              <a:t>(de dedans en dehors)</a:t>
            </a:r>
          </a:p>
          <a:p>
            <a:pPr lvl="4">
              <a:buFont typeface="Wingdings" charset="2"/>
              <a:buChar char="Ø"/>
            </a:pPr>
            <a:r>
              <a:rPr lang="fr-FR" sz="1900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fr-FR" sz="1900" dirty="0" smtClean="0">
                <a:solidFill>
                  <a:schemeClr val="accent6">
                    <a:lumMod val="75000"/>
                  </a:schemeClr>
                </a:solidFill>
              </a:rPr>
              <a:t>Membrane plasmique </a:t>
            </a:r>
            <a:r>
              <a:rPr lang="fr-FR" sz="1600" dirty="0" smtClean="0">
                <a:solidFill>
                  <a:schemeClr val="accent6">
                    <a:lumMod val="75000"/>
                  </a:schemeClr>
                </a:solidFill>
              </a:rPr>
              <a:t>(comme toute cellule)</a:t>
            </a:r>
            <a:r>
              <a:rPr lang="fr-FR" sz="1900" dirty="0" smtClean="0">
                <a:solidFill>
                  <a:schemeClr val="accent6">
                    <a:lumMod val="75000"/>
                  </a:schemeClr>
                </a:solidFill>
              </a:rPr>
              <a:t>;</a:t>
            </a:r>
          </a:p>
          <a:p>
            <a:pPr lvl="4">
              <a:buFont typeface="Wingdings" charset="2"/>
              <a:buChar char="Ø"/>
            </a:pPr>
            <a:r>
              <a:rPr lang="fr-FR" sz="1900" dirty="0"/>
              <a:t> </a:t>
            </a:r>
            <a:r>
              <a:rPr lang="fr-FR" sz="1900" b="1" u="sng" dirty="0" smtClean="0"/>
              <a:t>Zone pellucide</a:t>
            </a:r>
            <a:r>
              <a:rPr lang="fr-FR" sz="1900" dirty="0" smtClean="0"/>
              <a:t> (qui n’est </a:t>
            </a:r>
            <a:r>
              <a:rPr lang="fr-FR" sz="1900" b="1" u="sng" dirty="0" smtClean="0"/>
              <a:t>pas une membrane</a:t>
            </a:r>
            <a:r>
              <a:rPr lang="fr-FR" sz="1900" dirty="0" smtClean="0"/>
              <a:t>)</a:t>
            </a:r>
          </a:p>
          <a:p>
            <a:pPr lvl="4">
              <a:buFont typeface="Wingdings" charset="2"/>
              <a:buChar char="Ø"/>
            </a:pPr>
            <a:r>
              <a:rPr lang="fr-FR" sz="1900" dirty="0"/>
              <a:t> </a:t>
            </a:r>
            <a:r>
              <a:rPr lang="fr-FR" sz="1900" dirty="0" smtClean="0"/>
              <a:t>La corona </a:t>
            </a:r>
            <a:r>
              <a:rPr lang="fr-FR" sz="1900" dirty="0" err="1" smtClean="0"/>
              <a:t>radiata</a:t>
            </a:r>
            <a:r>
              <a:rPr lang="fr-FR" sz="1900" dirty="0" smtClean="0"/>
              <a:t> (cellules disjointes)</a:t>
            </a:r>
          </a:p>
          <a:p>
            <a:pPr lvl="3">
              <a:buClr>
                <a:srgbClr val="FF3CE6"/>
              </a:buClr>
              <a:buFont typeface="Wingdings" charset="2"/>
              <a:buChar char="ü"/>
            </a:pPr>
            <a:endParaRPr lang="fr-FR" sz="1900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1548" y="2315537"/>
            <a:ext cx="4155913" cy="2878957"/>
          </a:xfrm>
          <a:prstGeom prst="rect">
            <a:avLst/>
          </a:prstGeom>
        </p:spPr>
      </p:pic>
      <p:sp>
        <p:nvSpPr>
          <p:cNvPr id="7" name="Titre 1"/>
          <p:cNvSpPr txBox="1">
            <a:spLocks/>
          </p:cNvSpPr>
          <p:nvPr/>
        </p:nvSpPr>
        <p:spPr>
          <a:xfrm>
            <a:off x="284204" y="398862"/>
            <a:ext cx="12191999" cy="85060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r-FR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Revu en </a:t>
            </a:r>
            <a:r>
              <a:rPr lang="fr-FR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bdr</a:t>
            </a:r>
            <a:endParaRPr lang="fr-FR" sz="28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" name="Bouée 1"/>
          <p:cNvSpPr/>
          <p:nvPr/>
        </p:nvSpPr>
        <p:spPr>
          <a:xfrm>
            <a:off x="9139341" y="3154010"/>
            <a:ext cx="1537259" cy="1537259"/>
          </a:xfrm>
          <a:prstGeom prst="donut">
            <a:avLst>
              <a:gd name="adj" fmla="val 4531"/>
            </a:avLst>
          </a:prstGeom>
          <a:solidFill>
            <a:schemeClr val="accent6">
              <a:lumMod val="75000"/>
              <a:alpha val="67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1" name="Bouée 10"/>
          <p:cNvSpPr/>
          <p:nvPr/>
        </p:nvSpPr>
        <p:spPr>
          <a:xfrm>
            <a:off x="8900442" y="2915110"/>
            <a:ext cx="2014698" cy="2014698"/>
          </a:xfrm>
          <a:prstGeom prst="donut">
            <a:avLst>
              <a:gd name="adj" fmla="val 8220"/>
            </a:avLst>
          </a:prstGeom>
          <a:solidFill>
            <a:schemeClr val="accent5">
              <a:lumMod val="75000"/>
              <a:alpha val="67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Bouée 11"/>
          <p:cNvSpPr/>
          <p:nvPr/>
        </p:nvSpPr>
        <p:spPr>
          <a:xfrm>
            <a:off x="8675515" y="2685174"/>
            <a:ext cx="2482816" cy="2482816"/>
          </a:xfrm>
          <a:prstGeom prst="donut">
            <a:avLst>
              <a:gd name="adj" fmla="val 8220"/>
            </a:avLst>
          </a:prstGeom>
          <a:solidFill>
            <a:srgbClr val="FFC000">
              <a:alpha val="55000"/>
            </a:srgbClr>
          </a:solidFill>
          <a:ln>
            <a:solidFill>
              <a:srgbClr val="DB78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cxnSp>
        <p:nvCxnSpPr>
          <p:cNvPr id="5" name="Connecteur droit avec flèche 4"/>
          <p:cNvCxnSpPr>
            <a:endCxn id="2" idx="2"/>
          </p:cNvCxnSpPr>
          <p:nvPr/>
        </p:nvCxnSpPr>
        <p:spPr>
          <a:xfrm>
            <a:off x="6877878" y="3909391"/>
            <a:ext cx="2261463" cy="13249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avec flèche 12"/>
          <p:cNvCxnSpPr/>
          <p:nvPr/>
        </p:nvCxnSpPr>
        <p:spPr>
          <a:xfrm>
            <a:off x="7420246" y="4314875"/>
            <a:ext cx="1856276" cy="237067"/>
          </a:xfrm>
          <a:prstGeom prst="straightConnector1">
            <a:avLst/>
          </a:prstGeom>
          <a:ln w="47625">
            <a:solidFill>
              <a:schemeClr val="accent5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avec flèche 14"/>
          <p:cNvCxnSpPr/>
          <p:nvPr/>
        </p:nvCxnSpPr>
        <p:spPr>
          <a:xfrm>
            <a:off x="6737759" y="4720361"/>
            <a:ext cx="2538763" cy="196560"/>
          </a:xfrm>
          <a:prstGeom prst="straightConnector1">
            <a:avLst/>
          </a:prstGeom>
          <a:ln w="47625">
            <a:solidFill>
              <a:srgbClr val="DB782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9017810" y="5380672"/>
            <a:ext cx="3174188" cy="147732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00050" indent="-400050">
              <a:buFont typeface="+mj-lt"/>
              <a:buAutoNum type="romanUcPeriod" startAt="2"/>
            </a:pPr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Première Semaine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Migration des gamètes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Fécondation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Segmentation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Pré-implantation</a:t>
            </a: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714621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Migration des gamètes</a:t>
            </a:r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-1" y="1648326"/>
            <a:ext cx="12191999" cy="5209674"/>
          </a:xfrm>
        </p:spPr>
        <p:txBody>
          <a:bodyPr anchor="t">
            <a:normAutofit/>
          </a:bodyPr>
          <a:lstStyle/>
          <a:p>
            <a:pPr lvl="2">
              <a:buClr>
                <a:srgbClr val="00B0F0"/>
              </a:buClr>
              <a:buFont typeface="Wingdings" charset="2"/>
              <a:buChar char="q"/>
            </a:pPr>
            <a:r>
              <a:rPr lang="fr-FR" sz="2100" dirty="0">
                <a:solidFill>
                  <a:schemeClr val="accent4">
                    <a:lumMod val="75000"/>
                  </a:schemeClr>
                </a:solidFill>
              </a:rPr>
              <a:t>SPERMATOZOIDE : </a:t>
            </a:r>
          </a:p>
          <a:p>
            <a:pPr lvl="3">
              <a:buFont typeface="Wingdings" charset="2"/>
              <a:buChar char="ü"/>
            </a:pPr>
            <a:r>
              <a:rPr lang="fr-FR" sz="1900" dirty="0"/>
              <a:t> Pas encore « mature »</a:t>
            </a:r>
          </a:p>
          <a:p>
            <a:pPr lvl="3">
              <a:buFont typeface="Wingdings" charset="2"/>
              <a:buChar char="ü"/>
            </a:pPr>
            <a:r>
              <a:rPr lang="fr-FR" sz="1900" dirty="0"/>
              <a:t> Il va effectuer sa maturation grâce à la </a:t>
            </a:r>
            <a:r>
              <a:rPr lang="fr-FR" sz="2000" b="1" u="sng" dirty="0"/>
              <a:t>CAPACTITATION</a:t>
            </a:r>
            <a:r>
              <a:rPr lang="fr-FR" sz="1900" dirty="0"/>
              <a:t> et à la réaction</a:t>
            </a:r>
            <a:br>
              <a:rPr lang="fr-FR" sz="1900" dirty="0"/>
            </a:br>
            <a:r>
              <a:rPr lang="fr-FR" sz="2000" b="1" dirty="0" err="1"/>
              <a:t>acrosomale</a:t>
            </a:r>
            <a:r>
              <a:rPr lang="fr-FR" sz="1900" dirty="0"/>
              <a:t>, </a:t>
            </a:r>
            <a:r>
              <a:rPr lang="fr-FR" sz="2000" b="1" dirty="0"/>
              <a:t>DANS</a:t>
            </a:r>
            <a:r>
              <a:rPr lang="fr-FR" sz="1900" dirty="0"/>
              <a:t> les </a:t>
            </a:r>
            <a:r>
              <a:rPr lang="fr-FR" sz="2000" b="1" dirty="0"/>
              <a:t>voies génitales </a:t>
            </a:r>
            <a:r>
              <a:rPr lang="fr-FR" sz="2000" b="1" dirty="0" smtClean="0"/>
              <a:t>féminines</a:t>
            </a:r>
            <a:endParaRPr lang="fr-FR" sz="1900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313" y="3580309"/>
            <a:ext cx="3385370" cy="2539027"/>
          </a:xfrm>
          <a:prstGeom prst="rect">
            <a:avLst/>
          </a:prstGeom>
        </p:spPr>
      </p:pic>
      <p:sp>
        <p:nvSpPr>
          <p:cNvPr id="7" name="Titre 1"/>
          <p:cNvSpPr txBox="1">
            <a:spLocks/>
          </p:cNvSpPr>
          <p:nvPr/>
        </p:nvSpPr>
        <p:spPr>
          <a:xfrm>
            <a:off x="284204" y="398862"/>
            <a:ext cx="12191999" cy="85060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r-FR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Revu en </a:t>
            </a:r>
            <a:r>
              <a:rPr lang="fr-FR" sz="2800" dirty="0" err="1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bdr</a:t>
            </a:r>
            <a:endParaRPr lang="fr-FR" sz="28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17810" y="5380672"/>
            <a:ext cx="3174188" cy="147732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00050" indent="-400050">
              <a:buFont typeface="+mj-lt"/>
              <a:buAutoNum type="romanUcPeriod" startAt="2"/>
            </a:pPr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Première Semaine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Migration des gamètes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Fécondation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Segmentation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Pré-implantation</a:t>
            </a: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1771268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Migration de l’ovocyte</a:t>
            </a:r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-1" y="1022684"/>
            <a:ext cx="12191999" cy="5835316"/>
          </a:xfrm>
        </p:spPr>
        <p:txBody>
          <a:bodyPr anchor="t">
            <a:normAutofit/>
          </a:bodyPr>
          <a:lstStyle/>
          <a:p>
            <a:pPr marL="914400" lvl="2" indent="0">
              <a:buClr>
                <a:srgbClr val="FF3CE6"/>
              </a:buClr>
              <a:buNone/>
            </a:pPr>
            <a:r>
              <a:rPr lang="fr-FR" sz="2000" dirty="0" smtClean="0"/>
              <a:t>La migration </a:t>
            </a:r>
            <a:r>
              <a:rPr lang="fr-FR" sz="2400" b="1" u="sng" dirty="0" smtClean="0"/>
              <a:t>passive</a:t>
            </a:r>
            <a:r>
              <a:rPr lang="fr-FR" sz="2000" dirty="0" smtClean="0"/>
              <a:t> de l’œuf </a:t>
            </a:r>
            <a:r>
              <a:rPr lang="fr-FR" sz="2400" b="1" dirty="0" smtClean="0"/>
              <a:t>fécondé</a:t>
            </a:r>
            <a:r>
              <a:rPr lang="fr-FR" sz="2400" dirty="0" smtClean="0"/>
              <a:t> </a:t>
            </a:r>
            <a:r>
              <a:rPr lang="fr-FR" sz="2000" dirty="0" smtClean="0"/>
              <a:t>est permise grâce à </a:t>
            </a:r>
            <a:r>
              <a:rPr lang="fr-FR" sz="2400" b="1" dirty="0" smtClean="0"/>
              <a:t>3 FACTEURS : </a:t>
            </a:r>
          </a:p>
          <a:p>
            <a:pPr lvl="4">
              <a:buFont typeface="Wingdings" charset="2"/>
              <a:buChar char="ü"/>
            </a:pPr>
            <a:r>
              <a:rPr lang="fr-FR" sz="1800" b="1" dirty="0" smtClean="0"/>
              <a:t> </a:t>
            </a:r>
            <a:r>
              <a:rPr lang="fr-FR" sz="1800" u="sng" dirty="0" smtClean="0"/>
              <a:t>Contractions</a:t>
            </a:r>
            <a:r>
              <a:rPr lang="fr-FR" sz="1800" dirty="0" smtClean="0"/>
              <a:t> de la </a:t>
            </a:r>
            <a:r>
              <a:rPr lang="fr-FR" sz="1800" u="sng" dirty="0" smtClean="0"/>
              <a:t>musculeuse </a:t>
            </a:r>
            <a:r>
              <a:rPr lang="fr-FR" sz="2000" b="1" u="sng" dirty="0" smtClean="0"/>
              <a:t>LISSE</a:t>
            </a:r>
            <a:r>
              <a:rPr lang="fr-FR" sz="1800" b="1" dirty="0" smtClean="0"/>
              <a:t> </a:t>
            </a:r>
            <a:r>
              <a:rPr lang="fr-FR" sz="1800" dirty="0" smtClean="0"/>
              <a:t>de la trompe ;</a:t>
            </a:r>
          </a:p>
          <a:p>
            <a:pPr lvl="4">
              <a:buFont typeface="Wingdings" charset="2"/>
              <a:buChar char="ü"/>
            </a:pPr>
            <a:r>
              <a:rPr lang="fr-FR" sz="1800" dirty="0"/>
              <a:t> </a:t>
            </a:r>
            <a:r>
              <a:rPr lang="fr-FR" sz="1800" u="sng" dirty="0" smtClean="0"/>
              <a:t>Sécrétions</a:t>
            </a:r>
            <a:r>
              <a:rPr lang="fr-FR" sz="1800" dirty="0" smtClean="0"/>
              <a:t> des cellules composant la </a:t>
            </a:r>
            <a:r>
              <a:rPr lang="fr-FR" sz="1800" u="sng" dirty="0" smtClean="0"/>
              <a:t>muqueuse tubaire </a:t>
            </a:r>
            <a:r>
              <a:rPr lang="fr-FR" sz="1800" dirty="0" smtClean="0"/>
              <a:t>;</a:t>
            </a:r>
          </a:p>
          <a:p>
            <a:pPr lvl="4">
              <a:buFont typeface="Wingdings" charset="2"/>
              <a:buChar char="ü"/>
            </a:pPr>
            <a:r>
              <a:rPr lang="fr-FR" sz="1800" u="sng" dirty="0"/>
              <a:t> </a:t>
            </a:r>
            <a:r>
              <a:rPr lang="fr-FR" sz="1800" u="sng" dirty="0" smtClean="0"/>
              <a:t>Mouvements </a:t>
            </a:r>
            <a:r>
              <a:rPr lang="fr-FR" sz="1800" dirty="0" smtClean="0"/>
              <a:t>des cils de la </a:t>
            </a:r>
            <a:r>
              <a:rPr lang="fr-FR" sz="1800" u="sng" dirty="0" smtClean="0"/>
              <a:t>muqueuse tubaire </a:t>
            </a:r>
            <a:r>
              <a:rPr lang="fr-FR" sz="1800" dirty="0" smtClean="0"/>
              <a:t>;</a:t>
            </a:r>
          </a:p>
          <a:p>
            <a:pPr lvl="4">
              <a:buFont typeface="Wingdings" charset="2"/>
              <a:buChar char="ü"/>
            </a:pPr>
            <a:endParaRPr lang="fr-FR" sz="1800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591" y="2764009"/>
            <a:ext cx="5403516" cy="353544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1161" y="976633"/>
            <a:ext cx="3771900" cy="43180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9017810" y="5380672"/>
            <a:ext cx="3174188" cy="147732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00050" indent="-400050">
              <a:buFont typeface="+mj-lt"/>
              <a:buAutoNum type="romanUcPeriod" startAt="2"/>
            </a:pPr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Première Semaine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Migration des gamètes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Fécondation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Segmentation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Pré-implantation</a:t>
            </a: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1151930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Migration du </a:t>
            </a:r>
            <a:r>
              <a:rPr lang="fr-FR" dirty="0" err="1" smtClean="0">
                <a:solidFill>
                  <a:schemeClr val="accent1">
                    <a:lumMod val="75000"/>
                  </a:schemeClr>
                </a:solidFill>
              </a:rPr>
              <a:t>spermatozoide</a:t>
            </a:r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-1" y="1022684"/>
            <a:ext cx="12191999" cy="5835316"/>
          </a:xfrm>
        </p:spPr>
        <p:txBody>
          <a:bodyPr anchor="t">
            <a:normAutofit/>
          </a:bodyPr>
          <a:lstStyle/>
          <a:p>
            <a:pPr lvl="2">
              <a:buFont typeface="Wingdings" charset="2"/>
              <a:buChar char="q"/>
            </a:pPr>
            <a:r>
              <a:rPr lang="fr-FR" sz="2000" dirty="0"/>
              <a:t>La migration du </a:t>
            </a:r>
            <a:r>
              <a:rPr lang="fr-FR" sz="2400" b="1" dirty="0"/>
              <a:t>SPERMATOZOIDE</a:t>
            </a:r>
            <a:r>
              <a:rPr lang="fr-FR" sz="2000" b="1" dirty="0"/>
              <a:t> </a:t>
            </a:r>
            <a:r>
              <a:rPr lang="fr-FR" sz="2000" dirty="0"/>
              <a:t>induisant sa maturation se fait à travers </a:t>
            </a:r>
            <a:r>
              <a:rPr lang="fr-FR" sz="2400" b="1" dirty="0"/>
              <a:t>3 BARRIERES</a:t>
            </a:r>
            <a:r>
              <a:rPr lang="fr-FR" sz="2400" dirty="0"/>
              <a:t> :</a:t>
            </a:r>
          </a:p>
          <a:p>
            <a:pPr lvl="4">
              <a:buFont typeface="Wingdings" charset="2"/>
              <a:buChar char="ü"/>
            </a:pPr>
            <a:r>
              <a:rPr lang="fr-FR" sz="1800" dirty="0"/>
              <a:t> Le PH </a:t>
            </a:r>
            <a:r>
              <a:rPr lang="fr-FR" sz="2000" b="1" dirty="0"/>
              <a:t>ACIDE</a:t>
            </a:r>
            <a:r>
              <a:rPr lang="fr-FR" sz="1800" dirty="0"/>
              <a:t> du canal vaginal ;</a:t>
            </a:r>
          </a:p>
          <a:p>
            <a:pPr lvl="4">
              <a:buFont typeface="Wingdings" charset="2"/>
              <a:buChar char="ü"/>
            </a:pPr>
            <a:r>
              <a:rPr lang="fr-FR" sz="1800" dirty="0"/>
              <a:t> Le </a:t>
            </a:r>
            <a:r>
              <a:rPr lang="fr-FR" sz="2000" b="1" dirty="0"/>
              <a:t>MUCUS</a:t>
            </a:r>
            <a:r>
              <a:rPr lang="fr-FR" sz="2000" dirty="0"/>
              <a:t> </a:t>
            </a:r>
            <a:r>
              <a:rPr lang="fr-FR" sz="1800" dirty="0"/>
              <a:t>du canal cervical, différent en fonction des phases du cycle ;</a:t>
            </a:r>
          </a:p>
          <a:p>
            <a:pPr lvl="4">
              <a:buFont typeface="Wingdings" charset="2"/>
              <a:buChar char="ü"/>
            </a:pPr>
            <a:r>
              <a:rPr lang="fr-FR" sz="1800" dirty="0"/>
              <a:t> La </a:t>
            </a:r>
            <a:r>
              <a:rPr lang="fr-FR" sz="2000" b="1" dirty="0"/>
              <a:t>JONCTION UTERO TUBAIRE</a:t>
            </a:r>
            <a:r>
              <a:rPr lang="fr-FR" sz="1800" dirty="0"/>
              <a:t>, le </a:t>
            </a:r>
            <a:r>
              <a:rPr lang="fr-FR" sz="1800" dirty="0" err="1"/>
              <a:t>sptz</a:t>
            </a:r>
            <a:r>
              <a:rPr lang="fr-FR" sz="1800" dirty="0"/>
              <a:t> choisi une direction au « hasard » ;</a:t>
            </a:r>
          </a:p>
          <a:p>
            <a:pPr lvl="4">
              <a:buFont typeface="Wingdings" charset="2"/>
              <a:buChar char="ü"/>
            </a:pPr>
            <a:endParaRPr lang="fr-FR" sz="1800" dirty="0"/>
          </a:p>
          <a:p>
            <a:pPr lvl="2">
              <a:buFont typeface="Wingdings" charset="2"/>
              <a:buChar char="q"/>
            </a:pPr>
            <a:r>
              <a:rPr lang="fr-FR" sz="2000" dirty="0" smtClean="0"/>
              <a:t> La </a:t>
            </a:r>
            <a:r>
              <a:rPr lang="fr-FR" sz="2000" dirty="0"/>
              <a:t>migration du </a:t>
            </a:r>
            <a:r>
              <a:rPr lang="fr-FR" sz="2400" b="1" dirty="0"/>
              <a:t>SPERMATOZOIDE</a:t>
            </a:r>
            <a:r>
              <a:rPr lang="fr-FR" sz="2400" dirty="0"/>
              <a:t> </a:t>
            </a:r>
            <a:r>
              <a:rPr lang="fr-FR" sz="2000" dirty="0"/>
              <a:t>se fait en deux phases : </a:t>
            </a:r>
          </a:p>
          <a:p>
            <a:pPr lvl="4">
              <a:buFont typeface="Wingdings" charset="2"/>
              <a:buChar char="ü"/>
            </a:pPr>
            <a:r>
              <a:rPr lang="fr-FR" sz="1800" dirty="0"/>
              <a:t> </a:t>
            </a:r>
            <a:r>
              <a:rPr lang="fr-FR" sz="1800" b="1" u="sng" dirty="0">
                <a:solidFill>
                  <a:srgbClr val="00B050"/>
                </a:solidFill>
              </a:rPr>
              <a:t>ACTIVE</a:t>
            </a:r>
            <a:r>
              <a:rPr lang="fr-FR" sz="1800" dirty="0"/>
              <a:t> dans le </a:t>
            </a:r>
            <a:r>
              <a:rPr lang="fr-FR" sz="1800" b="1" dirty="0">
                <a:solidFill>
                  <a:srgbClr val="00B050"/>
                </a:solidFill>
              </a:rPr>
              <a:t>VAGIN</a:t>
            </a:r>
            <a:r>
              <a:rPr lang="fr-FR" sz="1800" dirty="0"/>
              <a:t> et les </a:t>
            </a:r>
            <a:r>
              <a:rPr lang="fr-FR" sz="1800" b="1" dirty="0">
                <a:solidFill>
                  <a:srgbClr val="00B050"/>
                </a:solidFill>
              </a:rPr>
              <a:t>TROMPES</a:t>
            </a:r>
          </a:p>
          <a:p>
            <a:pPr lvl="4">
              <a:buFont typeface="Wingdings" charset="2"/>
              <a:buChar char="ü"/>
            </a:pPr>
            <a:r>
              <a:rPr lang="fr-FR" sz="1800" dirty="0"/>
              <a:t> </a:t>
            </a:r>
            <a:r>
              <a:rPr lang="fr-FR" sz="1800" b="1" u="sng" dirty="0">
                <a:solidFill>
                  <a:srgbClr val="FF0000"/>
                </a:solidFill>
              </a:rPr>
              <a:t>PASSIVE</a:t>
            </a:r>
            <a:r>
              <a:rPr lang="fr-FR" sz="1800" dirty="0"/>
              <a:t> dans la </a:t>
            </a:r>
            <a:r>
              <a:rPr lang="fr-FR" sz="1800" b="1" dirty="0">
                <a:solidFill>
                  <a:srgbClr val="FF0000"/>
                </a:solidFill>
              </a:rPr>
              <a:t>CAVITE UTERINE</a:t>
            </a:r>
            <a:endParaRPr lang="fr-FR" sz="1800" dirty="0">
              <a:solidFill>
                <a:srgbClr val="FF0000"/>
              </a:solidFill>
            </a:endParaRPr>
          </a:p>
          <a:p>
            <a:pPr lvl="4">
              <a:buFont typeface="Wingdings" charset="2"/>
              <a:buChar char="ü"/>
            </a:pPr>
            <a:endParaRPr lang="fr-FR" sz="1800" dirty="0"/>
          </a:p>
        </p:txBody>
      </p:sp>
      <p:sp>
        <p:nvSpPr>
          <p:cNvPr id="6" name="Rectangle 5"/>
          <p:cNvSpPr/>
          <p:nvPr/>
        </p:nvSpPr>
        <p:spPr>
          <a:xfrm>
            <a:off x="9017810" y="5380672"/>
            <a:ext cx="3174188" cy="147732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00050" indent="-400050">
              <a:buFont typeface="+mj-lt"/>
              <a:buAutoNum type="romanUcPeriod" startAt="2"/>
            </a:pPr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Première Semaine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Migration des gamètes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Fécondation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Segmentation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Pré-implantation</a:t>
            </a: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1245002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FECONDATION</a:t>
            </a:r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-1" y="1169894"/>
            <a:ext cx="11714205" cy="3855340"/>
          </a:xfrm>
        </p:spPr>
        <p:txBody>
          <a:bodyPr anchor="t">
            <a:normAutofit fontScale="77500" lnSpcReduction="20000"/>
          </a:bodyPr>
          <a:lstStyle/>
          <a:p>
            <a:pPr marL="800100" lvl="2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r>
              <a:rPr lang="fr-FR" sz="2600" dirty="0" smtClean="0"/>
              <a:t>Les deux gamètes se rejoignent au niveau de </a:t>
            </a:r>
            <a:r>
              <a:rPr lang="fr-FR" sz="2600" u="sng" dirty="0" smtClean="0"/>
              <a:t>l’ampoule de la trompe</a:t>
            </a:r>
            <a:r>
              <a:rPr lang="fr-FR" sz="2600" dirty="0" smtClean="0"/>
              <a:t>;</a:t>
            </a:r>
          </a:p>
          <a:p>
            <a:pPr marL="800100" lvl="2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r>
              <a:rPr lang="fr-FR" sz="2300" i="1" dirty="0" smtClean="0">
                <a:solidFill>
                  <a:schemeClr val="accent1">
                    <a:lumMod val="75000"/>
                  </a:schemeClr>
                </a:solidFill>
              </a:rPr>
              <a:t>L’ovocyte est bloqué en métaphase II de méiose II et le spermatozoïde est devenu mature;</a:t>
            </a:r>
          </a:p>
          <a:p>
            <a:pPr marL="800100" lvl="2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endParaRPr lang="fr-FR" sz="2600" dirty="0"/>
          </a:p>
          <a:p>
            <a:pPr marL="457200" lvl="2" indent="0" defTabSz="914400">
              <a:spcAft>
                <a:spcPts val="0"/>
              </a:spcAft>
              <a:buClrTx/>
              <a:buSzTx/>
              <a:buNone/>
            </a:pPr>
            <a:r>
              <a:rPr lang="fr-FR" sz="2600" dirty="0" smtClean="0"/>
              <a:t> </a:t>
            </a:r>
          </a:p>
          <a:p>
            <a:pPr marL="800100" lvl="2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r>
              <a:rPr lang="fr-FR" sz="2600" dirty="0" smtClean="0"/>
              <a:t>Le spermatozoïde va traverser la ZONE PELLUCIDE déclenchant la fin de la méiose II grâce à la réaction </a:t>
            </a:r>
            <a:r>
              <a:rPr lang="fr-FR" sz="2600" dirty="0" err="1" smtClean="0"/>
              <a:t>acrosomale</a:t>
            </a:r>
            <a:r>
              <a:rPr lang="fr-FR" sz="2600" dirty="0" smtClean="0"/>
              <a:t> ;</a:t>
            </a:r>
          </a:p>
          <a:p>
            <a:pPr marL="800100" lvl="2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r>
              <a:rPr lang="fr-FR" sz="2600" dirty="0" smtClean="0"/>
              <a:t>Les deux noyaux </a:t>
            </a:r>
            <a:r>
              <a:rPr lang="fr-FR" sz="2600" b="1" dirty="0" smtClean="0"/>
              <a:t>HAPLOÏDES</a:t>
            </a:r>
            <a:r>
              <a:rPr lang="fr-FR" sz="2600" dirty="0" smtClean="0"/>
              <a:t> vont fusionner pour donner </a:t>
            </a:r>
            <a:r>
              <a:rPr lang="fr-FR" sz="2600" b="1" dirty="0" smtClean="0"/>
              <a:t>1 CELLULE DIPLOÏDE</a:t>
            </a:r>
            <a:r>
              <a:rPr lang="fr-FR" sz="2600" dirty="0" smtClean="0"/>
              <a:t>;</a:t>
            </a:r>
            <a:endParaRPr lang="fr-FR" sz="2600" dirty="0"/>
          </a:p>
          <a:p>
            <a:pPr marL="457200" lvl="2" indent="0" defTabSz="914400">
              <a:spcAft>
                <a:spcPts val="0"/>
              </a:spcAft>
              <a:buClrTx/>
              <a:buSzTx/>
              <a:buNone/>
            </a:pPr>
            <a:endParaRPr lang="fr-FR" sz="2600" dirty="0" smtClean="0"/>
          </a:p>
          <a:p>
            <a:pPr marL="800100" lvl="2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r>
              <a:rPr lang="fr-FR" sz="2600" dirty="0" smtClean="0"/>
              <a:t>Le zygote ainsi formé est </a:t>
            </a:r>
            <a:r>
              <a:rPr lang="fr-FR" sz="2600" b="1" dirty="0" smtClean="0"/>
              <a:t>TOUJOURS</a:t>
            </a:r>
            <a:r>
              <a:rPr lang="fr-FR" sz="2600" dirty="0" smtClean="0"/>
              <a:t> entouré de la zone pellucide qui s’est restructurée; ainsi aucun autre </a:t>
            </a:r>
            <a:r>
              <a:rPr lang="fr-FR" sz="2600" dirty="0" err="1" smtClean="0"/>
              <a:t>sptz</a:t>
            </a:r>
            <a:r>
              <a:rPr lang="fr-FR" sz="2600" dirty="0" smtClean="0"/>
              <a:t> ne peut le </a:t>
            </a:r>
            <a:r>
              <a:rPr lang="fr-FR" sz="2600" dirty="0" err="1" smtClean="0"/>
              <a:t>feconder</a:t>
            </a:r>
            <a:endParaRPr lang="fr-FR" sz="2600" dirty="0"/>
          </a:p>
          <a:p>
            <a:pPr marL="800100" lvl="2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endParaRPr lang="fr-FR" sz="2000" dirty="0" smtClean="0"/>
          </a:p>
          <a:p>
            <a:pPr marL="457200" lvl="2" indent="0" defTabSz="914400">
              <a:spcAft>
                <a:spcPts val="0"/>
              </a:spcAft>
              <a:buClrTx/>
              <a:buSzTx/>
              <a:buNone/>
            </a:pPr>
            <a:endParaRPr lang="fr-FR" sz="2000" dirty="0"/>
          </a:p>
          <a:p>
            <a:pPr marL="457200" lvl="2" indent="0" defTabSz="914400">
              <a:spcAft>
                <a:spcPts val="0"/>
              </a:spcAft>
              <a:buClrTx/>
              <a:buSzTx/>
              <a:buNone/>
            </a:pPr>
            <a:endParaRPr lang="fr-FR" sz="2000" dirty="0" smtClean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1416" y="4436076"/>
            <a:ext cx="2598270" cy="2421924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9017810" y="5380672"/>
            <a:ext cx="3174188" cy="147732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00050" indent="-400050">
              <a:buFont typeface="+mj-lt"/>
              <a:buAutoNum type="romanUcPeriod" startAt="2"/>
            </a:pPr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Première Semaine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Migration des gamètes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Fécondation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Segmentation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Pré-implantation</a:t>
            </a: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1753171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segmentation</a:t>
            </a:r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0" y="1169894"/>
            <a:ext cx="10817226" cy="5688106"/>
          </a:xfrm>
        </p:spPr>
        <p:txBody>
          <a:bodyPr anchor="t">
            <a:normAutofit/>
          </a:bodyPr>
          <a:lstStyle/>
          <a:p>
            <a:pPr marL="800100" lvl="2" indent="-342900" defTabSz="914400">
              <a:spcAft>
                <a:spcPts val="0"/>
              </a:spcAft>
              <a:buClrTx/>
              <a:buSzTx/>
              <a:buFont typeface="Wingdings" charset="2"/>
              <a:buChar char="ü"/>
            </a:pPr>
            <a:r>
              <a:rPr lang="fr-FR" sz="2000" dirty="0" smtClean="0"/>
              <a:t>La segmentation correspond aux </a:t>
            </a:r>
            <a:r>
              <a:rPr lang="fr-FR" sz="2000" b="1" u="sng" dirty="0" smtClean="0"/>
              <a:t>divisions successives</a:t>
            </a:r>
            <a:r>
              <a:rPr lang="fr-FR" sz="2000" dirty="0" smtClean="0"/>
              <a:t> du zygote à 1 cellule au cours de la première semaine en 4 étapes : </a:t>
            </a:r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Ø"/>
            </a:pPr>
            <a:r>
              <a:rPr lang="fr-FR" sz="1800" dirty="0" smtClean="0">
                <a:solidFill>
                  <a:srgbClr val="DB7823"/>
                </a:solidFill>
              </a:rPr>
              <a:t>Blastula / Pré-compaction</a:t>
            </a:r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Ø"/>
            </a:pPr>
            <a:r>
              <a:rPr lang="fr-FR" sz="1800" dirty="0" smtClean="0">
                <a:solidFill>
                  <a:srgbClr val="00B050"/>
                </a:solidFill>
              </a:rPr>
              <a:t>Morula / compaction</a:t>
            </a:r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Ø"/>
            </a:pPr>
            <a:r>
              <a:rPr lang="fr-FR" sz="1800" dirty="0" smtClean="0">
                <a:solidFill>
                  <a:schemeClr val="accent4">
                    <a:lumMod val="75000"/>
                  </a:schemeClr>
                </a:solidFill>
              </a:rPr>
              <a:t>Blastocyste / cavitation</a:t>
            </a:r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Ø"/>
            </a:pPr>
            <a:r>
              <a:rPr lang="fr-FR" sz="1800" dirty="0" smtClean="0">
                <a:solidFill>
                  <a:schemeClr val="accent6">
                    <a:lumMod val="75000"/>
                  </a:schemeClr>
                </a:solidFill>
              </a:rPr>
              <a:t>Eclosion / </a:t>
            </a:r>
            <a:r>
              <a:rPr lang="fr-FR" sz="1800" dirty="0" err="1" smtClean="0">
                <a:solidFill>
                  <a:schemeClr val="accent6">
                    <a:lumMod val="75000"/>
                  </a:schemeClr>
                </a:solidFill>
              </a:rPr>
              <a:t>Hatching</a:t>
            </a:r>
            <a:endParaRPr lang="fr-FR" sz="18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Ø"/>
            </a:pPr>
            <a:endParaRPr lang="fr-FR" sz="1800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marL="800100" lvl="2" indent="-342900" defTabSz="914400">
              <a:spcAft>
                <a:spcPts val="0"/>
              </a:spcAft>
              <a:buClrTx/>
              <a:buSzTx/>
              <a:buFont typeface="Wingdings" charset="2"/>
              <a:buChar char="ü"/>
            </a:pPr>
            <a:r>
              <a:rPr lang="fr-FR" sz="2000" dirty="0" smtClean="0"/>
              <a:t>Les divisions suivent le cycle cellulaire de manière </a:t>
            </a:r>
            <a:r>
              <a:rPr lang="fr-FR" sz="2000" b="1" u="sng" dirty="0" smtClean="0"/>
              <a:t>accélérée et asynchrone</a:t>
            </a:r>
            <a:r>
              <a:rPr lang="fr-FR" sz="2000" dirty="0" smtClean="0"/>
              <a:t> jusqu’au stade de morula (compaction / polarisation);</a:t>
            </a:r>
          </a:p>
          <a:p>
            <a:pPr marL="800100" lvl="2" indent="-342900" defTabSz="914400">
              <a:spcAft>
                <a:spcPts val="0"/>
              </a:spcAft>
              <a:buClrTx/>
              <a:buSzTx/>
              <a:buFont typeface="Wingdings" charset="2"/>
              <a:buChar char="ü"/>
            </a:pPr>
            <a:r>
              <a:rPr lang="fr-FR" sz="2000" dirty="0" smtClean="0"/>
              <a:t>Bloquées par la zone pellucide qui ne s’</a:t>
            </a:r>
            <a:r>
              <a:rPr lang="fr-FR" sz="2000" dirty="0" err="1" smtClean="0"/>
              <a:t>aggrandit</a:t>
            </a:r>
            <a:r>
              <a:rPr lang="fr-FR" sz="2000" dirty="0" smtClean="0"/>
              <a:t> pas, les cellules vont </a:t>
            </a:r>
            <a:r>
              <a:rPr lang="fr-FR" sz="2400" b="1" u="sng" dirty="0" smtClean="0"/>
              <a:t>PERDRE</a:t>
            </a:r>
            <a:r>
              <a:rPr lang="fr-FR" sz="2000" dirty="0" smtClean="0"/>
              <a:t> en taille et en volume;</a:t>
            </a:r>
          </a:p>
        </p:txBody>
      </p:sp>
      <p:sp>
        <p:nvSpPr>
          <p:cNvPr id="7" name="Rectangle 6"/>
          <p:cNvSpPr/>
          <p:nvPr/>
        </p:nvSpPr>
        <p:spPr>
          <a:xfrm>
            <a:off x="9017810" y="5380672"/>
            <a:ext cx="3174188" cy="147732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00050" indent="-400050">
              <a:buFont typeface="+mj-lt"/>
              <a:buAutoNum type="romanUcPeriod" startAt="2"/>
            </a:pPr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Première Semaine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Migration des gamètes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Fécondation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Segmentation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Pré-implantation</a:t>
            </a: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1126397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Segmentation – </a:t>
            </a:r>
            <a:r>
              <a:rPr lang="fr-FR" dirty="0" smtClean="0">
                <a:solidFill>
                  <a:srgbClr val="DB7823"/>
                </a:solidFill>
              </a:rPr>
              <a:t>pré-compaction</a:t>
            </a:r>
            <a:endParaRPr lang="fr-FR" dirty="0">
              <a:solidFill>
                <a:srgbClr val="DB7823"/>
              </a:solidFill>
            </a:endParaRPr>
          </a:p>
        </p:txBody>
      </p:sp>
      <p:sp>
        <p:nvSpPr>
          <p:cNvPr id="5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0" y="1169894"/>
            <a:ext cx="10817226" cy="5688106"/>
          </a:xfrm>
        </p:spPr>
        <p:txBody>
          <a:bodyPr anchor="t">
            <a:normAutofit/>
          </a:bodyPr>
          <a:lstStyle/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endParaRPr lang="fr-FR" sz="1800" dirty="0" smtClean="0"/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r>
              <a:rPr lang="fr-FR" sz="1800" dirty="0" smtClean="0"/>
              <a:t>Le stade de </a:t>
            </a:r>
            <a:r>
              <a:rPr lang="fr-FR" sz="2000" b="1" dirty="0" smtClean="0">
                <a:solidFill>
                  <a:srgbClr val="DB7823"/>
                </a:solidFill>
              </a:rPr>
              <a:t>BLASTULA</a:t>
            </a:r>
            <a:r>
              <a:rPr lang="fr-FR" sz="2000" dirty="0" smtClean="0">
                <a:solidFill>
                  <a:srgbClr val="FFC000"/>
                </a:solidFill>
              </a:rPr>
              <a:t> </a:t>
            </a:r>
            <a:r>
              <a:rPr lang="fr-FR" sz="1800" dirty="0" smtClean="0"/>
              <a:t>contient </a:t>
            </a:r>
            <a:r>
              <a:rPr lang="fr-FR" sz="2000" b="1" dirty="0" smtClean="0">
                <a:solidFill>
                  <a:srgbClr val="DB7823"/>
                </a:solidFill>
              </a:rPr>
              <a:t>2 à 8 Cellules (blastomères)</a:t>
            </a:r>
            <a:r>
              <a:rPr lang="fr-FR" sz="2000" b="1" dirty="0" smtClean="0"/>
              <a:t>;</a:t>
            </a:r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r>
              <a:rPr lang="fr-FR" sz="1800" dirty="0" smtClean="0"/>
              <a:t>Elles sont toutes </a:t>
            </a:r>
            <a:r>
              <a:rPr lang="fr-FR" sz="2000" b="1" u="sng" dirty="0" smtClean="0">
                <a:solidFill>
                  <a:srgbClr val="DB7823"/>
                </a:solidFill>
              </a:rPr>
              <a:t>APOLAIRES</a:t>
            </a:r>
            <a:r>
              <a:rPr lang="fr-FR" sz="2000" dirty="0" smtClean="0">
                <a:solidFill>
                  <a:srgbClr val="DB7823"/>
                </a:solidFill>
              </a:rPr>
              <a:t> </a:t>
            </a:r>
            <a:r>
              <a:rPr lang="fr-FR" sz="1800" dirty="0" smtClean="0"/>
              <a:t>;</a:t>
            </a:r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r>
              <a:rPr lang="fr-FR" sz="1800" dirty="0" smtClean="0"/>
              <a:t>Tous les blastomères sont encore </a:t>
            </a:r>
            <a:r>
              <a:rPr lang="fr-FR" sz="2000" b="1" u="sng" dirty="0" smtClean="0">
                <a:solidFill>
                  <a:srgbClr val="DB7823"/>
                </a:solidFill>
              </a:rPr>
              <a:t>TOTIPOTENTES</a:t>
            </a:r>
            <a:r>
              <a:rPr lang="fr-FR" sz="1800" b="1" dirty="0" smtClean="0">
                <a:solidFill>
                  <a:srgbClr val="DB7823"/>
                </a:solidFill>
              </a:rPr>
              <a:t> </a:t>
            </a:r>
            <a:r>
              <a:rPr lang="fr-FR" sz="1800" b="1" dirty="0" smtClean="0"/>
              <a:t>;</a:t>
            </a:r>
            <a:endParaRPr lang="fr-FR" sz="1800" dirty="0" smtClean="0"/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r>
              <a:rPr lang="fr-FR" sz="1800" dirty="0" smtClean="0"/>
              <a:t>A la fin de ce premier stade commencera un </a:t>
            </a:r>
            <a:r>
              <a:rPr lang="fr-FR" sz="1800" u="sng" dirty="0" smtClean="0"/>
              <a:t>début</a:t>
            </a:r>
            <a:r>
              <a:rPr lang="fr-FR" sz="1800" dirty="0" smtClean="0"/>
              <a:t> de </a:t>
            </a:r>
            <a:r>
              <a:rPr lang="fr-FR" sz="2000" b="1" dirty="0" smtClean="0">
                <a:solidFill>
                  <a:srgbClr val="DB7823"/>
                </a:solidFill>
              </a:rPr>
              <a:t>POLARISATION </a:t>
            </a:r>
            <a:r>
              <a:rPr lang="fr-FR" sz="1800" b="1" dirty="0" smtClean="0">
                <a:solidFill>
                  <a:srgbClr val="DB7823"/>
                </a:solidFill>
              </a:rPr>
              <a:t>et </a:t>
            </a:r>
            <a:r>
              <a:rPr lang="fr-FR" sz="2000" b="1" dirty="0" smtClean="0">
                <a:solidFill>
                  <a:srgbClr val="DB7823"/>
                </a:solidFill>
              </a:rPr>
              <a:t>DIFFERENCIATION</a:t>
            </a:r>
            <a:r>
              <a:rPr lang="fr-FR" sz="1800" dirty="0"/>
              <a:t> </a:t>
            </a:r>
            <a:r>
              <a:rPr lang="fr-FR" sz="1800" dirty="0" smtClean="0"/>
              <a:t>;</a:t>
            </a:r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endParaRPr lang="fr-FR" sz="1800" dirty="0" smtClean="0"/>
          </a:p>
          <a:p>
            <a:pPr marL="800100" lvl="3" indent="0" defTabSz="914400">
              <a:spcAft>
                <a:spcPts val="0"/>
              </a:spcAft>
              <a:buClrTx/>
              <a:buSzTx/>
              <a:buNone/>
            </a:pPr>
            <a:endParaRPr lang="fr-FR" sz="1800" dirty="0" smtClean="0"/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endParaRPr lang="fr-FR" sz="1800" b="1" dirty="0" smtClean="0"/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endParaRPr lang="fr-FR" sz="1800" dirty="0" smtClean="0">
              <a:solidFill>
                <a:srgbClr val="FFC000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3149" y="2996110"/>
            <a:ext cx="4965700" cy="3606800"/>
          </a:xfrm>
          <a:prstGeom prst="rect">
            <a:avLst/>
          </a:prstGeom>
        </p:spPr>
      </p:pic>
      <p:grpSp>
        <p:nvGrpSpPr>
          <p:cNvPr id="21" name="Grouper 20"/>
          <p:cNvGrpSpPr/>
          <p:nvPr/>
        </p:nvGrpSpPr>
        <p:grpSpPr>
          <a:xfrm>
            <a:off x="3613149" y="2996110"/>
            <a:ext cx="4965700" cy="3606800"/>
            <a:chOff x="3613149" y="2996110"/>
            <a:chExt cx="4965700" cy="3606800"/>
          </a:xfrm>
          <a:solidFill>
            <a:srgbClr val="FFC000">
              <a:alpha val="54000"/>
            </a:srgbClr>
          </a:solidFill>
        </p:grpSpPr>
        <p:sp>
          <p:nvSpPr>
            <p:cNvPr id="18" name="Rectangle 17"/>
            <p:cNvSpPr/>
            <p:nvPr/>
          </p:nvSpPr>
          <p:spPr>
            <a:xfrm>
              <a:off x="3613149" y="2996110"/>
              <a:ext cx="4965700" cy="1803400"/>
            </a:xfrm>
            <a:prstGeom prst="rect">
              <a:avLst/>
            </a:prstGeom>
            <a:grpFill/>
            <a:ln>
              <a:solidFill>
                <a:srgbClr val="FFC000">
                  <a:alpha val="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3613149" y="4799510"/>
              <a:ext cx="3306635" cy="1803400"/>
            </a:xfrm>
            <a:prstGeom prst="rect">
              <a:avLst/>
            </a:prstGeom>
            <a:grpFill/>
            <a:ln>
              <a:solidFill>
                <a:srgbClr val="FFC000">
                  <a:alpha val="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23" name="Rectangle 22"/>
          <p:cNvSpPr/>
          <p:nvPr/>
        </p:nvSpPr>
        <p:spPr>
          <a:xfrm>
            <a:off x="6919784" y="4799510"/>
            <a:ext cx="1659065" cy="1803400"/>
          </a:xfrm>
          <a:prstGeom prst="rect">
            <a:avLst/>
          </a:prstGeom>
          <a:solidFill>
            <a:srgbClr val="FF0000">
              <a:alpha val="57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9017810" y="5380672"/>
            <a:ext cx="3174188" cy="147732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00050" indent="-400050">
              <a:buFont typeface="+mj-lt"/>
              <a:buAutoNum type="romanUcPeriod" startAt="2"/>
            </a:pPr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Première Semaine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Migration des gamètes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Fécondation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Segmentation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Pré-implantation</a:t>
            </a: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252712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3127513" y="3127513"/>
            <a:ext cx="742122" cy="742122"/>
          </a:xfrm>
          <a:prstGeom prst="ellipse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accent5">
                  <a:lumMod val="75000"/>
                </a:schemeClr>
              </a:solidFill>
            </a:endParaRPr>
          </a:p>
        </p:txBody>
      </p:sp>
      <p:cxnSp>
        <p:nvCxnSpPr>
          <p:cNvPr id="6" name="Connecteur droit avec flèche 5"/>
          <p:cNvCxnSpPr/>
          <p:nvPr/>
        </p:nvCxnSpPr>
        <p:spPr>
          <a:xfrm flipV="1">
            <a:off x="4055165" y="2941983"/>
            <a:ext cx="1000539" cy="42406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avec flèche 9"/>
          <p:cNvCxnSpPr/>
          <p:nvPr/>
        </p:nvCxnSpPr>
        <p:spPr>
          <a:xfrm>
            <a:off x="4055165" y="3551583"/>
            <a:ext cx="1000539" cy="31805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2" name="Ellipse 11"/>
          <p:cNvSpPr/>
          <p:nvPr/>
        </p:nvSpPr>
        <p:spPr>
          <a:xfrm>
            <a:off x="5241234" y="2411895"/>
            <a:ext cx="742122" cy="742122"/>
          </a:xfrm>
          <a:prstGeom prst="ellipse">
            <a:avLst/>
          </a:prstGeom>
          <a:solidFill>
            <a:srgbClr val="FFC000"/>
          </a:solidFill>
          <a:ln>
            <a:solidFill>
              <a:srgbClr val="DB78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" name="Ellipse 12"/>
          <p:cNvSpPr/>
          <p:nvPr/>
        </p:nvSpPr>
        <p:spPr>
          <a:xfrm>
            <a:off x="5241234" y="3604592"/>
            <a:ext cx="742122" cy="742122"/>
          </a:xfrm>
          <a:prstGeom prst="ellipse">
            <a:avLst/>
          </a:prstGeom>
          <a:solidFill>
            <a:srgbClr val="FFC000"/>
          </a:solidFill>
          <a:ln>
            <a:solidFill>
              <a:srgbClr val="DB78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accent5">
                  <a:lumMod val="75000"/>
                </a:schemeClr>
              </a:solidFill>
            </a:endParaRPr>
          </a:p>
        </p:txBody>
      </p:sp>
      <p:cxnSp>
        <p:nvCxnSpPr>
          <p:cNvPr id="14" name="Connecteur droit avec flèche 13"/>
          <p:cNvCxnSpPr/>
          <p:nvPr/>
        </p:nvCxnSpPr>
        <p:spPr>
          <a:xfrm flipV="1">
            <a:off x="5983356" y="1775791"/>
            <a:ext cx="1027044" cy="59634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avec flèche 14"/>
          <p:cNvCxnSpPr/>
          <p:nvPr/>
        </p:nvCxnSpPr>
        <p:spPr>
          <a:xfrm flipV="1">
            <a:off x="6125816" y="2584172"/>
            <a:ext cx="990602" cy="3975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avec flèche 17"/>
          <p:cNvCxnSpPr/>
          <p:nvPr/>
        </p:nvCxnSpPr>
        <p:spPr>
          <a:xfrm>
            <a:off x="6125816" y="4187688"/>
            <a:ext cx="990602" cy="50358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avec flèche 18"/>
          <p:cNvCxnSpPr/>
          <p:nvPr/>
        </p:nvCxnSpPr>
        <p:spPr>
          <a:xfrm flipV="1">
            <a:off x="6168886" y="3975653"/>
            <a:ext cx="1093306" cy="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3" name="Ellipse 22"/>
          <p:cNvSpPr/>
          <p:nvPr/>
        </p:nvSpPr>
        <p:spPr>
          <a:xfrm>
            <a:off x="7116418" y="1126434"/>
            <a:ext cx="742122" cy="742122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5" name="Ellipse 24"/>
          <p:cNvSpPr/>
          <p:nvPr/>
        </p:nvSpPr>
        <p:spPr>
          <a:xfrm>
            <a:off x="7258878" y="2186609"/>
            <a:ext cx="742122" cy="742122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6" name="Ellipse 25"/>
          <p:cNvSpPr/>
          <p:nvPr/>
        </p:nvSpPr>
        <p:spPr>
          <a:xfrm>
            <a:off x="7258878" y="4346714"/>
            <a:ext cx="742122" cy="742122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7" name="Ellipse 26"/>
          <p:cNvSpPr/>
          <p:nvPr/>
        </p:nvSpPr>
        <p:spPr>
          <a:xfrm>
            <a:off x="7368206" y="3498574"/>
            <a:ext cx="742122" cy="742122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017810" y="5380672"/>
            <a:ext cx="3174188" cy="147732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00050" indent="-400050">
              <a:buFont typeface="+mj-lt"/>
              <a:buAutoNum type="romanUcPeriod" startAt="2"/>
            </a:pPr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Première Semaine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Migration des gamètes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Fécondation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Segmentation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Pré-implantation</a:t>
            </a: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1835889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23" grpId="0" animBg="1"/>
      <p:bldP spid="23" grpId="1" animBg="1"/>
      <p:bldP spid="23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Segmentation – </a:t>
            </a:r>
            <a:r>
              <a:rPr lang="fr-FR" dirty="0" smtClean="0">
                <a:solidFill>
                  <a:srgbClr val="00B050"/>
                </a:solidFill>
              </a:rPr>
              <a:t>Morula (compaction)</a:t>
            </a:r>
            <a:endParaRPr lang="fr-FR" dirty="0">
              <a:solidFill>
                <a:srgbClr val="FFC000"/>
              </a:solidFill>
            </a:endParaRPr>
          </a:p>
        </p:txBody>
      </p:sp>
      <p:sp>
        <p:nvSpPr>
          <p:cNvPr id="5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-716971" y="1169894"/>
            <a:ext cx="10817226" cy="5688106"/>
          </a:xfrm>
        </p:spPr>
        <p:txBody>
          <a:bodyPr anchor="t">
            <a:normAutofit/>
          </a:bodyPr>
          <a:lstStyle/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endParaRPr lang="fr-FR" sz="1800" dirty="0" smtClean="0"/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r>
              <a:rPr lang="fr-FR" sz="1800" dirty="0" smtClean="0"/>
              <a:t>Le stade de </a:t>
            </a:r>
            <a:r>
              <a:rPr lang="fr-FR" sz="2000" b="1" dirty="0" smtClean="0">
                <a:solidFill>
                  <a:srgbClr val="00B050"/>
                </a:solidFill>
              </a:rPr>
              <a:t>MORULA</a:t>
            </a:r>
            <a:r>
              <a:rPr lang="fr-FR" sz="2000" dirty="0" smtClean="0">
                <a:solidFill>
                  <a:srgbClr val="FFC000"/>
                </a:solidFill>
              </a:rPr>
              <a:t> </a:t>
            </a:r>
            <a:r>
              <a:rPr lang="fr-FR" sz="1800" smtClean="0"/>
              <a:t>contient </a:t>
            </a:r>
            <a:r>
              <a:rPr lang="fr-FR" sz="2000" b="1" smtClean="0">
                <a:solidFill>
                  <a:srgbClr val="00B050"/>
                </a:solidFill>
              </a:rPr>
              <a:t>16 à 32 </a:t>
            </a:r>
            <a:r>
              <a:rPr lang="fr-FR" sz="2000" b="1" dirty="0" smtClean="0">
                <a:solidFill>
                  <a:srgbClr val="00B050"/>
                </a:solidFill>
              </a:rPr>
              <a:t>blastomères (ou plus) </a:t>
            </a:r>
            <a:r>
              <a:rPr lang="fr-FR" sz="2000" b="1" dirty="0" smtClean="0"/>
              <a:t>;</a:t>
            </a:r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r>
              <a:rPr lang="fr-FR" sz="1800" dirty="0" smtClean="0"/>
              <a:t>Elles sont </a:t>
            </a:r>
            <a:r>
              <a:rPr lang="fr-FR" sz="2000" b="1" dirty="0" smtClean="0">
                <a:solidFill>
                  <a:srgbClr val="00B050"/>
                </a:solidFill>
              </a:rPr>
              <a:t>DIFFERENCIEES</a:t>
            </a:r>
            <a:r>
              <a:rPr lang="fr-FR" sz="2000" dirty="0" smtClean="0"/>
              <a:t>. Certaines seront </a:t>
            </a:r>
            <a:r>
              <a:rPr lang="fr-FR" sz="2000" b="1" dirty="0" smtClean="0">
                <a:solidFill>
                  <a:srgbClr val="00B050"/>
                </a:solidFill>
              </a:rPr>
              <a:t>POLAIRES</a:t>
            </a:r>
            <a:r>
              <a:rPr lang="fr-FR" sz="2000" dirty="0" smtClean="0"/>
              <a:t> et d’autres </a:t>
            </a:r>
            <a:r>
              <a:rPr lang="fr-FR" sz="2000" b="1" dirty="0" smtClean="0">
                <a:solidFill>
                  <a:srgbClr val="00B050"/>
                </a:solidFill>
              </a:rPr>
              <a:t>APOLAIRE</a:t>
            </a:r>
            <a:r>
              <a:rPr lang="fr-FR" sz="1800" dirty="0" smtClean="0"/>
              <a:t>;</a:t>
            </a:r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r>
              <a:rPr lang="fr-FR" sz="1800" dirty="0" smtClean="0"/>
              <a:t>Tous les blastomères sont encore </a:t>
            </a:r>
            <a:r>
              <a:rPr lang="fr-FR" sz="2000" b="1" u="sng" dirty="0" smtClean="0">
                <a:solidFill>
                  <a:srgbClr val="00B050"/>
                </a:solidFill>
              </a:rPr>
              <a:t>PLURIPOTENTES</a:t>
            </a:r>
            <a:r>
              <a:rPr lang="fr-FR" sz="1800" b="1" dirty="0" smtClean="0"/>
              <a:t> ;</a:t>
            </a:r>
            <a:endParaRPr lang="fr-FR" sz="1800" dirty="0" smtClean="0"/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r>
              <a:rPr lang="fr-FR" sz="1800" dirty="0" smtClean="0"/>
              <a:t>Le passage à 16 </a:t>
            </a:r>
            <a:r>
              <a:rPr lang="fr-FR" sz="1800" dirty="0" err="1" smtClean="0"/>
              <a:t>blastomèreS</a:t>
            </a:r>
            <a:r>
              <a:rPr lang="fr-FR" sz="1800" dirty="0" smtClean="0"/>
              <a:t> indique la perte de la </a:t>
            </a:r>
            <a:r>
              <a:rPr lang="fr-FR" sz="1800" b="1" dirty="0" smtClean="0">
                <a:solidFill>
                  <a:srgbClr val="00B050"/>
                </a:solidFill>
              </a:rPr>
              <a:t>TOTIPOTENCE</a:t>
            </a:r>
            <a:r>
              <a:rPr lang="fr-FR" sz="1800" b="1" dirty="0" smtClean="0"/>
              <a:t>, </a:t>
            </a:r>
            <a:r>
              <a:rPr lang="fr-FR" sz="1800" dirty="0" smtClean="0"/>
              <a:t>avec l’apparition de deux types de cellules ;</a:t>
            </a:r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r>
              <a:rPr lang="fr-FR" sz="1800" dirty="0" smtClean="0"/>
              <a:t>Les divisions cellulaires ralentissent et se synchronisent en fonction des familles de cellules.</a:t>
            </a:r>
          </a:p>
          <a:p>
            <a:pPr marL="800100" lvl="3" indent="0" defTabSz="914400">
              <a:spcAft>
                <a:spcPts val="0"/>
              </a:spcAft>
              <a:buClrTx/>
              <a:buSzTx/>
              <a:buNone/>
            </a:pPr>
            <a:endParaRPr lang="fr-FR" sz="1800" dirty="0" smtClean="0"/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endParaRPr lang="fr-FR" sz="1800" b="1" dirty="0" smtClean="0"/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endParaRPr lang="fr-FR" sz="1800" dirty="0" smtClean="0">
              <a:solidFill>
                <a:srgbClr val="FFC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970" y="3052691"/>
            <a:ext cx="3136900" cy="30607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43891" y="3153602"/>
            <a:ext cx="2779241" cy="243955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9017810" y="5380672"/>
            <a:ext cx="3174188" cy="147732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00050" indent="-400050">
              <a:buFont typeface="+mj-lt"/>
              <a:buAutoNum type="romanUcPeriod" startAt="2"/>
            </a:pPr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Première Semaine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Migration des gamètes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Fécondation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Segmentation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Pré-implantation</a:t>
            </a: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1358135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Segmentation – </a:t>
            </a:r>
            <a:r>
              <a:rPr lang="fr-FR" dirty="0" smtClean="0">
                <a:solidFill>
                  <a:srgbClr val="00B050"/>
                </a:solidFill>
              </a:rPr>
              <a:t>Morula (compaction)</a:t>
            </a:r>
            <a:endParaRPr lang="fr-FR" dirty="0">
              <a:solidFill>
                <a:srgbClr val="FFC000"/>
              </a:solidFill>
            </a:endParaRPr>
          </a:p>
        </p:txBody>
      </p:sp>
      <p:sp>
        <p:nvSpPr>
          <p:cNvPr id="5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-716971" y="1169894"/>
            <a:ext cx="10817226" cy="5688106"/>
          </a:xfrm>
        </p:spPr>
        <p:txBody>
          <a:bodyPr anchor="t">
            <a:normAutofit/>
          </a:bodyPr>
          <a:lstStyle/>
          <a:p>
            <a:pPr marL="1143000" lvl="3" indent="-342900">
              <a:buClrTx/>
              <a:buFont typeface="Wingdings" charset="2"/>
              <a:buChar char="q"/>
            </a:pPr>
            <a:r>
              <a:rPr lang="fr-FR" sz="1800" b="1" dirty="0"/>
              <a:t>2 FAMILLES </a:t>
            </a:r>
            <a:r>
              <a:rPr lang="fr-FR" sz="1800" dirty="0"/>
              <a:t>de cellules commencent à se distinguer alors :</a:t>
            </a:r>
          </a:p>
          <a:p>
            <a:pPr marL="1600200" lvl="4" indent="-342900">
              <a:buClrTx/>
              <a:buFont typeface="Wingdings" charset="2"/>
              <a:buChar char="Ø"/>
            </a:pPr>
            <a:r>
              <a:rPr lang="fr-FR" sz="1800" dirty="0">
                <a:solidFill>
                  <a:schemeClr val="accent1">
                    <a:lumMod val="75000"/>
                  </a:schemeClr>
                </a:solidFill>
              </a:rPr>
              <a:t>Des Cellules composant le futur embryon. Elles sont situées au </a:t>
            </a:r>
            <a:r>
              <a:rPr lang="fr-FR" sz="1800" b="1" dirty="0">
                <a:solidFill>
                  <a:schemeClr val="accent1">
                    <a:lumMod val="75000"/>
                  </a:schemeClr>
                </a:solidFill>
              </a:rPr>
              <a:t>centre</a:t>
            </a:r>
            <a:r>
              <a:rPr lang="fr-FR" sz="18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fr-FR" sz="1800" b="1" dirty="0">
                <a:solidFill>
                  <a:schemeClr val="accent1">
                    <a:lumMod val="75000"/>
                  </a:schemeClr>
                </a:solidFill>
              </a:rPr>
              <a:t>grosses</a:t>
            </a:r>
            <a:r>
              <a:rPr lang="fr-FR" sz="18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fr-FR" sz="1800" b="1" dirty="0">
                <a:solidFill>
                  <a:schemeClr val="accent1">
                    <a:lumMod val="75000"/>
                  </a:schemeClr>
                </a:solidFill>
              </a:rPr>
              <a:t>rondes</a:t>
            </a:r>
            <a:r>
              <a:rPr lang="fr-FR" sz="1800" dirty="0">
                <a:solidFill>
                  <a:schemeClr val="accent1">
                    <a:lumMod val="75000"/>
                  </a:schemeClr>
                </a:solidFill>
              </a:rPr>
              <a:t> et </a:t>
            </a:r>
            <a:r>
              <a:rPr lang="fr-FR" sz="1800" b="1" dirty="0">
                <a:solidFill>
                  <a:schemeClr val="accent1">
                    <a:lumMod val="75000"/>
                  </a:schemeClr>
                </a:solidFill>
              </a:rPr>
              <a:t>apolaires</a:t>
            </a:r>
            <a:r>
              <a:rPr lang="fr-FR" sz="1800" dirty="0">
                <a:solidFill>
                  <a:schemeClr val="accent1">
                    <a:lumMod val="75000"/>
                  </a:schemeClr>
                </a:solidFill>
              </a:rPr>
              <a:t>. Elles vont donner le disque </a:t>
            </a:r>
            <a:r>
              <a:rPr lang="fr-FR" sz="1800" dirty="0" err="1">
                <a:solidFill>
                  <a:schemeClr val="accent1">
                    <a:lumMod val="75000"/>
                  </a:schemeClr>
                </a:solidFill>
              </a:rPr>
              <a:t>Di-dermique</a:t>
            </a:r>
            <a:r>
              <a:rPr lang="fr-FR" sz="1800" dirty="0">
                <a:solidFill>
                  <a:schemeClr val="accent1">
                    <a:lumMod val="75000"/>
                  </a:schemeClr>
                </a:solidFill>
              </a:rPr>
              <a:t>, puis le disque Tri-dermique. </a:t>
            </a:r>
          </a:p>
          <a:p>
            <a:pPr marL="1600200" lvl="4" indent="-342900">
              <a:buClrTx/>
              <a:buFont typeface="Wingdings" charset="2"/>
              <a:buChar char="Ø"/>
            </a:pPr>
            <a:r>
              <a:rPr lang="fr-FR" sz="1800" dirty="0">
                <a:solidFill>
                  <a:schemeClr val="accent6">
                    <a:lumMod val="50000"/>
                  </a:schemeClr>
                </a:solidFill>
              </a:rPr>
              <a:t>Des Cellules qui vont donner naissance au placenta et aux annexes. Elles sont </a:t>
            </a:r>
            <a:r>
              <a:rPr lang="fr-FR" sz="1800" b="1" dirty="0">
                <a:solidFill>
                  <a:schemeClr val="accent6">
                    <a:lumMod val="50000"/>
                  </a:schemeClr>
                </a:solidFill>
              </a:rPr>
              <a:t>plates</a:t>
            </a:r>
            <a:r>
              <a:rPr lang="fr-FR" sz="1800" dirty="0">
                <a:solidFill>
                  <a:schemeClr val="accent6">
                    <a:lumMod val="50000"/>
                  </a:schemeClr>
                </a:solidFill>
              </a:rPr>
              <a:t>, en </a:t>
            </a:r>
            <a:r>
              <a:rPr lang="fr-FR" sz="1800" b="1" dirty="0">
                <a:solidFill>
                  <a:schemeClr val="accent6">
                    <a:lumMod val="50000"/>
                  </a:schemeClr>
                </a:solidFill>
              </a:rPr>
              <a:t>périphérique</a:t>
            </a:r>
            <a:r>
              <a:rPr lang="fr-FR" sz="1800" dirty="0">
                <a:solidFill>
                  <a:schemeClr val="accent6">
                    <a:lumMod val="50000"/>
                  </a:schemeClr>
                </a:solidFill>
              </a:rPr>
              <a:t>, et </a:t>
            </a:r>
            <a:r>
              <a:rPr lang="fr-FR" sz="1800" b="1" dirty="0">
                <a:solidFill>
                  <a:schemeClr val="accent6">
                    <a:lumMod val="50000"/>
                  </a:schemeClr>
                </a:solidFill>
              </a:rPr>
              <a:t>polarisées</a:t>
            </a:r>
            <a:r>
              <a:rPr lang="fr-FR" sz="1800" dirty="0">
                <a:solidFill>
                  <a:schemeClr val="accent6">
                    <a:lumMod val="50000"/>
                  </a:schemeClr>
                </a:solidFill>
              </a:rPr>
              <a:t>. Elles vont fusionner en une couche unique de cellule enfermant l’</a:t>
            </a:r>
            <a:r>
              <a:rPr lang="fr-FR" sz="1800" dirty="0" err="1">
                <a:solidFill>
                  <a:schemeClr val="accent6">
                    <a:lumMod val="50000"/>
                  </a:schemeClr>
                </a:solidFill>
              </a:rPr>
              <a:t>embryoblaste</a:t>
            </a:r>
            <a:r>
              <a:rPr lang="fr-FR" sz="1800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endParaRPr lang="fr-FR" sz="1800" dirty="0" smtClean="0">
              <a:solidFill>
                <a:srgbClr val="FFC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2312" y="3340175"/>
            <a:ext cx="2954728" cy="2983139"/>
          </a:xfrm>
          <a:prstGeom prst="rect">
            <a:avLst/>
          </a:prstGeom>
        </p:spPr>
      </p:pic>
      <p:sp>
        <p:nvSpPr>
          <p:cNvPr id="8" name="Ellipse 7"/>
          <p:cNvSpPr/>
          <p:nvPr/>
        </p:nvSpPr>
        <p:spPr>
          <a:xfrm>
            <a:off x="5470220" y="4053245"/>
            <a:ext cx="1658442" cy="1658442"/>
          </a:xfrm>
          <a:prstGeom prst="ellipse">
            <a:avLst/>
          </a:prstGeom>
          <a:solidFill>
            <a:schemeClr val="accent6">
              <a:lumMod val="75000"/>
              <a:alpha val="7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Bouée 8"/>
          <p:cNvSpPr/>
          <p:nvPr/>
        </p:nvSpPr>
        <p:spPr>
          <a:xfrm>
            <a:off x="5183718" y="3778174"/>
            <a:ext cx="2231446" cy="2231446"/>
          </a:xfrm>
          <a:prstGeom prst="donut">
            <a:avLst>
              <a:gd name="adj" fmla="val 13008"/>
            </a:avLst>
          </a:prstGeom>
          <a:solidFill>
            <a:schemeClr val="accent5">
              <a:lumMod val="75000"/>
              <a:alpha val="7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017810" y="5380672"/>
            <a:ext cx="3174188" cy="147732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00050" indent="-400050">
              <a:buFont typeface="+mj-lt"/>
              <a:buAutoNum type="romanUcPeriod" startAt="2"/>
            </a:pPr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Première Semaine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Migration des gamètes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Fécondation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Segmentation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Pré-implantation</a:t>
            </a: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323998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Segmentation – </a:t>
            </a:r>
            <a:r>
              <a:rPr lang="fr-FR" dirty="0" smtClean="0">
                <a:solidFill>
                  <a:srgbClr val="00B0F0"/>
                </a:solidFill>
              </a:rPr>
              <a:t>blastocyste</a:t>
            </a:r>
            <a:endParaRPr lang="fr-FR" dirty="0">
              <a:solidFill>
                <a:srgbClr val="FFC000"/>
              </a:solidFill>
            </a:endParaRPr>
          </a:p>
        </p:txBody>
      </p:sp>
      <p:sp>
        <p:nvSpPr>
          <p:cNvPr id="5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0" y="1169894"/>
            <a:ext cx="10817226" cy="5688106"/>
          </a:xfrm>
        </p:spPr>
        <p:txBody>
          <a:bodyPr anchor="t">
            <a:normAutofit/>
          </a:bodyPr>
          <a:lstStyle/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endParaRPr lang="fr-FR" sz="1800" dirty="0" smtClean="0"/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r>
              <a:rPr lang="fr-FR" sz="1800" dirty="0" smtClean="0"/>
              <a:t>Le stade de </a:t>
            </a:r>
            <a:r>
              <a:rPr lang="fr-FR" sz="2000" b="1" dirty="0" smtClean="0">
                <a:solidFill>
                  <a:srgbClr val="00B0F0"/>
                </a:solidFill>
              </a:rPr>
              <a:t>BLASTOCYSTE</a:t>
            </a:r>
            <a:r>
              <a:rPr lang="fr-FR" sz="2000" dirty="0" smtClean="0">
                <a:solidFill>
                  <a:srgbClr val="FFC000"/>
                </a:solidFill>
              </a:rPr>
              <a:t> </a:t>
            </a:r>
            <a:r>
              <a:rPr lang="fr-FR" sz="1800" smtClean="0"/>
              <a:t>contient </a:t>
            </a:r>
            <a:r>
              <a:rPr lang="fr-FR" sz="2000" b="1" smtClean="0">
                <a:solidFill>
                  <a:srgbClr val="00B0F0"/>
                </a:solidFill>
              </a:rPr>
              <a:t>32 à 64 </a:t>
            </a:r>
            <a:r>
              <a:rPr lang="fr-FR" sz="2000" b="1" dirty="0" smtClean="0">
                <a:solidFill>
                  <a:srgbClr val="00B0F0"/>
                </a:solidFill>
              </a:rPr>
              <a:t>blastomères</a:t>
            </a:r>
            <a:r>
              <a:rPr lang="fr-FR" sz="2000" b="1" dirty="0" smtClean="0"/>
              <a:t>;</a:t>
            </a:r>
            <a:endParaRPr lang="fr-FR" sz="1800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r>
              <a:rPr lang="fr-FR" sz="1800" dirty="0" smtClean="0"/>
              <a:t>Tous les blastomères sont encore </a:t>
            </a:r>
            <a:r>
              <a:rPr lang="fr-FR" sz="2000" b="1" dirty="0" smtClean="0">
                <a:solidFill>
                  <a:srgbClr val="00B0F0"/>
                </a:solidFill>
              </a:rPr>
              <a:t>PLURIPOTENTS</a:t>
            </a:r>
            <a:r>
              <a:rPr lang="fr-FR" sz="1800" b="1" dirty="0" smtClean="0">
                <a:solidFill>
                  <a:srgbClr val="00B0F0"/>
                </a:solidFill>
              </a:rPr>
              <a:t> </a:t>
            </a:r>
            <a:r>
              <a:rPr lang="fr-FR" sz="1800" b="1" dirty="0" smtClean="0"/>
              <a:t>;</a:t>
            </a:r>
            <a:endParaRPr lang="fr-FR" sz="1800" dirty="0" smtClean="0"/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r>
              <a:rPr lang="fr-FR" sz="1800" dirty="0" smtClean="0"/>
              <a:t>Pendant ce stade, </a:t>
            </a:r>
            <a:r>
              <a:rPr lang="fr-FR" sz="1800" b="1" dirty="0" smtClean="0"/>
              <a:t>au sein </a:t>
            </a:r>
            <a:r>
              <a:rPr lang="fr-FR" sz="1800" dirty="0" smtClean="0"/>
              <a:t>du </a:t>
            </a:r>
            <a:r>
              <a:rPr lang="fr-FR" sz="1800" b="1" dirty="0" smtClean="0"/>
              <a:t>trophoblaste</a:t>
            </a:r>
            <a:r>
              <a:rPr lang="fr-FR" sz="1800" dirty="0" smtClean="0"/>
              <a:t> va apparaître une cavité liquidienne appelée le </a:t>
            </a:r>
            <a:r>
              <a:rPr lang="fr-FR" sz="1800" b="1" dirty="0" smtClean="0"/>
              <a:t>BLASTOCOELE</a:t>
            </a:r>
            <a:r>
              <a:rPr lang="fr-FR" sz="1800" dirty="0" smtClean="0"/>
              <a:t>;</a:t>
            </a:r>
            <a:endParaRPr lang="fr-FR" sz="1800" dirty="0">
              <a:solidFill>
                <a:schemeClr val="accent1">
                  <a:lumMod val="75000"/>
                </a:schemeClr>
              </a:solidFill>
            </a:endParaRPr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endParaRPr lang="fr-FR" sz="1800" dirty="0" smtClean="0">
              <a:solidFill>
                <a:srgbClr val="FF3CE6"/>
              </a:solidFill>
            </a:endParaRPr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endParaRPr lang="fr-FR" sz="1800" dirty="0" smtClean="0"/>
          </a:p>
          <a:p>
            <a:pPr marL="800100" lvl="3" indent="0" defTabSz="914400">
              <a:spcAft>
                <a:spcPts val="0"/>
              </a:spcAft>
              <a:buClrTx/>
              <a:buSzTx/>
              <a:buNone/>
            </a:pPr>
            <a:endParaRPr lang="fr-FR" sz="1800" dirty="0" smtClean="0"/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endParaRPr lang="fr-FR" sz="1800" b="1" dirty="0" smtClean="0"/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endParaRPr lang="fr-FR" sz="1800" dirty="0" smtClean="0">
              <a:solidFill>
                <a:srgbClr val="FFC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4968" y="3420970"/>
            <a:ext cx="2985674" cy="30392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7825" y="3420970"/>
            <a:ext cx="3116404" cy="312907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017810" y="5380672"/>
            <a:ext cx="3174188" cy="147732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00050" indent="-400050">
              <a:buFont typeface="+mj-lt"/>
              <a:buAutoNum type="romanUcPeriod" startAt="2"/>
            </a:pPr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Première Semaine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Migration des gamètes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Fécondation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Segmentation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Pré-implantation</a:t>
            </a: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347194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Segmentation – </a:t>
            </a:r>
            <a:r>
              <a:rPr lang="fr-FR" dirty="0" smtClean="0">
                <a:solidFill>
                  <a:srgbClr val="00B0F0"/>
                </a:solidFill>
              </a:rPr>
              <a:t>blastocyste</a:t>
            </a:r>
            <a:endParaRPr lang="fr-FR" dirty="0">
              <a:solidFill>
                <a:srgbClr val="FFC000"/>
              </a:solidFill>
            </a:endParaRPr>
          </a:p>
        </p:txBody>
      </p:sp>
      <p:sp>
        <p:nvSpPr>
          <p:cNvPr id="5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0" y="1169894"/>
            <a:ext cx="10817226" cy="5688106"/>
          </a:xfrm>
        </p:spPr>
        <p:txBody>
          <a:bodyPr anchor="t">
            <a:normAutofit/>
          </a:bodyPr>
          <a:lstStyle/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endParaRPr lang="fr-FR" sz="1800" dirty="0" smtClean="0"/>
          </a:p>
          <a:p>
            <a:pPr marL="1143000" lvl="3" indent="-342900">
              <a:buClrTx/>
              <a:buFont typeface="Wingdings" charset="2"/>
              <a:buChar char="q"/>
            </a:pPr>
            <a:r>
              <a:rPr lang="fr-FR" sz="1800" dirty="0"/>
              <a:t>Avec l’arrivée de cette cavité liquidienne : </a:t>
            </a:r>
          </a:p>
          <a:p>
            <a:pPr marL="1600200" lvl="4" indent="-342900">
              <a:buClrTx/>
              <a:buFont typeface="Wingdings" charset="2"/>
              <a:buChar char="Ø"/>
            </a:pPr>
            <a:r>
              <a:rPr lang="fr-FR" sz="1800" dirty="0">
                <a:solidFill>
                  <a:schemeClr val="accent1">
                    <a:lumMod val="75000"/>
                  </a:schemeClr>
                </a:solidFill>
              </a:rPr>
              <a:t>La population des cellules au centre de l’embryon sera refoulée à un seul pôle de l’embryon et s’appellera : </a:t>
            </a:r>
            <a:r>
              <a:rPr lang="fr-FR" sz="1800" b="1" dirty="0" err="1">
                <a:solidFill>
                  <a:schemeClr val="accent1">
                    <a:lumMod val="75000"/>
                  </a:schemeClr>
                </a:solidFill>
              </a:rPr>
              <a:t>embryoblaste</a:t>
            </a:r>
            <a:endParaRPr lang="fr-FR" sz="1800" b="1" dirty="0">
              <a:solidFill>
                <a:schemeClr val="accent1">
                  <a:lumMod val="75000"/>
                </a:schemeClr>
              </a:solidFill>
            </a:endParaRPr>
          </a:p>
          <a:p>
            <a:pPr marL="1600200" lvl="4" indent="-342900">
              <a:buClrTx/>
              <a:buFont typeface="Wingdings" charset="2"/>
              <a:buChar char="Ø"/>
            </a:pPr>
            <a:r>
              <a:rPr lang="fr-FR" sz="1800" dirty="0">
                <a:solidFill>
                  <a:schemeClr val="accent6">
                    <a:lumMod val="50000"/>
                  </a:schemeClr>
                </a:solidFill>
              </a:rPr>
              <a:t>la population des cellules situées en périphérie de l’œuf vont être écrasées par la cavité liquidienne et prendra le nom de </a:t>
            </a:r>
            <a:r>
              <a:rPr lang="fr-FR" sz="1800" b="1" dirty="0">
                <a:solidFill>
                  <a:schemeClr val="accent6">
                    <a:lumMod val="50000"/>
                  </a:schemeClr>
                </a:solidFill>
              </a:rPr>
              <a:t>trophoblaste</a:t>
            </a:r>
            <a:endParaRPr lang="fr-FR" sz="1800" dirty="0">
              <a:solidFill>
                <a:schemeClr val="accent6">
                  <a:lumMod val="50000"/>
                </a:schemeClr>
              </a:solidFill>
            </a:endParaRPr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endParaRPr lang="fr-FR" sz="1800" dirty="0" smtClean="0">
              <a:solidFill>
                <a:srgbClr val="FF3CE6"/>
              </a:solidFill>
            </a:endParaRPr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endParaRPr lang="fr-FR" sz="1800" dirty="0" smtClean="0"/>
          </a:p>
          <a:p>
            <a:pPr marL="800100" lvl="3" indent="0" defTabSz="914400">
              <a:spcAft>
                <a:spcPts val="0"/>
              </a:spcAft>
              <a:buClrTx/>
              <a:buSzTx/>
              <a:buNone/>
            </a:pPr>
            <a:endParaRPr lang="fr-FR" sz="1800" dirty="0" smtClean="0"/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endParaRPr lang="fr-FR" sz="1800" b="1" dirty="0" smtClean="0"/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endParaRPr lang="fr-FR" sz="1800" dirty="0" smtClean="0">
              <a:solidFill>
                <a:srgbClr val="FFC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4153" y="3425993"/>
            <a:ext cx="3123692" cy="2936270"/>
          </a:xfrm>
          <a:prstGeom prst="rect">
            <a:avLst/>
          </a:prstGeom>
        </p:spPr>
      </p:pic>
      <p:sp>
        <p:nvSpPr>
          <p:cNvPr id="2" name="Bouée 1"/>
          <p:cNvSpPr/>
          <p:nvPr/>
        </p:nvSpPr>
        <p:spPr>
          <a:xfrm>
            <a:off x="4811455" y="3637213"/>
            <a:ext cx="2498544" cy="2498544"/>
          </a:xfrm>
          <a:prstGeom prst="donut">
            <a:avLst>
              <a:gd name="adj" fmla="val 6396"/>
            </a:avLst>
          </a:prstGeom>
          <a:solidFill>
            <a:schemeClr val="accent5">
              <a:lumMod val="75000"/>
              <a:alpha val="57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orde 8"/>
          <p:cNvSpPr/>
          <p:nvPr/>
        </p:nvSpPr>
        <p:spPr>
          <a:xfrm rot="18000000">
            <a:off x="5342985" y="4454046"/>
            <a:ext cx="860489" cy="1989920"/>
          </a:xfrm>
          <a:custGeom>
            <a:avLst/>
            <a:gdLst>
              <a:gd name="connsiteX0" fmla="*/ 603147 w 721378"/>
              <a:gd name="connsiteY0" fmla="*/ 1138890 h 1308797"/>
              <a:gd name="connsiteX1" fmla="*/ 54748 w 721378"/>
              <a:gd name="connsiteY1" fmla="*/ 1001005 h 1308797"/>
              <a:gd name="connsiteX2" fmla="*/ 6646 w 721378"/>
              <a:gd name="connsiteY2" fmla="*/ 529351 h 1308797"/>
              <a:gd name="connsiteX3" fmla="*/ 331889 w 721378"/>
              <a:gd name="connsiteY3" fmla="*/ 2088 h 1308797"/>
              <a:gd name="connsiteX4" fmla="*/ 603147 w 721378"/>
              <a:gd name="connsiteY4" fmla="*/ 1138890 h 1308797"/>
              <a:gd name="connsiteX0" fmla="*/ 672330 w 672330"/>
              <a:gd name="connsiteY0" fmla="*/ 1277575 h 1367660"/>
              <a:gd name="connsiteX1" fmla="*/ 71193 w 672330"/>
              <a:gd name="connsiteY1" fmla="*/ 998917 h 1367660"/>
              <a:gd name="connsiteX2" fmla="*/ 23091 w 672330"/>
              <a:gd name="connsiteY2" fmla="*/ 527263 h 1367660"/>
              <a:gd name="connsiteX3" fmla="*/ 348334 w 672330"/>
              <a:gd name="connsiteY3" fmla="*/ 0 h 1367660"/>
              <a:gd name="connsiteX4" fmla="*/ 672330 w 672330"/>
              <a:gd name="connsiteY4" fmla="*/ 1277575 h 1367660"/>
              <a:gd name="connsiteX0" fmla="*/ 672330 w 672330"/>
              <a:gd name="connsiteY0" fmla="*/ 1224068 h 1314153"/>
              <a:gd name="connsiteX1" fmla="*/ 71193 w 672330"/>
              <a:gd name="connsiteY1" fmla="*/ 945410 h 1314153"/>
              <a:gd name="connsiteX2" fmla="*/ 23091 w 672330"/>
              <a:gd name="connsiteY2" fmla="*/ 473756 h 1314153"/>
              <a:gd name="connsiteX3" fmla="*/ 379226 w 672330"/>
              <a:gd name="connsiteY3" fmla="*/ 0 h 1314153"/>
              <a:gd name="connsiteX4" fmla="*/ 672330 w 672330"/>
              <a:gd name="connsiteY4" fmla="*/ 1224068 h 1314153"/>
              <a:gd name="connsiteX0" fmla="*/ 672330 w 766974"/>
              <a:gd name="connsiteY0" fmla="*/ 1620207 h 1710292"/>
              <a:gd name="connsiteX1" fmla="*/ 71193 w 766974"/>
              <a:gd name="connsiteY1" fmla="*/ 1341549 h 1710292"/>
              <a:gd name="connsiteX2" fmla="*/ 23091 w 766974"/>
              <a:gd name="connsiteY2" fmla="*/ 869895 h 1710292"/>
              <a:gd name="connsiteX3" fmla="*/ 747306 w 766974"/>
              <a:gd name="connsiteY3" fmla="*/ 0 h 1710292"/>
              <a:gd name="connsiteX4" fmla="*/ 672330 w 766974"/>
              <a:gd name="connsiteY4" fmla="*/ 1620207 h 1710292"/>
              <a:gd name="connsiteX0" fmla="*/ 678841 w 773485"/>
              <a:gd name="connsiteY0" fmla="*/ 1669951 h 1760036"/>
              <a:gd name="connsiteX1" fmla="*/ 77704 w 773485"/>
              <a:gd name="connsiteY1" fmla="*/ 1391293 h 1760036"/>
              <a:gd name="connsiteX2" fmla="*/ 29602 w 773485"/>
              <a:gd name="connsiteY2" fmla="*/ 919639 h 1760036"/>
              <a:gd name="connsiteX3" fmla="*/ 184546 w 773485"/>
              <a:gd name="connsiteY3" fmla="*/ 444949 h 1760036"/>
              <a:gd name="connsiteX4" fmla="*/ 753817 w 773485"/>
              <a:gd name="connsiteY4" fmla="*/ 49744 h 1760036"/>
              <a:gd name="connsiteX5" fmla="*/ 678841 w 773485"/>
              <a:gd name="connsiteY5" fmla="*/ 1669951 h 1760036"/>
              <a:gd name="connsiteX0" fmla="*/ 678841 w 766217"/>
              <a:gd name="connsiteY0" fmla="*/ 1627376 h 1717461"/>
              <a:gd name="connsiteX1" fmla="*/ 77704 w 766217"/>
              <a:gd name="connsiteY1" fmla="*/ 1348718 h 1717461"/>
              <a:gd name="connsiteX2" fmla="*/ 29602 w 766217"/>
              <a:gd name="connsiteY2" fmla="*/ 877064 h 1717461"/>
              <a:gd name="connsiteX3" fmla="*/ 184546 w 766217"/>
              <a:gd name="connsiteY3" fmla="*/ 402374 h 1717461"/>
              <a:gd name="connsiteX4" fmla="*/ 753817 w 766217"/>
              <a:gd name="connsiteY4" fmla="*/ 7169 h 1717461"/>
              <a:gd name="connsiteX5" fmla="*/ 406284 w 766217"/>
              <a:gd name="connsiteY5" fmla="*/ 733425 h 1717461"/>
              <a:gd name="connsiteX6" fmla="*/ 678841 w 766217"/>
              <a:gd name="connsiteY6" fmla="*/ 1627376 h 1717461"/>
              <a:gd name="connsiteX0" fmla="*/ 875683 w 888992"/>
              <a:gd name="connsiteY0" fmla="*/ 1948724 h 2011986"/>
              <a:gd name="connsiteX1" fmla="*/ 89015 w 888992"/>
              <a:gd name="connsiteY1" fmla="*/ 1348718 h 2011986"/>
              <a:gd name="connsiteX2" fmla="*/ 40913 w 888992"/>
              <a:gd name="connsiteY2" fmla="*/ 877064 h 2011986"/>
              <a:gd name="connsiteX3" fmla="*/ 195857 w 888992"/>
              <a:gd name="connsiteY3" fmla="*/ 402374 h 2011986"/>
              <a:gd name="connsiteX4" fmla="*/ 765128 w 888992"/>
              <a:gd name="connsiteY4" fmla="*/ 7169 h 2011986"/>
              <a:gd name="connsiteX5" fmla="*/ 417595 w 888992"/>
              <a:gd name="connsiteY5" fmla="*/ 733425 h 2011986"/>
              <a:gd name="connsiteX6" fmla="*/ 875683 w 888992"/>
              <a:gd name="connsiteY6" fmla="*/ 1948724 h 2011986"/>
              <a:gd name="connsiteX0" fmla="*/ 847180 w 860489"/>
              <a:gd name="connsiteY0" fmla="*/ 1948724 h 1989920"/>
              <a:gd name="connsiteX1" fmla="*/ 250326 w 860489"/>
              <a:gd name="connsiteY1" fmla="*/ 1685772 h 1989920"/>
              <a:gd name="connsiteX2" fmla="*/ 60512 w 860489"/>
              <a:gd name="connsiteY2" fmla="*/ 1348718 h 1989920"/>
              <a:gd name="connsiteX3" fmla="*/ 12410 w 860489"/>
              <a:gd name="connsiteY3" fmla="*/ 877064 h 1989920"/>
              <a:gd name="connsiteX4" fmla="*/ 167354 w 860489"/>
              <a:gd name="connsiteY4" fmla="*/ 402374 h 1989920"/>
              <a:gd name="connsiteX5" fmla="*/ 736625 w 860489"/>
              <a:gd name="connsiteY5" fmla="*/ 7169 h 1989920"/>
              <a:gd name="connsiteX6" fmla="*/ 389092 w 860489"/>
              <a:gd name="connsiteY6" fmla="*/ 733425 h 1989920"/>
              <a:gd name="connsiteX7" fmla="*/ 847180 w 860489"/>
              <a:gd name="connsiteY7" fmla="*/ 1948724 h 1989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60489" h="1989920">
                <a:moveTo>
                  <a:pt x="847180" y="1948724"/>
                </a:moveTo>
                <a:cubicBezTo>
                  <a:pt x="833616" y="2101927"/>
                  <a:pt x="381437" y="1785773"/>
                  <a:pt x="250326" y="1685772"/>
                </a:cubicBezTo>
                <a:cubicBezTo>
                  <a:pt x="119215" y="1585771"/>
                  <a:pt x="100165" y="1483503"/>
                  <a:pt x="60512" y="1348718"/>
                </a:cubicBezTo>
                <a:cubicBezTo>
                  <a:pt x="20859" y="1213933"/>
                  <a:pt x="-21587" y="1028833"/>
                  <a:pt x="12410" y="877064"/>
                </a:cubicBezTo>
                <a:cubicBezTo>
                  <a:pt x="46407" y="725295"/>
                  <a:pt x="46652" y="547356"/>
                  <a:pt x="167354" y="402374"/>
                </a:cubicBezTo>
                <a:cubicBezTo>
                  <a:pt x="288056" y="257392"/>
                  <a:pt x="647057" y="-50786"/>
                  <a:pt x="736625" y="7169"/>
                </a:cubicBezTo>
                <a:cubicBezTo>
                  <a:pt x="826194" y="65124"/>
                  <a:pt x="401588" y="463391"/>
                  <a:pt x="389092" y="733425"/>
                </a:cubicBezTo>
                <a:cubicBezTo>
                  <a:pt x="376596" y="1003459"/>
                  <a:pt x="954555" y="1848955"/>
                  <a:pt x="847180" y="1948724"/>
                </a:cubicBezTo>
                <a:close/>
              </a:path>
            </a:pathLst>
          </a:custGeom>
          <a:solidFill>
            <a:schemeClr val="accent1">
              <a:alpha val="6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Corde 8"/>
          <p:cNvSpPr/>
          <p:nvPr/>
        </p:nvSpPr>
        <p:spPr>
          <a:xfrm rot="7067300">
            <a:off x="5329922" y="3605924"/>
            <a:ext cx="1646303" cy="2108461"/>
          </a:xfrm>
          <a:custGeom>
            <a:avLst/>
            <a:gdLst>
              <a:gd name="connsiteX0" fmla="*/ 603147 w 721378"/>
              <a:gd name="connsiteY0" fmla="*/ 1138890 h 1308797"/>
              <a:gd name="connsiteX1" fmla="*/ 54748 w 721378"/>
              <a:gd name="connsiteY1" fmla="*/ 1001005 h 1308797"/>
              <a:gd name="connsiteX2" fmla="*/ 6646 w 721378"/>
              <a:gd name="connsiteY2" fmla="*/ 529351 h 1308797"/>
              <a:gd name="connsiteX3" fmla="*/ 331889 w 721378"/>
              <a:gd name="connsiteY3" fmla="*/ 2088 h 1308797"/>
              <a:gd name="connsiteX4" fmla="*/ 603147 w 721378"/>
              <a:gd name="connsiteY4" fmla="*/ 1138890 h 1308797"/>
              <a:gd name="connsiteX0" fmla="*/ 672330 w 672330"/>
              <a:gd name="connsiteY0" fmla="*/ 1277575 h 1367660"/>
              <a:gd name="connsiteX1" fmla="*/ 71193 w 672330"/>
              <a:gd name="connsiteY1" fmla="*/ 998917 h 1367660"/>
              <a:gd name="connsiteX2" fmla="*/ 23091 w 672330"/>
              <a:gd name="connsiteY2" fmla="*/ 527263 h 1367660"/>
              <a:gd name="connsiteX3" fmla="*/ 348334 w 672330"/>
              <a:gd name="connsiteY3" fmla="*/ 0 h 1367660"/>
              <a:gd name="connsiteX4" fmla="*/ 672330 w 672330"/>
              <a:gd name="connsiteY4" fmla="*/ 1277575 h 1367660"/>
              <a:gd name="connsiteX0" fmla="*/ 672330 w 672330"/>
              <a:gd name="connsiteY0" fmla="*/ 1224068 h 1314153"/>
              <a:gd name="connsiteX1" fmla="*/ 71193 w 672330"/>
              <a:gd name="connsiteY1" fmla="*/ 945410 h 1314153"/>
              <a:gd name="connsiteX2" fmla="*/ 23091 w 672330"/>
              <a:gd name="connsiteY2" fmla="*/ 473756 h 1314153"/>
              <a:gd name="connsiteX3" fmla="*/ 379226 w 672330"/>
              <a:gd name="connsiteY3" fmla="*/ 0 h 1314153"/>
              <a:gd name="connsiteX4" fmla="*/ 672330 w 672330"/>
              <a:gd name="connsiteY4" fmla="*/ 1224068 h 1314153"/>
              <a:gd name="connsiteX0" fmla="*/ 838931 w 838931"/>
              <a:gd name="connsiteY0" fmla="*/ 1309162 h 1390176"/>
              <a:gd name="connsiteX1" fmla="*/ 81211 w 838931"/>
              <a:gd name="connsiteY1" fmla="*/ 945410 h 1390176"/>
              <a:gd name="connsiteX2" fmla="*/ 33109 w 838931"/>
              <a:gd name="connsiteY2" fmla="*/ 473756 h 1390176"/>
              <a:gd name="connsiteX3" fmla="*/ 389244 w 838931"/>
              <a:gd name="connsiteY3" fmla="*/ 0 h 1390176"/>
              <a:gd name="connsiteX4" fmla="*/ 838931 w 838931"/>
              <a:gd name="connsiteY4" fmla="*/ 1309162 h 1390176"/>
              <a:gd name="connsiteX0" fmla="*/ 838931 w 838931"/>
              <a:gd name="connsiteY0" fmla="*/ 1406506 h 1487520"/>
              <a:gd name="connsiteX1" fmla="*/ 81211 w 838931"/>
              <a:gd name="connsiteY1" fmla="*/ 1042754 h 1487520"/>
              <a:gd name="connsiteX2" fmla="*/ 33109 w 838931"/>
              <a:gd name="connsiteY2" fmla="*/ 571100 h 1487520"/>
              <a:gd name="connsiteX3" fmla="*/ 547459 w 838931"/>
              <a:gd name="connsiteY3" fmla="*/ 0 h 1487520"/>
              <a:gd name="connsiteX4" fmla="*/ 838931 w 838931"/>
              <a:gd name="connsiteY4" fmla="*/ 1406506 h 1487520"/>
              <a:gd name="connsiteX0" fmla="*/ 1016140 w 1016140"/>
              <a:gd name="connsiteY0" fmla="*/ 1406506 h 1490816"/>
              <a:gd name="connsiteX1" fmla="*/ 258420 w 1016140"/>
              <a:gd name="connsiteY1" fmla="*/ 1042754 h 1490816"/>
              <a:gd name="connsiteX2" fmla="*/ 1887 w 1016140"/>
              <a:gd name="connsiteY2" fmla="*/ 387620 h 1490816"/>
              <a:gd name="connsiteX3" fmla="*/ 724668 w 1016140"/>
              <a:gd name="connsiteY3" fmla="*/ 0 h 1490816"/>
              <a:gd name="connsiteX4" fmla="*/ 1016140 w 1016140"/>
              <a:gd name="connsiteY4" fmla="*/ 1406506 h 1490816"/>
              <a:gd name="connsiteX0" fmla="*/ 1029184 w 1029184"/>
              <a:gd name="connsiteY0" fmla="*/ 1406506 h 1534241"/>
              <a:gd name="connsiteX1" fmla="*/ 132891 w 1029184"/>
              <a:gd name="connsiteY1" fmla="*/ 1283390 h 1534241"/>
              <a:gd name="connsiteX2" fmla="*/ 14931 w 1029184"/>
              <a:gd name="connsiteY2" fmla="*/ 387620 h 1534241"/>
              <a:gd name="connsiteX3" fmla="*/ 737712 w 1029184"/>
              <a:gd name="connsiteY3" fmla="*/ 0 h 1534241"/>
              <a:gd name="connsiteX4" fmla="*/ 1029184 w 1029184"/>
              <a:gd name="connsiteY4" fmla="*/ 1406506 h 1534241"/>
              <a:gd name="connsiteX0" fmla="*/ 976621 w 976621"/>
              <a:gd name="connsiteY0" fmla="*/ 1406506 h 1535790"/>
              <a:gd name="connsiteX1" fmla="*/ 80328 w 976621"/>
              <a:gd name="connsiteY1" fmla="*/ 1283390 h 1535790"/>
              <a:gd name="connsiteX2" fmla="*/ 54935 w 976621"/>
              <a:gd name="connsiteY2" fmla="*/ 346705 h 1535790"/>
              <a:gd name="connsiteX3" fmla="*/ 685149 w 976621"/>
              <a:gd name="connsiteY3" fmla="*/ 0 h 1535790"/>
              <a:gd name="connsiteX4" fmla="*/ 976621 w 976621"/>
              <a:gd name="connsiteY4" fmla="*/ 1406506 h 1535790"/>
              <a:gd name="connsiteX0" fmla="*/ 951670 w 951670"/>
              <a:gd name="connsiteY0" fmla="*/ 1406506 h 1519725"/>
              <a:gd name="connsiteX1" fmla="*/ 98314 w 951670"/>
              <a:gd name="connsiteY1" fmla="*/ 1216031 h 1519725"/>
              <a:gd name="connsiteX2" fmla="*/ 29984 w 951670"/>
              <a:gd name="connsiteY2" fmla="*/ 346705 h 1519725"/>
              <a:gd name="connsiteX3" fmla="*/ 660198 w 951670"/>
              <a:gd name="connsiteY3" fmla="*/ 0 h 1519725"/>
              <a:gd name="connsiteX4" fmla="*/ 951670 w 951670"/>
              <a:gd name="connsiteY4" fmla="*/ 1406506 h 1519725"/>
              <a:gd name="connsiteX0" fmla="*/ 949323 w 949323"/>
              <a:gd name="connsiteY0" fmla="*/ 1475291 h 1588510"/>
              <a:gd name="connsiteX1" fmla="*/ 95967 w 949323"/>
              <a:gd name="connsiteY1" fmla="*/ 1284816 h 1588510"/>
              <a:gd name="connsiteX2" fmla="*/ 27637 w 949323"/>
              <a:gd name="connsiteY2" fmla="*/ 415490 h 1588510"/>
              <a:gd name="connsiteX3" fmla="*/ 212432 w 949323"/>
              <a:gd name="connsiteY3" fmla="*/ 246616 h 1588510"/>
              <a:gd name="connsiteX4" fmla="*/ 657851 w 949323"/>
              <a:gd name="connsiteY4" fmla="*/ 68785 h 1588510"/>
              <a:gd name="connsiteX5" fmla="*/ 949323 w 949323"/>
              <a:gd name="connsiteY5" fmla="*/ 1475291 h 1588510"/>
              <a:gd name="connsiteX0" fmla="*/ 949323 w 949323"/>
              <a:gd name="connsiteY0" fmla="*/ 1416141 h 1529360"/>
              <a:gd name="connsiteX1" fmla="*/ 95967 w 949323"/>
              <a:gd name="connsiteY1" fmla="*/ 1225666 h 1529360"/>
              <a:gd name="connsiteX2" fmla="*/ 27637 w 949323"/>
              <a:gd name="connsiteY2" fmla="*/ 356340 h 1529360"/>
              <a:gd name="connsiteX3" fmla="*/ 212432 w 949323"/>
              <a:gd name="connsiteY3" fmla="*/ 187466 h 1529360"/>
              <a:gd name="connsiteX4" fmla="*/ 703409 w 949323"/>
              <a:gd name="connsiteY4" fmla="*/ 80396 h 1529360"/>
              <a:gd name="connsiteX5" fmla="*/ 949323 w 949323"/>
              <a:gd name="connsiteY5" fmla="*/ 1416141 h 1529360"/>
              <a:gd name="connsiteX0" fmla="*/ 928827 w 928827"/>
              <a:gd name="connsiteY0" fmla="*/ 1416141 h 1552520"/>
              <a:gd name="connsiteX1" fmla="*/ 131269 w 928827"/>
              <a:gd name="connsiteY1" fmla="*/ 1318291 h 1552520"/>
              <a:gd name="connsiteX2" fmla="*/ 7141 w 928827"/>
              <a:gd name="connsiteY2" fmla="*/ 356340 h 1552520"/>
              <a:gd name="connsiteX3" fmla="*/ 191936 w 928827"/>
              <a:gd name="connsiteY3" fmla="*/ 187466 h 1552520"/>
              <a:gd name="connsiteX4" fmla="*/ 682913 w 928827"/>
              <a:gd name="connsiteY4" fmla="*/ 80396 h 1552520"/>
              <a:gd name="connsiteX5" fmla="*/ 928827 w 928827"/>
              <a:gd name="connsiteY5" fmla="*/ 1416141 h 1552520"/>
              <a:gd name="connsiteX0" fmla="*/ 1007697 w 1007697"/>
              <a:gd name="connsiteY0" fmla="*/ 1416141 h 1533570"/>
              <a:gd name="connsiteX1" fmla="*/ 210139 w 1007697"/>
              <a:gd name="connsiteY1" fmla="*/ 1318291 h 1533570"/>
              <a:gd name="connsiteX2" fmla="*/ 3591 w 1007697"/>
              <a:gd name="connsiteY2" fmla="*/ 862698 h 1533570"/>
              <a:gd name="connsiteX3" fmla="*/ 86011 w 1007697"/>
              <a:gd name="connsiteY3" fmla="*/ 356340 h 1533570"/>
              <a:gd name="connsiteX4" fmla="*/ 270806 w 1007697"/>
              <a:gd name="connsiteY4" fmla="*/ 187466 h 1533570"/>
              <a:gd name="connsiteX5" fmla="*/ 761783 w 1007697"/>
              <a:gd name="connsiteY5" fmla="*/ 80396 h 1533570"/>
              <a:gd name="connsiteX6" fmla="*/ 1007697 w 1007697"/>
              <a:gd name="connsiteY6" fmla="*/ 1416141 h 1533570"/>
              <a:gd name="connsiteX0" fmla="*/ 1007697 w 1007697"/>
              <a:gd name="connsiteY0" fmla="*/ 1416141 h 1535625"/>
              <a:gd name="connsiteX1" fmla="*/ 447360 w 1007697"/>
              <a:gd name="connsiteY1" fmla="*/ 1465574 h 1535625"/>
              <a:gd name="connsiteX2" fmla="*/ 210139 w 1007697"/>
              <a:gd name="connsiteY2" fmla="*/ 1318291 h 1535625"/>
              <a:gd name="connsiteX3" fmla="*/ 3591 w 1007697"/>
              <a:gd name="connsiteY3" fmla="*/ 862698 h 1535625"/>
              <a:gd name="connsiteX4" fmla="*/ 86011 w 1007697"/>
              <a:gd name="connsiteY4" fmla="*/ 356340 h 1535625"/>
              <a:gd name="connsiteX5" fmla="*/ 270806 w 1007697"/>
              <a:gd name="connsiteY5" fmla="*/ 187466 h 1535625"/>
              <a:gd name="connsiteX6" fmla="*/ 761783 w 1007697"/>
              <a:gd name="connsiteY6" fmla="*/ 80396 h 1535625"/>
              <a:gd name="connsiteX7" fmla="*/ 1007697 w 1007697"/>
              <a:gd name="connsiteY7" fmla="*/ 1416141 h 1535625"/>
              <a:gd name="connsiteX0" fmla="*/ 1195957 w 1195957"/>
              <a:gd name="connsiteY0" fmla="*/ 1619093 h 1697245"/>
              <a:gd name="connsiteX1" fmla="*/ 447360 w 1195957"/>
              <a:gd name="connsiteY1" fmla="*/ 1465574 h 1697245"/>
              <a:gd name="connsiteX2" fmla="*/ 210139 w 1195957"/>
              <a:gd name="connsiteY2" fmla="*/ 1318291 h 1697245"/>
              <a:gd name="connsiteX3" fmla="*/ 3591 w 1195957"/>
              <a:gd name="connsiteY3" fmla="*/ 862698 h 1697245"/>
              <a:gd name="connsiteX4" fmla="*/ 86011 w 1195957"/>
              <a:gd name="connsiteY4" fmla="*/ 356340 h 1697245"/>
              <a:gd name="connsiteX5" fmla="*/ 270806 w 1195957"/>
              <a:gd name="connsiteY5" fmla="*/ 187466 h 1697245"/>
              <a:gd name="connsiteX6" fmla="*/ 761783 w 1195957"/>
              <a:gd name="connsiteY6" fmla="*/ 80396 h 1697245"/>
              <a:gd name="connsiteX7" fmla="*/ 1195957 w 1195957"/>
              <a:gd name="connsiteY7" fmla="*/ 1619093 h 1697245"/>
              <a:gd name="connsiteX0" fmla="*/ 1195957 w 1195957"/>
              <a:gd name="connsiteY0" fmla="*/ 2019116 h 2097268"/>
              <a:gd name="connsiteX1" fmla="*/ 447360 w 1195957"/>
              <a:gd name="connsiteY1" fmla="*/ 1865597 h 2097268"/>
              <a:gd name="connsiteX2" fmla="*/ 210139 w 1195957"/>
              <a:gd name="connsiteY2" fmla="*/ 1718314 h 2097268"/>
              <a:gd name="connsiteX3" fmla="*/ 3591 w 1195957"/>
              <a:gd name="connsiteY3" fmla="*/ 1262721 h 2097268"/>
              <a:gd name="connsiteX4" fmla="*/ 86011 w 1195957"/>
              <a:gd name="connsiteY4" fmla="*/ 756363 h 2097268"/>
              <a:gd name="connsiteX5" fmla="*/ 270806 w 1195957"/>
              <a:gd name="connsiteY5" fmla="*/ 587489 h 2097268"/>
              <a:gd name="connsiteX6" fmla="*/ 1127489 w 1195957"/>
              <a:gd name="connsiteY6" fmla="*/ 38896 h 2097268"/>
              <a:gd name="connsiteX7" fmla="*/ 1195957 w 1195957"/>
              <a:gd name="connsiteY7" fmla="*/ 2019116 h 2097268"/>
              <a:gd name="connsiteX0" fmla="*/ 1195957 w 1237987"/>
              <a:gd name="connsiteY0" fmla="*/ 1992069 h 2070221"/>
              <a:gd name="connsiteX1" fmla="*/ 447360 w 1237987"/>
              <a:gd name="connsiteY1" fmla="*/ 1838550 h 2070221"/>
              <a:gd name="connsiteX2" fmla="*/ 210139 w 1237987"/>
              <a:gd name="connsiteY2" fmla="*/ 1691267 h 2070221"/>
              <a:gd name="connsiteX3" fmla="*/ 3591 w 1237987"/>
              <a:gd name="connsiteY3" fmla="*/ 1235674 h 2070221"/>
              <a:gd name="connsiteX4" fmla="*/ 86011 w 1237987"/>
              <a:gd name="connsiteY4" fmla="*/ 729316 h 2070221"/>
              <a:gd name="connsiteX5" fmla="*/ 270806 w 1237987"/>
              <a:gd name="connsiteY5" fmla="*/ 560442 h 2070221"/>
              <a:gd name="connsiteX6" fmla="*/ 1127489 w 1237987"/>
              <a:gd name="connsiteY6" fmla="*/ 11849 h 2070221"/>
              <a:gd name="connsiteX7" fmla="*/ 1137063 w 1237987"/>
              <a:gd name="connsiteY7" fmla="*/ 1198810 h 2070221"/>
              <a:gd name="connsiteX8" fmla="*/ 1195957 w 1237987"/>
              <a:gd name="connsiteY8" fmla="*/ 1992069 h 2070221"/>
              <a:gd name="connsiteX0" fmla="*/ 1195957 w 1242313"/>
              <a:gd name="connsiteY0" fmla="*/ 1992069 h 2070221"/>
              <a:gd name="connsiteX1" fmla="*/ 447360 w 1242313"/>
              <a:gd name="connsiteY1" fmla="*/ 1838550 h 2070221"/>
              <a:gd name="connsiteX2" fmla="*/ 210139 w 1242313"/>
              <a:gd name="connsiteY2" fmla="*/ 1691267 h 2070221"/>
              <a:gd name="connsiteX3" fmla="*/ 3591 w 1242313"/>
              <a:gd name="connsiteY3" fmla="*/ 1235674 h 2070221"/>
              <a:gd name="connsiteX4" fmla="*/ 86011 w 1242313"/>
              <a:gd name="connsiteY4" fmla="*/ 729316 h 2070221"/>
              <a:gd name="connsiteX5" fmla="*/ 270806 w 1242313"/>
              <a:gd name="connsiteY5" fmla="*/ 560442 h 2070221"/>
              <a:gd name="connsiteX6" fmla="*/ 1127489 w 1242313"/>
              <a:gd name="connsiteY6" fmla="*/ 11849 h 2070221"/>
              <a:gd name="connsiteX7" fmla="*/ 1137063 w 1242313"/>
              <a:gd name="connsiteY7" fmla="*/ 1198810 h 2070221"/>
              <a:gd name="connsiteX8" fmla="*/ 1140305 w 1242313"/>
              <a:gd name="connsiteY8" fmla="*/ 1092030 h 2070221"/>
              <a:gd name="connsiteX9" fmla="*/ 1195957 w 1242313"/>
              <a:gd name="connsiteY9" fmla="*/ 1992069 h 2070221"/>
              <a:gd name="connsiteX0" fmla="*/ 1195957 w 1454607"/>
              <a:gd name="connsiteY0" fmla="*/ 1992069 h 2070221"/>
              <a:gd name="connsiteX1" fmla="*/ 447360 w 1454607"/>
              <a:gd name="connsiteY1" fmla="*/ 1838550 h 2070221"/>
              <a:gd name="connsiteX2" fmla="*/ 210139 w 1454607"/>
              <a:gd name="connsiteY2" fmla="*/ 1691267 h 2070221"/>
              <a:gd name="connsiteX3" fmla="*/ 3591 w 1454607"/>
              <a:gd name="connsiteY3" fmla="*/ 1235674 h 2070221"/>
              <a:gd name="connsiteX4" fmla="*/ 86011 w 1454607"/>
              <a:gd name="connsiteY4" fmla="*/ 729316 h 2070221"/>
              <a:gd name="connsiteX5" fmla="*/ 270806 w 1454607"/>
              <a:gd name="connsiteY5" fmla="*/ 560442 h 2070221"/>
              <a:gd name="connsiteX6" fmla="*/ 1127489 w 1454607"/>
              <a:gd name="connsiteY6" fmla="*/ 11849 h 2070221"/>
              <a:gd name="connsiteX7" fmla="*/ 1137063 w 1454607"/>
              <a:gd name="connsiteY7" fmla="*/ 1198810 h 2070221"/>
              <a:gd name="connsiteX8" fmla="*/ 1140305 w 1454607"/>
              <a:gd name="connsiteY8" fmla="*/ 1092030 h 2070221"/>
              <a:gd name="connsiteX9" fmla="*/ 1454172 w 1454607"/>
              <a:gd name="connsiteY9" fmla="*/ 1250471 h 2070221"/>
              <a:gd name="connsiteX10" fmla="*/ 1195957 w 1454607"/>
              <a:gd name="connsiteY10" fmla="*/ 1992069 h 2070221"/>
              <a:gd name="connsiteX0" fmla="*/ 1195957 w 1454607"/>
              <a:gd name="connsiteY0" fmla="*/ 1992069 h 2070221"/>
              <a:gd name="connsiteX1" fmla="*/ 447360 w 1454607"/>
              <a:gd name="connsiteY1" fmla="*/ 1838550 h 2070221"/>
              <a:gd name="connsiteX2" fmla="*/ 210139 w 1454607"/>
              <a:gd name="connsiteY2" fmla="*/ 1691267 h 2070221"/>
              <a:gd name="connsiteX3" fmla="*/ 3591 w 1454607"/>
              <a:gd name="connsiteY3" fmla="*/ 1235674 h 2070221"/>
              <a:gd name="connsiteX4" fmla="*/ 86011 w 1454607"/>
              <a:gd name="connsiteY4" fmla="*/ 729316 h 2070221"/>
              <a:gd name="connsiteX5" fmla="*/ 270806 w 1454607"/>
              <a:gd name="connsiteY5" fmla="*/ 560442 h 2070221"/>
              <a:gd name="connsiteX6" fmla="*/ 1127489 w 1454607"/>
              <a:gd name="connsiteY6" fmla="*/ 11849 h 2070221"/>
              <a:gd name="connsiteX7" fmla="*/ 1137063 w 1454607"/>
              <a:gd name="connsiteY7" fmla="*/ 1198810 h 2070221"/>
              <a:gd name="connsiteX8" fmla="*/ 1349143 w 1454607"/>
              <a:gd name="connsiteY8" fmla="*/ 713554 h 2070221"/>
              <a:gd name="connsiteX9" fmla="*/ 1454172 w 1454607"/>
              <a:gd name="connsiteY9" fmla="*/ 1250471 h 2070221"/>
              <a:gd name="connsiteX10" fmla="*/ 1195957 w 1454607"/>
              <a:gd name="connsiteY10" fmla="*/ 1992069 h 2070221"/>
              <a:gd name="connsiteX0" fmla="*/ 1195957 w 1454607"/>
              <a:gd name="connsiteY0" fmla="*/ 1992069 h 2070221"/>
              <a:gd name="connsiteX1" fmla="*/ 447360 w 1454607"/>
              <a:gd name="connsiteY1" fmla="*/ 1838550 h 2070221"/>
              <a:gd name="connsiteX2" fmla="*/ 210139 w 1454607"/>
              <a:gd name="connsiteY2" fmla="*/ 1691267 h 2070221"/>
              <a:gd name="connsiteX3" fmla="*/ 3591 w 1454607"/>
              <a:gd name="connsiteY3" fmla="*/ 1235674 h 2070221"/>
              <a:gd name="connsiteX4" fmla="*/ 86011 w 1454607"/>
              <a:gd name="connsiteY4" fmla="*/ 729316 h 2070221"/>
              <a:gd name="connsiteX5" fmla="*/ 270806 w 1454607"/>
              <a:gd name="connsiteY5" fmla="*/ 560442 h 2070221"/>
              <a:gd name="connsiteX6" fmla="*/ 1127489 w 1454607"/>
              <a:gd name="connsiteY6" fmla="*/ 11849 h 2070221"/>
              <a:gd name="connsiteX7" fmla="*/ 1302963 w 1454607"/>
              <a:gd name="connsiteY7" fmla="*/ 501260 h 2070221"/>
              <a:gd name="connsiteX8" fmla="*/ 1349143 w 1454607"/>
              <a:gd name="connsiteY8" fmla="*/ 713554 h 2070221"/>
              <a:gd name="connsiteX9" fmla="*/ 1454172 w 1454607"/>
              <a:gd name="connsiteY9" fmla="*/ 1250471 h 2070221"/>
              <a:gd name="connsiteX10" fmla="*/ 1195957 w 1454607"/>
              <a:gd name="connsiteY10" fmla="*/ 1992069 h 2070221"/>
              <a:gd name="connsiteX0" fmla="*/ 1195957 w 1454607"/>
              <a:gd name="connsiteY0" fmla="*/ 2011026 h 2089178"/>
              <a:gd name="connsiteX1" fmla="*/ 447360 w 1454607"/>
              <a:gd name="connsiteY1" fmla="*/ 1857507 h 2089178"/>
              <a:gd name="connsiteX2" fmla="*/ 210139 w 1454607"/>
              <a:gd name="connsiteY2" fmla="*/ 1710224 h 2089178"/>
              <a:gd name="connsiteX3" fmla="*/ 3591 w 1454607"/>
              <a:gd name="connsiteY3" fmla="*/ 1254631 h 2089178"/>
              <a:gd name="connsiteX4" fmla="*/ 86011 w 1454607"/>
              <a:gd name="connsiteY4" fmla="*/ 748273 h 2089178"/>
              <a:gd name="connsiteX5" fmla="*/ 270806 w 1454607"/>
              <a:gd name="connsiteY5" fmla="*/ 579399 h 2089178"/>
              <a:gd name="connsiteX6" fmla="*/ 472182 w 1454607"/>
              <a:gd name="connsiteY6" fmla="*/ 54087 h 2089178"/>
              <a:gd name="connsiteX7" fmla="*/ 1127489 w 1454607"/>
              <a:gd name="connsiteY7" fmla="*/ 30806 h 2089178"/>
              <a:gd name="connsiteX8" fmla="*/ 1302963 w 1454607"/>
              <a:gd name="connsiteY8" fmla="*/ 520217 h 2089178"/>
              <a:gd name="connsiteX9" fmla="*/ 1349143 w 1454607"/>
              <a:gd name="connsiteY9" fmla="*/ 732511 h 2089178"/>
              <a:gd name="connsiteX10" fmla="*/ 1454172 w 1454607"/>
              <a:gd name="connsiteY10" fmla="*/ 1269428 h 2089178"/>
              <a:gd name="connsiteX11" fmla="*/ 1195957 w 1454607"/>
              <a:gd name="connsiteY11" fmla="*/ 2011026 h 2089178"/>
              <a:gd name="connsiteX0" fmla="*/ 1195726 w 1454376"/>
              <a:gd name="connsiteY0" fmla="*/ 2011026 h 2089178"/>
              <a:gd name="connsiteX1" fmla="*/ 447129 w 1454376"/>
              <a:gd name="connsiteY1" fmla="*/ 1857507 h 2089178"/>
              <a:gd name="connsiteX2" fmla="*/ 209908 w 1454376"/>
              <a:gd name="connsiteY2" fmla="*/ 1710224 h 2089178"/>
              <a:gd name="connsiteX3" fmla="*/ 3360 w 1454376"/>
              <a:gd name="connsiteY3" fmla="*/ 1254631 h 2089178"/>
              <a:gd name="connsiteX4" fmla="*/ 85780 w 1454376"/>
              <a:gd name="connsiteY4" fmla="*/ 748273 h 2089178"/>
              <a:gd name="connsiteX5" fmla="*/ 137790 w 1454376"/>
              <a:gd name="connsiteY5" fmla="*/ 523309 h 2089178"/>
              <a:gd name="connsiteX6" fmla="*/ 471951 w 1454376"/>
              <a:gd name="connsiteY6" fmla="*/ 54087 h 2089178"/>
              <a:gd name="connsiteX7" fmla="*/ 1127258 w 1454376"/>
              <a:gd name="connsiteY7" fmla="*/ 30806 h 2089178"/>
              <a:gd name="connsiteX8" fmla="*/ 1302732 w 1454376"/>
              <a:gd name="connsiteY8" fmla="*/ 520217 h 2089178"/>
              <a:gd name="connsiteX9" fmla="*/ 1348912 w 1454376"/>
              <a:gd name="connsiteY9" fmla="*/ 732511 h 2089178"/>
              <a:gd name="connsiteX10" fmla="*/ 1453941 w 1454376"/>
              <a:gd name="connsiteY10" fmla="*/ 1269428 h 2089178"/>
              <a:gd name="connsiteX11" fmla="*/ 1195726 w 1454376"/>
              <a:gd name="connsiteY11" fmla="*/ 2011026 h 2089178"/>
              <a:gd name="connsiteX0" fmla="*/ 1195726 w 1454376"/>
              <a:gd name="connsiteY0" fmla="*/ 2011026 h 2108461"/>
              <a:gd name="connsiteX1" fmla="*/ 506971 w 1454376"/>
              <a:gd name="connsiteY1" fmla="*/ 1956843 h 2108461"/>
              <a:gd name="connsiteX2" fmla="*/ 209908 w 1454376"/>
              <a:gd name="connsiteY2" fmla="*/ 1710224 h 2108461"/>
              <a:gd name="connsiteX3" fmla="*/ 3360 w 1454376"/>
              <a:gd name="connsiteY3" fmla="*/ 1254631 h 2108461"/>
              <a:gd name="connsiteX4" fmla="*/ 85780 w 1454376"/>
              <a:gd name="connsiteY4" fmla="*/ 748273 h 2108461"/>
              <a:gd name="connsiteX5" fmla="*/ 137790 w 1454376"/>
              <a:gd name="connsiteY5" fmla="*/ 523309 h 2108461"/>
              <a:gd name="connsiteX6" fmla="*/ 471951 w 1454376"/>
              <a:gd name="connsiteY6" fmla="*/ 54087 h 2108461"/>
              <a:gd name="connsiteX7" fmla="*/ 1127258 w 1454376"/>
              <a:gd name="connsiteY7" fmla="*/ 30806 h 2108461"/>
              <a:gd name="connsiteX8" fmla="*/ 1302732 w 1454376"/>
              <a:gd name="connsiteY8" fmla="*/ 520217 h 2108461"/>
              <a:gd name="connsiteX9" fmla="*/ 1348912 w 1454376"/>
              <a:gd name="connsiteY9" fmla="*/ 732511 h 2108461"/>
              <a:gd name="connsiteX10" fmla="*/ 1453941 w 1454376"/>
              <a:gd name="connsiteY10" fmla="*/ 1269428 h 2108461"/>
              <a:gd name="connsiteX11" fmla="*/ 1195726 w 1454376"/>
              <a:gd name="connsiteY11" fmla="*/ 2011026 h 2108461"/>
              <a:gd name="connsiteX0" fmla="*/ 1204609 w 1463259"/>
              <a:gd name="connsiteY0" fmla="*/ 2011026 h 2108461"/>
              <a:gd name="connsiteX1" fmla="*/ 515854 w 1463259"/>
              <a:gd name="connsiteY1" fmla="*/ 1956843 h 2108461"/>
              <a:gd name="connsiteX2" fmla="*/ 218791 w 1463259"/>
              <a:gd name="connsiteY2" fmla="*/ 1710224 h 2108461"/>
              <a:gd name="connsiteX3" fmla="*/ 12243 w 1463259"/>
              <a:gd name="connsiteY3" fmla="*/ 1254631 h 2108461"/>
              <a:gd name="connsiteX4" fmla="*/ 37071 w 1463259"/>
              <a:gd name="connsiteY4" fmla="*/ 767440 h 2108461"/>
              <a:gd name="connsiteX5" fmla="*/ 146673 w 1463259"/>
              <a:gd name="connsiteY5" fmla="*/ 523309 h 2108461"/>
              <a:gd name="connsiteX6" fmla="*/ 480834 w 1463259"/>
              <a:gd name="connsiteY6" fmla="*/ 54087 h 2108461"/>
              <a:gd name="connsiteX7" fmla="*/ 1136141 w 1463259"/>
              <a:gd name="connsiteY7" fmla="*/ 30806 h 2108461"/>
              <a:gd name="connsiteX8" fmla="*/ 1311615 w 1463259"/>
              <a:gd name="connsiteY8" fmla="*/ 520217 h 2108461"/>
              <a:gd name="connsiteX9" fmla="*/ 1357795 w 1463259"/>
              <a:gd name="connsiteY9" fmla="*/ 732511 h 2108461"/>
              <a:gd name="connsiteX10" fmla="*/ 1462824 w 1463259"/>
              <a:gd name="connsiteY10" fmla="*/ 1269428 h 2108461"/>
              <a:gd name="connsiteX11" fmla="*/ 1204609 w 1463259"/>
              <a:gd name="connsiteY11" fmla="*/ 2011026 h 2108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463259" h="2108461">
                <a:moveTo>
                  <a:pt x="1204609" y="2011026"/>
                </a:moveTo>
                <a:cubicBezTo>
                  <a:pt x="1149645" y="2236423"/>
                  <a:pt x="680157" y="2006977"/>
                  <a:pt x="515854" y="1956843"/>
                </a:cubicBezTo>
                <a:cubicBezTo>
                  <a:pt x="351551" y="1906709"/>
                  <a:pt x="302726" y="1827259"/>
                  <a:pt x="218791" y="1710224"/>
                </a:cubicBezTo>
                <a:cubicBezTo>
                  <a:pt x="134856" y="1593189"/>
                  <a:pt x="42530" y="1411762"/>
                  <a:pt x="12243" y="1254631"/>
                </a:cubicBezTo>
                <a:cubicBezTo>
                  <a:pt x="-18044" y="1097500"/>
                  <a:pt x="14666" y="889327"/>
                  <a:pt x="37071" y="767440"/>
                </a:cubicBezTo>
                <a:cubicBezTo>
                  <a:pt x="59476" y="645553"/>
                  <a:pt x="77713" y="581814"/>
                  <a:pt x="146673" y="523309"/>
                </a:cubicBezTo>
                <a:cubicBezTo>
                  <a:pt x="215633" y="464804"/>
                  <a:pt x="338054" y="145519"/>
                  <a:pt x="480834" y="54087"/>
                </a:cubicBezTo>
                <a:cubicBezTo>
                  <a:pt x="623614" y="-37345"/>
                  <a:pt x="1002275" y="10310"/>
                  <a:pt x="1136141" y="30806"/>
                </a:cubicBezTo>
                <a:cubicBezTo>
                  <a:pt x="1270007" y="51302"/>
                  <a:pt x="1298100" y="249566"/>
                  <a:pt x="1311615" y="520217"/>
                </a:cubicBezTo>
                <a:cubicBezTo>
                  <a:pt x="1325130" y="790868"/>
                  <a:pt x="1345710" y="697234"/>
                  <a:pt x="1357795" y="732511"/>
                </a:cubicBezTo>
                <a:cubicBezTo>
                  <a:pt x="1369880" y="767788"/>
                  <a:pt x="1453549" y="1119422"/>
                  <a:pt x="1462824" y="1269428"/>
                </a:cubicBezTo>
                <a:cubicBezTo>
                  <a:pt x="1472099" y="1419434"/>
                  <a:pt x="1331645" y="1939680"/>
                  <a:pt x="1204609" y="2011026"/>
                </a:cubicBezTo>
                <a:close/>
              </a:path>
            </a:pathLst>
          </a:custGeom>
          <a:solidFill>
            <a:srgbClr val="92D050">
              <a:alpha val="70000"/>
            </a:srgb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9017810" y="5380672"/>
            <a:ext cx="3174188" cy="147732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00050" indent="-400050">
              <a:buFont typeface="+mj-lt"/>
              <a:buAutoNum type="romanUcPeriod" startAt="2"/>
            </a:pPr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Première Semaine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Migration des gamètes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Fécondation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Segmentation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Pré-implantation</a:t>
            </a: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146935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9" grpId="0" animBg="1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Segmentation – </a:t>
            </a:r>
            <a:r>
              <a:rPr lang="fr-FR" dirty="0" smtClean="0">
                <a:solidFill>
                  <a:schemeClr val="accent6">
                    <a:lumMod val="75000"/>
                  </a:schemeClr>
                </a:solidFill>
              </a:rPr>
              <a:t>éclosion</a:t>
            </a:r>
            <a:endParaRPr lang="fr-FR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5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0" y="1169894"/>
            <a:ext cx="10817226" cy="5688106"/>
          </a:xfrm>
        </p:spPr>
        <p:txBody>
          <a:bodyPr anchor="t">
            <a:normAutofit/>
          </a:bodyPr>
          <a:lstStyle/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endParaRPr lang="fr-FR" sz="1800" dirty="0" smtClean="0"/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r>
              <a:rPr lang="fr-FR" sz="1800" dirty="0"/>
              <a:t>c</a:t>
            </a:r>
            <a:r>
              <a:rPr lang="fr-FR" sz="1800" dirty="0" smtClean="0"/>
              <a:t>e stade de </a:t>
            </a:r>
            <a:r>
              <a:rPr lang="fr-FR" sz="2000" b="1" u="sng" dirty="0" err="1" smtClean="0">
                <a:solidFill>
                  <a:schemeClr val="accent6">
                    <a:lumMod val="75000"/>
                  </a:schemeClr>
                </a:solidFill>
              </a:rPr>
              <a:t>BLASTocyste</a:t>
            </a:r>
            <a:r>
              <a:rPr lang="fr-FR" sz="2000" u="sng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fr-FR" sz="1800" dirty="0" smtClean="0"/>
              <a:t>contient</a:t>
            </a:r>
            <a:r>
              <a:rPr lang="fr-FR" sz="20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fr-FR" sz="2000" b="1" dirty="0" smtClean="0">
                <a:solidFill>
                  <a:schemeClr val="accent6">
                    <a:lumMod val="75000"/>
                  </a:schemeClr>
                </a:solidFill>
              </a:rPr>
              <a:t>64 blastomères ou plus </a:t>
            </a:r>
            <a:r>
              <a:rPr lang="fr-FR" sz="2000" b="1" dirty="0" smtClean="0"/>
              <a:t>;</a:t>
            </a:r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r>
              <a:rPr lang="fr-FR" sz="1800" dirty="0" smtClean="0"/>
              <a:t>Elles sont </a:t>
            </a:r>
            <a:r>
              <a:rPr lang="fr-FR" sz="1800" dirty="0" smtClean="0">
                <a:solidFill>
                  <a:schemeClr val="accent6">
                    <a:lumMod val="75000"/>
                  </a:schemeClr>
                </a:solidFill>
              </a:rPr>
              <a:t>toujours divisées en </a:t>
            </a:r>
            <a:r>
              <a:rPr lang="fr-FR" sz="1800" b="1" dirty="0" smtClean="0">
                <a:solidFill>
                  <a:schemeClr val="accent6">
                    <a:lumMod val="75000"/>
                  </a:schemeClr>
                </a:solidFill>
              </a:rPr>
              <a:t>2 familles </a:t>
            </a:r>
            <a:r>
              <a:rPr lang="fr-FR" sz="1800" dirty="0" smtClean="0"/>
              <a:t>;</a:t>
            </a:r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r>
              <a:rPr lang="fr-FR" sz="1800" dirty="0" smtClean="0"/>
              <a:t>Tous les blastomères sont encore </a:t>
            </a:r>
            <a:r>
              <a:rPr lang="fr-FR" sz="2000" b="1" dirty="0" smtClean="0">
                <a:solidFill>
                  <a:schemeClr val="accent6">
                    <a:lumMod val="75000"/>
                  </a:schemeClr>
                </a:solidFill>
              </a:rPr>
              <a:t>PLURIPOTENTS</a:t>
            </a:r>
            <a:r>
              <a:rPr lang="fr-FR" sz="1800" b="1" dirty="0" smtClean="0"/>
              <a:t> ;</a:t>
            </a:r>
            <a:endParaRPr lang="fr-FR" sz="1800" dirty="0" smtClean="0"/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r>
              <a:rPr lang="fr-FR" sz="1800" dirty="0" smtClean="0"/>
              <a:t>La pression entrainée par le </a:t>
            </a:r>
            <a:r>
              <a:rPr lang="fr-FR" sz="1800" b="1" dirty="0" err="1" smtClean="0">
                <a:solidFill>
                  <a:schemeClr val="accent6">
                    <a:lumMod val="75000"/>
                  </a:schemeClr>
                </a:solidFill>
              </a:rPr>
              <a:t>blastocoele</a:t>
            </a:r>
            <a:r>
              <a:rPr lang="fr-FR" sz="1800" dirty="0" smtClean="0"/>
              <a:t>, ainsi que par la prolifération des blastomères entraine la fragilisation de la </a:t>
            </a:r>
            <a:r>
              <a:rPr lang="fr-FR" sz="1800" b="1" dirty="0" smtClean="0">
                <a:solidFill>
                  <a:schemeClr val="accent6">
                    <a:lumMod val="75000"/>
                  </a:schemeClr>
                </a:solidFill>
              </a:rPr>
              <a:t>ZONE PELLUCIDE </a:t>
            </a:r>
            <a:r>
              <a:rPr lang="fr-FR" sz="1800" dirty="0" smtClean="0"/>
              <a:t>;</a:t>
            </a:r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r>
              <a:rPr lang="fr-FR" sz="1800" dirty="0" smtClean="0"/>
              <a:t>Les </a:t>
            </a:r>
            <a:r>
              <a:rPr lang="fr-FR" sz="1800" b="1" dirty="0" err="1" smtClean="0">
                <a:solidFill>
                  <a:schemeClr val="accent6">
                    <a:lumMod val="75000"/>
                  </a:schemeClr>
                </a:solidFill>
              </a:rPr>
              <a:t>embryoblastes</a:t>
            </a:r>
            <a:r>
              <a:rPr lang="fr-FR" sz="18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fr-FR" sz="1800" dirty="0" smtClean="0"/>
              <a:t>vont produire la </a:t>
            </a:r>
            <a:r>
              <a:rPr lang="fr-FR" sz="1800" b="1" dirty="0" smtClean="0">
                <a:solidFill>
                  <a:schemeClr val="accent6">
                    <a:lumMod val="75000"/>
                  </a:schemeClr>
                </a:solidFill>
              </a:rPr>
              <a:t>STRYPSINE/trypsine </a:t>
            </a:r>
            <a:r>
              <a:rPr lang="fr-FR" sz="1800" b="1" dirty="0" err="1" smtClean="0">
                <a:solidFill>
                  <a:schemeClr val="accent6">
                    <a:lumMod val="75000"/>
                  </a:schemeClr>
                </a:solidFill>
              </a:rPr>
              <a:t>like</a:t>
            </a:r>
            <a:r>
              <a:rPr lang="fr-FR" sz="1800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fr-FR" sz="1800" dirty="0" smtClean="0"/>
              <a:t>qui va entrainer la rupture de la </a:t>
            </a:r>
            <a:r>
              <a:rPr lang="fr-FR" sz="1800" dirty="0" smtClean="0">
                <a:solidFill>
                  <a:schemeClr val="accent6">
                    <a:lumMod val="75000"/>
                  </a:schemeClr>
                </a:solidFill>
              </a:rPr>
              <a:t>zone pellucide dans la </a:t>
            </a:r>
            <a:r>
              <a:rPr lang="fr-FR" sz="1800" b="1" dirty="0" smtClean="0">
                <a:solidFill>
                  <a:schemeClr val="accent6">
                    <a:lumMod val="75000"/>
                  </a:schemeClr>
                </a:solidFill>
              </a:rPr>
              <a:t>cavité utérine;</a:t>
            </a:r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endParaRPr lang="fr-FR" sz="1800" b="1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marL="800100" lvl="3" indent="0" algn="ctr" defTabSz="914400">
              <a:spcAft>
                <a:spcPts val="0"/>
              </a:spcAft>
              <a:buClrTx/>
              <a:buSzTx/>
              <a:buNone/>
            </a:pPr>
            <a:r>
              <a:rPr lang="fr-FR" sz="1800" b="1" dirty="0" smtClean="0">
                <a:solidFill>
                  <a:schemeClr val="accent6">
                    <a:lumMod val="75000"/>
                  </a:schemeClr>
                </a:solidFill>
              </a:rPr>
              <a:t>Eclosion = DEUX FACTEURS :</a:t>
            </a:r>
          </a:p>
          <a:p>
            <a:pPr marL="1085850" lvl="3" indent="-285750" algn="ctr" defTabSz="914400">
              <a:spcAft>
                <a:spcPts val="0"/>
              </a:spcAft>
              <a:buClrTx/>
              <a:buSzTx/>
              <a:buFont typeface="Arial" charset="0"/>
              <a:buChar char="•"/>
            </a:pPr>
            <a:r>
              <a:rPr lang="fr-FR" sz="1800" b="1" dirty="0" smtClean="0">
                <a:solidFill>
                  <a:schemeClr val="accent6">
                    <a:lumMod val="75000"/>
                  </a:schemeClr>
                </a:solidFill>
              </a:rPr>
              <a:t>Physique avec la pression</a:t>
            </a:r>
            <a:endParaRPr lang="fr-FR" sz="18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1085850" lvl="3" indent="-285750" algn="ctr" defTabSz="914400">
              <a:spcAft>
                <a:spcPts val="0"/>
              </a:spcAft>
              <a:buClrTx/>
              <a:buSzTx/>
              <a:buFont typeface="Arial" charset="0"/>
              <a:buChar char="•"/>
            </a:pPr>
            <a:r>
              <a:rPr lang="fr-FR" sz="1800" b="1" dirty="0" smtClean="0">
                <a:solidFill>
                  <a:schemeClr val="accent6">
                    <a:lumMod val="75000"/>
                  </a:schemeClr>
                </a:solidFill>
              </a:rPr>
              <a:t>Chimique avec la </a:t>
            </a:r>
            <a:r>
              <a:rPr lang="fr-FR" sz="1800" b="1" dirty="0" err="1" smtClean="0">
                <a:solidFill>
                  <a:schemeClr val="accent6">
                    <a:lumMod val="75000"/>
                  </a:schemeClr>
                </a:solidFill>
              </a:rPr>
              <a:t>stRypsine</a:t>
            </a:r>
            <a:r>
              <a:rPr lang="fr-FR" sz="1800" b="1" dirty="0" smtClean="0">
                <a:solidFill>
                  <a:schemeClr val="accent6">
                    <a:lumMod val="75000"/>
                  </a:schemeClr>
                </a:solidFill>
              </a:rPr>
              <a:t>/trypsine </a:t>
            </a:r>
            <a:r>
              <a:rPr lang="fr-FR" sz="1800" b="1" dirty="0" err="1" smtClean="0">
                <a:solidFill>
                  <a:schemeClr val="accent6">
                    <a:lumMod val="75000"/>
                  </a:schemeClr>
                </a:solidFill>
              </a:rPr>
              <a:t>like</a:t>
            </a:r>
            <a:endParaRPr lang="fr-FR" sz="1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1085850" lvl="3" indent="-285750" algn="ctr" defTabSz="914400">
              <a:spcAft>
                <a:spcPts val="0"/>
              </a:spcAft>
              <a:buClrTx/>
              <a:buSzTx/>
              <a:buFont typeface="Arial" charset="0"/>
              <a:buChar char="•"/>
            </a:pPr>
            <a:endParaRPr lang="fr-FR" sz="18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800100" lvl="3" indent="0" defTabSz="914400">
              <a:spcAft>
                <a:spcPts val="0"/>
              </a:spcAft>
              <a:buClrTx/>
              <a:buSzTx/>
              <a:buNone/>
            </a:pPr>
            <a:endParaRPr lang="fr-FR" sz="2000" b="1" dirty="0" smtClean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endParaRPr lang="fr-FR" sz="1800" dirty="0" smtClean="0"/>
          </a:p>
          <a:p>
            <a:pPr marL="800100" lvl="3" indent="0" defTabSz="914400">
              <a:spcAft>
                <a:spcPts val="0"/>
              </a:spcAft>
              <a:buClrTx/>
              <a:buSzTx/>
              <a:buNone/>
            </a:pPr>
            <a:endParaRPr lang="fr-FR" sz="1800" dirty="0" smtClean="0"/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endParaRPr lang="fr-FR" sz="1800" b="1" dirty="0" smtClean="0"/>
          </a:p>
          <a:p>
            <a:pPr marL="1143000" lvl="3" indent="-342900" defTabSz="914400">
              <a:spcAft>
                <a:spcPts val="0"/>
              </a:spcAft>
              <a:buClrTx/>
              <a:buSzTx/>
              <a:buFont typeface="Wingdings" charset="2"/>
              <a:buChar char="q"/>
            </a:pPr>
            <a:endParaRPr lang="fr-FR" sz="1800" dirty="0" smtClean="0">
              <a:solidFill>
                <a:srgbClr val="FFC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58" y="4013947"/>
            <a:ext cx="3200400" cy="25527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9017810" y="5380672"/>
            <a:ext cx="3174188" cy="147732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00050" indent="-400050">
              <a:buFont typeface="+mj-lt"/>
              <a:buAutoNum type="romanUcPeriod" startAt="2"/>
            </a:pPr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Première Semaine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Migration des gamètes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Fécondation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Segmentation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Pré-implantation</a:t>
            </a:r>
            <a:endParaRPr lang="fr-FR" dirty="0" smtClean="0"/>
          </a:p>
        </p:txBody>
      </p:sp>
    </p:spTree>
    <p:extLst>
      <p:ext uri="{BB962C8B-B14F-4D97-AF65-F5344CB8AC3E}">
        <p14:creationId xmlns:p14="http://schemas.microsoft.com/office/powerpoint/2010/main" val="1447602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Mécanismes de l’implantation</a:t>
            </a:r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0" y="850606"/>
            <a:ext cx="12192000" cy="4807066"/>
          </a:xfrm>
        </p:spPr>
        <p:txBody>
          <a:bodyPr anchor="t">
            <a:normAutofit fontScale="92500" lnSpcReduction="10000"/>
          </a:bodyPr>
          <a:lstStyle/>
          <a:p>
            <a:pPr lvl="1">
              <a:buFont typeface="Wingdings" charset="2"/>
              <a:buChar char="ü"/>
            </a:pPr>
            <a:r>
              <a:rPr lang="fr-FR" sz="2000" dirty="0" smtClean="0"/>
              <a:t>L’AGF connaît des modifications suivant le cycle menstruel, la muqueuse utérine présente deux phases : </a:t>
            </a:r>
          </a:p>
          <a:p>
            <a:pPr lvl="2">
              <a:buFont typeface="Wingdings" charset="2"/>
              <a:buChar char="Ø"/>
            </a:pPr>
            <a:r>
              <a:rPr lang="fr-FR" sz="1800" b="1" dirty="0" smtClean="0"/>
              <a:t>PROLIFERATIVE : </a:t>
            </a:r>
            <a:r>
              <a:rPr lang="fr-FR" sz="1800" dirty="0" smtClean="0"/>
              <a:t>Première phase, permettant la prolifération de l’endomètre et la formation des glandes;</a:t>
            </a:r>
          </a:p>
          <a:p>
            <a:pPr lvl="2">
              <a:buFont typeface="Wingdings" charset="2"/>
              <a:buChar char="Ø"/>
            </a:pPr>
            <a:r>
              <a:rPr lang="fr-FR" sz="1800" b="1" dirty="0" smtClean="0"/>
              <a:t>SECRETRICE :</a:t>
            </a:r>
            <a:r>
              <a:rPr lang="fr-FR" sz="1800" dirty="0" smtClean="0"/>
              <a:t> Seconde phase permettant la production de glycogène (notamment ++), de mucus, ainsi que la mise en place de récepteurs pour permettre l’implantation idéale;</a:t>
            </a:r>
          </a:p>
          <a:p>
            <a:pPr lvl="2">
              <a:buFont typeface="Wingdings" charset="2"/>
              <a:buChar char="Ø"/>
            </a:pPr>
            <a:endParaRPr lang="fr-FR" sz="1800" dirty="0"/>
          </a:p>
          <a:p>
            <a:pPr lvl="1">
              <a:buFont typeface="Wingdings" charset="2"/>
              <a:buChar char="ü"/>
            </a:pPr>
            <a:r>
              <a:rPr lang="fr-FR" sz="2400" b="1" dirty="0" smtClean="0"/>
              <a:t>DEUX CONDITIONS</a:t>
            </a:r>
            <a:r>
              <a:rPr lang="fr-FR" sz="2000" dirty="0" smtClean="0"/>
              <a:t> à l’implantation idéale spatio-temporelle : </a:t>
            </a:r>
          </a:p>
          <a:p>
            <a:pPr lvl="2">
              <a:buFont typeface="Wingdings" charset="2"/>
              <a:buChar char="Ø"/>
            </a:pPr>
            <a:r>
              <a:rPr lang="fr-FR" sz="1800" b="1" u="sng" dirty="0" smtClean="0"/>
              <a:t>ZONE</a:t>
            </a:r>
            <a:r>
              <a:rPr lang="fr-FR" sz="1800" b="1" dirty="0" smtClean="0"/>
              <a:t> </a:t>
            </a:r>
            <a:r>
              <a:rPr lang="fr-FR" sz="1800" dirty="0" smtClean="0"/>
              <a:t>: Dans la partie </a:t>
            </a:r>
            <a:r>
              <a:rPr lang="fr-FR" sz="1800" b="1" u="sng" dirty="0" smtClean="0"/>
              <a:t>postéro-supérieure </a:t>
            </a:r>
            <a:r>
              <a:rPr lang="fr-FR" sz="1800" dirty="0" smtClean="0"/>
              <a:t>de l’utérus;</a:t>
            </a:r>
          </a:p>
          <a:p>
            <a:pPr lvl="2">
              <a:buFont typeface="Wingdings" charset="2"/>
              <a:buChar char="Ø"/>
            </a:pPr>
            <a:r>
              <a:rPr lang="fr-FR" sz="1800" b="1" u="sng" dirty="0" smtClean="0"/>
              <a:t>FENÊTRE</a:t>
            </a:r>
            <a:r>
              <a:rPr lang="fr-FR" sz="1800" b="1" dirty="0" smtClean="0"/>
              <a:t> </a:t>
            </a:r>
            <a:r>
              <a:rPr lang="fr-FR" sz="1800" dirty="0" smtClean="0"/>
              <a:t>: Entre le </a:t>
            </a:r>
            <a:r>
              <a:rPr lang="fr-FR" sz="1800" b="1" u="sng" dirty="0" smtClean="0"/>
              <a:t>20</a:t>
            </a:r>
            <a:r>
              <a:rPr lang="fr-FR" sz="1800" b="1" u="sng" baseline="30000" dirty="0" smtClean="0"/>
              <a:t>ème</a:t>
            </a:r>
            <a:r>
              <a:rPr lang="fr-FR" sz="1800" b="1" u="sng" dirty="0" smtClean="0"/>
              <a:t> et le 22</a:t>
            </a:r>
            <a:r>
              <a:rPr lang="fr-FR" sz="1800" b="1" u="sng" baseline="30000" dirty="0" smtClean="0"/>
              <a:t>ème</a:t>
            </a:r>
            <a:r>
              <a:rPr lang="fr-FR" sz="1800" b="1" u="sng" dirty="0" smtClean="0"/>
              <a:t> jour </a:t>
            </a:r>
            <a:r>
              <a:rPr lang="fr-FR" sz="1800" dirty="0" smtClean="0"/>
              <a:t>du cycle menstruel ;</a:t>
            </a:r>
          </a:p>
          <a:p>
            <a:pPr lvl="2">
              <a:buFont typeface="Wingdings" charset="2"/>
              <a:buChar char="Ø"/>
            </a:pPr>
            <a:endParaRPr lang="fr-FR" sz="1800" b="1" dirty="0"/>
          </a:p>
          <a:p>
            <a:pPr lvl="1">
              <a:buFont typeface="Wingdings" charset="2"/>
              <a:buChar char="ü"/>
            </a:pP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Il faut un </a:t>
            </a:r>
            <a:r>
              <a:rPr lang="fr-FR" sz="2000" b="1" u="sng" dirty="0" smtClean="0">
                <a:solidFill>
                  <a:schemeClr val="accent1">
                    <a:lumMod val="75000"/>
                  </a:schemeClr>
                </a:solidFill>
              </a:rPr>
              <a:t>dialogue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 entre l’œuf et l’organisme maternelle pour que l’implantation fonctionne !</a:t>
            </a:r>
          </a:p>
          <a:p>
            <a:pPr lvl="2">
              <a:buFont typeface="Wingdings" charset="2"/>
              <a:buChar char="ü"/>
            </a:pPr>
            <a:r>
              <a:rPr lang="fr-FR" sz="1800" dirty="0" smtClean="0">
                <a:solidFill>
                  <a:schemeClr val="accent1">
                    <a:lumMod val="75000"/>
                  </a:schemeClr>
                </a:solidFill>
              </a:rPr>
              <a:t>Une activation du blastocyste;</a:t>
            </a:r>
          </a:p>
          <a:p>
            <a:pPr lvl="2">
              <a:buFont typeface="Wingdings" charset="2"/>
              <a:buChar char="ü"/>
            </a:pPr>
            <a:r>
              <a:rPr lang="fr-FR" sz="1800" dirty="0" smtClean="0">
                <a:solidFill>
                  <a:schemeClr val="accent1">
                    <a:lumMod val="75000"/>
                  </a:schemeClr>
                </a:solidFill>
              </a:rPr>
              <a:t>Une tolérance immunitaire de la part de la mère;</a:t>
            </a:r>
            <a:endParaRPr lang="fr-FR" sz="1800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017810" y="5380672"/>
            <a:ext cx="3174188" cy="147732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00050" indent="-400050">
              <a:buFont typeface="+mj-lt"/>
              <a:buAutoNum type="romanUcPeriod" startAt="2"/>
            </a:pPr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Première Semaine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Migration des gamètes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Fécondation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Segmentation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Pré-implantation</a:t>
            </a:r>
            <a:endParaRPr lang="fr-FR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608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Anomalies de la </a:t>
            </a:r>
            <a:r>
              <a:rPr lang="fr-FR" dirty="0" err="1" smtClean="0">
                <a:solidFill>
                  <a:schemeClr val="accent1">
                    <a:lumMod val="75000"/>
                  </a:schemeClr>
                </a:solidFill>
              </a:rPr>
              <a:t>premiere</a:t>
            </a:r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 semaine</a:t>
            </a:r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Espace réservé du contenu 2"/>
          <p:cNvSpPr>
            <a:spLocks noGrp="1"/>
          </p:cNvSpPr>
          <p:nvPr>
            <p:ph sz="quarter" idx="13"/>
          </p:nvPr>
        </p:nvSpPr>
        <p:spPr>
          <a:xfrm>
            <a:off x="0" y="1627094"/>
            <a:ext cx="12192000" cy="4030578"/>
          </a:xfrm>
        </p:spPr>
        <p:txBody>
          <a:bodyPr anchor="t">
            <a:normAutofit/>
          </a:bodyPr>
          <a:lstStyle/>
          <a:p>
            <a:pPr lvl="1">
              <a:buFont typeface="Wingdings" charset="2"/>
              <a:buChar char="ü"/>
            </a:pPr>
            <a:r>
              <a:rPr lang="fr-FR" sz="1800" b="1" dirty="0" smtClean="0"/>
              <a:t>Anomalies Génétiques : </a:t>
            </a:r>
          </a:p>
          <a:p>
            <a:pPr lvl="2">
              <a:buFont typeface="Wingdings" charset="2"/>
              <a:buChar char="ü"/>
            </a:pPr>
            <a:r>
              <a:rPr lang="fr-FR" sz="1800" u="sng" dirty="0" smtClean="0"/>
              <a:t>Aneuploïdies chromosomiques </a:t>
            </a:r>
            <a:r>
              <a:rPr lang="fr-FR" sz="1800" dirty="0" smtClean="0"/>
              <a:t>: 50% des œufs éliminés par manque d’un CH viable;</a:t>
            </a:r>
          </a:p>
          <a:p>
            <a:pPr lvl="2">
              <a:buFont typeface="Wingdings" charset="2"/>
              <a:buChar char="ü"/>
            </a:pPr>
            <a:r>
              <a:rPr lang="fr-FR" sz="1800" u="sng" dirty="0" smtClean="0"/>
              <a:t>Anomalie de la tolérance immunitaire </a:t>
            </a:r>
            <a:r>
              <a:rPr lang="fr-FR" sz="1800" dirty="0" smtClean="0"/>
              <a:t>: L’organisme maternel ne tolère pas la présence de l’œuf</a:t>
            </a:r>
          </a:p>
          <a:p>
            <a:pPr lvl="1">
              <a:buFont typeface="Wingdings" charset="2"/>
              <a:buChar char="ü"/>
            </a:pPr>
            <a:r>
              <a:rPr lang="fr-FR" sz="1800" b="1" dirty="0" smtClean="0">
                <a:solidFill>
                  <a:srgbClr val="FF0000"/>
                </a:solidFill>
              </a:rPr>
              <a:t>Ce sont les causes les plus fréquentes de fausses couches à répétition !</a:t>
            </a:r>
          </a:p>
          <a:p>
            <a:pPr lvl="1">
              <a:buFont typeface="Wingdings" charset="2"/>
              <a:buChar char="ü"/>
            </a:pPr>
            <a:endParaRPr lang="fr-FR" sz="1800" b="1" dirty="0">
              <a:solidFill>
                <a:srgbClr val="FF0000"/>
              </a:solidFill>
            </a:endParaRPr>
          </a:p>
          <a:p>
            <a:pPr lvl="1">
              <a:buFont typeface="Wingdings" charset="2"/>
              <a:buChar char="ü"/>
            </a:pPr>
            <a:r>
              <a:rPr lang="fr-FR" sz="1800" b="1" dirty="0" smtClean="0"/>
              <a:t>Jumeaux :</a:t>
            </a:r>
          </a:p>
          <a:p>
            <a:pPr lvl="2">
              <a:buFont typeface="Wingdings" charset="2"/>
              <a:buChar char="ü"/>
            </a:pPr>
            <a:r>
              <a:rPr lang="fr-FR" sz="1800" u="sng" dirty="0" smtClean="0"/>
              <a:t>Vrais Jumeaux </a:t>
            </a:r>
            <a:r>
              <a:rPr lang="fr-FR" sz="1800" dirty="0" smtClean="0"/>
              <a:t>: Divisions du zygote initial en deux zygotes identiques;</a:t>
            </a:r>
          </a:p>
          <a:p>
            <a:pPr lvl="2">
              <a:buFont typeface="Wingdings" charset="2"/>
              <a:buChar char="ü"/>
            </a:pPr>
            <a:r>
              <a:rPr lang="fr-FR" sz="1800" u="sng" dirty="0" smtClean="0"/>
              <a:t>Faux Jumeaux </a:t>
            </a:r>
            <a:r>
              <a:rPr lang="fr-FR" sz="1800" dirty="0" smtClean="0"/>
              <a:t>: Fécondation de deux ovules par les </a:t>
            </a:r>
            <a:r>
              <a:rPr lang="fr-FR" sz="1800" dirty="0" err="1" smtClean="0"/>
              <a:t>sptz</a:t>
            </a:r>
            <a:r>
              <a:rPr lang="fr-FR" sz="1800" dirty="0" smtClean="0"/>
              <a:t>;</a:t>
            </a:r>
          </a:p>
        </p:txBody>
      </p:sp>
      <p:sp>
        <p:nvSpPr>
          <p:cNvPr id="5" name="Rectangle 4"/>
          <p:cNvSpPr/>
          <p:nvPr/>
        </p:nvSpPr>
        <p:spPr>
          <a:xfrm>
            <a:off x="9017810" y="5380672"/>
            <a:ext cx="3174188" cy="147732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L="400050" indent="-400050">
              <a:buFont typeface="+mj-lt"/>
              <a:buAutoNum type="romanUcPeriod" startAt="2"/>
            </a:pPr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Première Semaine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Migration des gamètes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Fécondation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/>
              <a:t>Segmentation</a:t>
            </a:r>
          </a:p>
          <a:p>
            <a:pPr marL="857250" lvl="1" indent="-400050">
              <a:buFont typeface="+mj-lt"/>
              <a:buAutoNum type="alphaLcPeriod"/>
            </a:pPr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Pré-implantation</a:t>
            </a:r>
            <a:endParaRPr lang="fr-FR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613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 txBox="1">
            <a:spLocks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800100" lvl="3" indent="0" algn="ctr" defTabSz="914400">
              <a:spcAft>
                <a:spcPts val="0"/>
              </a:spcAft>
              <a:buClrTx/>
              <a:buSzTx/>
              <a:buNone/>
            </a:pPr>
            <a:r>
              <a:rPr lang="fr-FR" sz="16600" dirty="0" smtClean="0">
                <a:solidFill>
                  <a:schemeClr val="accent1">
                    <a:lumMod val="75000"/>
                  </a:schemeClr>
                </a:solidFill>
                <a:latin typeface="Edwardian Script ITC" charset="0"/>
                <a:ea typeface="Edwardian Script ITC" charset="0"/>
                <a:cs typeface="Edwardian Script ITC" charset="0"/>
              </a:rPr>
              <a:t>The End</a:t>
            </a:r>
          </a:p>
        </p:txBody>
      </p:sp>
      <p:sp>
        <p:nvSpPr>
          <p:cNvPr id="4" name="Espace réservé du contenu 2"/>
          <p:cNvSpPr txBox="1">
            <a:spLocks/>
          </p:cNvSpPr>
          <p:nvPr/>
        </p:nvSpPr>
        <p:spPr>
          <a:xfrm>
            <a:off x="0" y="5916706"/>
            <a:ext cx="12192000" cy="94129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800100" lvl="3" indent="0" algn="ctr" defTabSz="914400">
              <a:spcAft>
                <a:spcPts val="0"/>
              </a:spcAft>
              <a:buClrTx/>
              <a:buSzTx/>
              <a:buNone/>
            </a:pPr>
            <a:r>
              <a:rPr lang="fr-FR" sz="2400" dirty="0" smtClean="0">
                <a:solidFill>
                  <a:schemeClr val="accent6">
                    <a:lumMod val="75000"/>
                  </a:schemeClr>
                </a:solidFill>
                <a:latin typeface="Apple Braille" charset="0"/>
                <a:ea typeface="Apple Braille" charset="0"/>
                <a:cs typeface="Apple Braille" charset="0"/>
              </a:rPr>
              <a:t>#</a:t>
            </a:r>
            <a:r>
              <a:rPr lang="fr-FR" sz="2400" dirty="0" err="1" smtClean="0">
                <a:solidFill>
                  <a:schemeClr val="accent6">
                    <a:lumMod val="75000"/>
                  </a:schemeClr>
                </a:solidFill>
                <a:latin typeface="Apple Braille" charset="0"/>
                <a:ea typeface="Apple Braille" charset="0"/>
                <a:cs typeface="Apple Braille" charset="0"/>
              </a:rPr>
              <a:t>toujoursplusdansl’excès</a:t>
            </a:r>
            <a:endParaRPr lang="fr-FR" sz="2400" dirty="0" smtClean="0">
              <a:solidFill>
                <a:schemeClr val="accent6">
                  <a:lumMod val="75000"/>
                </a:schemeClr>
              </a:solidFill>
              <a:latin typeface="Apple Braille" charset="0"/>
              <a:ea typeface="Apple Braille" charset="0"/>
              <a:cs typeface="Apple Braill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451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qcm #1</a:t>
            </a:r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Espace réservé du contenu 2"/>
          <p:cNvSpPr txBox="1">
            <a:spLocks/>
          </p:cNvSpPr>
          <p:nvPr/>
        </p:nvSpPr>
        <p:spPr>
          <a:xfrm>
            <a:off x="0" y="591671"/>
            <a:ext cx="12192000" cy="595704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fr-FR" sz="1800" dirty="0" smtClean="0"/>
          </a:p>
          <a:p>
            <a:pPr marL="0" indent="0">
              <a:buNone/>
            </a:pPr>
            <a:r>
              <a:rPr lang="fr-FR" sz="2400" b="1" u="sng" dirty="0" smtClean="0"/>
              <a:t>QCM 1</a:t>
            </a:r>
            <a:r>
              <a:rPr lang="fr-FR" sz="2400" b="1" u="sng" dirty="0"/>
              <a:t> : A propos de l’embryologie</a:t>
            </a:r>
          </a:p>
          <a:p>
            <a:pPr marL="0" indent="0">
              <a:buNone/>
            </a:pPr>
            <a:r>
              <a:rPr lang="fr-FR" sz="2400" dirty="0"/>
              <a:t>A) L’embryologie moléculaire permet la compréhension de la mise en place de l’embryon et de ses annexes.</a:t>
            </a:r>
          </a:p>
          <a:p>
            <a:pPr marL="0" indent="0">
              <a:buNone/>
            </a:pPr>
            <a:r>
              <a:rPr lang="fr-FR" sz="2400" dirty="0"/>
              <a:t>B) L’embryologie formelle correspond aux stades de </a:t>
            </a:r>
            <a:r>
              <a:rPr lang="fr-FR" sz="2400" dirty="0" smtClean="0"/>
              <a:t>Carnegie</a:t>
            </a:r>
            <a:endParaRPr lang="fr-FR" sz="2400" dirty="0"/>
          </a:p>
          <a:p>
            <a:pPr marL="0" indent="0">
              <a:buNone/>
            </a:pPr>
            <a:r>
              <a:rPr lang="fr-FR" sz="2400" dirty="0"/>
              <a:t>C) L’embryologie causale permet la compréhension du développement du futur fœtus uniquement ;</a:t>
            </a:r>
          </a:p>
          <a:p>
            <a:pPr marL="0" indent="0">
              <a:buNone/>
            </a:pPr>
            <a:r>
              <a:rPr lang="fr-FR" sz="2400" dirty="0"/>
              <a:t>D) La période embryonnaire correspond aux 8 premières semaines de grossesse. Elle se divise en deux sous groupes à savoir les Stades Précoces (pendant les 3 premières semaines) et les Stades Tardifs (à partir de la 5</a:t>
            </a:r>
            <a:r>
              <a:rPr lang="fr-FR" sz="2400" baseline="30000" dirty="0"/>
              <a:t>ème</a:t>
            </a:r>
            <a:r>
              <a:rPr lang="fr-FR" sz="2400" dirty="0"/>
              <a:t> semaine) ;</a:t>
            </a:r>
          </a:p>
          <a:p>
            <a:pPr marL="0" indent="0">
              <a:buNone/>
            </a:pPr>
            <a:r>
              <a:rPr lang="fr-FR" sz="2400" dirty="0"/>
              <a:t>E) Aucune de ses réponses n’est correcte ;</a:t>
            </a:r>
          </a:p>
          <a:p>
            <a:pPr marL="457200" lvl="1" indent="0">
              <a:buNone/>
            </a:pPr>
            <a:endParaRPr lang="fr-FR" sz="1800" dirty="0" smtClean="0"/>
          </a:p>
        </p:txBody>
      </p:sp>
    </p:spTree>
    <p:extLst>
      <p:ext uri="{BB962C8B-B14F-4D97-AF65-F5344CB8AC3E}">
        <p14:creationId xmlns:p14="http://schemas.microsoft.com/office/powerpoint/2010/main" val="1616607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qcm #1</a:t>
            </a:r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Espace réservé du contenu 2"/>
          <p:cNvSpPr txBox="1">
            <a:spLocks/>
          </p:cNvSpPr>
          <p:nvPr/>
        </p:nvSpPr>
        <p:spPr>
          <a:xfrm>
            <a:off x="0" y="591671"/>
            <a:ext cx="12192000" cy="595704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buNone/>
            </a:pPr>
            <a:endParaRPr lang="fr-FR" sz="1800" dirty="0" smtClean="0"/>
          </a:p>
          <a:p>
            <a:pPr marL="0" indent="0">
              <a:buNone/>
            </a:pPr>
            <a:r>
              <a:rPr lang="fr-FR" sz="2400" b="1" u="sng" dirty="0" smtClean="0"/>
              <a:t>QCM 1</a:t>
            </a:r>
            <a:r>
              <a:rPr lang="fr-FR" sz="2400" b="1" u="sng" dirty="0"/>
              <a:t> : A propos de l’embryologie</a:t>
            </a:r>
          </a:p>
          <a:p>
            <a:pPr marL="0" indent="0">
              <a:buNone/>
            </a:pPr>
            <a:r>
              <a:rPr lang="fr-FR" sz="2400" dirty="0">
                <a:solidFill>
                  <a:srgbClr val="00B050"/>
                </a:solidFill>
              </a:rPr>
              <a:t>A) L’embryologie moléculaire permet la compréhension de la mise en place de l’embryon et de ses annexes.</a:t>
            </a:r>
          </a:p>
          <a:p>
            <a:pPr marL="0" indent="0">
              <a:buNone/>
            </a:pPr>
            <a:r>
              <a:rPr lang="fr-FR" sz="2400" dirty="0">
                <a:solidFill>
                  <a:srgbClr val="00B050"/>
                </a:solidFill>
              </a:rPr>
              <a:t>B) L’embryologie formelle correspond aux stades de </a:t>
            </a:r>
            <a:r>
              <a:rPr lang="fr-FR" sz="2400" dirty="0" smtClean="0">
                <a:solidFill>
                  <a:srgbClr val="00B050"/>
                </a:solidFill>
              </a:rPr>
              <a:t>Carnegie</a:t>
            </a:r>
            <a:endParaRPr lang="fr-FR" sz="2400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fr-FR" sz="2400" dirty="0">
                <a:solidFill>
                  <a:srgbClr val="FF0000"/>
                </a:solidFill>
              </a:rPr>
              <a:t>C) L’embryologie causale permet la compréhension du développement du futur fœtus uniquement ;</a:t>
            </a:r>
          </a:p>
          <a:p>
            <a:pPr marL="0" indent="0">
              <a:buNone/>
            </a:pPr>
            <a:r>
              <a:rPr lang="fr-FR" sz="2400" dirty="0">
                <a:solidFill>
                  <a:srgbClr val="FF0000"/>
                </a:solidFill>
              </a:rPr>
              <a:t>D) La période embryonnaire correspond aux 8 premières semaines de grossesse. Elle se divise en deux sous groupes à savoir les Stades Précoces (pendant les 3 premières semaines) et les Stades Tardifs (à partir de la 5</a:t>
            </a:r>
            <a:r>
              <a:rPr lang="fr-FR" sz="2400" baseline="30000" dirty="0">
                <a:solidFill>
                  <a:srgbClr val="FF0000"/>
                </a:solidFill>
              </a:rPr>
              <a:t>ème</a:t>
            </a:r>
            <a:r>
              <a:rPr lang="fr-FR" sz="2400" dirty="0">
                <a:solidFill>
                  <a:srgbClr val="FF0000"/>
                </a:solidFill>
              </a:rPr>
              <a:t> semaine) ;</a:t>
            </a:r>
          </a:p>
          <a:p>
            <a:pPr marL="0" indent="0">
              <a:buNone/>
            </a:pPr>
            <a:r>
              <a:rPr lang="fr-FR" sz="2400" dirty="0">
                <a:solidFill>
                  <a:srgbClr val="FF0000"/>
                </a:solidFill>
              </a:rPr>
              <a:t>E) Aucune de ses réponses n’est correcte ;</a:t>
            </a:r>
          </a:p>
          <a:p>
            <a:pPr marL="457200" lvl="1" indent="0">
              <a:buNone/>
            </a:pPr>
            <a:endParaRPr lang="fr-FR" sz="1800" dirty="0" smtClean="0"/>
          </a:p>
        </p:txBody>
      </p:sp>
    </p:spTree>
    <p:extLst>
      <p:ext uri="{BB962C8B-B14F-4D97-AF65-F5344CB8AC3E}">
        <p14:creationId xmlns:p14="http://schemas.microsoft.com/office/powerpoint/2010/main" val="1244582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qcm #2</a:t>
            </a:r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Espace réservé du contenu 2"/>
          <p:cNvSpPr txBox="1">
            <a:spLocks/>
          </p:cNvSpPr>
          <p:nvPr/>
        </p:nvSpPr>
        <p:spPr>
          <a:xfrm>
            <a:off x="0" y="591671"/>
            <a:ext cx="12192000" cy="595704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400" b="1" u="sng" dirty="0"/>
              <a:t>QCM </a:t>
            </a:r>
            <a:r>
              <a:rPr lang="fr-FR" sz="2400" b="1" u="sng" dirty="0" smtClean="0"/>
              <a:t>2 : </a:t>
            </a:r>
            <a:r>
              <a:rPr lang="fr-FR" sz="2400" b="1" u="sng" dirty="0"/>
              <a:t>A propos de l’embryologie :</a:t>
            </a:r>
          </a:p>
          <a:p>
            <a:pPr marL="0" indent="0">
              <a:buNone/>
            </a:pPr>
            <a:r>
              <a:rPr lang="fr-FR" sz="2400" dirty="0"/>
              <a:t>A) La période embryonnaire s’étend sur les 8 premières semaines de vie et se divise en 23 stades de </a:t>
            </a:r>
            <a:r>
              <a:rPr lang="fr-FR" sz="2400" dirty="0" smtClean="0"/>
              <a:t>Carnegie</a:t>
            </a:r>
            <a:r>
              <a:rPr lang="fr-FR" sz="2400" dirty="0"/>
              <a:t> ;</a:t>
            </a:r>
          </a:p>
          <a:p>
            <a:pPr marL="0" indent="0">
              <a:buNone/>
            </a:pPr>
            <a:r>
              <a:rPr lang="fr-FR" sz="2400" dirty="0"/>
              <a:t>B) La période fœtale utilise les stades de </a:t>
            </a:r>
            <a:r>
              <a:rPr lang="fr-FR" sz="2400" dirty="0" smtClean="0"/>
              <a:t>Carnegie </a:t>
            </a:r>
            <a:r>
              <a:rPr lang="fr-FR" sz="2400" dirty="0"/>
              <a:t>afin de décrire l’évolution du </a:t>
            </a:r>
            <a:r>
              <a:rPr lang="fr-FR" sz="2400" dirty="0" err="1"/>
              <a:t>foetus</a:t>
            </a:r>
            <a:endParaRPr lang="fr-FR" sz="2400" dirty="0"/>
          </a:p>
          <a:p>
            <a:pPr marL="0" indent="0">
              <a:buNone/>
            </a:pPr>
            <a:r>
              <a:rPr lang="fr-FR" sz="2400" dirty="0"/>
              <a:t>C) Les stades de </a:t>
            </a:r>
            <a:r>
              <a:rPr lang="fr-FR" sz="2400" dirty="0" smtClean="0"/>
              <a:t>Carnegie </a:t>
            </a:r>
            <a:r>
              <a:rPr lang="fr-FR" sz="2400" dirty="0"/>
              <a:t>sont une </a:t>
            </a:r>
            <a:r>
              <a:rPr lang="fr-FR" sz="2400" dirty="0" err="1"/>
              <a:t>quadrilation</a:t>
            </a:r>
            <a:r>
              <a:rPr lang="fr-FR" sz="2400" dirty="0"/>
              <a:t> permettant de décrire l’évolution de l’embryon grâce à l’âge présumé, le taille, les caractéristiques morphologiques et le sexe ;</a:t>
            </a:r>
          </a:p>
          <a:p>
            <a:pPr marL="0" indent="0">
              <a:buNone/>
            </a:pPr>
            <a:r>
              <a:rPr lang="fr-FR" sz="2400" dirty="0"/>
              <a:t>D) Il existe 23 stades de </a:t>
            </a:r>
            <a:r>
              <a:rPr lang="fr-FR" sz="2400" dirty="0" smtClean="0"/>
              <a:t>Carnegie </a:t>
            </a:r>
            <a:r>
              <a:rPr lang="fr-FR" sz="2400" dirty="0"/>
              <a:t>occupent les 8 semaines de la période embryonnaire dont 13 définissent les 4 premières semaines de vie ;</a:t>
            </a:r>
          </a:p>
          <a:p>
            <a:pPr marL="0" indent="0">
              <a:buNone/>
            </a:pPr>
            <a:r>
              <a:rPr lang="fr-FR" sz="2400" dirty="0"/>
              <a:t>E) Aucunes de ses réponses n’est correcte ;</a:t>
            </a:r>
          </a:p>
          <a:p>
            <a:pPr marL="457200" lvl="1" indent="0">
              <a:buNone/>
            </a:pPr>
            <a:endParaRPr lang="fr-FR" sz="1800" dirty="0" smtClean="0"/>
          </a:p>
        </p:txBody>
      </p:sp>
    </p:spTree>
    <p:extLst>
      <p:ext uri="{BB962C8B-B14F-4D97-AF65-F5344CB8AC3E}">
        <p14:creationId xmlns:p14="http://schemas.microsoft.com/office/powerpoint/2010/main" val="96058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qcm #2</a:t>
            </a:r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Espace réservé du contenu 2"/>
          <p:cNvSpPr txBox="1">
            <a:spLocks/>
          </p:cNvSpPr>
          <p:nvPr/>
        </p:nvSpPr>
        <p:spPr>
          <a:xfrm>
            <a:off x="0" y="591671"/>
            <a:ext cx="12192000" cy="595704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400" b="1" u="sng" dirty="0"/>
              <a:t>QCM </a:t>
            </a:r>
            <a:r>
              <a:rPr lang="fr-FR" sz="2400" b="1" u="sng" dirty="0" smtClean="0"/>
              <a:t>2 : </a:t>
            </a:r>
            <a:r>
              <a:rPr lang="fr-FR" sz="2400" b="1" u="sng" dirty="0"/>
              <a:t>A propos de l’embryologie :</a:t>
            </a:r>
          </a:p>
          <a:p>
            <a:pPr marL="0" indent="0">
              <a:buNone/>
            </a:pPr>
            <a:r>
              <a:rPr lang="fr-FR" sz="2400" dirty="0">
                <a:solidFill>
                  <a:srgbClr val="00B050"/>
                </a:solidFill>
              </a:rPr>
              <a:t>A) La période embryonnaire s’étend sur les 8 premières semaines de vie et se divise en 23 stades de </a:t>
            </a:r>
            <a:r>
              <a:rPr lang="fr-FR" sz="2400" dirty="0" smtClean="0">
                <a:solidFill>
                  <a:srgbClr val="00B050"/>
                </a:solidFill>
              </a:rPr>
              <a:t>Carnegie</a:t>
            </a:r>
            <a:r>
              <a:rPr lang="fr-FR" sz="2400" dirty="0">
                <a:solidFill>
                  <a:srgbClr val="00B050"/>
                </a:solidFill>
              </a:rPr>
              <a:t> ;</a:t>
            </a:r>
          </a:p>
          <a:p>
            <a:pPr marL="0" indent="0">
              <a:buNone/>
            </a:pPr>
            <a:r>
              <a:rPr lang="fr-FR" sz="2400" dirty="0">
                <a:solidFill>
                  <a:srgbClr val="FF0000"/>
                </a:solidFill>
              </a:rPr>
              <a:t>B) La période fœtale utilise les stades de </a:t>
            </a:r>
            <a:r>
              <a:rPr lang="fr-FR" sz="2400" dirty="0" smtClean="0">
                <a:solidFill>
                  <a:srgbClr val="FF0000"/>
                </a:solidFill>
              </a:rPr>
              <a:t>Carnegie </a:t>
            </a:r>
            <a:r>
              <a:rPr lang="fr-FR" sz="2400" dirty="0">
                <a:solidFill>
                  <a:srgbClr val="FF0000"/>
                </a:solidFill>
              </a:rPr>
              <a:t>afin de décrire l’évolution du </a:t>
            </a:r>
            <a:r>
              <a:rPr lang="fr-FR" sz="2400" dirty="0" err="1">
                <a:solidFill>
                  <a:srgbClr val="FF0000"/>
                </a:solidFill>
              </a:rPr>
              <a:t>foetus</a:t>
            </a:r>
            <a:endParaRPr lang="fr-FR" sz="24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fr-FR" sz="2400" dirty="0">
                <a:solidFill>
                  <a:srgbClr val="FF0000"/>
                </a:solidFill>
              </a:rPr>
              <a:t>C) Les stades de </a:t>
            </a:r>
            <a:r>
              <a:rPr lang="fr-FR" sz="2400" dirty="0" smtClean="0">
                <a:solidFill>
                  <a:srgbClr val="FF0000"/>
                </a:solidFill>
              </a:rPr>
              <a:t>Carnegie </a:t>
            </a:r>
            <a:r>
              <a:rPr lang="fr-FR" sz="2400" dirty="0">
                <a:solidFill>
                  <a:srgbClr val="FF0000"/>
                </a:solidFill>
              </a:rPr>
              <a:t>sont une </a:t>
            </a:r>
            <a:r>
              <a:rPr lang="fr-FR" sz="2400" dirty="0" err="1" smtClean="0">
                <a:solidFill>
                  <a:srgbClr val="FF0000"/>
                </a:solidFill>
              </a:rPr>
              <a:t>quadrillation</a:t>
            </a:r>
            <a:r>
              <a:rPr lang="fr-FR" sz="2400" dirty="0" smtClean="0">
                <a:solidFill>
                  <a:srgbClr val="FF0000"/>
                </a:solidFill>
              </a:rPr>
              <a:t> </a:t>
            </a:r>
            <a:r>
              <a:rPr lang="fr-FR" sz="2400" dirty="0">
                <a:solidFill>
                  <a:srgbClr val="FF0000"/>
                </a:solidFill>
              </a:rPr>
              <a:t>permettant de décrire l’évolution de l’embryon grâce à l’âge présumé, le taille, les caractéristiques morphologiques et le sexe ;</a:t>
            </a:r>
          </a:p>
          <a:p>
            <a:pPr marL="0" indent="0">
              <a:buNone/>
            </a:pPr>
            <a:r>
              <a:rPr lang="fr-FR" sz="2400" dirty="0">
                <a:solidFill>
                  <a:srgbClr val="00B050"/>
                </a:solidFill>
              </a:rPr>
              <a:t>D) Il existe 23 stades de </a:t>
            </a:r>
            <a:r>
              <a:rPr lang="fr-FR" sz="2400" dirty="0" smtClean="0">
                <a:solidFill>
                  <a:srgbClr val="00B050"/>
                </a:solidFill>
              </a:rPr>
              <a:t>Carnegie occupant </a:t>
            </a:r>
            <a:r>
              <a:rPr lang="fr-FR" sz="2400" dirty="0">
                <a:solidFill>
                  <a:srgbClr val="00B050"/>
                </a:solidFill>
              </a:rPr>
              <a:t>les 8 semaines de la période embryonnaire dont 13 définissent les 4 premières semaines de vie ;</a:t>
            </a:r>
          </a:p>
          <a:p>
            <a:pPr marL="0" indent="0">
              <a:buNone/>
            </a:pPr>
            <a:r>
              <a:rPr lang="fr-FR" sz="2400" dirty="0">
                <a:solidFill>
                  <a:srgbClr val="FF0000"/>
                </a:solidFill>
              </a:rPr>
              <a:t>E) Aucunes de ses réponses n’est correcte ;</a:t>
            </a:r>
          </a:p>
          <a:p>
            <a:pPr marL="457200" lvl="1" indent="0">
              <a:buNone/>
            </a:pPr>
            <a:endParaRPr lang="fr-FR" sz="1800" dirty="0" smtClean="0"/>
          </a:p>
        </p:txBody>
      </p:sp>
    </p:spTree>
    <p:extLst>
      <p:ext uri="{BB962C8B-B14F-4D97-AF65-F5344CB8AC3E}">
        <p14:creationId xmlns:p14="http://schemas.microsoft.com/office/powerpoint/2010/main" val="666973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qcm #3</a:t>
            </a:r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Espace réservé du contenu 2"/>
          <p:cNvSpPr txBox="1">
            <a:spLocks/>
          </p:cNvSpPr>
          <p:nvPr/>
        </p:nvSpPr>
        <p:spPr>
          <a:xfrm>
            <a:off x="0" y="591671"/>
            <a:ext cx="12192000" cy="595704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400" b="1" u="sng" dirty="0"/>
              <a:t>QCM 3 : A propos de la première semaine du développement :</a:t>
            </a:r>
            <a:r>
              <a:rPr lang="fr-FR" sz="2400" dirty="0"/>
              <a:t> </a:t>
            </a:r>
          </a:p>
          <a:p>
            <a:pPr marL="0" indent="0">
              <a:buNone/>
            </a:pPr>
            <a:r>
              <a:rPr lang="fr-FR" sz="2400" dirty="0"/>
              <a:t>A) Le spermatozoïde devenu mature dans les voies génitales masculines va traverser 3 barrières avant de rejoindre l’ovocyte ;</a:t>
            </a:r>
          </a:p>
          <a:p>
            <a:pPr marL="0" indent="0">
              <a:buNone/>
            </a:pPr>
            <a:r>
              <a:rPr lang="fr-FR" sz="2400" dirty="0"/>
              <a:t>B) L’ovule ayant effectué toutes ses divisions attend le spermatozoïde dans l’ampoule de la trompe ;</a:t>
            </a:r>
          </a:p>
          <a:p>
            <a:pPr marL="0" indent="0">
              <a:buNone/>
            </a:pPr>
            <a:r>
              <a:rPr lang="fr-FR" sz="2400" dirty="0"/>
              <a:t>C) L’ovule fécondé se déplace ensuite selon un mode purement passif ;</a:t>
            </a:r>
          </a:p>
          <a:p>
            <a:pPr marL="0" indent="0">
              <a:buNone/>
            </a:pPr>
            <a:r>
              <a:rPr lang="fr-FR" sz="2400" dirty="0"/>
              <a:t>D) L’œuf formé va attendre d’être dans la cavité utérine pour démarrer ses divisions ;</a:t>
            </a:r>
          </a:p>
          <a:p>
            <a:pPr marL="0" indent="0">
              <a:buNone/>
            </a:pPr>
            <a:r>
              <a:rPr lang="fr-FR" sz="2400" dirty="0"/>
              <a:t>E) Aucunes de ces réponses n’est correction </a:t>
            </a:r>
          </a:p>
        </p:txBody>
      </p:sp>
    </p:spTree>
    <p:extLst>
      <p:ext uri="{BB962C8B-B14F-4D97-AF65-F5344CB8AC3E}">
        <p14:creationId xmlns:p14="http://schemas.microsoft.com/office/powerpoint/2010/main" val="614703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qcm #3</a:t>
            </a:r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Espace réservé du contenu 2"/>
          <p:cNvSpPr txBox="1">
            <a:spLocks/>
          </p:cNvSpPr>
          <p:nvPr/>
        </p:nvSpPr>
        <p:spPr>
          <a:xfrm>
            <a:off x="0" y="591671"/>
            <a:ext cx="12192000" cy="5957047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fr-FR" sz="2400" b="1" u="sng" dirty="0"/>
              <a:t>QCM 3 : A propos de la première semaine du développement :</a:t>
            </a:r>
            <a:r>
              <a:rPr lang="fr-FR" sz="2400" dirty="0"/>
              <a:t> </a:t>
            </a:r>
          </a:p>
          <a:p>
            <a:pPr marL="0" indent="0">
              <a:buNone/>
            </a:pPr>
            <a:r>
              <a:rPr lang="fr-FR" sz="2400" dirty="0">
                <a:solidFill>
                  <a:srgbClr val="FF0000"/>
                </a:solidFill>
              </a:rPr>
              <a:t>A) Le spermatozoïde devenu mature dans les voies génitales masculines va traverser 3 barrières avant de rejoindre l’ovocyte ;</a:t>
            </a:r>
          </a:p>
          <a:p>
            <a:pPr marL="0" indent="0">
              <a:buNone/>
            </a:pPr>
            <a:r>
              <a:rPr lang="fr-FR" sz="2400" dirty="0">
                <a:solidFill>
                  <a:srgbClr val="FF0000"/>
                </a:solidFill>
              </a:rPr>
              <a:t>B) L’ovule ayant effectué toutes ses divisions attend le spermatozoïde dans l’ampoule de la trompe ;</a:t>
            </a:r>
          </a:p>
          <a:p>
            <a:pPr marL="0" indent="0">
              <a:buNone/>
            </a:pPr>
            <a:r>
              <a:rPr lang="fr-FR" sz="2400" dirty="0">
                <a:solidFill>
                  <a:srgbClr val="00B050"/>
                </a:solidFill>
              </a:rPr>
              <a:t>C) L’ovule fécondé se </a:t>
            </a:r>
            <a:r>
              <a:rPr lang="fr-FR" sz="2400" dirty="0" smtClean="0">
                <a:solidFill>
                  <a:srgbClr val="00B050"/>
                </a:solidFill>
              </a:rPr>
              <a:t>déplace </a:t>
            </a:r>
            <a:r>
              <a:rPr lang="fr-FR" sz="2400" dirty="0">
                <a:solidFill>
                  <a:srgbClr val="00B050"/>
                </a:solidFill>
              </a:rPr>
              <a:t>selon un mode purement passif ;</a:t>
            </a:r>
          </a:p>
          <a:p>
            <a:pPr marL="0" indent="0">
              <a:buNone/>
            </a:pPr>
            <a:r>
              <a:rPr lang="fr-FR" sz="2400" dirty="0">
                <a:solidFill>
                  <a:srgbClr val="FF0000"/>
                </a:solidFill>
              </a:rPr>
              <a:t>D) L’œuf formé va attendre d’être dans la cavité utérine pour démarrer ses divisions ;</a:t>
            </a:r>
          </a:p>
          <a:p>
            <a:pPr marL="0" indent="0">
              <a:buNone/>
            </a:pPr>
            <a:r>
              <a:rPr lang="fr-FR" sz="2400" dirty="0">
                <a:solidFill>
                  <a:srgbClr val="FF0000"/>
                </a:solidFill>
              </a:rPr>
              <a:t>E) Aucunes de ces réponses n’est correction </a:t>
            </a:r>
          </a:p>
        </p:txBody>
      </p:sp>
    </p:spTree>
    <p:extLst>
      <p:ext uri="{BB962C8B-B14F-4D97-AF65-F5344CB8AC3E}">
        <p14:creationId xmlns:p14="http://schemas.microsoft.com/office/powerpoint/2010/main" val="1011480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Droplet</Template>
  <TotalTime>1058</TotalTime>
  <Words>1681</Words>
  <Application>Microsoft Macintosh PowerPoint</Application>
  <PresentationFormat>Grand écran</PresentationFormat>
  <Paragraphs>350</Paragraphs>
  <Slides>30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8" baseType="lpstr">
      <vt:lpstr>Apple Braille</vt:lpstr>
      <vt:lpstr>Calibri</vt:lpstr>
      <vt:lpstr>Courier New</vt:lpstr>
      <vt:lpstr>Edwardian Script ITC</vt:lpstr>
      <vt:lpstr>Tw Cen MT</vt:lpstr>
      <vt:lpstr>Wingdings</vt:lpstr>
      <vt:lpstr>Arial</vt:lpstr>
      <vt:lpstr>Droplet</vt:lpstr>
      <vt:lpstr>embryologie</vt:lpstr>
      <vt:lpstr>L’Embryologie, c’est quoi ?</vt:lpstr>
      <vt:lpstr>Présentation PowerPoint</vt:lpstr>
      <vt:lpstr>PRESENTATION</vt:lpstr>
      <vt:lpstr>Développement embryo fœtal</vt:lpstr>
      <vt:lpstr>Développement embryo fœtale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embryologie</dc:title>
  <dc:creator>Yann Monfort</dc:creator>
  <cp:lastModifiedBy>Yann Monfort</cp:lastModifiedBy>
  <cp:revision>118</cp:revision>
  <dcterms:created xsi:type="dcterms:W3CDTF">2016-07-15T22:49:37Z</dcterms:created>
  <dcterms:modified xsi:type="dcterms:W3CDTF">2016-08-17T14:35:17Z</dcterms:modified>
</cp:coreProperties>
</file>