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omments/comment1.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ulia Verucchi" initials="JV" lastIdx="2" clrIdx="0">
    <p:extLst>
      <p:ext uri="{19B8F6BF-5375-455C-9EA6-DF929625EA0E}">
        <p15:presenceInfo xmlns:p15="http://schemas.microsoft.com/office/powerpoint/2012/main" userId="Julia Verucchi"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249" autoAdjust="0"/>
  </p:normalViewPr>
  <p:slideViewPr>
    <p:cSldViewPr snapToGrid="0">
      <p:cViewPr varScale="1">
        <p:scale>
          <a:sx n="72" d="100"/>
          <a:sy n="72" d="100"/>
        </p:scale>
        <p:origin x="65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commentAuthors" Target="commentAuthor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0-08-14T02:22:51.379" idx="1">
    <p:pos x="10" y="10"/>
    <p:text/>
    <p:extLst>
      <p:ext uri="{C676402C-5697-4E1C-873F-D02D1690AC5C}">
        <p15:threadingInfo xmlns:p15="http://schemas.microsoft.com/office/powerpoint/2012/main" timeZoneBias="-120"/>
      </p:ext>
    </p:extLst>
  </p:cm>
</p:cmLst>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F3C2FE7-87BC-476B-966C-6F5D11BE3846}"/>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DBDAF4A2-8435-4A43-9B62-BE0FBF44963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734AC5C7-AE0E-443D-9C0C-F721E3EF169A}"/>
              </a:ext>
            </a:extLst>
          </p:cNvPr>
          <p:cNvSpPr>
            <a:spLocks noGrp="1"/>
          </p:cNvSpPr>
          <p:nvPr>
            <p:ph type="dt" sz="half" idx="10"/>
          </p:nvPr>
        </p:nvSpPr>
        <p:spPr/>
        <p:txBody>
          <a:bodyPr/>
          <a:lstStyle/>
          <a:p>
            <a:fld id="{A0542582-9181-4816-B402-FC3213E3364B}" type="datetimeFigureOut">
              <a:rPr lang="fr-FR" smtClean="0"/>
              <a:t>06/01/2021</a:t>
            </a:fld>
            <a:endParaRPr lang="fr-FR"/>
          </a:p>
        </p:txBody>
      </p:sp>
      <p:sp>
        <p:nvSpPr>
          <p:cNvPr id="5" name="Espace réservé du pied de page 4">
            <a:extLst>
              <a:ext uri="{FF2B5EF4-FFF2-40B4-BE49-F238E27FC236}">
                <a16:creationId xmlns:a16="http://schemas.microsoft.com/office/drawing/2014/main" id="{B00FCACC-33CF-45C7-B7CA-15CA6F846D0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29C7EB0-144E-407F-B8EF-04E71D08C8F7}"/>
              </a:ext>
            </a:extLst>
          </p:cNvPr>
          <p:cNvSpPr>
            <a:spLocks noGrp="1"/>
          </p:cNvSpPr>
          <p:nvPr>
            <p:ph type="sldNum" sz="quarter" idx="12"/>
          </p:nvPr>
        </p:nvSpPr>
        <p:spPr/>
        <p:txBody>
          <a:bodyPr/>
          <a:lstStyle/>
          <a:p>
            <a:fld id="{F5296E54-6C27-4864-A51B-4D558187BA3F}" type="slidenum">
              <a:rPr lang="fr-FR" smtClean="0"/>
              <a:t>‹N°›</a:t>
            </a:fld>
            <a:endParaRPr lang="fr-FR"/>
          </a:p>
        </p:txBody>
      </p:sp>
    </p:spTree>
    <p:extLst>
      <p:ext uri="{BB962C8B-B14F-4D97-AF65-F5344CB8AC3E}">
        <p14:creationId xmlns:p14="http://schemas.microsoft.com/office/powerpoint/2010/main" val="40436865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788370B-B65B-47A8-B57A-892FD23E7919}"/>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AC4BD24-EE05-474D-ADF6-15957AC7105D}"/>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B19A516-597A-4608-A4AC-D8D8942AC5BC}"/>
              </a:ext>
            </a:extLst>
          </p:cNvPr>
          <p:cNvSpPr>
            <a:spLocks noGrp="1"/>
          </p:cNvSpPr>
          <p:nvPr>
            <p:ph type="dt" sz="half" idx="10"/>
          </p:nvPr>
        </p:nvSpPr>
        <p:spPr/>
        <p:txBody>
          <a:bodyPr/>
          <a:lstStyle/>
          <a:p>
            <a:fld id="{A0542582-9181-4816-B402-FC3213E3364B}" type="datetimeFigureOut">
              <a:rPr lang="fr-FR" smtClean="0"/>
              <a:t>06/01/2021</a:t>
            </a:fld>
            <a:endParaRPr lang="fr-FR"/>
          </a:p>
        </p:txBody>
      </p:sp>
      <p:sp>
        <p:nvSpPr>
          <p:cNvPr id="5" name="Espace réservé du pied de page 4">
            <a:extLst>
              <a:ext uri="{FF2B5EF4-FFF2-40B4-BE49-F238E27FC236}">
                <a16:creationId xmlns:a16="http://schemas.microsoft.com/office/drawing/2014/main" id="{9ED55680-BAB5-4356-B6F3-63F1448FCF3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5E9BDA5-99A7-4808-92DF-5EAB052FBD1C}"/>
              </a:ext>
            </a:extLst>
          </p:cNvPr>
          <p:cNvSpPr>
            <a:spLocks noGrp="1"/>
          </p:cNvSpPr>
          <p:nvPr>
            <p:ph type="sldNum" sz="quarter" idx="12"/>
          </p:nvPr>
        </p:nvSpPr>
        <p:spPr/>
        <p:txBody>
          <a:bodyPr/>
          <a:lstStyle/>
          <a:p>
            <a:fld id="{F5296E54-6C27-4864-A51B-4D558187BA3F}" type="slidenum">
              <a:rPr lang="fr-FR" smtClean="0"/>
              <a:t>‹N°›</a:t>
            </a:fld>
            <a:endParaRPr lang="fr-FR"/>
          </a:p>
        </p:txBody>
      </p:sp>
    </p:spTree>
    <p:extLst>
      <p:ext uri="{BB962C8B-B14F-4D97-AF65-F5344CB8AC3E}">
        <p14:creationId xmlns:p14="http://schemas.microsoft.com/office/powerpoint/2010/main" val="35330406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8E81C7D-193E-4E75-BB5A-91E712CF3DB3}"/>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C1DB0407-5CB0-4D82-A5AB-9B88EC589C7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F2F4AC34-AEB8-44C6-9F01-52CA95F7ED92}"/>
              </a:ext>
            </a:extLst>
          </p:cNvPr>
          <p:cNvSpPr>
            <a:spLocks noGrp="1"/>
          </p:cNvSpPr>
          <p:nvPr>
            <p:ph type="dt" sz="half" idx="10"/>
          </p:nvPr>
        </p:nvSpPr>
        <p:spPr/>
        <p:txBody>
          <a:bodyPr/>
          <a:lstStyle/>
          <a:p>
            <a:fld id="{A0542582-9181-4816-B402-FC3213E3364B}" type="datetimeFigureOut">
              <a:rPr lang="fr-FR" smtClean="0"/>
              <a:t>06/01/2021</a:t>
            </a:fld>
            <a:endParaRPr lang="fr-FR"/>
          </a:p>
        </p:txBody>
      </p:sp>
      <p:sp>
        <p:nvSpPr>
          <p:cNvPr id="5" name="Espace réservé du pied de page 4">
            <a:extLst>
              <a:ext uri="{FF2B5EF4-FFF2-40B4-BE49-F238E27FC236}">
                <a16:creationId xmlns:a16="http://schemas.microsoft.com/office/drawing/2014/main" id="{95960D13-1CEB-4A86-B833-D89D03E0251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664BCF7-CFCD-4F40-ABE0-D365D396E7D0}"/>
              </a:ext>
            </a:extLst>
          </p:cNvPr>
          <p:cNvSpPr>
            <a:spLocks noGrp="1"/>
          </p:cNvSpPr>
          <p:nvPr>
            <p:ph type="sldNum" sz="quarter" idx="12"/>
          </p:nvPr>
        </p:nvSpPr>
        <p:spPr/>
        <p:txBody>
          <a:bodyPr/>
          <a:lstStyle/>
          <a:p>
            <a:fld id="{F5296E54-6C27-4864-A51B-4D558187BA3F}" type="slidenum">
              <a:rPr lang="fr-FR" smtClean="0"/>
              <a:t>‹N°›</a:t>
            </a:fld>
            <a:endParaRPr lang="fr-FR"/>
          </a:p>
        </p:txBody>
      </p:sp>
    </p:spTree>
    <p:extLst>
      <p:ext uri="{BB962C8B-B14F-4D97-AF65-F5344CB8AC3E}">
        <p14:creationId xmlns:p14="http://schemas.microsoft.com/office/powerpoint/2010/main" val="8942005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9BABEFB-12D1-4CE1-A051-E307619E6CC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32EA28A-4D76-476A-92E6-AB51D9188E5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938059A2-D0B4-44A1-A989-256A6C0C18C4}"/>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CEC6AC79-795D-4A47-AE1A-2EEAE872C820}"/>
              </a:ext>
            </a:extLst>
          </p:cNvPr>
          <p:cNvSpPr>
            <a:spLocks noGrp="1"/>
          </p:cNvSpPr>
          <p:nvPr>
            <p:ph type="dt" sz="half" idx="10"/>
          </p:nvPr>
        </p:nvSpPr>
        <p:spPr/>
        <p:txBody>
          <a:bodyPr/>
          <a:lstStyle/>
          <a:p>
            <a:fld id="{A0542582-9181-4816-B402-FC3213E3364B}" type="datetimeFigureOut">
              <a:rPr lang="fr-FR" smtClean="0"/>
              <a:t>06/01/2021</a:t>
            </a:fld>
            <a:endParaRPr lang="fr-FR"/>
          </a:p>
        </p:txBody>
      </p:sp>
      <p:sp>
        <p:nvSpPr>
          <p:cNvPr id="6" name="Espace réservé du pied de page 5">
            <a:extLst>
              <a:ext uri="{FF2B5EF4-FFF2-40B4-BE49-F238E27FC236}">
                <a16:creationId xmlns:a16="http://schemas.microsoft.com/office/drawing/2014/main" id="{559C0A58-1E89-46E1-8650-8F3903F3424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72BC789-630C-4F93-882C-0550D4D09CD4}"/>
              </a:ext>
            </a:extLst>
          </p:cNvPr>
          <p:cNvSpPr>
            <a:spLocks noGrp="1"/>
          </p:cNvSpPr>
          <p:nvPr>
            <p:ph type="sldNum" sz="quarter" idx="12"/>
          </p:nvPr>
        </p:nvSpPr>
        <p:spPr/>
        <p:txBody>
          <a:bodyPr/>
          <a:lstStyle/>
          <a:p>
            <a:fld id="{F5296E54-6C27-4864-A51B-4D558187BA3F}" type="slidenum">
              <a:rPr lang="fr-FR" smtClean="0"/>
              <a:t>‹N°›</a:t>
            </a:fld>
            <a:endParaRPr lang="fr-FR"/>
          </a:p>
        </p:txBody>
      </p:sp>
    </p:spTree>
    <p:extLst>
      <p:ext uri="{BB962C8B-B14F-4D97-AF65-F5344CB8AC3E}">
        <p14:creationId xmlns:p14="http://schemas.microsoft.com/office/powerpoint/2010/main" val="42311404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5066EEE-BB2C-4845-87F3-572B905259F5}"/>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316E9C5A-4C8E-4B7E-B8F4-8D98C4984D7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9E7BC5EA-B2AB-49DC-9AC3-FED0B5B629CE}"/>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F84BBF-95D9-4093-A7D6-3895C9DEBD0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3BC21F30-C9CC-4FA5-8510-6A2C703B056C}"/>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35AEF19C-6DCE-4B1A-B112-123CF73A4582}"/>
              </a:ext>
            </a:extLst>
          </p:cNvPr>
          <p:cNvSpPr>
            <a:spLocks noGrp="1"/>
          </p:cNvSpPr>
          <p:nvPr>
            <p:ph type="dt" sz="half" idx="10"/>
          </p:nvPr>
        </p:nvSpPr>
        <p:spPr/>
        <p:txBody>
          <a:bodyPr/>
          <a:lstStyle/>
          <a:p>
            <a:fld id="{A0542582-9181-4816-B402-FC3213E3364B}" type="datetimeFigureOut">
              <a:rPr lang="fr-FR" smtClean="0"/>
              <a:t>06/01/2021</a:t>
            </a:fld>
            <a:endParaRPr lang="fr-FR"/>
          </a:p>
        </p:txBody>
      </p:sp>
      <p:sp>
        <p:nvSpPr>
          <p:cNvPr id="8" name="Espace réservé du pied de page 7">
            <a:extLst>
              <a:ext uri="{FF2B5EF4-FFF2-40B4-BE49-F238E27FC236}">
                <a16:creationId xmlns:a16="http://schemas.microsoft.com/office/drawing/2014/main" id="{2FEAD52B-805D-4440-AEB3-3BFE108195FE}"/>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CDB708A7-8301-4543-94EF-E7CD0522FBAE}"/>
              </a:ext>
            </a:extLst>
          </p:cNvPr>
          <p:cNvSpPr>
            <a:spLocks noGrp="1"/>
          </p:cNvSpPr>
          <p:nvPr>
            <p:ph type="sldNum" sz="quarter" idx="12"/>
          </p:nvPr>
        </p:nvSpPr>
        <p:spPr/>
        <p:txBody>
          <a:bodyPr/>
          <a:lstStyle/>
          <a:p>
            <a:fld id="{F5296E54-6C27-4864-A51B-4D558187BA3F}" type="slidenum">
              <a:rPr lang="fr-FR" smtClean="0"/>
              <a:t>‹N°›</a:t>
            </a:fld>
            <a:endParaRPr lang="fr-FR"/>
          </a:p>
        </p:txBody>
      </p:sp>
    </p:spTree>
    <p:extLst>
      <p:ext uri="{BB962C8B-B14F-4D97-AF65-F5344CB8AC3E}">
        <p14:creationId xmlns:p14="http://schemas.microsoft.com/office/powerpoint/2010/main" val="23077244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93906C9-6D85-434B-830A-1F561B19B498}"/>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DCF8765E-D163-4F7C-9B25-5520B6011B42}"/>
              </a:ext>
            </a:extLst>
          </p:cNvPr>
          <p:cNvSpPr>
            <a:spLocks noGrp="1"/>
          </p:cNvSpPr>
          <p:nvPr>
            <p:ph type="dt" sz="half" idx="10"/>
          </p:nvPr>
        </p:nvSpPr>
        <p:spPr/>
        <p:txBody>
          <a:bodyPr/>
          <a:lstStyle/>
          <a:p>
            <a:fld id="{A0542582-9181-4816-B402-FC3213E3364B}" type="datetimeFigureOut">
              <a:rPr lang="fr-FR" smtClean="0"/>
              <a:t>06/01/2021</a:t>
            </a:fld>
            <a:endParaRPr lang="fr-FR"/>
          </a:p>
        </p:txBody>
      </p:sp>
      <p:sp>
        <p:nvSpPr>
          <p:cNvPr id="4" name="Espace réservé du pied de page 3">
            <a:extLst>
              <a:ext uri="{FF2B5EF4-FFF2-40B4-BE49-F238E27FC236}">
                <a16:creationId xmlns:a16="http://schemas.microsoft.com/office/drawing/2014/main" id="{4C947720-2D44-4C9D-AC7B-3ECE1A0D687D}"/>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749FC732-CE35-4800-92A9-09B88BCFBC41}"/>
              </a:ext>
            </a:extLst>
          </p:cNvPr>
          <p:cNvSpPr>
            <a:spLocks noGrp="1"/>
          </p:cNvSpPr>
          <p:nvPr>
            <p:ph type="sldNum" sz="quarter" idx="12"/>
          </p:nvPr>
        </p:nvSpPr>
        <p:spPr/>
        <p:txBody>
          <a:bodyPr/>
          <a:lstStyle/>
          <a:p>
            <a:fld id="{F5296E54-6C27-4864-A51B-4D558187BA3F}" type="slidenum">
              <a:rPr lang="fr-FR" smtClean="0"/>
              <a:t>‹N°›</a:t>
            </a:fld>
            <a:endParaRPr lang="fr-FR"/>
          </a:p>
        </p:txBody>
      </p:sp>
    </p:spTree>
    <p:extLst>
      <p:ext uri="{BB962C8B-B14F-4D97-AF65-F5344CB8AC3E}">
        <p14:creationId xmlns:p14="http://schemas.microsoft.com/office/powerpoint/2010/main" val="24783822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AD8A23D2-E584-4A70-9584-3BB270C1D979}"/>
              </a:ext>
            </a:extLst>
          </p:cNvPr>
          <p:cNvSpPr>
            <a:spLocks noGrp="1"/>
          </p:cNvSpPr>
          <p:nvPr>
            <p:ph type="dt" sz="half" idx="10"/>
          </p:nvPr>
        </p:nvSpPr>
        <p:spPr/>
        <p:txBody>
          <a:bodyPr/>
          <a:lstStyle/>
          <a:p>
            <a:fld id="{A0542582-9181-4816-B402-FC3213E3364B}" type="datetimeFigureOut">
              <a:rPr lang="fr-FR" smtClean="0"/>
              <a:t>06/01/2021</a:t>
            </a:fld>
            <a:endParaRPr lang="fr-FR"/>
          </a:p>
        </p:txBody>
      </p:sp>
      <p:sp>
        <p:nvSpPr>
          <p:cNvPr id="3" name="Espace réservé du pied de page 2">
            <a:extLst>
              <a:ext uri="{FF2B5EF4-FFF2-40B4-BE49-F238E27FC236}">
                <a16:creationId xmlns:a16="http://schemas.microsoft.com/office/drawing/2014/main" id="{FF3A5B30-4CD7-4C47-9472-F8438B8A9596}"/>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C31DD70F-A690-4535-AD81-006744EB92E4}"/>
              </a:ext>
            </a:extLst>
          </p:cNvPr>
          <p:cNvSpPr>
            <a:spLocks noGrp="1"/>
          </p:cNvSpPr>
          <p:nvPr>
            <p:ph type="sldNum" sz="quarter" idx="12"/>
          </p:nvPr>
        </p:nvSpPr>
        <p:spPr/>
        <p:txBody>
          <a:bodyPr/>
          <a:lstStyle/>
          <a:p>
            <a:fld id="{F5296E54-6C27-4864-A51B-4D558187BA3F}" type="slidenum">
              <a:rPr lang="fr-FR" smtClean="0"/>
              <a:t>‹N°›</a:t>
            </a:fld>
            <a:endParaRPr lang="fr-FR"/>
          </a:p>
        </p:txBody>
      </p:sp>
    </p:spTree>
    <p:extLst>
      <p:ext uri="{BB962C8B-B14F-4D97-AF65-F5344CB8AC3E}">
        <p14:creationId xmlns:p14="http://schemas.microsoft.com/office/powerpoint/2010/main" val="247788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FC4E5E4-FBA2-431F-8AFA-5EFE4776945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374C67F0-CEB7-463C-A2B0-E765CAC9EC6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2B58C90B-B18A-4BA2-B953-1952BFDC628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E2A8BD59-57A2-436E-9264-B7597A824FA6}"/>
              </a:ext>
            </a:extLst>
          </p:cNvPr>
          <p:cNvSpPr>
            <a:spLocks noGrp="1"/>
          </p:cNvSpPr>
          <p:nvPr>
            <p:ph type="dt" sz="half" idx="10"/>
          </p:nvPr>
        </p:nvSpPr>
        <p:spPr/>
        <p:txBody>
          <a:bodyPr/>
          <a:lstStyle/>
          <a:p>
            <a:fld id="{A0542582-9181-4816-B402-FC3213E3364B}" type="datetimeFigureOut">
              <a:rPr lang="fr-FR" smtClean="0"/>
              <a:t>06/01/2021</a:t>
            </a:fld>
            <a:endParaRPr lang="fr-FR"/>
          </a:p>
        </p:txBody>
      </p:sp>
      <p:sp>
        <p:nvSpPr>
          <p:cNvPr id="6" name="Espace réservé du pied de page 5">
            <a:extLst>
              <a:ext uri="{FF2B5EF4-FFF2-40B4-BE49-F238E27FC236}">
                <a16:creationId xmlns:a16="http://schemas.microsoft.com/office/drawing/2014/main" id="{5A45310B-0CA3-4738-816C-25A691003AF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9562249-180D-4E0E-B7B6-485221B2529B}"/>
              </a:ext>
            </a:extLst>
          </p:cNvPr>
          <p:cNvSpPr>
            <a:spLocks noGrp="1"/>
          </p:cNvSpPr>
          <p:nvPr>
            <p:ph type="sldNum" sz="quarter" idx="12"/>
          </p:nvPr>
        </p:nvSpPr>
        <p:spPr/>
        <p:txBody>
          <a:bodyPr/>
          <a:lstStyle/>
          <a:p>
            <a:fld id="{F5296E54-6C27-4864-A51B-4D558187BA3F}" type="slidenum">
              <a:rPr lang="fr-FR" smtClean="0"/>
              <a:t>‹N°›</a:t>
            </a:fld>
            <a:endParaRPr lang="fr-FR"/>
          </a:p>
        </p:txBody>
      </p:sp>
    </p:spTree>
    <p:extLst>
      <p:ext uri="{BB962C8B-B14F-4D97-AF65-F5344CB8AC3E}">
        <p14:creationId xmlns:p14="http://schemas.microsoft.com/office/powerpoint/2010/main" val="30625339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A919694-DFE4-4DD2-A05A-C3AF85BFD9F7}"/>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A7EE7FB-E2DA-40F5-B048-2D07BAC7672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B001A26B-48B3-4D16-AA14-F5A12822A25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D0F58F1F-9CDB-45E8-A358-BA57C1AD33A7}"/>
              </a:ext>
            </a:extLst>
          </p:cNvPr>
          <p:cNvSpPr>
            <a:spLocks noGrp="1"/>
          </p:cNvSpPr>
          <p:nvPr>
            <p:ph type="dt" sz="half" idx="10"/>
          </p:nvPr>
        </p:nvSpPr>
        <p:spPr/>
        <p:txBody>
          <a:bodyPr/>
          <a:lstStyle/>
          <a:p>
            <a:fld id="{A0542582-9181-4816-B402-FC3213E3364B}" type="datetimeFigureOut">
              <a:rPr lang="fr-FR" smtClean="0"/>
              <a:t>06/01/2021</a:t>
            </a:fld>
            <a:endParaRPr lang="fr-FR"/>
          </a:p>
        </p:txBody>
      </p:sp>
      <p:sp>
        <p:nvSpPr>
          <p:cNvPr id="6" name="Espace réservé du pied de page 5">
            <a:extLst>
              <a:ext uri="{FF2B5EF4-FFF2-40B4-BE49-F238E27FC236}">
                <a16:creationId xmlns:a16="http://schemas.microsoft.com/office/drawing/2014/main" id="{DB03ACDC-A9C2-4D9A-8B55-18EE4EE4634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3FBAE72-CAC3-406A-B863-9774DD8E231D}"/>
              </a:ext>
            </a:extLst>
          </p:cNvPr>
          <p:cNvSpPr>
            <a:spLocks noGrp="1"/>
          </p:cNvSpPr>
          <p:nvPr>
            <p:ph type="sldNum" sz="quarter" idx="12"/>
          </p:nvPr>
        </p:nvSpPr>
        <p:spPr/>
        <p:txBody>
          <a:bodyPr/>
          <a:lstStyle/>
          <a:p>
            <a:fld id="{F5296E54-6C27-4864-A51B-4D558187BA3F}" type="slidenum">
              <a:rPr lang="fr-FR" smtClean="0"/>
              <a:t>‹N°›</a:t>
            </a:fld>
            <a:endParaRPr lang="fr-FR"/>
          </a:p>
        </p:txBody>
      </p:sp>
    </p:spTree>
    <p:extLst>
      <p:ext uri="{BB962C8B-B14F-4D97-AF65-F5344CB8AC3E}">
        <p14:creationId xmlns:p14="http://schemas.microsoft.com/office/powerpoint/2010/main" val="37741096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7ACF3EF-6895-4BF1-B3CF-0D394E835235}"/>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073E98E7-3E4D-44DE-AC39-B93A95B5EDDD}"/>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18A136B-EC0D-47C8-A2B7-90DD598C12BE}"/>
              </a:ext>
            </a:extLst>
          </p:cNvPr>
          <p:cNvSpPr>
            <a:spLocks noGrp="1"/>
          </p:cNvSpPr>
          <p:nvPr>
            <p:ph type="dt" sz="half" idx="10"/>
          </p:nvPr>
        </p:nvSpPr>
        <p:spPr/>
        <p:txBody>
          <a:bodyPr/>
          <a:lstStyle/>
          <a:p>
            <a:fld id="{A0542582-9181-4816-B402-FC3213E3364B}" type="datetimeFigureOut">
              <a:rPr lang="fr-FR" smtClean="0"/>
              <a:t>06/01/2021</a:t>
            </a:fld>
            <a:endParaRPr lang="fr-FR"/>
          </a:p>
        </p:txBody>
      </p:sp>
      <p:sp>
        <p:nvSpPr>
          <p:cNvPr id="5" name="Espace réservé du pied de page 4">
            <a:extLst>
              <a:ext uri="{FF2B5EF4-FFF2-40B4-BE49-F238E27FC236}">
                <a16:creationId xmlns:a16="http://schemas.microsoft.com/office/drawing/2014/main" id="{3077B807-69D2-4845-A573-893ABE852C1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5A22AEC-4456-4E25-B7CC-3E7DBED34B3A}"/>
              </a:ext>
            </a:extLst>
          </p:cNvPr>
          <p:cNvSpPr>
            <a:spLocks noGrp="1"/>
          </p:cNvSpPr>
          <p:nvPr>
            <p:ph type="sldNum" sz="quarter" idx="12"/>
          </p:nvPr>
        </p:nvSpPr>
        <p:spPr/>
        <p:txBody>
          <a:bodyPr/>
          <a:lstStyle/>
          <a:p>
            <a:fld id="{F5296E54-6C27-4864-A51B-4D558187BA3F}" type="slidenum">
              <a:rPr lang="fr-FR" smtClean="0"/>
              <a:t>‹N°›</a:t>
            </a:fld>
            <a:endParaRPr lang="fr-FR"/>
          </a:p>
        </p:txBody>
      </p:sp>
    </p:spTree>
    <p:extLst>
      <p:ext uri="{BB962C8B-B14F-4D97-AF65-F5344CB8AC3E}">
        <p14:creationId xmlns:p14="http://schemas.microsoft.com/office/powerpoint/2010/main" val="39912121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4583BDCE-0439-434D-9F84-006666CD78EE}"/>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B4A3E528-E37B-4C7E-8C05-F8F2092DEABB}"/>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5D86F04-2205-433A-BF80-C42631DDBB04}"/>
              </a:ext>
            </a:extLst>
          </p:cNvPr>
          <p:cNvSpPr>
            <a:spLocks noGrp="1"/>
          </p:cNvSpPr>
          <p:nvPr>
            <p:ph type="dt" sz="half" idx="10"/>
          </p:nvPr>
        </p:nvSpPr>
        <p:spPr/>
        <p:txBody>
          <a:bodyPr/>
          <a:lstStyle/>
          <a:p>
            <a:fld id="{A0542582-9181-4816-B402-FC3213E3364B}" type="datetimeFigureOut">
              <a:rPr lang="fr-FR" smtClean="0"/>
              <a:t>06/01/2021</a:t>
            </a:fld>
            <a:endParaRPr lang="fr-FR"/>
          </a:p>
        </p:txBody>
      </p:sp>
      <p:sp>
        <p:nvSpPr>
          <p:cNvPr id="5" name="Espace réservé du pied de page 4">
            <a:extLst>
              <a:ext uri="{FF2B5EF4-FFF2-40B4-BE49-F238E27FC236}">
                <a16:creationId xmlns:a16="http://schemas.microsoft.com/office/drawing/2014/main" id="{A028FE06-6ED8-443A-B0EA-81F4ABE76E5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908F5E8-E9AB-45BA-BE90-9622695A5DA2}"/>
              </a:ext>
            </a:extLst>
          </p:cNvPr>
          <p:cNvSpPr>
            <a:spLocks noGrp="1"/>
          </p:cNvSpPr>
          <p:nvPr>
            <p:ph type="sldNum" sz="quarter" idx="12"/>
          </p:nvPr>
        </p:nvSpPr>
        <p:spPr/>
        <p:txBody>
          <a:bodyPr/>
          <a:lstStyle/>
          <a:p>
            <a:fld id="{F5296E54-6C27-4864-A51B-4D558187BA3F}" type="slidenum">
              <a:rPr lang="fr-FR" smtClean="0"/>
              <a:t>‹N°›</a:t>
            </a:fld>
            <a:endParaRPr lang="fr-FR"/>
          </a:p>
        </p:txBody>
      </p:sp>
    </p:spTree>
    <p:extLst>
      <p:ext uri="{BB962C8B-B14F-4D97-AF65-F5344CB8AC3E}">
        <p14:creationId xmlns:p14="http://schemas.microsoft.com/office/powerpoint/2010/main" val="16056803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0D544B6C-3772-49C8-A3A1-04B5676CDDF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088D1A13-F73B-4D42-AC77-B02DE6159FF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6C43099-DEBB-4A82-A60B-1A5B335D6ED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0542582-9181-4816-B402-FC3213E3364B}" type="datetimeFigureOut">
              <a:rPr lang="fr-FR" smtClean="0"/>
              <a:t>06/01/2021</a:t>
            </a:fld>
            <a:endParaRPr lang="fr-FR"/>
          </a:p>
        </p:txBody>
      </p:sp>
      <p:sp>
        <p:nvSpPr>
          <p:cNvPr id="5" name="Espace réservé du pied de page 4">
            <a:extLst>
              <a:ext uri="{FF2B5EF4-FFF2-40B4-BE49-F238E27FC236}">
                <a16:creationId xmlns:a16="http://schemas.microsoft.com/office/drawing/2014/main" id="{D5F86EF8-C6E1-4E65-B811-67342FA95DA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0D9F72D9-CBDF-4D49-869D-0097880932E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5296E54-6C27-4864-A51B-4D558187BA3F}" type="slidenum">
              <a:rPr lang="fr-FR" smtClean="0"/>
              <a:t>‹N°›</a:t>
            </a:fld>
            <a:endParaRPr lang="fr-FR"/>
          </a:p>
        </p:txBody>
      </p:sp>
    </p:spTree>
    <p:extLst>
      <p:ext uri="{BB962C8B-B14F-4D97-AF65-F5344CB8AC3E}">
        <p14:creationId xmlns:p14="http://schemas.microsoft.com/office/powerpoint/2010/main" val="15094941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0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1.jpg"/></Relationships>
</file>

<file path=ppt/slides/_rels/slide1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7.jpg"/></Relationships>
</file>

<file path=ppt/slides/_rels/slide2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7.jpg"/></Relationships>
</file>

<file path=ppt/slides/_rels/slide3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25.jpg"/><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eg"/><Relationship Id="rId1" Type="http://schemas.openxmlformats.org/officeDocument/2006/relationships/slideLayout" Target="../slideLayouts/slideLayout2.xml"/><Relationship Id="rId4" Type="http://schemas.openxmlformats.org/officeDocument/2006/relationships/image" Target="../media/image28.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4">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Image 4" descr="Une image contenant étoile, objet d’extérieur&#10;&#10;Description générée automatiquement">
            <a:extLst>
              <a:ext uri="{FF2B5EF4-FFF2-40B4-BE49-F238E27FC236}">
                <a16:creationId xmlns:a16="http://schemas.microsoft.com/office/drawing/2014/main" id="{04CD3F0D-0825-4C7C-A81A-F88DC8B4C527}"/>
              </a:ext>
            </a:extLst>
          </p:cNvPr>
          <p:cNvPicPr>
            <a:picLocks noChangeAspect="1"/>
          </p:cNvPicPr>
          <p:nvPr/>
        </p:nvPicPr>
        <p:blipFill rotWithShape="1">
          <a:blip r:embed="rId2">
            <a:extLst>
              <a:ext uri="{28A0092B-C50C-407E-A947-70E740481C1C}">
                <a14:useLocalDpi xmlns:a14="http://schemas.microsoft.com/office/drawing/2010/main" val="0"/>
              </a:ext>
            </a:extLst>
          </a:blip>
          <a:srcRect t="11351" b="13649"/>
          <a:stretch/>
        </p:blipFill>
        <p:spPr>
          <a:xfrm>
            <a:off x="-3047" y="10"/>
            <a:ext cx="12191999" cy="6857990"/>
          </a:xfrm>
          <a:prstGeom prst="rect">
            <a:avLst/>
          </a:prstGeom>
        </p:spPr>
      </p:pic>
      <p:sp>
        <p:nvSpPr>
          <p:cNvPr id="17" name="Rectangle 16">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re 1">
            <a:extLst>
              <a:ext uri="{FF2B5EF4-FFF2-40B4-BE49-F238E27FC236}">
                <a16:creationId xmlns:a16="http://schemas.microsoft.com/office/drawing/2014/main" id="{5BC24262-A499-4864-87AE-3B1F34A64343}"/>
              </a:ext>
            </a:extLst>
          </p:cNvPr>
          <p:cNvSpPr>
            <a:spLocks noGrp="1"/>
          </p:cNvSpPr>
          <p:nvPr>
            <p:ph type="ctrTitle"/>
          </p:nvPr>
        </p:nvSpPr>
        <p:spPr>
          <a:xfrm>
            <a:off x="1097280" y="325550"/>
            <a:ext cx="10058400" cy="3574778"/>
          </a:xfrm>
          <a:effectLst>
            <a:outerShdw blurRad="50800" dist="38100" dir="2700000" algn="tl" rotWithShape="0">
              <a:prstClr val="black">
                <a:alpha val="40000"/>
              </a:prstClr>
            </a:outerShdw>
          </a:effectLst>
        </p:spPr>
        <p:txBody>
          <a:bodyPr>
            <a:normAutofit/>
          </a:bodyPr>
          <a:lstStyle/>
          <a:p>
            <a:r>
              <a:rPr lang="fr-FR" sz="8000" b="1" u="sng" dirty="0">
                <a:solidFill>
                  <a:srgbClr val="FFFFFF"/>
                </a:solidFill>
                <a:effectLst>
                  <a:outerShdw blurRad="38100" dist="38100" dir="2700000" algn="tl">
                    <a:srgbClr val="000000">
                      <a:alpha val="43137"/>
                    </a:srgbClr>
                  </a:outerShdw>
                </a:effectLst>
                <a:highlight>
                  <a:srgbClr val="C0C0C0"/>
                </a:highlight>
              </a:rPr>
              <a:t>PHARMACOCINETIQUE</a:t>
            </a:r>
          </a:p>
        </p:txBody>
      </p:sp>
      <p:sp>
        <p:nvSpPr>
          <p:cNvPr id="3" name="Sous-titre 2">
            <a:extLst>
              <a:ext uri="{FF2B5EF4-FFF2-40B4-BE49-F238E27FC236}">
                <a16:creationId xmlns:a16="http://schemas.microsoft.com/office/drawing/2014/main" id="{26812858-A36F-4460-944B-6F7931929AF6}"/>
              </a:ext>
            </a:extLst>
          </p:cNvPr>
          <p:cNvSpPr>
            <a:spLocks noGrp="1"/>
          </p:cNvSpPr>
          <p:nvPr>
            <p:ph type="subTitle" idx="1"/>
          </p:nvPr>
        </p:nvSpPr>
        <p:spPr>
          <a:xfrm>
            <a:off x="1100051" y="4072043"/>
            <a:ext cx="10058400" cy="1282707"/>
          </a:xfrm>
          <a:effectLst>
            <a:outerShdw blurRad="50800" dist="38100" dir="2700000" algn="tl" rotWithShape="0">
              <a:prstClr val="black">
                <a:alpha val="40000"/>
              </a:prstClr>
            </a:outerShdw>
          </a:effectLst>
        </p:spPr>
        <p:txBody>
          <a:bodyPr>
            <a:normAutofit/>
          </a:bodyPr>
          <a:lstStyle/>
          <a:p>
            <a:endParaRPr lang="fr-FR">
              <a:solidFill>
                <a:srgbClr val="FFFFFF"/>
              </a:solidFill>
            </a:endParaRPr>
          </a:p>
        </p:txBody>
      </p:sp>
    </p:spTree>
    <p:extLst>
      <p:ext uri="{BB962C8B-B14F-4D97-AF65-F5344CB8AC3E}">
        <p14:creationId xmlns:p14="http://schemas.microsoft.com/office/powerpoint/2010/main" val="20908031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 name="Rectangle 9">
            <a:extLst>
              <a:ext uri="{FF2B5EF4-FFF2-40B4-BE49-F238E27FC236}">
                <a16:creationId xmlns:a16="http://schemas.microsoft.com/office/drawing/2014/main" id="{F56F5174-31D9-4DBB-AAB7-A1FD7BDB13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614875"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1" name="Picture 11">
            <a:extLst>
              <a:ext uri="{FF2B5EF4-FFF2-40B4-BE49-F238E27FC236}">
                <a16:creationId xmlns:a16="http://schemas.microsoft.com/office/drawing/2014/main" id="{AE113210-7872-481A-ADE6-3A05CCAF5EB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re 1">
            <a:extLst>
              <a:ext uri="{FF2B5EF4-FFF2-40B4-BE49-F238E27FC236}">
                <a16:creationId xmlns:a16="http://schemas.microsoft.com/office/drawing/2014/main" id="{8BD6C3C5-290E-45AA-A019-C52A72E0B973}"/>
              </a:ext>
            </a:extLst>
          </p:cNvPr>
          <p:cNvSpPr>
            <a:spLocks noGrp="1"/>
          </p:cNvSpPr>
          <p:nvPr>
            <p:ph type="title"/>
          </p:nvPr>
        </p:nvSpPr>
        <p:spPr>
          <a:xfrm>
            <a:off x="6094105" y="802955"/>
            <a:ext cx="4977976" cy="1454051"/>
          </a:xfrm>
        </p:spPr>
        <p:txBody>
          <a:bodyPr>
            <a:normAutofit/>
          </a:bodyPr>
          <a:lstStyle/>
          <a:p>
            <a:r>
              <a:rPr lang="fr-FR" i="1" u="sng" dirty="0">
                <a:solidFill>
                  <a:srgbClr val="FF0000"/>
                </a:solidFill>
              </a:rPr>
              <a:t>Qu’est ce qu’un médicament ?</a:t>
            </a:r>
          </a:p>
        </p:txBody>
      </p:sp>
      <p:sp>
        <p:nvSpPr>
          <p:cNvPr id="42" name="Freeform 62">
            <a:extLst>
              <a:ext uri="{FF2B5EF4-FFF2-40B4-BE49-F238E27FC236}">
                <a16:creationId xmlns:a16="http://schemas.microsoft.com/office/drawing/2014/main" id="{F9A95BEE-6BB1-4A28-A8E6-A34B2E42EF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8619"/>
            <a:ext cx="5000438" cy="5400962"/>
          </a:xfrm>
          <a:custGeom>
            <a:avLst/>
            <a:gdLst>
              <a:gd name="connsiteX0" fmla="*/ 2299956 w 5000438"/>
              <a:gd name="connsiteY0" fmla="*/ 0 h 5400962"/>
              <a:gd name="connsiteX1" fmla="*/ 5000438 w 5000438"/>
              <a:gd name="connsiteY1" fmla="*/ 2700481 h 5400962"/>
              <a:gd name="connsiteX2" fmla="*/ 2299956 w 5000438"/>
              <a:gd name="connsiteY2" fmla="*/ 5400962 h 5400962"/>
              <a:gd name="connsiteX3" fmla="*/ 60675 w 5000438"/>
              <a:gd name="connsiteY3" fmla="*/ 4210346 h 5400962"/>
              <a:gd name="connsiteX4" fmla="*/ 0 w 5000438"/>
              <a:gd name="connsiteY4" fmla="*/ 4110472 h 5400962"/>
              <a:gd name="connsiteX5" fmla="*/ 0 w 5000438"/>
              <a:gd name="connsiteY5" fmla="*/ 1290491 h 5400962"/>
              <a:gd name="connsiteX6" fmla="*/ 60675 w 5000438"/>
              <a:gd name="connsiteY6" fmla="*/ 1190617 h 5400962"/>
              <a:gd name="connsiteX7" fmla="*/ 2299956 w 5000438"/>
              <a:gd name="connsiteY7" fmla="*/ 0 h 540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00438" h="5400962">
                <a:moveTo>
                  <a:pt x="2299956" y="0"/>
                </a:moveTo>
                <a:cubicBezTo>
                  <a:pt x="3791390" y="0"/>
                  <a:pt x="5000438" y="1209047"/>
                  <a:pt x="5000438" y="2700481"/>
                </a:cubicBezTo>
                <a:cubicBezTo>
                  <a:pt x="5000438" y="4191915"/>
                  <a:pt x="3791390" y="5400962"/>
                  <a:pt x="2299956" y="5400962"/>
                </a:cubicBezTo>
                <a:cubicBezTo>
                  <a:pt x="1367810" y="5400962"/>
                  <a:pt x="545971" y="4928678"/>
                  <a:pt x="60675" y="4210346"/>
                </a:cubicBezTo>
                <a:lnTo>
                  <a:pt x="0" y="4110472"/>
                </a:lnTo>
                <a:lnTo>
                  <a:pt x="0" y="1290491"/>
                </a:lnTo>
                <a:lnTo>
                  <a:pt x="60675" y="1190617"/>
                </a:lnTo>
                <a:cubicBezTo>
                  <a:pt x="545971" y="472284"/>
                  <a:pt x="1367810" y="0"/>
                  <a:pt x="2299956"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Image 4">
            <a:extLst>
              <a:ext uri="{FF2B5EF4-FFF2-40B4-BE49-F238E27FC236}">
                <a16:creationId xmlns:a16="http://schemas.microsoft.com/office/drawing/2014/main" id="{4D574128-0D07-44D3-B812-9F4E7718DDA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8115" y="802955"/>
            <a:ext cx="4838021" cy="5316426"/>
          </a:xfrm>
          <a:custGeom>
            <a:avLst/>
            <a:gdLst/>
            <a:ahLst/>
            <a:cxnLst/>
            <a:rect l="l" t="t" r="r" b="b"/>
            <a:pathLst>
              <a:path w="4838041" h="5063738">
                <a:moveTo>
                  <a:pt x="2306172" y="0"/>
                </a:moveTo>
                <a:cubicBezTo>
                  <a:pt x="3704485" y="0"/>
                  <a:pt x="4838041" y="1133556"/>
                  <a:pt x="4838041" y="2531869"/>
                </a:cubicBezTo>
                <a:cubicBezTo>
                  <a:pt x="4838041" y="3930182"/>
                  <a:pt x="3704485" y="5063738"/>
                  <a:pt x="2306172" y="5063738"/>
                </a:cubicBezTo>
                <a:cubicBezTo>
                  <a:pt x="1344832" y="5063738"/>
                  <a:pt x="508631" y="4527956"/>
                  <a:pt x="79886" y="3738709"/>
                </a:cubicBezTo>
                <a:lnTo>
                  <a:pt x="0" y="3572876"/>
                </a:lnTo>
                <a:lnTo>
                  <a:pt x="0" y="1490863"/>
                </a:lnTo>
                <a:lnTo>
                  <a:pt x="79886" y="1325030"/>
                </a:lnTo>
                <a:cubicBezTo>
                  <a:pt x="508631" y="535783"/>
                  <a:pt x="1344832" y="0"/>
                  <a:pt x="2306172" y="0"/>
                </a:cubicBezTo>
                <a:close/>
              </a:path>
            </a:pathLst>
          </a:custGeom>
          <a:effectLst>
            <a:softEdge rad="0"/>
          </a:effectLst>
        </p:spPr>
      </p:pic>
      <p:sp>
        <p:nvSpPr>
          <p:cNvPr id="3" name="Espace réservé du contenu 2">
            <a:extLst>
              <a:ext uri="{FF2B5EF4-FFF2-40B4-BE49-F238E27FC236}">
                <a16:creationId xmlns:a16="http://schemas.microsoft.com/office/drawing/2014/main" id="{05122EF6-75EC-43EA-ADA1-2AEA54FBECFE}"/>
              </a:ext>
            </a:extLst>
          </p:cNvPr>
          <p:cNvSpPr>
            <a:spLocks noGrp="1"/>
          </p:cNvSpPr>
          <p:nvPr>
            <p:ph idx="1"/>
          </p:nvPr>
        </p:nvSpPr>
        <p:spPr>
          <a:xfrm>
            <a:off x="6094105" y="2737858"/>
            <a:ext cx="4977578" cy="3639289"/>
          </a:xfrm>
        </p:spPr>
        <p:txBody>
          <a:bodyPr anchor="ctr">
            <a:normAutofit lnSpcReduction="10000"/>
          </a:bodyPr>
          <a:lstStyle/>
          <a:p>
            <a:pPr marL="0" indent="0">
              <a:buNone/>
            </a:pPr>
            <a:r>
              <a:rPr lang="fr-FR" sz="2000" dirty="0">
                <a:solidFill>
                  <a:srgbClr val="000000"/>
                </a:solidFill>
              </a:rPr>
              <a:t>Médicament = principe actif + excipients</a:t>
            </a:r>
          </a:p>
          <a:p>
            <a:pPr marL="0" indent="0">
              <a:buNone/>
            </a:pPr>
            <a:r>
              <a:rPr lang="fr-FR" sz="2000" dirty="0">
                <a:solidFill>
                  <a:srgbClr val="000000"/>
                </a:solidFill>
              </a:rPr>
              <a:t>PA = ce qui agit</a:t>
            </a:r>
          </a:p>
          <a:p>
            <a:pPr marL="0" indent="0">
              <a:buNone/>
            </a:pPr>
            <a:r>
              <a:rPr lang="fr-FR" sz="2000" dirty="0">
                <a:solidFill>
                  <a:srgbClr val="000000"/>
                </a:solidFill>
              </a:rPr>
              <a:t>Excipient = ce qui aide à faire passer</a:t>
            </a:r>
          </a:p>
          <a:p>
            <a:pPr marL="0" indent="0">
              <a:buNone/>
            </a:pPr>
            <a:endParaRPr lang="fr-FR" sz="2000" dirty="0">
              <a:solidFill>
                <a:srgbClr val="000000"/>
              </a:solidFill>
            </a:endParaRPr>
          </a:p>
          <a:p>
            <a:pPr marL="0" indent="0">
              <a:buNone/>
            </a:pPr>
            <a:r>
              <a:rPr lang="fr-FR" sz="2000" dirty="0">
                <a:solidFill>
                  <a:srgbClr val="000000"/>
                </a:solidFill>
              </a:rPr>
              <a:t>Dose unique ou dose répétée, si dose </a:t>
            </a:r>
            <a:r>
              <a:rPr lang="fr-FR" sz="2000" dirty="0" err="1">
                <a:solidFill>
                  <a:srgbClr val="000000"/>
                </a:solidFill>
              </a:rPr>
              <a:t>répétéé</a:t>
            </a:r>
            <a:r>
              <a:rPr lang="fr-FR" sz="2000" dirty="0">
                <a:solidFill>
                  <a:srgbClr val="000000"/>
                </a:solidFill>
              </a:rPr>
              <a:t> </a:t>
            </a:r>
            <a:r>
              <a:rPr lang="fr-FR" sz="2000" dirty="0">
                <a:solidFill>
                  <a:srgbClr val="000000"/>
                </a:solidFill>
                <a:sym typeface="Wingdings" panose="05000000000000000000" pitchFamily="2" charset="2"/>
              </a:rPr>
              <a:t> </a:t>
            </a:r>
            <a:r>
              <a:rPr lang="fr-FR" sz="2000" dirty="0">
                <a:solidFill>
                  <a:srgbClr val="00B0F0"/>
                </a:solidFill>
                <a:sym typeface="Wingdings" panose="05000000000000000000" pitchFamily="2" charset="2"/>
              </a:rPr>
              <a:t>POSOLOGIE</a:t>
            </a:r>
            <a:endParaRPr lang="fr-FR" sz="2000" dirty="0">
              <a:solidFill>
                <a:srgbClr val="00B0F0"/>
              </a:solidFill>
            </a:endParaRPr>
          </a:p>
          <a:p>
            <a:pPr marL="0" indent="0">
              <a:buNone/>
            </a:pPr>
            <a:r>
              <a:rPr lang="fr-FR" sz="2000" dirty="0">
                <a:solidFill>
                  <a:srgbClr val="000000"/>
                </a:solidFill>
              </a:rPr>
              <a:t>Posologie = dose + rythme </a:t>
            </a:r>
          </a:p>
          <a:p>
            <a:pPr marL="0" indent="0">
              <a:buNone/>
            </a:pPr>
            <a:endParaRPr lang="fr-FR" sz="2000" dirty="0">
              <a:solidFill>
                <a:srgbClr val="000000"/>
              </a:solidFill>
            </a:endParaRPr>
          </a:p>
          <a:p>
            <a:pPr marL="0" indent="0">
              <a:buNone/>
            </a:pPr>
            <a:r>
              <a:rPr lang="fr-FR" sz="2000" dirty="0">
                <a:solidFill>
                  <a:srgbClr val="000000"/>
                </a:solidFill>
              </a:rPr>
              <a:t>Plusieurs galéniques : comprimé, sirop, injection…</a:t>
            </a:r>
          </a:p>
          <a:p>
            <a:pPr marL="0" indent="0">
              <a:buNone/>
            </a:pPr>
            <a:endParaRPr lang="fr-FR" sz="2000" dirty="0">
              <a:solidFill>
                <a:srgbClr val="000000"/>
              </a:solidFill>
            </a:endParaRPr>
          </a:p>
        </p:txBody>
      </p:sp>
    </p:spTree>
    <p:extLst>
      <p:ext uri="{BB962C8B-B14F-4D97-AF65-F5344CB8AC3E}">
        <p14:creationId xmlns:p14="http://schemas.microsoft.com/office/powerpoint/2010/main" val="20404451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56F5174-31D9-4DBB-AAB7-A1FD7BDB13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614875"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AE113210-7872-481A-ADE6-3A05CCAF5EB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re 1">
            <a:extLst>
              <a:ext uri="{FF2B5EF4-FFF2-40B4-BE49-F238E27FC236}">
                <a16:creationId xmlns:a16="http://schemas.microsoft.com/office/drawing/2014/main" id="{98951210-CD4F-42B8-83D3-882F1FE742C4}"/>
              </a:ext>
            </a:extLst>
          </p:cNvPr>
          <p:cNvSpPr>
            <a:spLocks noGrp="1"/>
          </p:cNvSpPr>
          <p:nvPr>
            <p:ph type="title"/>
          </p:nvPr>
        </p:nvSpPr>
        <p:spPr>
          <a:xfrm>
            <a:off x="6094105" y="802955"/>
            <a:ext cx="4977976" cy="1454051"/>
          </a:xfrm>
        </p:spPr>
        <p:txBody>
          <a:bodyPr>
            <a:normAutofit/>
          </a:bodyPr>
          <a:lstStyle/>
          <a:p>
            <a:r>
              <a:rPr lang="fr-FR" i="1" u="sng" dirty="0">
                <a:solidFill>
                  <a:srgbClr val="FF0000"/>
                </a:solidFill>
              </a:rPr>
              <a:t>Quel est le but d’un médicament ?</a:t>
            </a:r>
          </a:p>
        </p:txBody>
      </p:sp>
      <p:sp>
        <p:nvSpPr>
          <p:cNvPr id="14" name="Freeform 62">
            <a:extLst>
              <a:ext uri="{FF2B5EF4-FFF2-40B4-BE49-F238E27FC236}">
                <a16:creationId xmlns:a16="http://schemas.microsoft.com/office/drawing/2014/main" id="{F9A95BEE-6BB1-4A28-A8E6-A34B2E42EF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8619"/>
            <a:ext cx="5000438" cy="5400962"/>
          </a:xfrm>
          <a:custGeom>
            <a:avLst/>
            <a:gdLst>
              <a:gd name="connsiteX0" fmla="*/ 2299956 w 5000438"/>
              <a:gd name="connsiteY0" fmla="*/ 0 h 5400962"/>
              <a:gd name="connsiteX1" fmla="*/ 5000438 w 5000438"/>
              <a:gd name="connsiteY1" fmla="*/ 2700481 h 5400962"/>
              <a:gd name="connsiteX2" fmla="*/ 2299956 w 5000438"/>
              <a:gd name="connsiteY2" fmla="*/ 5400962 h 5400962"/>
              <a:gd name="connsiteX3" fmla="*/ 60675 w 5000438"/>
              <a:gd name="connsiteY3" fmla="*/ 4210346 h 5400962"/>
              <a:gd name="connsiteX4" fmla="*/ 0 w 5000438"/>
              <a:gd name="connsiteY4" fmla="*/ 4110472 h 5400962"/>
              <a:gd name="connsiteX5" fmla="*/ 0 w 5000438"/>
              <a:gd name="connsiteY5" fmla="*/ 1290491 h 5400962"/>
              <a:gd name="connsiteX6" fmla="*/ 60675 w 5000438"/>
              <a:gd name="connsiteY6" fmla="*/ 1190617 h 5400962"/>
              <a:gd name="connsiteX7" fmla="*/ 2299956 w 5000438"/>
              <a:gd name="connsiteY7" fmla="*/ 0 h 540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00438" h="5400962">
                <a:moveTo>
                  <a:pt x="2299956" y="0"/>
                </a:moveTo>
                <a:cubicBezTo>
                  <a:pt x="3791390" y="0"/>
                  <a:pt x="5000438" y="1209047"/>
                  <a:pt x="5000438" y="2700481"/>
                </a:cubicBezTo>
                <a:cubicBezTo>
                  <a:pt x="5000438" y="4191915"/>
                  <a:pt x="3791390" y="5400962"/>
                  <a:pt x="2299956" y="5400962"/>
                </a:cubicBezTo>
                <a:cubicBezTo>
                  <a:pt x="1367810" y="5400962"/>
                  <a:pt x="545971" y="4928678"/>
                  <a:pt x="60675" y="4210346"/>
                </a:cubicBezTo>
                <a:lnTo>
                  <a:pt x="0" y="4110472"/>
                </a:lnTo>
                <a:lnTo>
                  <a:pt x="0" y="1290491"/>
                </a:lnTo>
                <a:lnTo>
                  <a:pt x="60675" y="1190617"/>
                </a:lnTo>
                <a:cubicBezTo>
                  <a:pt x="545971" y="472284"/>
                  <a:pt x="1367810" y="0"/>
                  <a:pt x="2299956"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Image 4">
            <a:extLst>
              <a:ext uri="{FF2B5EF4-FFF2-40B4-BE49-F238E27FC236}">
                <a16:creationId xmlns:a16="http://schemas.microsoft.com/office/drawing/2014/main" id="{D50F0C46-46EF-4244-8B9D-1ED670783B04}"/>
              </a:ext>
            </a:extLst>
          </p:cNvPr>
          <p:cNvPicPr>
            <a:picLocks noChangeAspect="1"/>
          </p:cNvPicPr>
          <p:nvPr/>
        </p:nvPicPr>
        <p:blipFill rotWithShape="1">
          <a:blip r:embed="rId3">
            <a:extLst>
              <a:ext uri="{28A0092B-C50C-407E-A947-70E740481C1C}">
                <a14:useLocalDpi xmlns:a14="http://schemas.microsoft.com/office/drawing/2010/main" val="0"/>
              </a:ext>
            </a:extLst>
          </a:blip>
          <a:srcRect l="14829" t="13978" r="13350" b="14099"/>
          <a:stretch/>
        </p:blipFill>
        <p:spPr>
          <a:xfrm>
            <a:off x="0" y="802955"/>
            <a:ext cx="5000437" cy="5258016"/>
          </a:xfrm>
          <a:custGeom>
            <a:avLst/>
            <a:gdLst/>
            <a:ahLst/>
            <a:cxnLst/>
            <a:rect l="l" t="t" r="r" b="b"/>
            <a:pathLst>
              <a:path w="4838041" h="5063738">
                <a:moveTo>
                  <a:pt x="2306172" y="0"/>
                </a:moveTo>
                <a:cubicBezTo>
                  <a:pt x="3704485" y="0"/>
                  <a:pt x="4838041" y="1133556"/>
                  <a:pt x="4838041" y="2531869"/>
                </a:cubicBezTo>
                <a:cubicBezTo>
                  <a:pt x="4838041" y="3930182"/>
                  <a:pt x="3704485" y="5063738"/>
                  <a:pt x="2306172" y="5063738"/>
                </a:cubicBezTo>
                <a:cubicBezTo>
                  <a:pt x="1344832" y="5063738"/>
                  <a:pt x="508631" y="4527956"/>
                  <a:pt x="79886" y="3738709"/>
                </a:cubicBezTo>
                <a:lnTo>
                  <a:pt x="0" y="3572876"/>
                </a:lnTo>
                <a:lnTo>
                  <a:pt x="0" y="1490863"/>
                </a:lnTo>
                <a:lnTo>
                  <a:pt x="79886" y="1325030"/>
                </a:lnTo>
                <a:cubicBezTo>
                  <a:pt x="508631" y="535783"/>
                  <a:pt x="1344832" y="0"/>
                  <a:pt x="2306172" y="0"/>
                </a:cubicBezTo>
                <a:close/>
              </a:path>
            </a:pathLst>
          </a:custGeom>
          <a:effectLst>
            <a:softEdge rad="0"/>
          </a:effectLst>
        </p:spPr>
      </p:pic>
      <p:sp>
        <p:nvSpPr>
          <p:cNvPr id="3" name="Espace réservé du contenu 2">
            <a:extLst>
              <a:ext uri="{FF2B5EF4-FFF2-40B4-BE49-F238E27FC236}">
                <a16:creationId xmlns:a16="http://schemas.microsoft.com/office/drawing/2014/main" id="{1BC65C44-5E55-4F7B-9CBB-82A4F8B0326F}"/>
              </a:ext>
            </a:extLst>
          </p:cNvPr>
          <p:cNvSpPr>
            <a:spLocks noGrp="1"/>
          </p:cNvSpPr>
          <p:nvPr>
            <p:ph idx="1"/>
          </p:nvPr>
        </p:nvSpPr>
        <p:spPr>
          <a:xfrm>
            <a:off x="6090574" y="2421682"/>
            <a:ext cx="4977578" cy="3639289"/>
          </a:xfrm>
        </p:spPr>
        <p:txBody>
          <a:bodyPr anchor="ctr">
            <a:normAutofit/>
          </a:bodyPr>
          <a:lstStyle/>
          <a:p>
            <a:pPr marL="0" indent="0">
              <a:buNone/>
            </a:pPr>
            <a:r>
              <a:rPr lang="fr-FR" sz="2000" dirty="0">
                <a:solidFill>
                  <a:srgbClr val="000000"/>
                </a:solidFill>
              </a:rPr>
              <a:t>Le but ultime c’est d’avoir un effet thérapeutique. </a:t>
            </a:r>
          </a:p>
          <a:p>
            <a:pPr marL="0" indent="0">
              <a:buNone/>
            </a:pPr>
            <a:r>
              <a:rPr lang="fr-FR" sz="2000" dirty="0"/>
              <a:t>Pour avoir cet effet, il va devoir rentrer dans le corps, atteindre sa cible et commencer son action. </a:t>
            </a:r>
          </a:p>
          <a:p>
            <a:pPr marL="0" indent="0">
              <a:buNone/>
            </a:pPr>
            <a:r>
              <a:rPr lang="fr-FR" sz="2000" dirty="0"/>
              <a:t>Ça se fait en plusieurs phases : </a:t>
            </a:r>
            <a:r>
              <a:rPr lang="fr-FR" sz="2000" b="1" dirty="0">
                <a:solidFill>
                  <a:srgbClr val="FF0000"/>
                </a:solidFill>
              </a:rPr>
              <a:t>biopharmaceutique, pharmacocinétique et pharmacodynamique.</a:t>
            </a:r>
          </a:p>
        </p:txBody>
      </p:sp>
    </p:spTree>
    <p:extLst>
      <p:ext uri="{BB962C8B-B14F-4D97-AF65-F5344CB8AC3E}">
        <p14:creationId xmlns:p14="http://schemas.microsoft.com/office/powerpoint/2010/main" val="9686322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F56F5174-31D9-4DBB-AAB7-A1FD7BDB13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614875"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AE113210-7872-481A-ADE6-3A05CCAF5EB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re 1">
            <a:extLst>
              <a:ext uri="{FF2B5EF4-FFF2-40B4-BE49-F238E27FC236}">
                <a16:creationId xmlns:a16="http://schemas.microsoft.com/office/drawing/2014/main" id="{4F398D35-E30F-4D63-823A-A31E97D5D403}"/>
              </a:ext>
            </a:extLst>
          </p:cNvPr>
          <p:cNvSpPr>
            <a:spLocks noGrp="1"/>
          </p:cNvSpPr>
          <p:nvPr>
            <p:ph type="title"/>
          </p:nvPr>
        </p:nvSpPr>
        <p:spPr>
          <a:xfrm>
            <a:off x="6094105" y="802955"/>
            <a:ext cx="4977976" cy="1454051"/>
          </a:xfrm>
        </p:spPr>
        <p:txBody>
          <a:bodyPr>
            <a:normAutofit/>
          </a:bodyPr>
          <a:lstStyle/>
          <a:p>
            <a:r>
              <a:rPr lang="fr-FR" i="1" u="sng" dirty="0">
                <a:solidFill>
                  <a:srgbClr val="FF0000"/>
                </a:solidFill>
              </a:rPr>
              <a:t>Phase biopharmaceutique</a:t>
            </a:r>
          </a:p>
        </p:txBody>
      </p:sp>
      <p:sp>
        <p:nvSpPr>
          <p:cNvPr id="23" name="Freeform 62">
            <a:extLst>
              <a:ext uri="{FF2B5EF4-FFF2-40B4-BE49-F238E27FC236}">
                <a16:creationId xmlns:a16="http://schemas.microsoft.com/office/drawing/2014/main" id="{F9A95BEE-6BB1-4A28-A8E6-A34B2E42EF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8619"/>
            <a:ext cx="5000438" cy="5400962"/>
          </a:xfrm>
          <a:custGeom>
            <a:avLst/>
            <a:gdLst>
              <a:gd name="connsiteX0" fmla="*/ 2299956 w 5000438"/>
              <a:gd name="connsiteY0" fmla="*/ 0 h 5400962"/>
              <a:gd name="connsiteX1" fmla="*/ 5000438 w 5000438"/>
              <a:gd name="connsiteY1" fmla="*/ 2700481 h 5400962"/>
              <a:gd name="connsiteX2" fmla="*/ 2299956 w 5000438"/>
              <a:gd name="connsiteY2" fmla="*/ 5400962 h 5400962"/>
              <a:gd name="connsiteX3" fmla="*/ 60675 w 5000438"/>
              <a:gd name="connsiteY3" fmla="*/ 4210346 h 5400962"/>
              <a:gd name="connsiteX4" fmla="*/ 0 w 5000438"/>
              <a:gd name="connsiteY4" fmla="*/ 4110472 h 5400962"/>
              <a:gd name="connsiteX5" fmla="*/ 0 w 5000438"/>
              <a:gd name="connsiteY5" fmla="*/ 1290491 h 5400962"/>
              <a:gd name="connsiteX6" fmla="*/ 60675 w 5000438"/>
              <a:gd name="connsiteY6" fmla="*/ 1190617 h 5400962"/>
              <a:gd name="connsiteX7" fmla="*/ 2299956 w 5000438"/>
              <a:gd name="connsiteY7" fmla="*/ 0 h 540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00438" h="5400962">
                <a:moveTo>
                  <a:pt x="2299956" y="0"/>
                </a:moveTo>
                <a:cubicBezTo>
                  <a:pt x="3791390" y="0"/>
                  <a:pt x="5000438" y="1209047"/>
                  <a:pt x="5000438" y="2700481"/>
                </a:cubicBezTo>
                <a:cubicBezTo>
                  <a:pt x="5000438" y="4191915"/>
                  <a:pt x="3791390" y="5400962"/>
                  <a:pt x="2299956" y="5400962"/>
                </a:cubicBezTo>
                <a:cubicBezTo>
                  <a:pt x="1367810" y="5400962"/>
                  <a:pt x="545971" y="4928678"/>
                  <a:pt x="60675" y="4210346"/>
                </a:cubicBezTo>
                <a:lnTo>
                  <a:pt x="0" y="4110472"/>
                </a:lnTo>
                <a:lnTo>
                  <a:pt x="0" y="1290491"/>
                </a:lnTo>
                <a:lnTo>
                  <a:pt x="60675" y="1190617"/>
                </a:lnTo>
                <a:cubicBezTo>
                  <a:pt x="545971" y="472284"/>
                  <a:pt x="1367810" y="0"/>
                  <a:pt x="2299956"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Image 4">
            <a:extLst>
              <a:ext uri="{FF2B5EF4-FFF2-40B4-BE49-F238E27FC236}">
                <a16:creationId xmlns:a16="http://schemas.microsoft.com/office/drawing/2014/main" id="{ABF87E89-664B-416B-9BB7-4024603F6D15}"/>
              </a:ext>
            </a:extLst>
          </p:cNvPr>
          <p:cNvPicPr>
            <a:picLocks noChangeAspect="1"/>
          </p:cNvPicPr>
          <p:nvPr/>
        </p:nvPicPr>
        <p:blipFill rotWithShape="1">
          <a:blip r:embed="rId3">
            <a:extLst>
              <a:ext uri="{28A0092B-C50C-407E-A947-70E740481C1C}">
                <a14:useLocalDpi xmlns:a14="http://schemas.microsoft.com/office/drawing/2010/main" val="0"/>
              </a:ext>
            </a:extLst>
          </a:blip>
          <a:srcRect l="7560" t="7119" r="6080" b="7683"/>
          <a:stretch/>
        </p:blipFill>
        <p:spPr>
          <a:xfrm>
            <a:off x="-33712" y="802955"/>
            <a:ext cx="5000438" cy="5258015"/>
          </a:xfrm>
          <a:custGeom>
            <a:avLst/>
            <a:gdLst/>
            <a:ahLst/>
            <a:cxnLst/>
            <a:rect l="l" t="t" r="r" b="b"/>
            <a:pathLst>
              <a:path w="4838041" h="5063738">
                <a:moveTo>
                  <a:pt x="2306172" y="0"/>
                </a:moveTo>
                <a:cubicBezTo>
                  <a:pt x="3704485" y="0"/>
                  <a:pt x="4838041" y="1133556"/>
                  <a:pt x="4838041" y="2531869"/>
                </a:cubicBezTo>
                <a:cubicBezTo>
                  <a:pt x="4838041" y="3930182"/>
                  <a:pt x="3704485" y="5063738"/>
                  <a:pt x="2306172" y="5063738"/>
                </a:cubicBezTo>
                <a:cubicBezTo>
                  <a:pt x="1344832" y="5063738"/>
                  <a:pt x="508631" y="4527956"/>
                  <a:pt x="79886" y="3738709"/>
                </a:cubicBezTo>
                <a:lnTo>
                  <a:pt x="0" y="3572876"/>
                </a:lnTo>
                <a:lnTo>
                  <a:pt x="0" y="1490863"/>
                </a:lnTo>
                <a:lnTo>
                  <a:pt x="79886" y="1325030"/>
                </a:lnTo>
                <a:cubicBezTo>
                  <a:pt x="508631" y="535783"/>
                  <a:pt x="1344832" y="0"/>
                  <a:pt x="2306172" y="0"/>
                </a:cubicBezTo>
                <a:close/>
              </a:path>
            </a:pathLst>
          </a:custGeom>
          <a:effectLst>
            <a:softEdge rad="0"/>
          </a:effectLst>
        </p:spPr>
      </p:pic>
      <p:sp>
        <p:nvSpPr>
          <p:cNvPr id="3" name="Espace réservé du contenu 2">
            <a:extLst>
              <a:ext uri="{FF2B5EF4-FFF2-40B4-BE49-F238E27FC236}">
                <a16:creationId xmlns:a16="http://schemas.microsoft.com/office/drawing/2014/main" id="{C4B7DFC9-AF14-4F39-908A-D7ACE86E34A9}"/>
              </a:ext>
            </a:extLst>
          </p:cNvPr>
          <p:cNvSpPr>
            <a:spLocks noGrp="1"/>
          </p:cNvSpPr>
          <p:nvPr>
            <p:ph idx="1"/>
          </p:nvPr>
        </p:nvSpPr>
        <p:spPr>
          <a:xfrm>
            <a:off x="6090574" y="2421682"/>
            <a:ext cx="4977578" cy="3639289"/>
          </a:xfrm>
        </p:spPr>
        <p:txBody>
          <a:bodyPr anchor="ctr">
            <a:normAutofit/>
          </a:bodyPr>
          <a:lstStyle/>
          <a:p>
            <a:pPr marL="0" indent="0">
              <a:buNone/>
            </a:pPr>
            <a:r>
              <a:rPr lang="fr-FR" sz="2000" dirty="0">
                <a:solidFill>
                  <a:srgbClr val="000000"/>
                </a:solidFill>
              </a:rPr>
              <a:t>Souvent, le médicament est donné en comprimé. Il doit devenir solution pour agir.</a:t>
            </a:r>
          </a:p>
          <a:p>
            <a:pPr marL="0" indent="0">
              <a:buNone/>
            </a:pPr>
            <a:r>
              <a:rPr lang="fr-FR" sz="2000" u="sng" dirty="0">
                <a:solidFill>
                  <a:srgbClr val="000000"/>
                </a:solidFill>
              </a:rPr>
              <a:t>2 étapes :  </a:t>
            </a:r>
          </a:p>
          <a:p>
            <a:pPr>
              <a:buFont typeface="Wingdings" panose="05000000000000000000" pitchFamily="2" charset="2"/>
              <a:buChar char="v"/>
            </a:pPr>
            <a:r>
              <a:rPr lang="fr-FR" sz="2000" dirty="0">
                <a:solidFill>
                  <a:srgbClr val="000000"/>
                </a:solidFill>
              </a:rPr>
              <a:t>désintégration = libération </a:t>
            </a:r>
            <a:r>
              <a:rPr lang="fr-FR" sz="2000" dirty="0">
                <a:solidFill>
                  <a:srgbClr val="000000"/>
                </a:solidFill>
                <a:sym typeface="Wingdings" panose="05000000000000000000" pitchFamily="2" charset="2"/>
              </a:rPr>
              <a:t> particule</a:t>
            </a:r>
          </a:p>
          <a:p>
            <a:pPr>
              <a:buFont typeface="Wingdings" panose="05000000000000000000" pitchFamily="2" charset="2"/>
              <a:buChar char="v"/>
            </a:pPr>
            <a:r>
              <a:rPr lang="fr-FR" sz="2000" dirty="0">
                <a:solidFill>
                  <a:srgbClr val="000000"/>
                </a:solidFill>
                <a:sym typeface="Wingdings" panose="05000000000000000000" pitchFamily="2" charset="2"/>
              </a:rPr>
              <a:t>dissolution  solution (obligatoire ++)</a:t>
            </a:r>
            <a:endParaRPr lang="fr-FR" sz="2000" dirty="0">
              <a:solidFill>
                <a:srgbClr val="000000"/>
              </a:solidFill>
            </a:endParaRPr>
          </a:p>
        </p:txBody>
      </p:sp>
    </p:spTree>
    <p:extLst>
      <p:ext uri="{BB962C8B-B14F-4D97-AF65-F5344CB8AC3E}">
        <p14:creationId xmlns:p14="http://schemas.microsoft.com/office/powerpoint/2010/main" val="4209026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56F5174-31D9-4DBB-AAB7-A1FD7BDB13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614875"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id="{AE113210-7872-481A-ADE6-3A05CCAF5EB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re 1">
            <a:extLst>
              <a:ext uri="{FF2B5EF4-FFF2-40B4-BE49-F238E27FC236}">
                <a16:creationId xmlns:a16="http://schemas.microsoft.com/office/drawing/2014/main" id="{84D6160D-7CAA-4650-A486-199863D3E003}"/>
              </a:ext>
            </a:extLst>
          </p:cNvPr>
          <p:cNvSpPr>
            <a:spLocks noGrp="1"/>
          </p:cNvSpPr>
          <p:nvPr>
            <p:ph type="title"/>
          </p:nvPr>
        </p:nvSpPr>
        <p:spPr>
          <a:xfrm>
            <a:off x="6094105" y="802955"/>
            <a:ext cx="4977976" cy="1454051"/>
          </a:xfrm>
        </p:spPr>
        <p:txBody>
          <a:bodyPr>
            <a:normAutofit/>
          </a:bodyPr>
          <a:lstStyle/>
          <a:p>
            <a:r>
              <a:rPr lang="fr-FR" i="1" u="sng" dirty="0">
                <a:solidFill>
                  <a:srgbClr val="FF0000"/>
                </a:solidFill>
              </a:rPr>
              <a:t>Phase pharmacocinétique</a:t>
            </a:r>
          </a:p>
        </p:txBody>
      </p:sp>
      <p:sp>
        <p:nvSpPr>
          <p:cNvPr id="18" name="Freeform 62">
            <a:extLst>
              <a:ext uri="{FF2B5EF4-FFF2-40B4-BE49-F238E27FC236}">
                <a16:creationId xmlns:a16="http://schemas.microsoft.com/office/drawing/2014/main" id="{F9A95BEE-6BB1-4A28-A8E6-A34B2E42EF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8619"/>
            <a:ext cx="5000438" cy="5400962"/>
          </a:xfrm>
          <a:custGeom>
            <a:avLst/>
            <a:gdLst>
              <a:gd name="connsiteX0" fmla="*/ 2299956 w 5000438"/>
              <a:gd name="connsiteY0" fmla="*/ 0 h 5400962"/>
              <a:gd name="connsiteX1" fmla="*/ 5000438 w 5000438"/>
              <a:gd name="connsiteY1" fmla="*/ 2700481 h 5400962"/>
              <a:gd name="connsiteX2" fmla="*/ 2299956 w 5000438"/>
              <a:gd name="connsiteY2" fmla="*/ 5400962 h 5400962"/>
              <a:gd name="connsiteX3" fmla="*/ 60675 w 5000438"/>
              <a:gd name="connsiteY3" fmla="*/ 4210346 h 5400962"/>
              <a:gd name="connsiteX4" fmla="*/ 0 w 5000438"/>
              <a:gd name="connsiteY4" fmla="*/ 4110472 h 5400962"/>
              <a:gd name="connsiteX5" fmla="*/ 0 w 5000438"/>
              <a:gd name="connsiteY5" fmla="*/ 1290491 h 5400962"/>
              <a:gd name="connsiteX6" fmla="*/ 60675 w 5000438"/>
              <a:gd name="connsiteY6" fmla="*/ 1190617 h 5400962"/>
              <a:gd name="connsiteX7" fmla="*/ 2299956 w 5000438"/>
              <a:gd name="connsiteY7" fmla="*/ 0 h 540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00438" h="5400962">
                <a:moveTo>
                  <a:pt x="2299956" y="0"/>
                </a:moveTo>
                <a:cubicBezTo>
                  <a:pt x="3791390" y="0"/>
                  <a:pt x="5000438" y="1209047"/>
                  <a:pt x="5000438" y="2700481"/>
                </a:cubicBezTo>
                <a:cubicBezTo>
                  <a:pt x="5000438" y="4191915"/>
                  <a:pt x="3791390" y="5400962"/>
                  <a:pt x="2299956" y="5400962"/>
                </a:cubicBezTo>
                <a:cubicBezTo>
                  <a:pt x="1367810" y="5400962"/>
                  <a:pt x="545971" y="4928678"/>
                  <a:pt x="60675" y="4210346"/>
                </a:cubicBezTo>
                <a:lnTo>
                  <a:pt x="0" y="4110472"/>
                </a:lnTo>
                <a:lnTo>
                  <a:pt x="0" y="1290491"/>
                </a:lnTo>
                <a:lnTo>
                  <a:pt x="60675" y="1190617"/>
                </a:lnTo>
                <a:cubicBezTo>
                  <a:pt x="545971" y="472284"/>
                  <a:pt x="1367810" y="0"/>
                  <a:pt x="2299956"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9" name="Image 8">
            <a:extLst>
              <a:ext uri="{FF2B5EF4-FFF2-40B4-BE49-F238E27FC236}">
                <a16:creationId xmlns:a16="http://schemas.microsoft.com/office/drawing/2014/main" id="{8B161787-1606-4E57-9271-E09B67E12B8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0" y="802956"/>
            <a:ext cx="4838021" cy="5147678"/>
          </a:xfrm>
          <a:custGeom>
            <a:avLst/>
            <a:gdLst/>
            <a:ahLst/>
            <a:cxnLst/>
            <a:rect l="l" t="t" r="r" b="b"/>
            <a:pathLst>
              <a:path w="4838041" h="5063738">
                <a:moveTo>
                  <a:pt x="2306172" y="0"/>
                </a:moveTo>
                <a:cubicBezTo>
                  <a:pt x="3704485" y="0"/>
                  <a:pt x="4838041" y="1133556"/>
                  <a:pt x="4838041" y="2531869"/>
                </a:cubicBezTo>
                <a:cubicBezTo>
                  <a:pt x="4838041" y="3930182"/>
                  <a:pt x="3704485" y="5063738"/>
                  <a:pt x="2306172" y="5063738"/>
                </a:cubicBezTo>
                <a:cubicBezTo>
                  <a:pt x="1344832" y="5063738"/>
                  <a:pt x="508631" y="4527956"/>
                  <a:pt x="79886" y="3738709"/>
                </a:cubicBezTo>
                <a:lnTo>
                  <a:pt x="0" y="3572876"/>
                </a:lnTo>
                <a:lnTo>
                  <a:pt x="0" y="1490863"/>
                </a:lnTo>
                <a:lnTo>
                  <a:pt x="79886" y="1325030"/>
                </a:lnTo>
                <a:cubicBezTo>
                  <a:pt x="508631" y="535783"/>
                  <a:pt x="1344832" y="0"/>
                  <a:pt x="2306172" y="0"/>
                </a:cubicBezTo>
                <a:close/>
              </a:path>
            </a:pathLst>
          </a:custGeom>
          <a:effectLst>
            <a:softEdge rad="0"/>
          </a:effectLst>
        </p:spPr>
      </p:pic>
      <p:sp>
        <p:nvSpPr>
          <p:cNvPr id="7" name="Espace réservé du contenu 6">
            <a:extLst>
              <a:ext uri="{FF2B5EF4-FFF2-40B4-BE49-F238E27FC236}">
                <a16:creationId xmlns:a16="http://schemas.microsoft.com/office/drawing/2014/main" id="{7B5C15BC-9BC0-484F-B57E-BA552D054E1C}"/>
              </a:ext>
            </a:extLst>
          </p:cNvPr>
          <p:cNvSpPr>
            <a:spLocks noGrp="1"/>
          </p:cNvSpPr>
          <p:nvPr>
            <p:ph idx="1"/>
          </p:nvPr>
        </p:nvSpPr>
        <p:spPr>
          <a:xfrm>
            <a:off x="6090574" y="2421682"/>
            <a:ext cx="4977578" cy="3639289"/>
          </a:xfrm>
        </p:spPr>
        <p:txBody>
          <a:bodyPr anchor="ctr">
            <a:normAutofit/>
          </a:bodyPr>
          <a:lstStyle/>
          <a:p>
            <a:pPr marL="0" indent="0">
              <a:buNone/>
            </a:pPr>
            <a:r>
              <a:rPr lang="fr-FR" sz="2000" dirty="0"/>
              <a:t>La pharmacocinétique c’est l’effet de l’organisme sur le médicament. </a:t>
            </a:r>
          </a:p>
          <a:p>
            <a:pPr marL="0" indent="0">
              <a:buNone/>
            </a:pPr>
            <a:r>
              <a:rPr lang="fr-FR" sz="2000" dirty="0"/>
              <a:t>Ça se découpe en étapes ADME : Absorption, Distribution, Métabolisme, Elimination. </a:t>
            </a:r>
            <a:endParaRPr lang="fr-FR" sz="2000" dirty="0">
              <a:solidFill>
                <a:srgbClr val="000000"/>
              </a:solidFill>
            </a:endParaRPr>
          </a:p>
        </p:txBody>
      </p:sp>
    </p:spTree>
    <p:extLst>
      <p:ext uri="{BB962C8B-B14F-4D97-AF65-F5344CB8AC3E}">
        <p14:creationId xmlns:p14="http://schemas.microsoft.com/office/powerpoint/2010/main" val="14792342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3DA2723-D2CA-4124-B850-87912A2B080B}"/>
              </a:ext>
            </a:extLst>
          </p:cNvPr>
          <p:cNvSpPr>
            <a:spLocks noGrp="1"/>
          </p:cNvSpPr>
          <p:nvPr>
            <p:ph type="title"/>
          </p:nvPr>
        </p:nvSpPr>
        <p:spPr/>
        <p:txBody>
          <a:bodyPr/>
          <a:lstStyle/>
          <a:p>
            <a:r>
              <a:rPr lang="fr-FR" i="1" u="sng" dirty="0">
                <a:solidFill>
                  <a:srgbClr val="FF0000"/>
                </a:solidFill>
              </a:rPr>
              <a:t>Phase pharmacocinétique</a:t>
            </a:r>
          </a:p>
        </p:txBody>
      </p:sp>
      <p:pic>
        <p:nvPicPr>
          <p:cNvPr id="5" name="Espace réservé du contenu 4">
            <a:extLst>
              <a:ext uri="{FF2B5EF4-FFF2-40B4-BE49-F238E27FC236}">
                <a16:creationId xmlns:a16="http://schemas.microsoft.com/office/drawing/2014/main" id="{137E6D9F-1FE0-474D-A47E-0DBB3FF804BF}"/>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p:blipFill>
        <p:spPr>
          <a:xfrm rot="10800000">
            <a:off x="10753526" y="0"/>
            <a:ext cx="1438473" cy="1448972"/>
          </a:xfrm>
        </p:spPr>
      </p:pic>
      <p:sp>
        <p:nvSpPr>
          <p:cNvPr id="6" name="ZoneTexte 5">
            <a:extLst>
              <a:ext uri="{FF2B5EF4-FFF2-40B4-BE49-F238E27FC236}">
                <a16:creationId xmlns:a16="http://schemas.microsoft.com/office/drawing/2014/main" id="{65D5A7BA-12D7-4840-9AB0-5E36AB6589A4}"/>
              </a:ext>
            </a:extLst>
          </p:cNvPr>
          <p:cNvSpPr txBox="1"/>
          <p:nvPr/>
        </p:nvSpPr>
        <p:spPr>
          <a:xfrm>
            <a:off x="838200" y="1828800"/>
            <a:ext cx="10978663" cy="2523768"/>
          </a:xfrm>
          <a:prstGeom prst="rect">
            <a:avLst/>
          </a:prstGeom>
          <a:noFill/>
        </p:spPr>
        <p:txBody>
          <a:bodyPr wrap="square" rtlCol="0">
            <a:spAutoFit/>
          </a:bodyPr>
          <a:lstStyle/>
          <a:p>
            <a:r>
              <a:rPr lang="fr-FR" sz="2000" dirty="0"/>
              <a:t>On administre une dose de médicament, on mesure la concentration dans l’organisme, on voit comment ça évolue. C’est cette relation dose concentration qu’on étudie (et qu’on complétera avec la relation dose effet de la pharmacodynamique). On va travailler sur tout ce qui peut influencer la concentration du médicament/PA dans le corps, selon chaque patient. </a:t>
            </a:r>
          </a:p>
          <a:p>
            <a:r>
              <a:rPr lang="fr-FR" sz="2000" dirty="0"/>
              <a:t> </a:t>
            </a:r>
          </a:p>
          <a:p>
            <a:r>
              <a:rPr lang="fr-FR" sz="2000" dirty="0"/>
              <a:t>Notre but est d’être dans ce qu’on appelle l’index thérapeutique du médicament, trop peu de médicament c’est inefficace et donc inutile, trop ça peut être toxique.</a:t>
            </a:r>
          </a:p>
          <a:p>
            <a:endParaRPr lang="fr-FR" dirty="0"/>
          </a:p>
        </p:txBody>
      </p:sp>
      <p:pic>
        <p:nvPicPr>
          <p:cNvPr id="12" name="Image 11">
            <a:extLst>
              <a:ext uri="{FF2B5EF4-FFF2-40B4-BE49-F238E27FC236}">
                <a16:creationId xmlns:a16="http://schemas.microsoft.com/office/drawing/2014/main" id="{2EAEFE34-A1F2-4A15-AE64-269E4181683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05325" y="4137124"/>
            <a:ext cx="5555811" cy="2582764"/>
          </a:xfrm>
          <a:prstGeom prst="rect">
            <a:avLst/>
          </a:prstGeom>
        </p:spPr>
      </p:pic>
    </p:spTree>
    <p:extLst>
      <p:ext uri="{BB962C8B-B14F-4D97-AF65-F5344CB8AC3E}">
        <p14:creationId xmlns:p14="http://schemas.microsoft.com/office/powerpoint/2010/main" val="23554982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888B35D-36AE-4C30-A6D0-9AE668504E7D}"/>
              </a:ext>
            </a:extLst>
          </p:cNvPr>
          <p:cNvSpPr>
            <a:spLocks noGrp="1"/>
          </p:cNvSpPr>
          <p:nvPr>
            <p:ph type="title"/>
          </p:nvPr>
        </p:nvSpPr>
        <p:spPr/>
        <p:txBody>
          <a:bodyPr/>
          <a:lstStyle/>
          <a:p>
            <a:r>
              <a:rPr lang="fr-FR" i="1" u="sng" dirty="0">
                <a:solidFill>
                  <a:srgbClr val="FF0000"/>
                </a:solidFill>
              </a:rPr>
              <a:t>Franchissement des barrières biologiques</a:t>
            </a:r>
          </a:p>
        </p:txBody>
      </p:sp>
      <p:pic>
        <p:nvPicPr>
          <p:cNvPr id="5" name="Espace réservé du contenu 4">
            <a:extLst>
              <a:ext uri="{FF2B5EF4-FFF2-40B4-BE49-F238E27FC236}">
                <a16:creationId xmlns:a16="http://schemas.microsoft.com/office/drawing/2014/main" id="{BA8EFEF2-E334-48EE-9531-24E5521FF7DB}"/>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p:blipFill>
        <p:spPr>
          <a:xfrm rot="10800000">
            <a:off x="10832122" y="-1"/>
            <a:ext cx="1349201" cy="1359049"/>
          </a:xfrm>
        </p:spPr>
      </p:pic>
      <p:sp>
        <p:nvSpPr>
          <p:cNvPr id="8" name="ZoneTexte 7">
            <a:extLst>
              <a:ext uri="{FF2B5EF4-FFF2-40B4-BE49-F238E27FC236}">
                <a16:creationId xmlns:a16="http://schemas.microsoft.com/office/drawing/2014/main" id="{CCF1B709-3E48-42D5-9ACB-BC4FA75339BC}"/>
              </a:ext>
            </a:extLst>
          </p:cNvPr>
          <p:cNvSpPr txBox="1"/>
          <p:nvPr/>
        </p:nvSpPr>
        <p:spPr>
          <a:xfrm>
            <a:off x="838200" y="1908313"/>
            <a:ext cx="9856304" cy="4062651"/>
          </a:xfrm>
          <a:prstGeom prst="rect">
            <a:avLst/>
          </a:prstGeom>
          <a:noFill/>
        </p:spPr>
        <p:txBody>
          <a:bodyPr wrap="square" rtlCol="0">
            <a:spAutoFit/>
          </a:bodyPr>
          <a:lstStyle/>
          <a:p>
            <a:r>
              <a:rPr lang="fr-FR" sz="2000" u="sng" dirty="0"/>
              <a:t>Plusieurs types de passages </a:t>
            </a:r>
            <a:r>
              <a:rPr lang="fr-FR" sz="2000" dirty="0"/>
              <a:t>:</a:t>
            </a:r>
          </a:p>
          <a:p>
            <a:pPr marL="285750" indent="-285750">
              <a:buFont typeface="Wingdings" panose="05000000000000000000" pitchFamily="2" charset="2"/>
              <a:buChar char="v"/>
            </a:pPr>
            <a:r>
              <a:rPr lang="fr-FR" sz="2000" dirty="0"/>
              <a:t>Transmembranaire</a:t>
            </a:r>
          </a:p>
          <a:p>
            <a:pPr marL="285750" indent="-285750">
              <a:buFont typeface="Wingdings" panose="05000000000000000000" pitchFamily="2" charset="2"/>
              <a:buChar char="v"/>
            </a:pPr>
            <a:r>
              <a:rPr lang="fr-FR" sz="2000" dirty="0"/>
              <a:t>A travers les pores</a:t>
            </a:r>
          </a:p>
          <a:p>
            <a:pPr marL="285750" indent="-285750">
              <a:buFont typeface="Wingdings" panose="05000000000000000000" pitchFamily="2" charset="2"/>
              <a:buChar char="v"/>
            </a:pPr>
            <a:r>
              <a:rPr lang="fr-FR" sz="2000" dirty="0"/>
              <a:t>Paracellulaire</a:t>
            </a:r>
          </a:p>
          <a:p>
            <a:pPr marL="285750" indent="-285750">
              <a:buFont typeface="Wingdings" panose="05000000000000000000" pitchFamily="2" charset="2"/>
              <a:buChar char="v"/>
            </a:pPr>
            <a:endParaRPr lang="fr-FR" sz="2000" dirty="0"/>
          </a:p>
          <a:p>
            <a:r>
              <a:rPr lang="fr-FR" sz="2000" dirty="0"/>
              <a:t>Selon son poids moléculaire, sa conformation spatiale, son état d’ionisation, son hydrosolubilité/liposolubilité, sa liaison aux protéines, le médicament peut passer ou être bloqué.</a:t>
            </a:r>
          </a:p>
          <a:p>
            <a:endParaRPr lang="fr-FR" sz="2000" dirty="0"/>
          </a:p>
          <a:p>
            <a:r>
              <a:rPr lang="fr-FR" sz="2000" u="sng" dirty="0"/>
              <a:t>Plusieurs types de transports </a:t>
            </a:r>
            <a:r>
              <a:rPr lang="fr-FR" sz="2000" dirty="0"/>
              <a:t>: </a:t>
            </a:r>
          </a:p>
          <a:p>
            <a:pPr marL="285750" indent="-285750">
              <a:buFont typeface="Wingdings" panose="05000000000000000000" pitchFamily="2" charset="2"/>
              <a:buChar char="v"/>
            </a:pPr>
            <a:r>
              <a:rPr lang="fr-FR" sz="2000" dirty="0"/>
              <a:t>Actifs</a:t>
            </a:r>
          </a:p>
          <a:p>
            <a:pPr marL="285750" indent="-285750">
              <a:buFont typeface="Wingdings" panose="05000000000000000000" pitchFamily="2" charset="2"/>
              <a:buChar char="v"/>
            </a:pPr>
            <a:r>
              <a:rPr lang="fr-FR" sz="2000" dirty="0"/>
              <a:t>Passifs</a:t>
            </a:r>
          </a:p>
          <a:p>
            <a:endParaRPr lang="fr-FR" dirty="0"/>
          </a:p>
        </p:txBody>
      </p:sp>
    </p:spTree>
    <p:extLst>
      <p:ext uri="{BB962C8B-B14F-4D97-AF65-F5344CB8AC3E}">
        <p14:creationId xmlns:p14="http://schemas.microsoft.com/office/powerpoint/2010/main" val="3142789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22DCA73-EDED-40EA-B0D5-9167BC0B936F}"/>
              </a:ext>
            </a:extLst>
          </p:cNvPr>
          <p:cNvSpPr>
            <a:spLocks noGrp="1"/>
          </p:cNvSpPr>
          <p:nvPr>
            <p:ph type="title"/>
          </p:nvPr>
        </p:nvSpPr>
        <p:spPr/>
        <p:txBody>
          <a:bodyPr/>
          <a:lstStyle/>
          <a:p>
            <a:r>
              <a:rPr lang="fr-FR" i="1" u="sng" dirty="0">
                <a:solidFill>
                  <a:srgbClr val="FF0000"/>
                </a:solidFill>
              </a:rPr>
              <a:t>Transports actifs</a:t>
            </a:r>
          </a:p>
        </p:txBody>
      </p:sp>
      <p:pic>
        <p:nvPicPr>
          <p:cNvPr id="5" name="Espace réservé du contenu 4">
            <a:extLst>
              <a:ext uri="{FF2B5EF4-FFF2-40B4-BE49-F238E27FC236}">
                <a16:creationId xmlns:a16="http://schemas.microsoft.com/office/drawing/2014/main" id="{84D0468B-2EA6-4C94-9E0F-042AE4CFC0F9}"/>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p:blipFill>
        <p:spPr>
          <a:xfrm rot="10800000">
            <a:off x="10846778" y="31930"/>
            <a:ext cx="1315956" cy="1325562"/>
          </a:xfrm>
        </p:spPr>
      </p:pic>
      <p:sp>
        <p:nvSpPr>
          <p:cNvPr id="6" name="ZoneTexte 5">
            <a:extLst>
              <a:ext uri="{FF2B5EF4-FFF2-40B4-BE49-F238E27FC236}">
                <a16:creationId xmlns:a16="http://schemas.microsoft.com/office/drawing/2014/main" id="{7E8C2967-C912-4F9A-886D-46045B2663D4}"/>
              </a:ext>
            </a:extLst>
          </p:cNvPr>
          <p:cNvSpPr txBox="1"/>
          <p:nvPr/>
        </p:nvSpPr>
        <p:spPr>
          <a:xfrm>
            <a:off x="717452" y="1748510"/>
            <a:ext cx="6555545" cy="3477875"/>
          </a:xfrm>
          <a:prstGeom prst="rect">
            <a:avLst/>
          </a:prstGeom>
          <a:noFill/>
        </p:spPr>
        <p:txBody>
          <a:bodyPr wrap="square" rtlCol="0">
            <a:spAutoFit/>
          </a:bodyPr>
          <a:lstStyle/>
          <a:p>
            <a:r>
              <a:rPr lang="fr-FR" sz="2000" u="sng" dirty="0"/>
              <a:t>Caractéristiques du transport actif </a:t>
            </a:r>
            <a:r>
              <a:rPr lang="fr-FR" sz="2000" dirty="0"/>
              <a:t>:</a:t>
            </a:r>
          </a:p>
          <a:p>
            <a:pPr marL="342900" indent="-342900">
              <a:buFont typeface="Wingdings" panose="05000000000000000000" pitchFamily="2" charset="2"/>
              <a:buChar char="v"/>
            </a:pPr>
            <a:r>
              <a:rPr lang="fr-FR" sz="2000" dirty="0"/>
              <a:t>Suit la cinétique de Michaelis et Menten (pompe, énergie)</a:t>
            </a:r>
          </a:p>
          <a:p>
            <a:pPr marL="342900" indent="-342900">
              <a:buFont typeface="Wingdings" panose="05000000000000000000" pitchFamily="2" charset="2"/>
              <a:buChar char="v"/>
            </a:pPr>
            <a:r>
              <a:rPr lang="fr-FR" sz="2000" dirty="0"/>
              <a:t>Indépendant du gradient de concentration</a:t>
            </a:r>
          </a:p>
          <a:p>
            <a:pPr marL="342900" indent="-342900">
              <a:buFont typeface="Wingdings" panose="05000000000000000000" pitchFamily="2" charset="2"/>
              <a:buChar char="v"/>
            </a:pPr>
            <a:r>
              <a:rPr lang="fr-FR" sz="2000" dirty="0"/>
              <a:t>Spécifique</a:t>
            </a:r>
          </a:p>
          <a:p>
            <a:pPr marL="342900" indent="-342900">
              <a:buFont typeface="Wingdings" panose="05000000000000000000" pitchFamily="2" charset="2"/>
              <a:buChar char="v"/>
            </a:pPr>
            <a:r>
              <a:rPr lang="fr-FR" sz="2000" dirty="0"/>
              <a:t>Saturable</a:t>
            </a:r>
          </a:p>
          <a:p>
            <a:pPr marL="342900" indent="-342900">
              <a:buFont typeface="Wingdings" panose="05000000000000000000" pitchFamily="2" charset="2"/>
              <a:buChar char="v"/>
            </a:pPr>
            <a:r>
              <a:rPr lang="fr-FR" sz="2000" dirty="0"/>
              <a:t>Compétitif</a:t>
            </a:r>
          </a:p>
          <a:p>
            <a:pPr marL="342900" indent="-342900">
              <a:buFont typeface="Wingdings" panose="05000000000000000000" pitchFamily="2" charset="2"/>
              <a:buChar char="v"/>
            </a:pPr>
            <a:r>
              <a:rPr lang="fr-FR" sz="2000" dirty="0"/>
              <a:t>2 types : influx et efflux</a:t>
            </a:r>
          </a:p>
          <a:p>
            <a:pPr marL="342900" indent="-342900">
              <a:buFont typeface="Wingdings" panose="05000000000000000000" pitchFamily="2" charset="2"/>
              <a:buChar char="v"/>
            </a:pPr>
            <a:endParaRPr lang="fr-FR" sz="2000" dirty="0"/>
          </a:p>
          <a:p>
            <a:endParaRPr lang="fr-FR" sz="2000" dirty="0"/>
          </a:p>
          <a:p>
            <a:endParaRPr lang="fr-FR" sz="2000" dirty="0"/>
          </a:p>
          <a:p>
            <a:pPr marL="342900" indent="-342900">
              <a:buFont typeface="Wingdings" panose="05000000000000000000" pitchFamily="2" charset="2"/>
              <a:buChar char="v"/>
            </a:pPr>
            <a:endParaRPr lang="fr-FR" sz="2000" dirty="0"/>
          </a:p>
        </p:txBody>
      </p:sp>
      <p:sp>
        <p:nvSpPr>
          <p:cNvPr id="7" name="ZoneTexte 6">
            <a:extLst>
              <a:ext uri="{FF2B5EF4-FFF2-40B4-BE49-F238E27FC236}">
                <a16:creationId xmlns:a16="http://schemas.microsoft.com/office/drawing/2014/main" id="{60BA2E44-5681-4253-B9A2-10B92E9652AF}"/>
              </a:ext>
            </a:extLst>
          </p:cNvPr>
          <p:cNvSpPr txBox="1"/>
          <p:nvPr/>
        </p:nvSpPr>
        <p:spPr>
          <a:xfrm>
            <a:off x="717452" y="4360985"/>
            <a:ext cx="4979963" cy="1292662"/>
          </a:xfrm>
          <a:prstGeom prst="rect">
            <a:avLst/>
          </a:prstGeom>
          <a:noFill/>
        </p:spPr>
        <p:txBody>
          <a:bodyPr wrap="square" rtlCol="0">
            <a:spAutoFit/>
          </a:bodyPr>
          <a:lstStyle/>
          <a:p>
            <a:r>
              <a:rPr lang="fr-FR" sz="2000" b="1" i="1" u="sng" dirty="0">
                <a:solidFill>
                  <a:srgbClr val="FF0000"/>
                </a:solidFill>
              </a:rPr>
              <a:t>Influx</a:t>
            </a:r>
            <a:r>
              <a:rPr lang="fr-FR" sz="2000" dirty="0"/>
              <a:t> : </a:t>
            </a:r>
          </a:p>
          <a:p>
            <a:r>
              <a:rPr lang="fr-FR" sz="2000" dirty="0"/>
              <a:t>Famille </a:t>
            </a:r>
            <a:r>
              <a:rPr lang="fr-FR" dirty="0"/>
              <a:t>SLC, OAT ou OCT, en position basolatérale de la cellule = extérieur de membrane. </a:t>
            </a:r>
            <a:endParaRPr lang="fr-FR" sz="2000" dirty="0"/>
          </a:p>
          <a:p>
            <a:endParaRPr lang="fr-FR" sz="2000" dirty="0"/>
          </a:p>
        </p:txBody>
      </p:sp>
      <p:sp>
        <p:nvSpPr>
          <p:cNvPr id="8" name="ZoneTexte 7">
            <a:extLst>
              <a:ext uri="{FF2B5EF4-FFF2-40B4-BE49-F238E27FC236}">
                <a16:creationId xmlns:a16="http://schemas.microsoft.com/office/drawing/2014/main" id="{DC315144-E9EA-4EF8-A1AE-159A07A7663E}"/>
              </a:ext>
            </a:extLst>
          </p:cNvPr>
          <p:cNvSpPr txBox="1"/>
          <p:nvPr/>
        </p:nvSpPr>
        <p:spPr>
          <a:xfrm>
            <a:off x="6824870" y="4360985"/>
            <a:ext cx="4649678" cy="1231106"/>
          </a:xfrm>
          <a:prstGeom prst="rect">
            <a:avLst/>
          </a:prstGeom>
          <a:noFill/>
        </p:spPr>
        <p:txBody>
          <a:bodyPr wrap="square" rtlCol="0">
            <a:spAutoFit/>
          </a:bodyPr>
          <a:lstStyle/>
          <a:p>
            <a:r>
              <a:rPr lang="fr-FR" sz="2000" b="1" i="1" u="sng" dirty="0">
                <a:solidFill>
                  <a:srgbClr val="FF0000"/>
                </a:solidFill>
              </a:rPr>
              <a:t>Efflux</a:t>
            </a:r>
            <a:r>
              <a:rPr lang="fr-FR" dirty="0"/>
              <a:t> : </a:t>
            </a:r>
          </a:p>
          <a:p>
            <a:r>
              <a:rPr lang="fr-FR" dirty="0"/>
              <a:t>Famille ABC, MRP, P-</a:t>
            </a:r>
            <a:r>
              <a:rPr lang="fr-FR" dirty="0" err="1"/>
              <a:t>gP</a:t>
            </a:r>
            <a:r>
              <a:rPr lang="fr-FR" dirty="0"/>
              <a:t> codés MDR, en apical = intérieur de membrane et limitent l’absorption des médicaments</a:t>
            </a:r>
          </a:p>
        </p:txBody>
      </p:sp>
      <p:sp>
        <p:nvSpPr>
          <p:cNvPr id="10" name="Arc 9">
            <a:extLst>
              <a:ext uri="{FF2B5EF4-FFF2-40B4-BE49-F238E27FC236}">
                <a16:creationId xmlns:a16="http://schemas.microsoft.com/office/drawing/2014/main" id="{DEC99CC5-C0AA-4409-BB64-11EA34A8F97F}"/>
              </a:ext>
            </a:extLst>
          </p:cNvPr>
          <p:cNvSpPr/>
          <p:nvPr/>
        </p:nvSpPr>
        <p:spPr>
          <a:xfrm rot="3011457">
            <a:off x="7116821" y="1840283"/>
            <a:ext cx="2692638" cy="2557670"/>
          </a:xfrm>
          <a:prstGeom prst="arc">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11" name="Arc 10">
            <a:extLst>
              <a:ext uri="{FF2B5EF4-FFF2-40B4-BE49-F238E27FC236}">
                <a16:creationId xmlns:a16="http://schemas.microsoft.com/office/drawing/2014/main" id="{E6595B4A-B571-4986-97B3-95E25C6322A9}"/>
              </a:ext>
            </a:extLst>
          </p:cNvPr>
          <p:cNvSpPr/>
          <p:nvPr/>
        </p:nvSpPr>
        <p:spPr>
          <a:xfrm rot="2564943">
            <a:off x="6706231" y="1928188"/>
            <a:ext cx="2292626" cy="2823733"/>
          </a:xfrm>
          <a:prstGeom prst="arc">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cxnSp>
        <p:nvCxnSpPr>
          <p:cNvPr id="13" name="Connecteur droit avec flèche 12">
            <a:extLst>
              <a:ext uri="{FF2B5EF4-FFF2-40B4-BE49-F238E27FC236}">
                <a16:creationId xmlns:a16="http://schemas.microsoft.com/office/drawing/2014/main" id="{8BDC3125-5653-4ED4-8662-F66527E3B9EE}"/>
              </a:ext>
            </a:extLst>
          </p:cNvPr>
          <p:cNvCxnSpPr/>
          <p:nvPr/>
        </p:nvCxnSpPr>
        <p:spPr>
          <a:xfrm flipH="1">
            <a:off x="8463140" y="2955741"/>
            <a:ext cx="1297165"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Connecteur droit avec flèche 14">
            <a:extLst>
              <a:ext uri="{FF2B5EF4-FFF2-40B4-BE49-F238E27FC236}">
                <a16:creationId xmlns:a16="http://schemas.microsoft.com/office/drawing/2014/main" id="{879D7E5E-15A4-4107-86DB-C5EC383D8DDB}"/>
              </a:ext>
            </a:extLst>
          </p:cNvPr>
          <p:cNvCxnSpPr/>
          <p:nvPr/>
        </p:nvCxnSpPr>
        <p:spPr>
          <a:xfrm>
            <a:off x="9111722" y="3340054"/>
            <a:ext cx="119575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6" name="ZoneTexte 15">
            <a:extLst>
              <a:ext uri="{FF2B5EF4-FFF2-40B4-BE49-F238E27FC236}">
                <a16:creationId xmlns:a16="http://schemas.microsoft.com/office/drawing/2014/main" id="{4F2DA1BF-D3CF-4D25-AD75-A4C8CD058D83}"/>
              </a:ext>
            </a:extLst>
          </p:cNvPr>
          <p:cNvSpPr txBox="1"/>
          <p:nvPr/>
        </p:nvSpPr>
        <p:spPr>
          <a:xfrm>
            <a:off x="8400109" y="1891278"/>
            <a:ext cx="749600" cy="369332"/>
          </a:xfrm>
          <a:prstGeom prst="rect">
            <a:avLst/>
          </a:prstGeom>
          <a:noFill/>
        </p:spPr>
        <p:txBody>
          <a:bodyPr wrap="square" rtlCol="0">
            <a:spAutoFit/>
          </a:bodyPr>
          <a:lstStyle/>
          <a:p>
            <a:r>
              <a:rPr lang="fr-FR" dirty="0"/>
              <a:t>apical</a:t>
            </a:r>
          </a:p>
        </p:txBody>
      </p:sp>
      <p:sp>
        <p:nvSpPr>
          <p:cNvPr id="17" name="ZoneTexte 16">
            <a:extLst>
              <a:ext uri="{FF2B5EF4-FFF2-40B4-BE49-F238E27FC236}">
                <a16:creationId xmlns:a16="http://schemas.microsoft.com/office/drawing/2014/main" id="{1976A345-3623-4CF6-9B4B-676B1F826CDE}"/>
              </a:ext>
            </a:extLst>
          </p:cNvPr>
          <p:cNvSpPr txBox="1"/>
          <p:nvPr/>
        </p:nvSpPr>
        <p:spPr>
          <a:xfrm>
            <a:off x="9111722" y="1891278"/>
            <a:ext cx="1297165" cy="369332"/>
          </a:xfrm>
          <a:prstGeom prst="rect">
            <a:avLst/>
          </a:prstGeom>
          <a:noFill/>
        </p:spPr>
        <p:txBody>
          <a:bodyPr wrap="square" rtlCol="0">
            <a:spAutoFit/>
          </a:bodyPr>
          <a:lstStyle/>
          <a:p>
            <a:r>
              <a:rPr lang="fr-FR" dirty="0"/>
              <a:t>basolatéral</a:t>
            </a:r>
          </a:p>
        </p:txBody>
      </p:sp>
      <p:sp>
        <p:nvSpPr>
          <p:cNvPr id="18" name="ZoneTexte 17">
            <a:extLst>
              <a:ext uri="{FF2B5EF4-FFF2-40B4-BE49-F238E27FC236}">
                <a16:creationId xmlns:a16="http://schemas.microsoft.com/office/drawing/2014/main" id="{3D62C656-F73F-4E71-9A2C-5B0E2ED76FED}"/>
              </a:ext>
            </a:extLst>
          </p:cNvPr>
          <p:cNvSpPr txBox="1"/>
          <p:nvPr/>
        </p:nvSpPr>
        <p:spPr>
          <a:xfrm>
            <a:off x="7964557" y="3119118"/>
            <a:ext cx="914400" cy="369308"/>
          </a:xfrm>
          <a:prstGeom prst="rect">
            <a:avLst/>
          </a:prstGeom>
          <a:noFill/>
        </p:spPr>
        <p:txBody>
          <a:bodyPr wrap="square" rtlCol="0">
            <a:spAutoFit/>
          </a:bodyPr>
          <a:lstStyle/>
          <a:p>
            <a:r>
              <a:rPr lang="fr-FR" dirty="0" err="1"/>
              <a:t>inté</a:t>
            </a:r>
            <a:endParaRPr lang="fr-FR" dirty="0"/>
          </a:p>
        </p:txBody>
      </p:sp>
      <p:sp>
        <p:nvSpPr>
          <p:cNvPr id="19" name="ZoneTexte 18">
            <a:extLst>
              <a:ext uri="{FF2B5EF4-FFF2-40B4-BE49-F238E27FC236}">
                <a16:creationId xmlns:a16="http://schemas.microsoft.com/office/drawing/2014/main" id="{9075E994-B276-4767-90B1-82640A6379CC}"/>
              </a:ext>
            </a:extLst>
          </p:cNvPr>
          <p:cNvSpPr txBox="1"/>
          <p:nvPr/>
        </p:nvSpPr>
        <p:spPr>
          <a:xfrm>
            <a:off x="9939130" y="2955741"/>
            <a:ext cx="934742" cy="369332"/>
          </a:xfrm>
          <a:prstGeom prst="rect">
            <a:avLst/>
          </a:prstGeom>
          <a:noFill/>
        </p:spPr>
        <p:txBody>
          <a:bodyPr wrap="square" rtlCol="0">
            <a:spAutoFit/>
          </a:bodyPr>
          <a:lstStyle/>
          <a:p>
            <a:r>
              <a:rPr lang="fr-FR" dirty="0" err="1"/>
              <a:t>exté</a:t>
            </a:r>
            <a:endParaRPr lang="fr-FR" dirty="0"/>
          </a:p>
        </p:txBody>
      </p:sp>
    </p:spTree>
    <p:extLst>
      <p:ext uri="{BB962C8B-B14F-4D97-AF65-F5344CB8AC3E}">
        <p14:creationId xmlns:p14="http://schemas.microsoft.com/office/powerpoint/2010/main" val="8464368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A365C6C-62B3-4556-AD51-5BC13BB8B69A}"/>
              </a:ext>
            </a:extLst>
          </p:cNvPr>
          <p:cNvSpPr>
            <a:spLocks noGrp="1"/>
          </p:cNvSpPr>
          <p:nvPr>
            <p:ph type="title"/>
          </p:nvPr>
        </p:nvSpPr>
        <p:spPr/>
        <p:txBody>
          <a:bodyPr/>
          <a:lstStyle/>
          <a:p>
            <a:r>
              <a:rPr lang="fr-FR" i="1" u="sng" dirty="0">
                <a:solidFill>
                  <a:srgbClr val="FF0000"/>
                </a:solidFill>
              </a:rPr>
              <a:t>Transports passifs</a:t>
            </a:r>
          </a:p>
        </p:txBody>
      </p:sp>
      <p:sp>
        <p:nvSpPr>
          <p:cNvPr id="3" name="Espace réservé du contenu 2">
            <a:extLst>
              <a:ext uri="{FF2B5EF4-FFF2-40B4-BE49-F238E27FC236}">
                <a16:creationId xmlns:a16="http://schemas.microsoft.com/office/drawing/2014/main" id="{91F37F2A-C6AA-43F6-93B0-59ACE0F6489A}"/>
              </a:ext>
            </a:extLst>
          </p:cNvPr>
          <p:cNvSpPr>
            <a:spLocks noGrp="1"/>
          </p:cNvSpPr>
          <p:nvPr>
            <p:ph idx="1"/>
          </p:nvPr>
        </p:nvSpPr>
        <p:spPr/>
        <p:txBody>
          <a:bodyPr>
            <a:normAutofit/>
          </a:bodyPr>
          <a:lstStyle/>
          <a:p>
            <a:pPr marL="0" indent="0">
              <a:buNone/>
            </a:pPr>
            <a:endParaRPr lang="fr-FR" sz="2000" u="sng" dirty="0"/>
          </a:p>
          <a:p>
            <a:pPr marL="0" indent="0">
              <a:buNone/>
            </a:pPr>
            <a:r>
              <a:rPr lang="fr-FR" sz="2000" u="sng" dirty="0"/>
              <a:t>Caractéristiques du transport passif </a:t>
            </a:r>
            <a:r>
              <a:rPr lang="fr-FR" sz="2000" dirty="0"/>
              <a:t>: </a:t>
            </a:r>
          </a:p>
          <a:p>
            <a:pPr>
              <a:buFont typeface="Wingdings" panose="05000000000000000000" pitchFamily="2" charset="2"/>
              <a:buChar char="v"/>
            </a:pPr>
            <a:r>
              <a:rPr lang="fr-FR" sz="2000" dirty="0"/>
              <a:t>Suit la loi de Fick</a:t>
            </a:r>
          </a:p>
          <a:p>
            <a:pPr>
              <a:buFont typeface="Wingdings" panose="05000000000000000000" pitchFamily="2" charset="2"/>
              <a:buChar char="v"/>
            </a:pPr>
            <a:r>
              <a:rPr lang="fr-FR" sz="2000" dirty="0"/>
              <a:t>Dans le sens du gradient de concentration</a:t>
            </a:r>
          </a:p>
          <a:p>
            <a:pPr>
              <a:buFont typeface="Wingdings" panose="05000000000000000000" pitchFamily="2" charset="2"/>
              <a:buChar char="v"/>
            </a:pPr>
            <a:r>
              <a:rPr lang="fr-FR" sz="2000" dirty="0"/>
              <a:t>Pas besoin d’énergie</a:t>
            </a:r>
          </a:p>
          <a:p>
            <a:pPr>
              <a:buFont typeface="Wingdings" panose="05000000000000000000" pitchFamily="2" charset="2"/>
              <a:buChar char="v"/>
            </a:pPr>
            <a:r>
              <a:rPr lang="fr-FR" sz="2000" dirty="0"/>
              <a:t>Pas spécifique</a:t>
            </a:r>
          </a:p>
          <a:p>
            <a:pPr>
              <a:buFont typeface="Wingdings" panose="05000000000000000000" pitchFamily="2" charset="2"/>
              <a:buChar char="v"/>
            </a:pPr>
            <a:r>
              <a:rPr lang="fr-FR" sz="2000" dirty="0"/>
              <a:t>Pas saturable</a:t>
            </a:r>
          </a:p>
          <a:p>
            <a:pPr>
              <a:buFont typeface="Wingdings" panose="05000000000000000000" pitchFamily="2" charset="2"/>
              <a:buChar char="v"/>
            </a:pPr>
            <a:r>
              <a:rPr lang="fr-FR" sz="2000" dirty="0"/>
              <a:t>Pas compétition</a:t>
            </a:r>
          </a:p>
          <a:p>
            <a:pPr>
              <a:buFont typeface="Wingdings" panose="05000000000000000000" pitchFamily="2" charset="2"/>
              <a:buChar char="v"/>
            </a:pPr>
            <a:r>
              <a:rPr lang="fr-FR" sz="2000" dirty="0"/>
              <a:t>Plus fréquent</a:t>
            </a:r>
          </a:p>
        </p:txBody>
      </p:sp>
      <p:pic>
        <p:nvPicPr>
          <p:cNvPr id="5" name="Image 4">
            <a:extLst>
              <a:ext uri="{FF2B5EF4-FFF2-40B4-BE49-F238E27FC236}">
                <a16:creationId xmlns:a16="http://schemas.microsoft.com/office/drawing/2014/main" id="{FFEBE2CA-CBCE-4ABB-B427-3CC3379FFF9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rot="10800000">
            <a:off x="10986867" y="0"/>
            <a:ext cx="1205132" cy="1213928"/>
          </a:xfrm>
          <a:prstGeom prst="rect">
            <a:avLst/>
          </a:prstGeom>
        </p:spPr>
      </p:pic>
      <p:sp>
        <p:nvSpPr>
          <p:cNvPr id="7" name="ZoneTexte 6">
            <a:extLst>
              <a:ext uri="{FF2B5EF4-FFF2-40B4-BE49-F238E27FC236}">
                <a16:creationId xmlns:a16="http://schemas.microsoft.com/office/drawing/2014/main" id="{E30DC764-79B5-4CB9-BEEE-7411329A9D1F}"/>
              </a:ext>
            </a:extLst>
          </p:cNvPr>
          <p:cNvSpPr txBox="1"/>
          <p:nvPr/>
        </p:nvSpPr>
        <p:spPr>
          <a:xfrm>
            <a:off x="7633252" y="3207026"/>
            <a:ext cx="4445442" cy="368699"/>
          </a:xfrm>
          <a:prstGeom prst="rect">
            <a:avLst/>
          </a:prstGeom>
          <a:noFill/>
        </p:spPr>
        <p:txBody>
          <a:bodyPr wrap="square" rtlCol="0">
            <a:spAutoFit/>
          </a:bodyPr>
          <a:lstStyle/>
          <a:p>
            <a:r>
              <a:rPr lang="fr-FR" dirty="0"/>
              <a:t>Maintenant pour la partie sympathique… </a:t>
            </a:r>
            <a:r>
              <a:rPr lang="fr-FR" dirty="0">
                <a:sym typeface="Wingdings" panose="05000000000000000000" pitchFamily="2" charset="2"/>
              </a:rPr>
              <a:t></a:t>
            </a:r>
            <a:endParaRPr lang="fr-FR" dirty="0"/>
          </a:p>
        </p:txBody>
      </p:sp>
    </p:spTree>
    <p:extLst>
      <p:ext uri="{BB962C8B-B14F-4D97-AF65-F5344CB8AC3E}">
        <p14:creationId xmlns:p14="http://schemas.microsoft.com/office/powerpoint/2010/main" val="39803294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928C30A-91F0-4663-B770-A6CCD56A9D88}"/>
              </a:ext>
            </a:extLst>
          </p:cNvPr>
          <p:cNvSpPr>
            <a:spLocks noGrp="1"/>
          </p:cNvSpPr>
          <p:nvPr>
            <p:ph type="title"/>
          </p:nvPr>
        </p:nvSpPr>
        <p:spPr/>
        <p:txBody>
          <a:bodyPr/>
          <a:lstStyle/>
          <a:p>
            <a:r>
              <a:rPr lang="fr-FR" i="1" u="sng" dirty="0">
                <a:solidFill>
                  <a:srgbClr val="FF0000"/>
                </a:solidFill>
              </a:rPr>
              <a:t>Transports passifs : passage dans le sang</a:t>
            </a:r>
          </a:p>
        </p:txBody>
      </p:sp>
      <p:sp>
        <p:nvSpPr>
          <p:cNvPr id="3" name="Espace réservé du contenu 2">
            <a:extLst>
              <a:ext uri="{FF2B5EF4-FFF2-40B4-BE49-F238E27FC236}">
                <a16:creationId xmlns:a16="http://schemas.microsoft.com/office/drawing/2014/main" id="{FBAF8576-6091-443E-BA54-98E39DDEE793}"/>
              </a:ext>
            </a:extLst>
          </p:cNvPr>
          <p:cNvSpPr>
            <a:spLocks noGrp="1"/>
          </p:cNvSpPr>
          <p:nvPr>
            <p:ph idx="1"/>
          </p:nvPr>
        </p:nvSpPr>
        <p:spPr/>
        <p:txBody>
          <a:bodyPr>
            <a:normAutofit/>
          </a:bodyPr>
          <a:lstStyle/>
          <a:p>
            <a:pPr marL="0" indent="0">
              <a:buNone/>
            </a:pPr>
            <a:endParaRPr lang="fr-FR" sz="2000" dirty="0"/>
          </a:p>
          <a:p>
            <a:pPr marL="0" indent="0">
              <a:buNone/>
            </a:pPr>
            <a:r>
              <a:rPr lang="fr-FR" sz="2000" dirty="0"/>
              <a:t>Les molécules passent mieux quand ils sont liposolubles, sous forme libre et non ionisé. Médicament en solution = électrolyte </a:t>
            </a:r>
          </a:p>
          <a:p>
            <a:pPr marL="0" indent="0">
              <a:buNone/>
            </a:pPr>
            <a:r>
              <a:rPr lang="fr-FR" sz="2000" dirty="0"/>
              <a:t>Médicament = acide ou base faible (JAMAIS FORT), capte ou cède des protons, la base capte l’acide cède. </a:t>
            </a:r>
          </a:p>
          <a:p>
            <a:pPr marL="0" indent="0">
              <a:buNone/>
            </a:pPr>
            <a:r>
              <a:rPr lang="fr-FR" sz="2000" dirty="0"/>
              <a:t>Milieu acide (estomac), le médicament basique va capter les protons que le milieu cède. C’est </a:t>
            </a:r>
            <a:r>
              <a:rPr lang="fr-FR" sz="2000" b="1" dirty="0">
                <a:solidFill>
                  <a:srgbClr val="FF0000"/>
                </a:solidFill>
              </a:rPr>
              <a:t>l’état ionisé</a:t>
            </a:r>
            <a:r>
              <a:rPr lang="fr-FR" sz="2000" dirty="0"/>
              <a:t>. </a:t>
            </a:r>
          </a:p>
          <a:p>
            <a:pPr marL="0" indent="0">
              <a:buNone/>
            </a:pPr>
            <a:r>
              <a:rPr lang="fr-FR" sz="2000" dirty="0"/>
              <a:t>Dans cet état, le médicament est soluble et ne </a:t>
            </a:r>
            <a:r>
              <a:rPr lang="fr-FR" sz="2000" b="1" u="sng" dirty="0">
                <a:solidFill>
                  <a:srgbClr val="FF0000"/>
                </a:solidFill>
              </a:rPr>
              <a:t>PASSE PAS LES BARRIÈRES</a:t>
            </a:r>
            <a:r>
              <a:rPr lang="fr-FR" sz="2000" dirty="0"/>
              <a:t>, on peut pas l’absorber.</a:t>
            </a:r>
          </a:p>
          <a:p>
            <a:pPr marL="0" indent="0">
              <a:buNone/>
            </a:pPr>
            <a:r>
              <a:rPr lang="fr-FR" sz="2000" dirty="0"/>
              <a:t>Donc non ionisé = absorbable. </a:t>
            </a:r>
            <a:endParaRPr lang="fr-FR" dirty="0"/>
          </a:p>
        </p:txBody>
      </p:sp>
      <p:pic>
        <p:nvPicPr>
          <p:cNvPr id="5" name="Image 4">
            <a:extLst>
              <a:ext uri="{FF2B5EF4-FFF2-40B4-BE49-F238E27FC236}">
                <a16:creationId xmlns:a16="http://schemas.microsoft.com/office/drawing/2014/main" id="{3C19CD2B-0D6B-47D2-BD77-1C23BEABAC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rot="10800000">
            <a:off x="11043137" y="0"/>
            <a:ext cx="1148862" cy="1157248"/>
          </a:xfrm>
          <a:prstGeom prst="rect">
            <a:avLst/>
          </a:prstGeom>
        </p:spPr>
      </p:pic>
    </p:spTree>
    <p:extLst>
      <p:ext uri="{BB962C8B-B14F-4D97-AF65-F5344CB8AC3E}">
        <p14:creationId xmlns:p14="http://schemas.microsoft.com/office/powerpoint/2010/main" val="30670562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3DD0E3B-8EE9-495F-97A3-36F62D40E6FC}"/>
              </a:ext>
            </a:extLst>
          </p:cNvPr>
          <p:cNvSpPr>
            <a:spLocks noGrp="1"/>
          </p:cNvSpPr>
          <p:nvPr>
            <p:ph type="title"/>
          </p:nvPr>
        </p:nvSpPr>
        <p:spPr/>
        <p:txBody>
          <a:bodyPr/>
          <a:lstStyle/>
          <a:p>
            <a:r>
              <a:rPr lang="fr-FR" i="1" u="sng" dirty="0">
                <a:solidFill>
                  <a:srgbClr val="FF0000"/>
                </a:solidFill>
              </a:rPr>
              <a:t>Transports passifs : passage dans le sang</a:t>
            </a:r>
          </a:p>
        </p:txBody>
      </p:sp>
      <p:pic>
        <p:nvPicPr>
          <p:cNvPr id="7" name="Espace réservé du contenu 6">
            <a:extLst>
              <a:ext uri="{FF2B5EF4-FFF2-40B4-BE49-F238E27FC236}">
                <a16:creationId xmlns:a16="http://schemas.microsoft.com/office/drawing/2014/main" id="{CCB40BDF-4DDD-4646-9711-F1824A48BB90}"/>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16804" t="14400" r="15879" b="8338"/>
          <a:stretch/>
        </p:blipFill>
        <p:spPr>
          <a:xfrm>
            <a:off x="6427452" y="1973733"/>
            <a:ext cx="5500468" cy="3552545"/>
          </a:xfrm>
        </p:spPr>
      </p:pic>
      <p:pic>
        <p:nvPicPr>
          <p:cNvPr id="5" name="Image 4">
            <a:extLst>
              <a:ext uri="{FF2B5EF4-FFF2-40B4-BE49-F238E27FC236}">
                <a16:creationId xmlns:a16="http://schemas.microsoft.com/office/drawing/2014/main" id="{A34F3A52-CFE6-4E33-944F-13AA747B003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10800000">
            <a:off x="10916529" y="-1"/>
            <a:ext cx="1275470" cy="1284779"/>
          </a:xfrm>
          <a:prstGeom prst="rect">
            <a:avLst/>
          </a:prstGeom>
        </p:spPr>
      </p:pic>
      <p:pic>
        <p:nvPicPr>
          <p:cNvPr id="9" name="Image 8">
            <a:extLst>
              <a:ext uri="{FF2B5EF4-FFF2-40B4-BE49-F238E27FC236}">
                <a16:creationId xmlns:a16="http://schemas.microsoft.com/office/drawing/2014/main" id="{86F9D696-C55A-44E7-B19D-BBEB3B04D0FC}"/>
              </a:ext>
            </a:extLst>
          </p:cNvPr>
          <p:cNvPicPr>
            <a:picLocks noChangeAspect="1"/>
          </p:cNvPicPr>
          <p:nvPr/>
        </p:nvPicPr>
        <p:blipFill rotWithShape="1">
          <a:blip r:embed="rId4">
            <a:extLst>
              <a:ext uri="{28A0092B-C50C-407E-A947-70E740481C1C}">
                <a14:useLocalDpi xmlns:a14="http://schemas.microsoft.com/office/drawing/2010/main" val="0"/>
              </a:ext>
            </a:extLst>
          </a:blip>
          <a:srcRect l="10954" t="4998" r="8469" b="1982"/>
          <a:stretch/>
        </p:blipFill>
        <p:spPr>
          <a:xfrm>
            <a:off x="264080" y="1870815"/>
            <a:ext cx="5403598" cy="3573383"/>
          </a:xfrm>
          <a:prstGeom prst="rect">
            <a:avLst/>
          </a:prstGeom>
        </p:spPr>
      </p:pic>
      <p:sp>
        <p:nvSpPr>
          <p:cNvPr id="10" name="ZoneTexte 9">
            <a:extLst>
              <a:ext uri="{FF2B5EF4-FFF2-40B4-BE49-F238E27FC236}">
                <a16:creationId xmlns:a16="http://schemas.microsoft.com/office/drawing/2014/main" id="{79AFCA5C-F62D-4301-BD9B-D24F9D6860B9}"/>
              </a:ext>
            </a:extLst>
          </p:cNvPr>
          <p:cNvSpPr txBox="1"/>
          <p:nvPr/>
        </p:nvSpPr>
        <p:spPr>
          <a:xfrm>
            <a:off x="5667678" y="3242173"/>
            <a:ext cx="856646" cy="1015663"/>
          </a:xfrm>
          <a:prstGeom prst="rect">
            <a:avLst/>
          </a:prstGeom>
          <a:noFill/>
        </p:spPr>
        <p:txBody>
          <a:bodyPr wrap="square" rtlCol="0">
            <a:spAutoFit/>
          </a:bodyPr>
          <a:lstStyle/>
          <a:p>
            <a:r>
              <a:rPr lang="fr-FR" sz="6000" dirty="0">
                <a:sym typeface="Wingdings" panose="05000000000000000000" pitchFamily="2" charset="2"/>
              </a:rPr>
              <a:t></a:t>
            </a:r>
            <a:endParaRPr lang="fr-FR" sz="6000" dirty="0"/>
          </a:p>
        </p:txBody>
      </p:sp>
    </p:spTree>
    <p:extLst>
      <p:ext uri="{BB962C8B-B14F-4D97-AF65-F5344CB8AC3E}">
        <p14:creationId xmlns:p14="http://schemas.microsoft.com/office/powerpoint/2010/main" val="26722112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8C1984E-2A0A-4D13-A0E3-E9BD99C6CE02}"/>
              </a:ext>
            </a:extLst>
          </p:cNvPr>
          <p:cNvSpPr>
            <a:spLocks noGrp="1"/>
          </p:cNvSpPr>
          <p:nvPr>
            <p:ph type="title"/>
          </p:nvPr>
        </p:nvSpPr>
        <p:spPr/>
        <p:txBody>
          <a:bodyPr/>
          <a:lstStyle/>
          <a:p>
            <a:r>
              <a:rPr lang="fr-FR" i="1" u="sng" dirty="0">
                <a:solidFill>
                  <a:srgbClr val="FF0000"/>
                </a:solidFill>
              </a:rPr>
              <a:t>Autres transports</a:t>
            </a:r>
          </a:p>
        </p:txBody>
      </p:sp>
      <p:sp>
        <p:nvSpPr>
          <p:cNvPr id="3" name="Espace réservé du contenu 2">
            <a:extLst>
              <a:ext uri="{FF2B5EF4-FFF2-40B4-BE49-F238E27FC236}">
                <a16:creationId xmlns:a16="http://schemas.microsoft.com/office/drawing/2014/main" id="{AB6DC884-FBF4-4F1D-A437-F28B9EC3FC35}"/>
              </a:ext>
            </a:extLst>
          </p:cNvPr>
          <p:cNvSpPr>
            <a:spLocks noGrp="1"/>
          </p:cNvSpPr>
          <p:nvPr>
            <p:ph idx="1"/>
          </p:nvPr>
        </p:nvSpPr>
        <p:spPr/>
        <p:txBody>
          <a:bodyPr/>
          <a:lstStyle/>
          <a:p>
            <a:pPr>
              <a:buFont typeface="Wingdings" panose="05000000000000000000" pitchFamily="2" charset="2"/>
              <a:buChar char="v"/>
            </a:pPr>
            <a:r>
              <a:rPr lang="fr-FR" dirty="0"/>
              <a:t>Actif indirect que vous reverrez en </a:t>
            </a:r>
            <a:r>
              <a:rPr lang="fr-FR" dirty="0" err="1"/>
              <a:t>biophy</a:t>
            </a:r>
            <a:r>
              <a:rPr lang="fr-FR" dirty="0"/>
              <a:t> plus en détail</a:t>
            </a:r>
          </a:p>
          <a:p>
            <a:pPr marL="0" indent="0">
              <a:buNone/>
            </a:pPr>
            <a:endParaRPr lang="fr-FR" dirty="0"/>
          </a:p>
          <a:p>
            <a:pPr>
              <a:buFont typeface="Wingdings" panose="05000000000000000000" pitchFamily="2" charset="2"/>
              <a:buChar char="v"/>
            </a:pPr>
            <a:r>
              <a:rPr lang="fr-FR" dirty="0"/>
              <a:t>Exocytose ou endocytose que vous détaillerez en </a:t>
            </a:r>
            <a:r>
              <a:rPr lang="fr-FR" dirty="0" err="1"/>
              <a:t>biocell</a:t>
            </a:r>
            <a:r>
              <a:rPr lang="fr-FR" dirty="0"/>
              <a:t> :)</a:t>
            </a:r>
          </a:p>
          <a:p>
            <a:pPr marL="0" indent="0">
              <a:buNone/>
            </a:pPr>
            <a:endParaRPr lang="fr-FR" dirty="0"/>
          </a:p>
          <a:p>
            <a:pPr marL="0" indent="0">
              <a:buNone/>
            </a:pPr>
            <a:r>
              <a:rPr lang="fr-FR" sz="2000" i="1" dirty="0"/>
              <a:t>Maintenant on va faire ça étape par étape</a:t>
            </a:r>
          </a:p>
        </p:txBody>
      </p:sp>
      <p:pic>
        <p:nvPicPr>
          <p:cNvPr id="5" name="Image 4">
            <a:extLst>
              <a:ext uri="{FF2B5EF4-FFF2-40B4-BE49-F238E27FC236}">
                <a16:creationId xmlns:a16="http://schemas.microsoft.com/office/drawing/2014/main" id="{F8FEFAC6-8F33-43A3-81F6-6E310E72E7A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rot="10800000">
            <a:off x="10775852" y="-1"/>
            <a:ext cx="1416148" cy="1426485"/>
          </a:xfrm>
          <a:prstGeom prst="rect">
            <a:avLst/>
          </a:prstGeom>
        </p:spPr>
      </p:pic>
    </p:spTree>
    <p:extLst>
      <p:ext uri="{BB962C8B-B14F-4D97-AF65-F5344CB8AC3E}">
        <p14:creationId xmlns:p14="http://schemas.microsoft.com/office/powerpoint/2010/main" val="36348905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1652962-9024-427C-9576-D43F0436D880}"/>
              </a:ext>
            </a:extLst>
          </p:cNvPr>
          <p:cNvSpPr>
            <a:spLocks noGrp="1"/>
          </p:cNvSpPr>
          <p:nvPr>
            <p:ph type="title"/>
          </p:nvPr>
        </p:nvSpPr>
        <p:spPr/>
        <p:txBody>
          <a:bodyPr/>
          <a:lstStyle/>
          <a:p>
            <a:r>
              <a:rPr lang="fr-FR" i="1" u="sng" dirty="0">
                <a:solidFill>
                  <a:srgbClr val="FF0000"/>
                </a:solidFill>
              </a:rPr>
              <a:t>Absorption</a:t>
            </a:r>
          </a:p>
        </p:txBody>
      </p:sp>
      <p:sp>
        <p:nvSpPr>
          <p:cNvPr id="3" name="Espace réservé du contenu 2">
            <a:extLst>
              <a:ext uri="{FF2B5EF4-FFF2-40B4-BE49-F238E27FC236}">
                <a16:creationId xmlns:a16="http://schemas.microsoft.com/office/drawing/2014/main" id="{475DCEC0-1D2B-40A4-A5A9-D7806174E6BE}"/>
              </a:ext>
            </a:extLst>
          </p:cNvPr>
          <p:cNvSpPr>
            <a:spLocks noGrp="1"/>
          </p:cNvSpPr>
          <p:nvPr>
            <p:ph idx="1"/>
          </p:nvPr>
        </p:nvSpPr>
        <p:spPr/>
        <p:txBody>
          <a:bodyPr>
            <a:normAutofit/>
          </a:bodyPr>
          <a:lstStyle/>
          <a:p>
            <a:pPr marL="0" indent="0">
              <a:buNone/>
            </a:pPr>
            <a:r>
              <a:rPr lang="fr-FR" sz="2000" b="1" u="sng" dirty="0">
                <a:solidFill>
                  <a:srgbClr val="FF0000"/>
                </a:solidFill>
                <a:sym typeface="Wingdings" panose="05000000000000000000" pitchFamily="2" charset="2"/>
              </a:rPr>
              <a:t>C</a:t>
            </a:r>
            <a:r>
              <a:rPr lang="fr-FR" sz="2000" b="1" u="sng" dirty="0">
                <a:solidFill>
                  <a:srgbClr val="FF0000"/>
                </a:solidFill>
              </a:rPr>
              <a:t>ette étape n’existe pas si on passe par IV</a:t>
            </a:r>
            <a:r>
              <a:rPr lang="fr-FR" sz="2000" b="1" u="sng" dirty="0">
                <a:solidFill>
                  <a:srgbClr val="FF0000"/>
                </a:solidFill>
                <a:sym typeface="Wingdings" panose="05000000000000000000" pitchFamily="2" charset="2"/>
              </a:rPr>
              <a:t></a:t>
            </a:r>
            <a:endParaRPr lang="fr-FR" sz="2000" b="1" u="sng" dirty="0">
              <a:solidFill>
                <a:srgbClr val="FF0000"/>
              </a:solidFill>
            </a:endParaRPr>
          </a:p>
          <a:p>
            <a:pPr marL="0" indent="0">
              <a:buNone/>
            </a:pPr>
            <a:endParaRPr lang="fr-FR" sz="2000" dirty="0"/>
          </a:p>
          <a:p>
            <a:pPr marL="0" indent="0">
              <a:buNone/>
            </a:pPr>
            <a:r>
              <a:rPr lang="fr-FR" sz="2000" dirty="0"/>
              <a:t>Absorption = passage du médicament dans le sang.</a:t>
            </a:r>
          </a:p>
          <a:p>
            <a:pPr marL="0" indent="0">
              <a:buNone/>
            </a:pPr>
            <a:endParaRPr lang="fr-FR" sz="2000" dirty="0"/>
          </a:p>
          <a:p>
            <a:pPr>
              <a:buFont typeface="Wingdings" panose="05000000000000000000" pitchFamily="2" charset="2"/>
              <a:buChar char="v"/>
            </a:pPr>
            <a:r>
              <a:rPr lang="fr-FR" sz="2000" dirty="0"/>
              <a:t> </a:t>
            </a:r>
            <a:r>
              <a:rPr lang="fr-FR" sz="2000" u="sng" dirty="0"/>
              <a:t>Voie générale </a:t>
            </a:r>
            <a:r>
              <a:rPr lang="fr-FR" sz="2000" dirty="0"/>
              <a:t>: passe dans la circulation sanguine : IV (en urgence, c’est LA voie de référence), IA, sous cutanée, IM, nasale, sublinguale, orale, rectale (passage possible par les veines hémorroïdaires pour shunter le passage par le foie).</a:t>
            </a:r>
          </a:p>
          <a:p>
            <a:pPr marL="0" indent="0">
              <a:buNone/>
            </a:pPr>
            <a:endParaRPr lang="fr-FR" sz="2000" dirty="0"/>
          </a:p>
          <a:p>
            <a:pPr>
              <a:buFont typeface="Wingdings" panose="05000000000000000000" pitchFamily="2" charset="2"/>
              <a:buChar char="v"/>
            </a:pPr>
            <a:r>
              <a:rPr lang="fr-FR" sz="2000" dirty="0"/>
              <a:t> </a:t>
            </a:r>
            <a:r>
              <a:rPr lang="fr-FR" sz="2000" u="sng" dirty="0"/>
              <a:t>Voie locale </a:t>
            </a:r>
            <a:r>
              <a:rPr lang="fr-FR" sz="2000" dirty="0"/>
              <a:t>: concentration de PA à un endroit précis : inhalée (possible systémique), oculaire, cutanée ou transdermique, intra-articulaire, </a:t>
            </a:r>
            <a:r>
              <a:rPr lang="fr-FR" sz="2000" dirty="0" err="1"/>
              <a:t>intra-thécale</a:t>
            </a:r>
            <a:r>
              <a:rPr lang="fr-FR" sz="2000" dirty="0"/>
              <a:t>.</a:t>
            </a:r>
          </a:p>
          <a:p>
            <a:pPr marL="0" indent="0">
              <a:buNone/>
            </a:pPr>
            <a:endParaRPr lang="fr-FR" sz="2000" dirty="0"/>
          </a:p>
        </p:txBody>
      </p:sp>
      <p:pic>
        <p:nvPicPr>
          <p:cNvPr id="5" name="Image 4">
            <a:extLst>
              <a:ext uri="{FF2B5EF4-FFF2-40B4-BE49-F238E27FC236}">
                <a16:creationId xmlns:a16="http://schemas.microsoft.com/office/drawing/2014/main" id="{21B416A2-063C-42FF-87CA-C00E94A49CC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rot="10800000">
            <a:off x="10789919" y="-2"/>
            <a:ext cx="1402079" cy="1412313"/>
          </a:xfrm>
          <a:prstGeom prst="rect">
            <a:avLst/>
          </a:prstGeom>
        </p:spPr>
      </p:pic>
    </p:spTree>
    <p:extLst>
      <p:ext uri="{BB962C8B-B14F-4D97-AF65-F5344CB8AC3E}">
        <p14:creationId xmlns:p14="http://schemas.microsoft.com/office/powerpoint/2010/main" val="6384746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54627D7-1C8F-48B6-812B-91AF012E6AAD}"/>
              </a:ext>
            </a:extLst>
          </p:cNvPr>
          <p:cNvSpPr>
            <a:spLocks noGrp="1"/>
          </p:cNvSpPr>
          <p:nvPr>
            <p:ph type="title"/>
          </p:nvPr>
        </p:nvSpPr>
        <p:spPr/>
        <p:txBody>
          <a:bodyPr/>
          <a:lstStyle/>
          <a:p>
            <a:r>
              <a:rPr lang="fr-FR" i="1" u="sng" dirty="0">
                <a:solidFill>
                  <a:srgbClr val="FF0000"/>
                </a:solidFill>
              </a:rPr>
              <a:t>Absorption</a:t>
            </a:r>
          </a:p>
        </p:txBody>
      </p:sp>
      <p:sp>
        <p:nvSpPr>
          <p:cNvPr id="3" name="Espace réservé du contenu 2">
            <a:extLst>
              <a:ext uri="{FF2B5EF4-FFF2-40B4-BE49-F238E27FC236}">
                <a16:creationId xmlns:a16="http://schemas.microsoft.com/office/drawing/2014/main" id="{CB5A2676-671B-4F3D-A3D8-571AFED37660}"/>
              </a:ext>
            </a:extLst>
          </p:cNvPr>
          <p:cNvSpPr>
            <a:spLocks noGrp="1"/>
          </p:cNvSpPr>
          <p:nvPr>
            <p:ph idx="1"/>
          </p:nvPr>
        </p:nvSpPr>
        <p:spPr/>
        <p:txBody>
          <a:bodyPr>
            <a:normAutofit/>
          </a:bodyPr>
          <a:lstStyle/>
          <a:p>
            <a:pPr marL="0" indent="0">
              <a:buNone/>
            </a:pPr>
            <a:r>
              <a:rPr lang="fr-FR" sz="2000" dirty="0"/>
              <a:t>On distingue les voies entérales qui passent par le td, et les voies parentérales en dehors du td. L’absorption digestive dépend du médicament, de la membrane biologique, de la galénique, du patient. </a:t>
            </a:r>
          </a:p>
        </p:txBody>
      </p:sp>
      <p:pic>
        <p:nvPicPr>
          <p:cNvPr id="5" name="Image 4">
            <a:extLst>
              <a:ext uri="{FF2B5EF4-FFF2-40B4-BE49-F238E27FC236}">
                <a16:creationId xmlns:a16="http://schemas.microsoft.com/office/drawing/2014/main" id="{BC32D1FA-349F-4A94-9338-4684E40CE74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rot="10800000">
            <a:off x="10876042" y="0"/>
            <a:ext cx="1315957" cy="1325562"/>
          </a:xfrm>
          <a:prstGeom prst="rect">
            <a:avLst/>
          </a:prstGeom>
        </p:spPr>
      </p:pic>
      <p:sp>
        <p:nvSpPr>
          <p:cNvPr id="6" name="ZoneTexte 5">
            <a:extLst>
              <a:ext uri="{FF2B5EF4-FFF2-40B4-BE49-F238E27FC236}">
                <a16:creationId xmlns:a16="http://schemas.microsoft.com/office/drawing/2014/main" id="{0AB587D7-F2D4-4F65-A6AC-ED98CA620BE4}"/>
              </a:ext>
            </a:extLst>
          </p:cNvPr>
          <p:cNvSpPr txBox="1"/>
          <p:nvPr/>
        </p:nvSpPr>
        <p:spPr>
          <a:xfrm>
            <a:off x="838200" y="2893298"/>
            <a:ext cx="4704471" cy="1938992"/>
          </a:xfrm>
          <a:prstGeom prst="rect">
            <a:avLst/>
          </a:prstGeom>
          <a:noFill/>
        </p:spPr>
        <p:txBody>
          <a:bodyPr wrap="square" rtlCol="0">
            <a:spAutoFit/>
          </a:bodyPr>
          <a:lstStyle/>
          <a:p>
            <a:r>
              <a:rPr lang="fr-FR" sz="2000" u="sng" dirty="0"/>
              <a:t>Voie entérale </a:t>
            </a:r>
            <a:r>
              <a:rPr lang="fr-FR" dirty="0"/>
              <a:t>: </a:t>
            </a:r>
          </a:p>
          <a:p>
            <a:r>
              <a:rPr lang="fr-FR" sz="2000" dirty="0"/>
              <a:t>Passage passif du td à la circulation portale.</a:t>
            </a:r>
          </a:p>
          <a:p>
            <a:r>
              <a:rPr lang="fr-FR" sz="2000" dirty="0"/>
              <a:t>Différents processus s’y opposent : </a:t>
            </a:r>
          </a:p>
          <a:p>
            <a:pPr marL="342900" indent="-342900">
              <a:buFont typeface="Wingdings" panose="05000000000000000000" pitchFamily="2" charset="2"/>
              <a:buChar char="v"/>
            </a:pPr>
            <a:r>
              <a:rPr lang="fr-FR" sz="2000" dirty="0"/>
              <a:t>Métabolisme</a:t>
            </a:r>
          </a:p>
          <a:p>
            <a:pPr marL="342900" indent="-342900">
              <a:buFont typeface="Wingdings" panose="05000000000000000000" pitchFamily="2" charset="2"/>
              <a:buChar char="v"/>
            </a:pPr>
            <a:r>
              <a:rPr lang="fr-FR" sz="2000" dirty="0"/>
              <a:t>EPPH </a:t>
            </a:r>
            <a:r>
              <a:rPr lang="fr-FR" sz="1600" dirty="0"/>
              <a:t>(=/= cycle entéro hépatique)</a:t>
            </a:r>
          </a:p>
          <a:p>
            <a:pPr marL="342900" indent="-342900">
              <a:buFont typeface="Wingdings" panose="05000000000000000000" pitchFamily="2" charset="2"/>
              <a:buChar char="v"/>
            </a:pPr>
            <a:r>
              <a:rPr lang="fr-FR" sz="2000" dirty="0"/>
              <a:t>Efflux</a:t>
            </a:r>
          </a:p>
        </p:txBody>
      </p:sp>
      <p:sp>
        <p:nvSpPr>
          <p:cNvPr id="7" name="Flèche : droite 6">
            <a:extLst>
              <a:ext uri="{FF2B5EF4-FFF2-40B4-BE49-F238E27FC236}">
                <a16:creationId xmlns:a16="http://schemas.microsoft.com/office/drawing/2014/main" id="{021FAB97-5C7F-4FE7-8DEA-E188397B561D}"/>
              </a:ext>
            </a:extLst>
          </p:cNvPr>
          <p:cNvSpPr/>
          <p:nvPr/>
        </p:nvSpPr>
        <p:spPr>
          <a:xfrm>
            <a:off x="5261115" y="3681727"/>
            <a:ext cx="1388216" cy="78187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ZoneTexte 7">
            <a:extLst>
              <a:ext uri="{FF2B5EF4-FFF2-40B4-BE49-F238E27FC236}">
                <a16:creationId xmlns:a16="http://schemas.microsoft.com/office/drawing/2014/main" id="{6F947E32-3398-4FE7-A451-6D87921F91D0}"/>
              </a:ext>
            </a:extLst>
          </p:cNvPr>
          <p:cNvSpPr txBox="1"/>
          <p:nvPr/>
        </p:nvSpPr>
        <p:spPr>
          <a:xfrm>
            <a:off x="6891130" y="2796209"/>
            <a:ext cx="3701841" cy="2554545"/>
          </a:xfrm>
          <a:prstGeom prst="rect">
            <a:avLst/>
          </a:prstGeom>
          <a:noFill/>
        </p:spPr>
        <p:txBody>
          <a:bodyPr wrap="square" rtlCol="0">
            <a:spAutoFit/>
          </a:bodyPr>
          <a:lstStyle/>
          <a:p>
            <a:r>
              <a:rPr lang="fr-FR" sz="2000" u="sng" dirty="0"/>
              <a:t>Voie orale </a:t>
            </a:r>
            <a:r>
              <a:rPr lang="fr-FR" sz="2000" dirty="0"/>
              <a:t>:</a:t>
            </a:r>
          </a:p>
          <a:p>
            <a:r>
              <a:rPr lang="fr-FR" sz="2000" dirty="0"/>
              <a:t>Dissous dans l’estomac ou l’intestin, + ou – rapidement selon hydrosolubilité/galénique, passe le td </a:t>
            </a:r>
            <a:r>
              <a:rPr lang="fr-FR" sz="2000" dirty="0">
                <a:sym typeface="Wingdings" panose="05000000000000000000" pitchFamily="2" charset="2"/>
              </a:rPr>
              <a:t> sang (passif ou actif).</a:t>
            </a:r>
          </a:p>
          <a:p>
            <a:r>
              <a:rPr lang="fr-FR" sz="2000" dirty="0">
                <a:sym typeface="Wingdings" panose="05000000000000000000" pitchFamily="2" charset="2"/>
              </a:rPr>
              <a:t>La fraction qui passe = </a:t>
            </a:r>
            <a:r>
              <a:rPr lang="fr-FR" sz="2000" b="1" dirty="0">
                <a:solidFill>
                  <a:srgbClr val="FF0000"/>
                </a:solidFill>
                <a:sym typeface="Wingdings" panose="05000000000000000000" pitchFamily="2" charset="2"/>
              </a:rPr>
              <a:t>biodisponibilité orale</a:t>
            </a:r>
            <a:endParaRPr lang="fr-FR" sz="2000" b="1" dirty="0">
              <a:solidFill>
                <a:srgbClr val="FF0000"/>
              </a:solidFill>
            </a:endParaRPr>
          </a:p>
        </p:txBody>
      </p:sp>
      <p:sp>
        <p:nvSpPr>
          <p:cNvPr id="9" name="ZoneTexte 8">
            <a:extLst>
              <a:ext uri="{FF2B5EF4-FFF2-40B4-BE49-F238E27FC236}">
                <a16:creationId xmlns:a16="http://schemas.microsoft.com/office/drawing/2014/main" id="{7229A909-CAA5-4110-B17B-EC674E048245}"/>
              </a:ext>
            </a:extLst>
          </p:cNvPr>
          <p:cNvSpPr txBox="1"/>
          <p:nvPr/>
        </p:nvSpPr>
        <p:spPr>
          <a:xfrm>
            <a:off x="5310989" y="3862794"/>
            <a:ext cx="1192694" cy="400110"/>
          </a:xfrm>
          <a:prstGeom prst="rect">
            <a:avLst/>
          </a:prstGeom>
          <a:noFill/>
        </p:spPr>
        <p:txBody>
          <a:bodyPr wrap="square" rtlCol="0">
            <a:spAutoFit/>
          </a:bodyPr>
          <a:lstStyle/>
          <a:p>
            <a:r>
              <a:rPr lang="fr-FR" sz="2000" dirty="0"/>
              <a:t>exemple</a:t>
            </a:r>
          </a:p>
        </p:txBody>
      </p:sp>
      <p:sp>
        <p:nvSpPr>
          <p:cNvPr id="14" name="ZoneTexte 13">
            <a:extLst>
              <a:ext uri="{FF2B5EF4-FFF2-40B4-BE49-F238E27FC236}">
                <a16:creationId xmlns:a16="http://schemas.microsoft.com/office/drawing/2014/main" id="{F8C77F89-6450-4AA7-904D-B4EDC89B0A19}"/>
              </a:ext>
            </a:extLst>
          </p:cNvPr>
          <p:cNvSpPr txBox="1"/>
          <p:nvPr/>
        </p:nvSpPr>
        <p:spPr>
          <a:xfrm>
            <a:off x="410817" y="5459896"/>
            <a:ext cx="10800522" cy="707886"/>
          </a:xfrm>
          <a:prstGeom prst="rect">
            <a:avLst/>
          </a:prstGeom>
          <a:noFill/>
        </p:spPr>
        <p:txBody>
          <a:bodyPr wrap="square" rtlCol="0">
            <a:spAutoFit/>
          </a:bodyPr>
          <a:lstStyle/>
          <a:p>
            <a:r>
              <a:rPr lang="fr-FR" sz="2000" dirty="0"/>
              <a:t>La voie orale a des contre indications de types pathologiques ou pharmacologiques. Elle a des avantages et des inconvénients.  </a:t>
            </a:r>
          </a:p>
        </p:txBody>
      </p:sp>
    </p:spTree>
    <p:extLst>
      <p:ext uri="{BB962C8B-B14F-4D97-AF65-F5344CB8AC3E}">
        <p14:creationId xmlns:p14="http://schemas.microsoft.com/office/powerpoint/2010/main" val="8385756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029E0FB-0972-48AC-96A8-7BC1C4B23979}"/>
              </a:ext>
            </a:extLst>
          </p:cNvPr>
          <p:cNvSpPr>
            <a:spLocks noGrp="1"/>
          </p:cNvSpPr>
          <p:nvPr>
            <p:ph type="title"/>
          </p:nvPr>
        </p:nvSpPr>
        <p:spPr/>
        <p:txBody>
          <a:bodyPr/>
          <a:lstStyle/>
          <a:p>
            <a:r>
              <a:rPr lang="fr-FR" i="1" u="sng" dirty="0">
                <a:solidFill>
                  <a:srgbClr val="FF0000"/>
                </a:solidFill>
              </a:rPr>
              <a:t>Absorption</a:t>
            </a:r>
          </a:p>
        </p:txBody>
      </p:sp>
      <p:sp>
        <p:nvSpPr>
          <p:cNvPr id="3" name="Espace réservé du contenu 2">
            <a:extLst>
              <a:ext uri="{FF2B5EF4-FFF2-40B4-BE49-F238E27FC236}">
                <a16:creationId xmlns:a16="http://schemas.microsoft.com/office/drawing/2014/main" id="{FBD43547-47E9-40E4-B1B4-4B88713B9FA5}"/>
              </a:ext>
            </a:extLst>
          </p:cNvPr>
          <p:cNvSpPr>
            <a:spLocks noGrp="1"/>
          </p:cNvSpPr>
          <p:nvPr>
            <p:ph idx="1"/>
          </p:nvPr>
        </p:nvSpPr>
        <p:spPr/>
        <p:txBody>
          <a:bodyPr>
            <a:normAutofit/>
          </a:bodyPr>
          <a:lstStyle/>
          <a:p>
            <a:pPr marL="0" indent="0">
              <a:buNone/>
            </a:pPr>
            <a:r>
              <a:rPr lang="fr-FR" sz="2000" u="sng" dirty="0"/>
              <a:t>Voie parentérale </a:t>
            </a:r>
            <a:r>
              <a:rPr lang="fr-FR" sz="2000" dirty="0"/>
              <a:t>: </a:t>
            </a:r>
          </a:p>
          <a:p>
            <a:pPr marL="0" indent="0">
              <a:buNone/>
            </a:pPr>
            <a:r>
              <a:rPr lang="fr-FR" sz="2000" dirty="0"/>
              <a:t>Obligatoire pour les molécules qui ne peuvent pas être absorbées, ou celles inactivées par le tube digestif, ou quand l’état du patient ne permet pas d’utiliser la voie orale. Attention : potentiel problème septique, intolérance, douleur. </a:t>
            </a:r>
          </a:p>
          <a:p>
            <a:pPr marL="0" indent="0">
              <a:buNone/>
            </a:pPr>
            <a:r>
              <a:rPr lang="fr-FR" sz="2000" dirty="0"/>
              <a:t>Il y a beaucoup de voies parentérales : </a:t>
            </a:r>
          </a:p>
          <a:p>
            <a:pPr>
              <a:buFont typeface="Wingdings" panose="05000000000000000000" pitchFamily="2" charset="2"/>
              <a:buChar char="v"/>
            </a:pPr>
            <a:r>
              <a:rPr lang="fr-FR" sz="2000" dirty="0"/>
              <a:t> </a:t>
            </a:r>
            <a:r>
              <a:rPr lang="fr-FR" sz="2000" dirty="0">
                <a:solidFill>
                  <a:srgbClr val="FF0000"/>
                </a:solidFill>
              </a:rPr>
              <a:t>IV</a:t>
            </a:r>
          </a:p>
          <a:p>
            <a:pPr>
              <a:buFont typeface="Wingdings" panose="05000000000000000000" pitchFamily="2" charset="2"/>
              <a:buChar char="v"/>
            </a:pPr>
            <a:r>
              <a:rPr lang="fr-FR" sz="2000" dirty="0"/>
              <a:t> </a:t>
            </a:r>
            <a:r>
              <a:rPr lang="fr-FR" sz="2000" dirty="0">
                <a:solidFill>
                  <a:srgbClr val="FF0000"/>
                </a:solidFill>
              </a:rPr>
              <a:t>IM</a:t>
            </a:r>
            <a:r>
              <a:rPr lang="fr-FR" sz="2000" dirty="0"/>
              <a:t> ou sous cutanée</a:t>
            </a:r>
          </a:p>
          <a:p>
            <a:pPr>
              <a:buFont typeface="Wingdings" panose="05000000000000000000" pitchFamily="2" charset="2"/>
              <a:buChar char="v"/>
            </a:pPr>
            <a:r>
              <a:rPr lang="fr-FR" sz="2000" dirty="0"/>
              <a:t> Intra-artérielle</a:t>
            </a:r>
          </a:p>
          <a:p>
            <a:pPr>
              <a:buFont typeface="Wingdings" panose="05000000000000000000" pitchFamily="2" charset="2"/>
              <a:buChar char="v"/>
            </a:pPr>
            <a:r>
              <a:rPr lang="fr-FR" sz="2000" dirty="0"/>
              <a:t> Sous-arachnoïdienne</a:t>
            </a:r>
          </a:p>
          <a:p>
            <a:pPr>
              <a:buFont typeface="Wingdings" panose="05000000000000000000" pitchFamily="2" charset="2"/>
              <a:buChar char="v"/>
            </a:pPr>
            <a:r>
              <a:rPr lang="fr-FR" sz="2000" dirty="0"/>
              <a:t> Intrapéritonéale</a:t>
            </a:r>
          </a:p>
          <a:p>
            <a:pPr>
              <a:buFont typeface="Wingdings" panose="05000000000000000000" pitchFamily="2" charset="2"/>
              <a:buChar char="v"/>
            </a:pPr>
            <a:r>
              <a:rPr lang="fr-FR" sz="2000" dirty="0"/>
              <a:t> Péridurale</a:t>
            </a:r>
          </a:p>
          <a:p>
            <a:pPr>
              <a:buFont typeface="Wingdings" panose="05000000000000000000" pitchFamily="2" charset="2"/>
              <a:buChar char="v"/>
            </a:pPr>
            <a:endParaRPr lang="fr-FR" sz="2000" dirty="0"/>
          </a:p>
        </p:txBody>
      </p:sp>
      <p:pic>
        <p:nvPicPr>
          <p:cNvPr id="5" name="Image 4">
            <a:extLst>
              <a:ext uri="{FF2B5EF4-FFF2-40B4-BE49-F238E27FC236}">
                <a16:creationId xmlns:a16="http://schemas.microsoft.com/office/drawing/2014/main" id="{70732AD3-A76B-47B3-974D-1EED2C82DC8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rot="10800000">
            <a:off x="10976979" y="0"/>
            <a:ext cx="1215020" cy="1223889"/>
          </a:xfrm>
          <a:prstGeom prst="rect">
            <a:avLst/>
          </a:prstGeom>
        </p:spPr>
      </p:pic>
      <p:sp>
        <p:nvSpPr>
          <p:cNvPr id="6" name="ZoneTexte 5">
            <a:extLst>
              <a:ext uri="{FF2B5EF4-FFF2-40B4-BE49-F238E27FC236}">
                <a16:creationId xmlns:a16="http://schemas.microsoft.com/office/drawing/2014/main" id="{F931B0EB-65F3-45B1-B036-3A9BB6E649A6}"/>
              </a:ext>
            </a:extLst>
          </p:cNvPr>
          <p:cNvSpPr txBox="1"/>
          <p:nvPr/>
        </p:nvSpPr>
        <p:spPr>
          <a:xfrm>
            <a:off x="6738424" y="3449578"/>
            <a:ext cx="4082896" cy="2862322"/>
          </a:xfrm>
          <a:prstGeom prst="rect">
            <a:avLst/>
          </a:prstGeom>
          <a:noFill/>
        </p:spPr>
        <p:txBody>
          <a:bodyPr wrap="square" rtlCol="0">
            <a:spAutoFit/>
          </a:bodyPr>
          <a:lstStyle/>
          <a:p>
            <a:pPr marL="342900" indent="-342900">
              <a:buFont typeface="Wingdings" panose="05000000000000000000" pitchFamily="2" charset="2"/>
              <a:buChar char="v"/>
            </a:pPr>
            <a:r>
              <a:rPr lang="fr-FR" sz="2000" dirty="0"/>
              <a:t> Cutanée</a:t>
            </a:r>
          </a:p>
          <a:p>
            <a:pPr marL="342900" indent="-342900">
              <a:buFont typeface="Wingdings" panose="05000000000000000000" pitchFamily="2" charset="2"/>
              <a:buChar char="v"/>
            </a:pPr>
            <a:r>
              <a:rPr lang="fr-FR" sz="2000" dirty="0"/>
              <a:t> Sublinguale</a:t>
            </a:r>
          </a:p>
          <a:p>
            <a:pPr marL="342900" indent="-342900">
              <a:buFont typeface="Wingdings" panose="05000000000000000000" pitchFamily="2" charset="2"/>
              <a:buChar char="v"/>
            </a:pPr>
            <a:r>
              <a:rPr lang="fr-FR" sz="2000" dirty="0"/>
              <a:t> </a:t>
            </a:r>
            <a:r>
              <a:rPr lang="fr-FR" sz="2000" dirty="0">
                <a:solidFill>
                  <a:srgbClr val="FF0000"/>
                </a:solidFill>
              </a:rPr>
              <a:t>Rectale</a:t>
            </a:r>
          </a:p>
          <a:p>
            <a:pPr marL="342900" indent="-342900">
              <a:buFont typeface="Wingdings" panose="05000000000000000000" pitchFamily="2" charset="2"/>
              <a:buChar char="v"/>
            </a:pPr>
            <a:r>
              <a:rPr lang="fr-FR" sz="2000" dirty="0"/>
              <a:t> Vaginale</a:t>
            </a:r>
          </a:p>
          <a:p>
            <a:pPr marL="342900" indent="-342900">
              <a:buFont typeface="Wingdings" panose="05000000000000000000" pitchFamily="2" charset="2"/>
              <a:buChar char="v"/>
            </a:pPr>
            <a:r>
              <a:rPr lang="fr-FR" sz="2000" dirty="0"/>
              <a:t> Nasale</a:t>
            </a:r>
          </a:p>
          <a:p>
            <a:pPr marL="342900" indent="-342900">
              <a:buFont typeface="Wingdings" panose="05000000000000000000" pitchFamily="2" charset="2"/>
              <a:buChar char="v"/>
            </a:pPr>
            <a:r>
              <a:rPr lang="fr-FR" sz="2000" dirty="0"/>
              <a:t> Oculaire</a:t>
            </a:r>
          </a:p>
          <a:p>
            <a:pPr marL="342900" indent="-342900">
              <a:buFont typeface="Wingdings" panose="05000000000000000000" pitchFamily="2" charset="2"/>
              <a:buChar char="v"/>
            </a:pPr>
            <a:r>
              <a:rPr lang="fr-FR" sz="2000" dirty="0"/>
              <a:t> Auriculaire</a:t>
            </a:r>
          </a:p>
          <a:p>
            <a:pPr marL="342900" indent="-342900">
              <a:buFont typeface="Wingdings" panose="05000000000000000000" pitchFamily="2" charset="2"/>
              <a:buChar char="v"/>
            </a:pPr>
            <a:r>
              <a:rPr lang="fr-FR" sz="2000" dirty="0"/>
              <a:t> Pulmonaire</a:t>
            </a:r>
          </a:p>
          <a:p>
            <a:pPr marL="342900" indent="-342900">
              <a:buFont typeface="Wingdings" panose="05000000000000000000" pitchFamily="2" charset="2"/>
              <a:buChar char="v"/>
            </a:pPr>
            <a:r>
              <a:rPr lang="fr-FR" sz="2000" dirty="0"/>
              <a:t> Bronchique</a:t>
            </a:r>
          </a:p>
        </p:txBody>
      </p:sp>
      <p:sp>
        <p:nvSpPr>
          <p:cNvPr id="7" name="Accolade fermante 6">
            <a:extLst>
              <a:ext uri="{FF2B5EF4-FFF2-40B4-BE49-F238E27FC236}">
                <a16:creationId xmlns:a16="http://schemas.microsoft.com/office/drawing/2014/main" id="{1EA9DE4C-BBE3-4581-93E5-7CECAE84A40A}"/>
              </a:ext>
            </a:extLst>
          </p:cNvPr>
          <p:cNvSpPr/>
          <p:nvPr/>
        </p:nvSpPr>
        <p:spPr>
          <a:xfrm>
            <a:off x="8679766" y="3756074"/>
            <a:ext cx="1125416" cy="1885071"/>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8" name="Accolade fermante 7">
            <a:extLst>
              <a:ext uri="{FF2B5EF4-FFF2-40B4-BE49-F238E27FC236}">
                <a16:creationId xmlns:a16="http://schemas.microsoft.com/office/drawing/2014/main" id="{2592CABA-9DDC-46A3-A764-1CA6A3D1F62F}"/>
              </a:ext>
            </a:extLst>
          </p:cNvPr>
          <p:cNvSpPr/>
          <p:nvPr/>
        </p:nvSpPr>
        <p:spPr>
          <a:xfrm>
            <a:off x="8679766" y="5641145"/>
            <a:ext cx="1125416" cy="670755"/>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9" name="ZoneTexte 8">
            <a:extLst>
              <a:ext uri="{FF2B5EF4-FFF2-40B4-BE49-F238E27FC236}">
                <a16:creationId xmlns:a16="http://schemas.microsoft.com/office/drawing/2014/main" id="{C3150A33-AC94-486D-B792-0FAFC0F4D646}"/>
              </a:ext>
            </a:extLst>
          </p:cNvPr>
          <p:cNvSpPr txBox="1"/>
          <p:nvPr/>
        </p:nvSpPr>
        <p:spPr>
          <a:xfrm>
            <a:off x="9991121" y="4511407"/>
            <a:ext cx="1794141" cy="369332"/>
          </a:xfrm>
          <a:prstGeom prst="rect">
            <a:avLst/>
          </a:prstGeom>
          <a:noFill/>
        </p:spPr>
        <p:txBody>
          <a:bodyPr wrap="square" rtlCol="0">
            <a:spAutoFit/>
          </a:bodyPr>
          <a:lstStyle/>
          <a:p>
            <a:r>
              <a:rPr lang="fr-FR" dirty="0"/>
              <a:t>transmuqueuse</a:t>
            </a:r>
          </a:p>
        </p:txBody>
      </p:sp>
      <p:sp>
        <p:nvSpPr>
          <p:cNvPr id="10" name="ZoneTexte 9">
            <a:extLst>
              <a:ext uri="{FF2B5EF4-FFF2-40B4-BE49-F238E27FC236}">
                <a16:creationId xmlns:a16="http://schemas.microsoft.com/office/drawing/2014/main" id="{B4E9CAD4-6E74-40AC-BB0C-518E6D396F03}"/>
              </a:ext>
            </a:extLst>
          </p:cNvPr>
          <p:cNvSpPr txBox="1"/>
          <p:nvPr/>
        </p:nvSpPr>
        <p:spPr>
          <a:xfrm>
            <a:off x="9991121" y="5789443"/>
            <a:ext cx="1794141" cy="369332"/>
          </a:xfrm>
          <a:prstGeom prst="rect">
            <a:avLst/>
          </a:prstGeom>
          <a:noFill/>
        </p:spPr>
        <p:txBody>
          <a:bodyPr wrap="square" rtlCol="0">
            <a:spAutoFit/>
          </a:bodyPr>
          <a:lstStyle/>
          <a:p>
            <a:r>
              <a:rPr lang="fr-FR" dirty="0"/>
              <a:t>inhalée</a:t>
            </a:r>
          </a:p>
        </p:txBody>
      </p:sp>
      <p:sp>
        <p:nvSpPr>
          <p:cNvPr id="11" name="ZoneTexte 10">
            <a:extLst>
              <a:ext uri="{FF2B5EF4-FFF2-40B4-BE49-F238E27FC236}">
                <a16:creationId xmlns:a16="http://schemas.microsoft.com/office/drawing/2014/main" id="{CBC4489B-943C-4F48-B254-456F19B7AB29}"/>
              </a:ext>
            </a:extLst>
          </p:cNvPr>
          <p:cNvSpPr txBox="1"/>
          <p:nvPr/>
        </p:nvSpPr>
        <p:spPr>
          <a:xfrm>
            <a:off x="530087" y="6311900"/>
            <a:ext cx="3299791" cy="369332"/>
          </a:xfrm>
          <a:prstGeom prst="rect">
            <a:avLst/>
          </a:prstGeom>
          <a:noFill/>
        </p:spPr>
        <p:txBody>
          <a:bodyPr wrap="square" rtlCol="0">
            <a:spAutoFit/>
          </a:bodyPr>
          <a:lstStyle/>
          <a:p>
            <a:r>
              <a:rPr lang="fr-FR" dirty="0">
                <a:solidFill>
                  <a:srgbClr val="FF0000"/>
                </a:solidFill>
              </a:rPr>
              <a:t>en rouge : les voies de l’urgence</a:t>
            </a:r>
          </a:p>
        </p:txBody>
      </p:sp>
    </p:spTree>
    <p:extLst>
      <p:ext uri="{BB962C8B-B14F-4D97-AF65-F5344CB8AC3E}">
        <p14:creationId xmlns:p14="http://schemas.microsoft.com/office/powerpoint/2010/main" val="39018546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7D94588-976C-4535-B115-C41627690B68}"/>
              </a:ext>
            </a:extLst>
          </p:cNvPr>
          <p:cNvSpPr>
            <a:spLocks noGrp="1"/>
          </p:cNvSpPr>
          <p:nvPr>
            <p:ph type="title"/>
          </p:nvPr>
        </p:nvSpPr>
        <p:spPr/>
        <p:txBody>
          <a:bodyPr/>
          <a:lstStyle/>
          <a:p>
            <a:r>
              <a:rPr lang="fr-FR" i="1" u="sng" dirty="0">
                <a:solidFill>
                  <a:srgbClr val="FF0000"/>
                </a:solidFill>
              </a:rPr>
              <a:t>Absorption</a:t>
            </a:r>
          </a:p>
        </p:txBody>
      </p:sp>
      <mc:AlternateContent xmlns:mc="http://schemas.openxmlformats.org/markup-compatibility/2006" xmlns:a14="http://schemas.microsoft.com/office/drawing/2010/main">
        <mc:Choice Requires="a14">
          <p:sp>
            <p:nvSpPr>
              <p:cNvPr id="3" name="Espace réservé du contenu 2">
                <a:extLst>
                  <a:ext uri="{FF2B5EF4-FFF2-40B4-BE49-F238E27FC236}">
                    <a16:creationId xmlns:a16="http://schemas.microsoft.com/office/drawing/2014/main" id="{6062A9DC-403C-45D7-BB81-BEFE1D990EA4}"/>
                  </a:ext>
                </a:extLst>
              </p:cNvPr>
              <p:cNvSpPr>
                <a:spLocks noGrp="1"/>
              </p:cNvSpPr>
              <p:nvPr>
                <p:ph idx="1"/>
              </p:nvPr>
            </p:nvSpPr>
            <p:spPr/>
            <p:txBody>
              <a:bodyPr>
                <a:normAutofit/>
              </a:bodyPr>
              <a:lstStyle/>
              <a:p>
                <a:pPr marL="0" indent="0">
                  <a:buNone/>
                </a:pPr>
                <a:r>
                  <a:rPr lang="fr-FR" sz="2000" dirty="0"/>
                  <a:t>Encore un petit point à aborder : la biodisponibilité, c’est la quantité de médicament qui à partir de son site d’administration va arriver dans le sang (+ élevée = le top). La référence : IV (=100%), celle des autres sont variables.</a:t>
                </a:r>
              </a:p>
              <a:p>
                <a:pPr marL="0" indent="0">
                  <a:buNone/>
                </a:pPr>
                <a:endParaRPr lang="fr-FR" sz="2000" dirty="0"/>
              </a:p>
              <a:p>
                <a:pPr marL="0" indent="0">
                  <a:buNone/>
                </a:pPr>
                <a:r>
                  <a:rPr lang="fr-FR" sz="2000" dirty="0"/>
                  <a:t>Biodisponibilité d’un médicament oral :</a:t>
                </a:r>
              </a:p>
              <a:p>
                <a:pPr>
                  <a:buFont typeface="Wingdings" panose="05000000000000000000" pitchFamily="2" charset="2"/>
                  <a:buChar char="v"/>
                </a:pPr>
                <a:r>
                  <a:rPr lang="fr-FR" sz="2000" dirty="0"/>
                  <a:t> Dans le td : 100%</a:t>
                </a:r>
              </a:p>
              <a:p>
                <a:pPr>
                  <a:buFont typeface="Wingdings" panose="05000000000000000000" pitchFamily="2" charset="2"/>
                  <a:buChar char="v"/>
                </a:pPr>
                <a:r>
                  <a:rPr lang="fr-FR" sz="2000" dirty="0"/>
                  <a:t> Traversée de la membrane digestive + sucs </a:t>
                </a:r>
                <a:r>
                  <a:rPr lang="fr-FR" sz="2000" dirty="0" err="1"/>
                  <a:t>digestfs</a:t>
                </a:r>
                <a:r>
                  <a:rPr lang="fr-FR" sz="2000" dirty="0"/>
                  <a:t> + CYT P450 + P-</a:t>
                </a:r>
                <a:r>
                  <a:rPr lang="fr-FR" sz="2000" dirty="0" err="1"/>
                  <a:t>gP</a:t>
                </a:r>
                <a:r>
                  <a:rPr lang="fr-FR" sz="2000" dirty="0"/>
                  <a:t> </a:t>
                </a:r>
                <a:r>
                  <a:rPr lang="fr-FR" sz="2000" dirty="0">
                    <a:sym typeface="Wingdings" panose="05000000000000000000" pitchFamily="2" charset="2"/>
                  </a:rPr>
                  <a:t> pertes : 70%</a:t>
                </a:r>
              </a:p>
              <a:p>
                <a:pPr>
                  <a:buFont typeface="Wingdings" panose="05000000000000000000" pitchFamily="2" charset="2"/>
                  <a:buChar char="v"/>
                </a:pPr>
                <a:r>
                  <a:rPr lang="fr-FR" sz="2000" dirty="0">
                    <a:sym typeface="Wingdings" panose="05000000000000000000" pitchFamily="2" charset="2"/>
                  </a:rPr>
                  <a:t> Passage par le foie  biotransformation : 30%</a:t>
                </a:r>
              </a:p>
              <a:p>
                <a:pPr marL="0" indent="0">
                  <a:buNone/>
                </a:pPr>
                <a:r>
                  <a:rPr lang="fr-FR" sz="2000" dirty="0">
                    <a:sym typeface="Wingdings" panose="05000000000000000000" pitchFamily="2" charset="2"/>
                  </a:rPr>
                  <a:t>Tout le long on calcule les pertes en mesurant la concentration de PA en fonction du temps.</a:t>
                </a:r>
              </a:p>
              <a:p>
                <a:pPr marL="0" indent="0">
                  <a:buNone/>
                </a:pPr>
                <a:r>
                  <a:rPr lang="fr-FR" sz="2000" dirty="0">
                    <a:sym typeface="Wingdings" panose="05000000000000000000" pitchFamily="2" charset="2"/>
                  </a:rPr>
                  <a:t> </a:t>
                </a:r>
                <a14:m>
                  <m:oMath xmlns:m="http://schemas.openxmlformats.org/officeDocument/2006/math">
                    <m:r>
                      <a:rPr lang="fr-FR" sz="2000" b="0" i="1" smtClean="0">
                        <a:latin typeface="Cambria Math" panose="02040503050406030204" pitchFamily="18" charset="0"/>
                        <a:sym typeface="Wingdings" panose="05000000000000000000" pitchFamily="2" charset="2"/>
                      </a:rPr>
                      <m:t>𝐵𝑑</m:t>
                    </m:r>
                    <m:r>
                      <a:rPr lang="fr-FR" sz="2000" b="0" i="1" smtClean="0">
                        <a:latin typeface="Cambria Math" panose="02040503050406030204" pitchFamily="18" charset="0"/>
                        <a:sym typeface="Wingdings" panose="05000000000000000000" pitchFamily="2" charset="2"/>
                      </a:rPr>
                      <m:t> </m:t>
                    </m:r>
                    <m:r>
                      <a:rPr lang="fr-FR" sz="2000" b="0" i="1" smtClean="0">
                        <a:latin typeface="Cambria Math" panose="02040503050406030204" pitchFamily="18" charset="0"/>
                        <a:sym typeface="Wingdings" panose="05000000000000000000" pitchFamily="2" charset="2"/>
                      </a:rPr>
                      <m:t>𝐹</m:t>
                    </m:r>
                    <m:r>
                      <a:rPr lang="fr-FR" sz="2000" b="0" i="1" smtClean="0">
                        <a:latin typeface="Cambria Math" panose="02040503050406030204" pitchFamily="18" charset="0"/>
                        <a:sym typeface="Wingdings" panose="05000000000000000000" pitchFamily="2" charset="2"/>
                      </a:rPr>
                      <m:t>=</m:t>
                    </m:r>
                    <m:r>
                      <a:rPr lang="fr-FR" sz="2000" b="0" i="1" smtClean="0">
                        <a:latin typeface="Cambria Math" panose="02040503050406030204" pitchFamily="18" charset="0"/>
                        <a:sym typeface="Wingdings" panose="05000000000000000000" pitchFamily="2" charset="2"/>
                      </a:rPr>
                      <m:t>𝐹𝑎</m:t>
                    </m:r>
                    <m:r>
                      <a:rPr lang="fr-FR" sz="2000" b="0" i="1" smtClean="0">
                        <a:latin typeface="Cambria Math" panose="02040503050406030204" pitchFamily="18" charset="0"/>
                        <a:sym typeface="Wingdings" panose="05000000000000000000" pitchFamily="2" charset="2"/>
                      </a:rPr>
                      <m:t> ×</m:t>
                    </m:r>
                    <m:r>
                      <a:rPr lang="fr-FR" sz="2000" b="0" i="1" smtClean="0">
                        <a:latin typeface="Cambria Math" panose="02040503050406030204" pitchFamily="18" charset="0"/>
                        <a:ea typeface="Cambria Math" panose="02040503050406030204" pitchFamily="18" charset="0"/>
                        <a:sym typeface="Wingdings" panose="05000000000000000000" pitchFamily="2" charset="2"/>
                      </a:rPr>
                      <m:t>𝐹𝑔</m:t>
                    </m:r>
                    <m:r>
                      <a:rPr lang="fr-FR" sz="2000" b="0" i="1" smtClean="0">
                        <a:latin typeface="Cambria Math" panose="02040503050406030204" pitchFamily="18" charset="0"/>
                        <a:ea typeface="Cambria Math" panose="02040503050406030204" pitchFamily="18" charset="0"/>
                        <a:sym typeface="Wingdings" panose="05000000000000000000" pitchFamily="2" charset="2"/>
                      </a:rPr>
                      <m:t>×</m:t>
                    </m:r>
                    <m:r>
                      <a:rPr lang="fr-FR" sz="2000" b="0" i="1" smtClean="0">
                        <a:latin typeface="Cambria Math" panose="02040503050406030204" pitchFamily="18" charset="0"/>
                        <a:ea typeface="Cambria Math" panose="02040503050406030204" pitchFamily="18" charset="0"/>
                        <a:sym typeface="Wingdings" panose="05000000000000000000" pitchFamily="2" charset="2"/>
                      </a:rPr>
                      <m:t>𝐹h</m:t>
                    </m:r>
                  </m:oMath>
                </a14:m>
                <a:endParaRPr lang="fr-FR" sz="2000" dirty="0"/>
              </a:p>
              <a:p>
                <a:pPr marL="0" indent="0">
                  <a:buNone/>
                </a:pPr>
                <a:endParaRPr lang="fr-FR" sz="2000" dirty="0"/>
              </a:p>
            </p:txBody>
          </p:sp>
        </mc:Choice>
        <mc:Fallback xmlns="">
          <p:sp>
            <p:nvSpPr>
              <p:cNvPr id="3" name="Espace réservé du contenu 2">
                <a:extLst>
                  <a:ext uri="{FF2B5EF4-FFF2-40B4-BE49-F238E27FC236}">
                    <a16:creationId xmlns:a16="http://schemas.microsoft.com/office/drawing/2014/main" id="{6062A9DC-403C-45D7-BB81-BEFE1D990EA4}"/>
                  </a:ext>
                </a:extLst>
              </p:cNvPr>
              <p:cNvSpPr>
                <a:spLocks noGrp="1" noRot="1" noChangeAspect="1" noMove="1" noResize="1" noEditPoints="1" noAdjustHandles="1" noChangeArrowheads="1" noChangeShapeType="1" noTextEdit="1"/>
              </p:cNvSpPr>
              <p:nvPr>
                <p:ph idx="1"/>
              </p:nvPr>
            </p:nvSpPr>
            <p:spPr>
              <a:blipFill>
                <a:blip r:embed="rId2"/>
                <a:stretch>
                  <a:fillRect l="-638" t="-1401"/>
                </a:stretch>
              </a:blipFill>
            </p:spPr>
            <p:txBody>
              <a:bodyPr/>
              <a:lstStyle/>
              <a:p>
                <a:r>
                  <a:rPr lang="fr-FR">
                    <a:noFill/>
                  </a:rPr>
                  <a:t> </a:t>
                </a:r>
              </a:p>
            </p:txBody>
          </p:sp>
        </mc:Fallback>
      </mc:AlternateContent>
      <p:pic>
        <p:nvPicPr>
          <p:cNvPr id="5" name="Image 4">
            <a:extLst>
              <a:ext uri="{FF2B5EF4-FFF2-40B4-BE49-F238E27FC236}">
                <a16:creationId xmlns:a16="http://schemas.microsoft.com/office/drawing/2014/main" id="{A9D4E2C6-B899-4A03-A66C-380541CB1BF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10800000">
            <a:off x="10876042" y="0"/>
            <a:ext cx="1315957" cy="1325562"/>
          </a:xfrm>
          <a:prstGeom prst="rect">
            <a:avLst/>
          </a:prstGeom>
        </p:spPr>
      </p:pic>
    </p:spTree>
    <p:extLst>
      <p:ext uri="{BB962C8B-B14F-4D97-AF65-F5344CB8AC3E}">
        <p14:creationId xmlns:p14="http://schemas.microsoft.com/office/powerpoint/2010/main" val="36047142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A5E6D69-20C5-4DEC-9808-E20942B2C293}"/>
              </a:ext>
            </a:extLst>
          </p:cNvPr>
          <p:cNvSpPr>
            <a:spLocks noGrp="1"/>
          </p:cNvSpPr>
          <p:nvPr>
            <p:ph type="title"/>
          </p:nvPr>
        </p:nvSpPr>
        <p:spPr/>
        <p:txBody>
          <a:bodyPr/>
          <a:lstStyle/>
          <a:p>
            <a:r>
              <a:rPr lang="fr-FR" i="1" u="sng" dirty="0">
                <a:solidFill>
                  <a:srgbClr val="FF0000"/>
                </a:solidFill>
              </a:rPr>
              <a:t>Absorption</a:t>
            </a:r>
          </a:p>
        </p:txBody>
      </p:sp>
      <mc:AlternateContent xmlns:mc="http://schemas.openxmlformats.org/markup-compatibility/2006" xmlns:a14="http://schemas.microsoft.com/office/drawing/2010/main">
        <mc:Choice Requires="a14">
          <p:sp>
            <p:nvSpPr>
              <p:cNvPr id="3" name="Espace réservé du contenu 2">
                <a:extLst>
                  <a:ext uri="{FF2B5EF4-FFF2-40B4-BE49-F238E27FC236}">
                    <a16:creationId xmlns:a16="http://schemas.microsoft.com/office/drawing/2014/main" id="{4131E787-B38C-4E3D-8D7F-55BC06445FA0}"/>
                  </a:ext>
                </a:extLst>
              </p:cNvPr>
              <p:cNvSpPr>
                <a:spLocks noGrp="1"/>
              </p:cNvSpPr>
              <p:nvPr>
                <p:ph idx="1"/>
              </p:nvPr>
            </p:nvSpPr>
            <p:spPr/>
            <p:txBody>
              <a:bodyPr/>
              <a:lstStyle/>
              <a:p>
                <a:pPr marL="0" indent="0">
                  <a:buNone/>
                </a:pPr>
                <a:r>
                  <a:rPr lang="fr-FR" sz="2000" dirty="0"/>
                  <a:t>La biodisponibilité c’est la fraction de la dose de médicament qui arrive dans la circulation générale et la vitesse à laquelle elle y parvient.</a:t>
                </a:r>
              </a:p>
              <a:p>
                <a:pPr marL="0" indent="0">
                  <a:buNone/>
                </a:pPr>
                <a:r>
                  <a:rPr lang="fr-FR" sz="2000" dirty="0"/>
                  <a:t> </a:t>
                </a:r>
              </a:p>
              <a:p>
                <a:pPr marL="0" indent="0">
                  <a:buNone/>
                </a:pPr>
                <a14:m>
                  <m:oMath xmlns:m="http://schemas.openxmlformats.org/officeDocument/2006/math">
                    <m:r>
                      <a:rPr lang="fr-FR" i="1">
                        <a:latin typeface="Cambria Math" panose="02040503050406030204" pitchFamily="18" charset="0"/>
                      </a:rPr>
                      <m:t>𝐵𝑑</m:t>
                    </m:r>
                    <m:r>
                      <a:rPr lang="fr-FR" i="1">
                        <a:latin typeface="Cambria Math" panose="02040503050406030204" pitchFamily="18" charset="0"/>
                      </a:rPr>
                      <m:t>= </m:t>
                    </m:r>
                    <m:f>
                      <m:fPr>
                        <m:ctrlPr>
                          <a:rPr lang="fr-FR" i="1">
                            <a:latin typeface="Cambria Math" panose="02040503050406030204" pitchFamily="18" charset="0"/>
                          </a:rPr>
                        </m:ctrlPr>
                      </m:fPr>
                      <m:num>
                        <m:r>
                          <a:rPr lang="fr-FR" i="1">
                            <a:latin typeface="Cambria Math" panose="02040503050406030204" pitchFamily="18" charset="0"/>
                          </a:rPr>
                          <m:t>𝐴𝑈𝐶</m:t>
                        </m:r>
                        <m:r>
                          <a:rPr lang="fr-FR" i="1">
                            <a:latin typeface="Cambria Math" panose="02040503050406030204" pitchFamily="18" charset="0"/>
                          </a:rPr>
                          <m:t> </m:t>
                        </m:r>
                        <m:r>
                          <a:rPr lang="fr-FR" i="1">
                            <a:latin typeface="Cambria Math" panose="02040503050406030204" pitchFamily="18" charset="0"/>
                          </a:rPr>
                          <m:t>𝑝𝑒𝑟</m:t>
                        </m:r>
                        <m:r>
                          <a:rPr lang="fr-FR" i="1">
                            <a:latin typeface="Cambria Math" panose="02040503050406030204" pitchFamily="18" charset="0"/>
                          </a:rPr>
                          <m:t> </m:t>
                        </m:r>
                        <m:r>
                          <a:rPr lang="fr-FR" i="1">
                            <a:latin typeface="Cambria Math" panose="02040503050406030204" pitchFamily="18" charset="0"/>
                          </a:rPr>
                          <m:t>𝑜𝑠</m:t>
                        </m:r>
                      </m:num>
                      <m:den>
                        <m:r>
                          <a:rPr lang="fr-FR" i="1">
                            <a:latin typeface="Cambria Math" panose="02040503050406030204" pitchFamily="18" charset="0"/>
                          </a:rPr>
                          <m:t>𝐴𝑈𝐶</m:t>
                        </m:r>
                        <m:r>
                          <a:rPr lang="fr-FR" i="1">
                            <a:latin typeface="Cambria Math" panose="02040503050406030204" pitchFamily="18" charset="0"/>
                          </a:rPr>
                          <m:t> </m:t>
                        </m:r>
                        <m:r>
                          <a:rPr lang="fr-FR" i="1">
                            <a:latin typeface="Cambria Math" panose="02040503050406030204" pitchFamily="18" charset="0"/>
                          </a:rPr>
                          <m:t>𝐼𝑉</m:t>
                        </m:r>
                      </m:den>
                    </m:f>
                  </m:oMath>
                </a14:m>
                <a:r>
                  <a:rPr lang="fr-FR" dirty="0"/>
                  <a:t>	</a:t>
                </a:r>
                <a:r>
                  <a:rPr lang="fr-FR" sz="2000" dirty="0"/>
                  <a:t>Si elle est d’ordre 1 : top 100% passe, si d’ordre 0,5 50% passe</a:t>
                </a:r>
              </a:p>
              <a:p>
                <a:pPr marL="0" indent="0">
                  <a:buNone/>
                </a:pPr>
                <a14:m>
                  <m:oMath xmlns:m="http://schemas.openxmlformats.org/officeDocument/2006/math">
                    <m:r>
                      <a:rPr lang="fr-FR" i="1">
                        <a:latin typeface="Cambria Math" panose="02040503050406030204" pitchFamily="18" charset="0"/>
                      </a:rPr>
                      <m:t>𝐹</m:t>
                    </m:r>
                    <m:r>
                      <a:rPr lang="fr-FR" i="1">
                        <a:latin typeface="Cambria Math" panose="02040503050406030204" pitchFamily="18" charset="0"/>
                      </a:rPr>
                      <m:t>= </m:t>
                    </m:r>
                    <m:f>
                      <m:fPr>
                        <m:ctrlPr>
                          <a:rPr lang="fr-FR" i="1">
                            <a:latin typeface="Cambria Math" panose="02040503050406030204" pitchFamily="18" charset="0"/>
                          </a:rPr>
                        </m:ctrlPr>
                      </m:fPr>
                      <m:num>
                        <m:sSub>
                          <m:sSubPr>
                            <m:ctrlPr>
                              <a:rPr lang="fr-FR" i="1">
                                <a:latin typeface="Cambria Math" panose="02040503050406030204" pitchFamily="18" charset="0"/>
                              </a:rPr>
                            </m:ctrlPr>
                          </m:sSubPr>
                          <m:e>
                            <m:r>
                              <a:rPr lang="fr-FR" i="1">
                                <a:latin typeface="Cambria Math" panose="02040503050406030204" pitchFamily="18" charset="0"/>
                              </a:rPr>
                              <m:t>𝐴𝑈𝐶</m:t>
                            </m:r>
                          </m:e>
                          <m:sub>
                            <m:r>
                              <a:rPr lang="fr-FR" i="1">
                                <a:latin typeface="Cambria Math" panose="02040503050406030204" pitchFamily="18" charset="0"/>
                              </a:rPr>
                              <m:t>𝑝𝑜</m:t>
                            </m:r>
                          </m:sub>
                        </m:sSub>
                        <m:r>
                          <a:rPr lang="fr-FR" i="1">
                            <a:latin typeface="Cambria Math" panose="02040503050406030204" pitchFamily="18" charset="0"/>
                          </a:rPr>
                          <m:t>×</m:t>
                        </m:r>
                        <m:sSub>
                          <m:sSubPr>
                            <m:ctrlPr>
                              <a:rPr lang="fr-FR" i="1">
                                <a:latin typeface="Cambria Math" panose="02040503050406030204" pitchFamily="18" charset="0"/>
                              </a:rPr>
                            </m:ctrlPr>
                          </m:sSubPr>
                          <m:e>
                            <m:r>
                              <a:rPr lang="fr-FR" i="1">
                                <a:latin typeface="Cambria Math" panose="02040503050406030204" pitchFamily="18" charset="0"/>
                              </a:rPr>
                              <m:t>𝐷</m:t>
                            </m:r>
                          </m:e>
                          <m:sub>
                            <m:r>
                              <a:rPr lang="fr-FR" i="1">
                                <a:latin typeface="Cambria Math" panose="02040503050406030204" pitchFamily="18" charset="0"/>
                              </a:rPr>
                              <m:t>𝑖𝑣</m:t>
                            </m:r>
                          </m:sub>
                        </m:sSub>
                      </m:num>
                      <m:den>
                        <m:sSub>
                          <m:sSubPr>
                            <m:ctrlPr>
                              <a:rPr lang="fr-FR" i="1">
                                <a:latin typeface="Cambria Math" panose="02040503050406030204" pitchFamily="18" charset="0"/>
                              </a:rPr>
                            </m:ctrlPr>
                          </m:sSubPr>
                          <m:e>
                            <m:r>
                              <a:rPr lang="fr-FR" i="1">
                                <a:latin typeface="Cambria Math" panose="02040503050406030204" pitchFamily="18" charset="0"/>
                              </a:rPr>
                              <m:t>𝐴𝑈𝐶</m:t>
                            </m:r>
                          </m:e>
                          <m:sub>
                            <m:r>
                              <a:rPr lang="fr-FR" i="1">
                                <a:latin typeface="Cambria Math" panose="02040503050406030204" pitchFamily="18" charset="0"/>
                              </a:rPr>
                              <m:t>𝑖𝑣</m:t>
                            </m:r>
                          </m:sub>
                        </m:sSub>
                        <m:r>
                          <a:rPr lang="fr-FR" i="1">
                            <a:latin typeface="Cambria Math" panose="02040503050406030204" pitchFamily="18" charset="0"/>
                          </a:rPr>
                          <m:t>×</m:t>
                        </m:r>
                        <m:sSub>
                          <m:sSubPr>
                            <m:ctrlPr>
                              <a:rPr lang="fr-FR" i="1">
                                <a:latin typeface="Cambria Math" panose="02040503050406030204" pitchFamily="18" charset="0"/>
                              </a:rPr>
                            </m:ctrlPr>
                          </m:sSubPr>
                          <m:e>
                            <m:r>
                              <a:rPr lang="fr-FR" i="1">
                                <a:latin typeface="Cambria Math" panose="02040503050406030204" pitchFamily="18" charset="0"/>
                              </a:rPr>
                              <m:t>𝐷</m:t>
                            </m:r>
                          </m:e>
                          <m:sub>
                            <m:r>
                              <a:rPr lang="fr-FR" i="1">
                                <a:latin typeface="Cambria Math" panose="02040503050406030204" pitchFamily="18" charset="0"/>
                              </a:rPr>
                              <m:t>𝑝𝑜</m:t>
                            </m:r>
                          </m:sub>
                        </m:sSub>
                      </m:den>
                    </m:f>
                  </m:oMath>
                </a14:m>
                <a:r>
                  <a:rPr lang="fr-FR" dirty="0"/>
                  <a:t> 	</a:t>
                </a:r>
                <a:r>
                  <a:rPr lang="fr-FR" sz="2000" dirty="0"/>
                  <a:t>On adapte la dose pour arriver à corriger la différence, compenser</a:t>
                </a:r>
                <a:r>
                  <a:rPr lang="fr-FR" dirty="0"/>
                  <a:t> </a:t>
                </a:r>
              </a:p>
            </p:txBody>
          </p:sp>
        </mc:Choice>
        <mc:Fallback xmlns="">
          <p:sp>
            <p:nvSpPr>
              <p:cNvPr id="3" name="Espace réservé du contenu 2">
                <a:extLst>
                  <a:ext uri="{FF2B5EF4-FFF2-40B4-BE49-F238E27FC236}">
                    <a16:creationId xmlns:a16="http://schemas.microsoft.com/office/drawing/2014/main" id="{4131E787-B38C-4E3D-8D7F-55BC06445FA0}"/>
                  </a:ext>
                </a:extLst>
              </p:cNvPr>
              <p:cNvSpPr>
                <a:spLocks noGrp="1" noRot="1" noChangeAspect="1" noMove="1" noResize="1" noEditPoints="1" noAdjustHandles="1" noChangeArrowheads="1" noChangeShapeType="1" noTextEdit="1"/>
              </p:cNvSpPr>
              <p:nvPr>
                <p:ph idx="1"/>
              </p:nvPr>
            </p:nvSpPr>
            <p:spPr>
              <a:blipFill>
                <a:blip r:embed="rId2"/>
                <a:stretch>
                  <a:fillRect l="-638" t="-1401"/>
                </a:stretch>
              </a:blipFill>
            </p:spPr>
            <p:txBody>
              <a:bodyPr/>
              <a:lstStyle/>
              <a:p>
                <a:r>
                  <a:rPr lang="fr-FR">
                    <a:noFill/>
                  </a:rPr>
                  <a:t> </a:t>
                </a:r>
              </a:p>
            </p:txBody>
          </p:sp>
        </mc:Fallback>
      </mc:AlternateContent>
      <p:pic>
        <p:nvPicPr>
          <p:cNvPr id="5" name="Image 4">
            <a:extLst>
              <a:ext uri="{FF2B5EF4-FFF2-40B4-BE49-F238E27FC236}">
                <a16:creationId xmlns:a16="http://schemas.microsoft.com/office/drawing/2014/main" id="{DD067B52-9CE4-4131-A98D-325BCBD8531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10800000">
            <a:off x="11045898" y="0"/>
            <a:ext cx="1146102" cy="1154467"/>
          </a:xfrm>
          <a:prstGeom prst="rect">
            <a:avLst/>
          </a:prstGeom>
        </p:spPr>
      </p:pic>
      <p:pic>
        <p:nvPicPr>
          <p:cNvPr id="7" name="Image 6" descr="Une image contenant texte, carte&#10;&#10;Description générée automatiquement">
            <a:extLst>
              <a:ext uri="{FF2B5EF4-FFF2-40B4-BE49-F238E27FC236}">
                <a16:creationId xmlns:a16="http://schemas.microsoft.com/office/drawing/2014/main" id="{AF9F8D54-62A4-4923-B4C4-1F71E48D57EA}"/>
              </a:ext>
            </a:extLst>
          </p:cNvPr>
          <p:cNvPicPr>
            <a:picLocks noChangeAspect="1"/>
          </p:cNvPicPr>
          <p:nvPr/>
        </p:nvPicPr>
        <p:blipFill rotWithShape="1">
          <a:blip r:embed="rId4">
            <a:extLst>
              <a:ext uri="{28A0092B-C50C-407E-A947-70E740481C1C}">
                <a14:useLocalDpi xmlns:a14="http://schemas.microsoft.com/office/drawing/2010/main" val="0"/>
              </a:ext>
            </a:extLst>
          </a:blip>
          <a:srcRect b="9931"/>
          <a:stretch/>
        </p:blipFill>
        <p:spPr>
          <a:xfrm>
            <a:off x="3700996" y="4267913"/>
            <a:ext cx="4388890" cy="2616591"/>
          </a:xfrm>
          <a:prstGeom prst="rect">
            <a:avLst/>
          </a:prstGeom>
        </p:spPr>
      </p:pic>
    </p:spTree>
    <p:extLst>
      <p:ext uri="{BB962C8B-B14F-4D97-AF65-F5344CB8AC3E}">
        <p14:creationId xmlns:p14="http://schemas.microsoft.com/office/powerpoint/2010/main" val="30851572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8F38F5F-4A5C-4CAB-AC4D-8BE8FC090E38}"/>
              </a:ext>
            </a:extLst>
          </p:cNvPr>
          <p:cNvSpPr>
            <a:spLocks noGrp="1"/>
          </p:cNvSpPr>
          <p:nvPr>
            <p:ph type="title"/>
          </p:nvPr>
        </p:nvSpPr>
        <p:spPr/>
        <p:txBody>
          <a:bodyPr/>
          <a:lstStyle/>
          <a:p>
            <a:r>
              <a:rPr lang="fr-FR" i="1" u="sng">
                <a:solidFill>
                  <a:srgbClr val="FF0000"/>
                </a:solidFill>
              </a:rPr>
              <a:t>Absorption</a:t>
            </a:r>
            <a:endParaRPr lang="fr-FR" i="1" u="sng" dirty="0">
              <a:solidFill>
                <a:srgbClr val="FF0000"/>
              </a:solidFill>
            </a:endParaRPr>
          </a:p>
        </p:txBody>
      </p:sp>
      <p:sp>
        <p:nvSpPr>
          <p:cNvPr id="3" name="Espace réservé du contenu 2">
            <a:extLst>
              <a:ext uri="{FF2B5EF4-FFF2-40B4-BE49-F238E27FC236}">
                <a16:creationId xmlns:a16="http://schemas.microsoft.com/office/drawing/2014/main" id="{D08A05A7-7EAA-4C99-8D60-BB0CFFF6CFB0}"/>
              </a:ext>
            </a:extLst>
          </p:cNvPr>
          <p:cNvSpPr>
            <a:spLocks noGrp="1"/>
          </p:cNvSpPr>
          <p:nvPr>
            <p:ph idx="1"/>
          </p:nvPr>
        </p:nvSpPr>
        <p:spPr/>
        <p:txBody>
          <a:bodyPr>
            <a:normAutofit/>
          </a:bodyPr>
          <a:lstStyle/>
          <a:p>
            <a:pPr marL="0" indent="0">
              <a:buNone/>
            </a:pPr>
            <a:r>
              <a:rPr lang="fr-FR" sz="2000" dirty="0"/>
              <a:t>Générique : nécessité bioéquivalence, même biodisponibilité. </a:t>
            </a:r>
          </a:p>
          <a:p>
            <a:pPr marL="0" indent="0">
              <a:buNone/>
            </a:pPr>
            <a:r>
              <a:rPr lang="fr-FR" sz="2000" dirty="0"/>
              <a:t>On compare : </a:t>
            </a:r>
          </a:p>
          <a:p>
            <a:pPr>
              <a:buFont typeface="Wingdings" panose="05000000000000000000" pitchFamily="2" charset="2"/>
              <a:buChar char="v"/>
            </a:pPr>
            <a:r>
              <a:rPr lang="fr-FR" sz="2000" dirty="0"/>
              <a:t> l’AUC</a:t>
            </a:r>
          </a:p>
          <a:p>
            <a:pPr>
              <a:buFont typeface="Wingdings" panose="05000000000000000000" pitchFamily="2" charset="2"/>
              <a:buChar char="v"/>
            </a:pPr>
            <a:r>
              <a:rPr lang="fr-FR" sz="2000" dirty="0"/>
              <a:t> le Tmax</a:t>
            </a:r>
          </a:p>
          <a:p>
            <a:pPr>
              <a:buFont typeface="Wingdings" panose="05000000000000000000" pitchFamily="2" charset="2"/>
              <a:buChar char="v"/>
            </a:pPr>
            <a:r>
              <a:rPr lang="fr-FR" sz="2000" dirty="0"/>
              <a:t> la Cmax</a:t>
            </a:r>
          </a:p>
          <a:p>
            <a:pPr marL="0" indent="0">
              <a:buNone/>
            </a:pPr>
            <a:endParaRPr lang="fr-FR" sz="2000" dirty="0"/>
          </a:p>
          <a:p>
            <a:pPr marL="0" indent="0">
              <a:buNone/>
            </a:pPr>
            <a:r>
              <a:rPr lang="fr-FR" sz="2000"/>
              <a:t>Le générique et le princeps doivent avoir le </a:t>
            </a:r>
            <a:r>
              <a:rPr lang="fr-FR" sz="2000" b="1">
                <a:solidFill>
                  <a:srgbClr val="FF0000"/>
                </a:solidFill>
              </a:rPr>
              <a:t>même comportement</a:t>
            </a:r>
            <a:r>
              <a:rPr lang="fr-FR" sz="2000"/>
              <a:t>.</a:t>
            </a:r>
            <a:endParaRPr lang="fr-FR" sz="2000" b="1" dirty="0">
              <a:solidFill>
                <a:srgbClr val="FF0000"/>
              </a:solidFill>
            </a:endParaRPr>
          </a:p>
        </p:txBody>
      </p:sp>
      <p:pic>
        <p:nvPicPr>
          <p:cNvPr id="5" name="Image 4">
            <a:extLst>
              <a:ext uri="{FF2B5EF4-FFF2-40B4-BE49-F238E27FC236}">
                <a16:creationId xmlns:a16="http://schemas.microsoft.com/office/drawing/2014/main" id="{35B4E4CF-1769-44E8-9436-F8623F45293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rot="10800000">
            <a:off x="10621109" y="0"/>
            <a:ext cx="1570891" cy="1582357"/>
          </a:xfrm>
          <a:prstGeom prst="rect">
            <a:avLst/>
          </a:prstGeom>
        </p:spPr>
      </p:pic>
    </p:spTree>
    <p:extLst>
      <p:ext uri="{BB962C8B-B14F-4D97-AF65-F5344CB8AC3E}">
        <p14:creationId xmlns:p14="http://schemas.microsoft.com/office/powerpoint/2010/main" val="29745166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56F5174-31D9-4DBB-AAB7-A1FD7BDB13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614875"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AE113210-7872-481A-ADE6-3A05CCAF5EB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re 1">
            <a:extLst>
              <a:ext uri="{FF2B5EF4-FFF2-40B4-BE49-F238E27FC236}">
                <a16:creationId xmlns:a16="http://schemas.microsoft.com/office/drawing/2014/main" id="{7CD6EF9A-0DC1-4D54-AB1A-FFF3002B4BF9}"/>
              </a:ext>
            </a:extLst>
          </p:cNvPr>
          <p:cNvSpPr>
            <a:spLocks noGrp="1"/>
          </p:cNvSpPr>
          <p:nvPr>
            <p:ph type="title"/>
          </p:nvPr>
        </p:nvSpPr>
        <p:spPr>
          <a:xfrm>
            <a:off x="6094105" y="802955"/>
            <a:ext cx="4977976" cy="1454051"/>
          </a:xfrm>
        </p:spPr>
        <p:txBody>
          <a:bodyPr>
            <a:normAutofit/>
          </a:bodyPr>
          <a:lstStyle/>
          <a:p>
            <a:r>
              <a:rPr lang="fr-FR" i="1" u="sng" dirty="0">
                <a:solidFill>
                  <a:srgbClr val="FF0000"/>
                </a:solidFill>
              </a:rPr>
              <a:t>Distribution</a:t>
            </a:r>
          </a:p>
        </p:txBody>
      </p:sp>
      <p:sp>
        <p:nvSpPr>
          <p:cNvPr id="14" name="Freeform 62">
            <a:extLst>
              <a:ext uri="{FF2B5EF4-FFF2-40B4-BE49-F238E27FC236}">
                <a16:creationId xmlns:a16="http://schemas.microsoft.com/office/drawing/2014/main" id="{F9A95BEE-6BB1-4A28-A8E6-A34B2E42EF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8619"/>
            <a:ext cx="5000438" cy="5400962"/>
          </a:xfrm>
          <a:custGeom>
            <a:avLst/>
            <a:gdLst>
              <a:gd name="connsiteX0" fmla="*/ 2299956 w 5000438"/>
              <a:gd name="connsiteY0" fmla="*/ 0 h 5400962"/>
              <a:gd name="connsiteX1" fmla="*/ 5000438 w 5000438"/>
              <a:gd name="connsiteY1" fmla="*/ 2700481 h 5400962"/>
              <a:gd name="connsiteX2" fmla="*/ 2299956 w 5000438"/>
              <a:gd name="connsiteY2" fmla="*/ 5400962 h 5400962"/>
              <a:gd name="connsiteX3" fmla="*/ 60675 w 5000438"/>
              <a:gd name="connsiteY3" fmla="*/ 4210346 h 5400962"/>
              <a:gd name="connsiteX4" fmla="*/ 0 w 5000438"/>
              <a:gd name="connsiteY4" fmla="*/ 4110472 h 5400962"/>
              <a:gd name="connsiteX5" fmla="*/ 0 w 5000438"/>
              <a:gd name="connsiteY5" fmla="*/ 1290491 h 5400962"/>
              <a:gd name="connsiteX6" fmla="*/ 60675 w 5000438"/>
              <a:gd name="connsiteY6" fmla="*/ 1190617 h 5400962"/>
              <a:gd name="connsiteX7" fmla="*/ 2299956 w 5000438"/>
              <a:gd name="connsiteY7" fmla="*/ 0 h 540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00438" h="5400962">
                <a:moveTo>
                  <a:pt x="2299956" y="0"/>
                </a:moveTo>
                <a:cubicBezTo>
                  <a:pt x="3791390" y="0"/>
                  <a:pt x="5000438" y="1209047"/>
                  <a:pt x="5000438" y="2700481"/>
                </a:cubicBezTo>
                <a:cubicBezTo>
                  <a:pt x="5000438" y="4191915"/>
                  <a:pt x="3791390" y="5400962"/>
                  <a:pt x="2299956" y="5400962"/>
                </a:cubicBezTo>
                <a:cubicBezTo>
                  <a:pt x="1367810" y="5400962"/>
                  <a:pt x="545971" y="4928678"/>
                  <a:pt x="60675" y="4210346"/>
                </a:cubicBezTo>
                <a:lnTo>
                  <a:pt x="0" y="4110472"/>
                </a:lnTo>
                <a:lnTo>
                  <a:pt x="0" y="1290491"/>
                </a:lnTo>
                <a:lnTo>
                  <a:pt x="60675" y="1190617"/>
                </a:lnTo>
                <a:cubicBezTo>
                  <a:pt x="545971" y="472284"/>
                  <a:pt x="1367810" y="0"/>
                  <a:pt x="2299956"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Image 4" descr="Une image contenant intérieur, table, assis, bouteille&#10;&#10;Description générée automatiquement">
            <a:extLst>
              <a:ext uri="{FF2B5EF4-FFF2-40B4-BE49-F238E27FC236}">
                <a16:creationId xmlns:a16="http://schemas.microsoft.com/office/drawing/2014/main" id="{541A6966-FE1E-4FAB-8B8F-BEFF4D5B7740}"/>
              </a:ext>
            </a:extLst>
          </p:cNvPr>
          <p:cNvPicPr>
            <a:picLocks noChangeAspect="1"/>
          </p:cNvPicPr>
          <p:nvPr/>
        </p:nvPicPr>
        <p:blipFill rotWithShape="1">
          <a:blip r:embed="rId3">
            <a:alphaModFix/>
            <a:extLst>
              <a:ext uri="{28A0092B-C50C-407E-A947-70E740481C1C}">
                <a14:useLocalDpi xmlns:a14="http://schemas.microsoft.com/office/drawing/2010/main" val="0"/>
              </a:ext>
            </a:extLst>
          </a:blip>
          <a:srcRect l="27403" r="8821" b="-2"/>
          <a:stretch/>
        </p:blipFill>
        <p:spPr>
          <a:xfrm>
            <a:off x="20" y="907231"/>
            <a:ext cx="4838021" cy="5063738"/>
          </a:xfrm>
          <a:custGeom>
            <a:avLst/>
            <a:gdLst/>
            <a:ahLst/>
            <a:cxnLst/>
            <a:rect l="l" t="t" r="r" b="b"/>
            <a:pathLst>
              <a:path w="4838041" h="5063738">
                <a:moveTo>
                  <a:pt x="2306172" y="0"/>
                </a:moveTo>
                <a:cubicBezTo>
                  <a:pt x="3704485" y="0"/>
                  <a:pt x="4838041" y="1133556"/>
                  <a:pt x="4838041" y="2531869"/>
                </a:cubicBezTo>
                <a:cubicBezTo>
                  <a:pt x="4838041" y="3930182"/>
                  <a:pt x="3704485" y="5063738"/>
                  <a:pt x="2306172" y="5063738"/>
                </a:cubicBezTo>
                <a:cubicBezTo>
                  <a:pt x="1344832" y="5063738"/>
                  <a:pt x="508631" y="4527956"/>
                  <a:pt x="79886" y="3738709"/>
                </a:cubicBezTo>
                <a:lnTo>
                  <a:pt x="0" y="3572876"/>
                </a:lnTo>
                <a:lnTo>
                  <a:pt x="0" y="1490863"/>
                </a:lnTo>
                <a:lnTo>
                  <a:pt x="79886" y="1325030"/>
                </a:lnTo>
                <a:cubicBezTo>
                  <a:pt x="508631" y="535783"/>
                  <a:pt x="1344832" y="0"/>
                  <a:pt x="2306172" y="0"/>
                </a:cubicBezTo>
                <a:close/>
              </a:path>
            </a:pathLst>
          </a:custGeom>
          <a:effectLst>
            <a:softEdge rad="0"/>
          </a:effectLst>
        </p:spPr>
      </p:pic>
      <p:sp>
        <p:nvSpPr>
          <p:cNvPr id="3" name="Espace réservé du contenu 2">
            <a:extLst>
              <a:ext uri="{FF2B5EF4-FFF2-40B4-BE49-F238E27FC236}">
                <a16:creationId xmlns:a16="http://schemas.microsoft.com/office/drawing/2014/main" id="{FDB9566A-FD20-44CF-AAD4-814950FAE718}"/>
              </a:ext>
            </a:extLst>
          </p:cNvPr>
          <p:cNvSpPr>
            <a:spLocks noGrp="1"/>
          </p:cNvSpPr>
          <p:nvPr>
            <p:ph idx="1"/>
          </p:nvPr>
        </p:nvSpPr>
        <p:spPr>
          <a:xfrm>
            <a:off x="6090574" y="2421682"/>
            <a:ext cx="4977578" cy="3639289"/>
          </a:xfrm>
        </p:spPr>
        <p:txBody>
          <a:bodyPr anchor="ctr">
            <a:normAutofit/>
          </a:bodyPr>
          <a:lstStyle/>
          <a:p>
            <a:pPr marL="0" indent="0">
              <a:buNone/>
            </a:pPr>
            <a:r>
              <a:rPr lang="fr-FR" sz="2000" dirty="0">
                <a:solidFill>
                  <a:srgbClr val="000000"/>
                </a:solidFill>
              </a:rPr>
              <a:t>Distribution = processus de transfert réversible du PA de la circulation sanguine à l’ensemble des tissus et organes, donc passage du </a:t>
            </a:r>
            <a:r>
              <a:rPr lang="fr-FR" sz="2000" dirty="0">
                <a:solidFill>
                  <a:srgbClr val="FF0000"/>
                </a:solidFill>
              </a:rPr>
              <a:t>sang aux tissus</a:t>
            </a:r>
          </a:p>
          <a:p>
            <a:pPr marL="0" indent="0">
              <a:buNone/>
            </a:pPr>
            <a:r>
              <a:rPr lang="fr-FR" sz="2000" dirty="0">
                <a:solidFill>
                  <a:srgbClr val="000000"/>
                </a:solidFill>
              </a:rPr>
              <a:t>Quantifiée par le volume apparent de distribution (</a:t>
            </a:r>
            <a:r>
              <a:rPr lang="fr-FR" sz="2000" dirty="0" err="1">
                <a:solidFill>
                  <a:srgbClr val="000000"/>
                </a:solidFill>
              </a:rPr>
              <a:t>Vad</a:t>
            </a:r>
            <a:r>
              <a:rPr lang="fr-FR" sz="2000" dirty="0">
                <a:solidFill>
                  <a:srgbClr val="000000"/>
                </a:solidFill>
              </a:rPr>
              <a:t>).</a:t>
            </a:r>
          </a:p>
          <a:p>
            <a:pPr marL="0" indent="0">
              <a:buNone/>
            </a:pPr>
            <a:r>
              <a:rPr lang="fr-FR" sz="2000" dirty="0">
                <a:solidFill>
                  <a:srgbClr val="000000"/>
                </a:solidFill>
              </a:rPr>
              <a:t>Sang = vecteur qui emmène le médicament dans les tissus.</a:t>
            </a:r>
          </a:p>
        </p:txBody>
      </p:sp>
    </p:spTree>
    <p:extLst>
      <p:ext uri="{BB962C8B-B14F-4D97-AF65-F5344CB8AC3E}">
        <p14:creationId xmlns:p14="http://schemas.microsoft.com/office/powerpoint/2010/main" val="35273900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3CF3671-3A9F-4F42-94AA-490E08BBE25C}"/>
              </a:ext>
            </a:extLst>
          </p:cNvPr>
          <p:cNvSpPr>
            <a:spLocks noGrp="1"/>
          </p:cNvSpPr>
          <p:nvPr>
            <p:ph type="title"/>
          </p:nvPr>
        </p:nvSpPr>
        <p:spPr/>
        <p:txBody>
          <a:bodyPr/>
          <a:lstStyle/>
          <a:p>
            <a:r>
              <a:rPr lang="fr-FR" i="1" u="sng" dirty="0">
                <a:solidFill>
                  <a:srgbClr val="FF0000"/>
                </a:solidFill>
              </a:rPr>
              <a:t>Distribution</a:t>
            </a:r>
          </a:p>
        </p:txBody>
      </p:sp>
      <mc:AlternateContent xmlns:mc="http://schemas.openxmlformats.org/markup-compatibility/2006" xmlns:a14="http://schemas.microsoft.com/office/drawing/2010/main">
        <mc:Choice Requires="a14">
          <p:sp>
            <p:nvSpPr>
              <p:cNvPr id="3" name="Espace réservé du contenu 2">
                <a:extLst>
                  <a:ext uri="{FF2B5EF4-FFF2-40B4-BE49-F238E27FC236}">
                    <a16:creationId xmlns:a16="http://schemas.microsoft.com/office/drawing/2014/main" id="{D7E57AB7-DF37-4B82-B4BD-5981BE7ABE72}"/>
                  </a:ext>
                </a:extLst>
              </p:cNvPr>
              <p:cNvSpPr>
                <a:spLocks noGrp="1"/>
              </p:cNvSpPr>
              <p:nvPr>
                <p:ph idx="1"/>
              </p:nvPr>
            </p:nvSpPr>
            <p:spPr/>
            <p:txBody>
              <a:bodyPr>
                <a:normAutofit/>
              </a:bodyPr>
              <a:lstStyle/>
              <a:p>
                <a:pPr marL="0" indent="0">
                  <a:buNone/>
                </a:pPr>
                <a:r>
                  <a:rPr lang="fr-FR" sz="2000" dirty="0"/>
                  <a:t>2 niveaux de distribution : </a:t>
                </a:r>
              </a:p>
              <a:p>
                <a:pPr>
                  <a:buFont typeface="Wingdings" panose="05000000000000000000" pitchFamily="2" charset="2"/>
                  <a:buChar char="v"/>
                </a:pPr>
                <a:r>
                  <a:rPr lang="fr-FR" sz="2000" dirty="0"/>
                  <a:t> Au sein même du sang (fixation aux protéines circulantes)</a:t>
                </a:r>
              </a:p>
              <a:p>
                <a:pPr>
                  <a:buFont typeface="Wingdings" panose="05000000000000000000" pitchFamily="2" charset="2"/>
                  <a:buChar char="v"/>
                </a:pPr>
                <a:r>
                  <a:rPr lang="fr-FR" sz="2000" dirty="0"/>
                  <a:t> Tissulaire (dans l’ensemble, dans les graisses, ciblé…)</a:t>
                </a:r>
              </a:p>
              <a:p>
                <a:pPr>
                  <a:buFont typeface="Wingdings" panose="05000000000000000000" pitchFamily="2" charset="2"/>
                  <a:buChar char="v"/>
                </a:pPr>
                <a:endParaRPr lang="fr-FR" sz="2000" dirty="0"/>
              </a:p>
              <a:p>
                <a:pPr marL="0" indent="0">
                  <a:buNone/>
                </a:pPr>
                <a:r>
                  <a:rPr lang="fr-FR" sz="2000" dirty="0"/>
                  <a:t>La liaison aux protéines est réversible, il y a un équilibre entre fraction liée et libre. </a:t>
                </a:r>
              </a:p>
              <a:p>
                <a:pPr marL="0" indent="0">
                  <a:buNone/>
                </a:pPr>
                <a:endParaRPr lang="fr-FR" sz="2000" dirty="0"/>
              </a:p>
              <a:p>
                <a:pPr marL="0" indent="0">
                  <a:buNone/>
                </a:pPr>
                <a:r>
                  <a:rPr lang="fr-FR" sz="2000" b="1" dirty="0">
                    <a:solidFill>
                      <a:srgbClr val="FF0000"/>
                    </a:solidFill>
                  </a:rPr>
                  <a:t>+ le médicament se distribue, + longtemps il reste dans l’organisme, </a:t>
                </a:r>
                <a:r>
                  <a:rPr lang="fr-FR" sz="2000" dirty="0"/>
                  <a:t>il y a un lien direct entre </a:t>
                </a:r>
                <a:r>
                  <a:rPr lang="fr-FR" sz="2000" dirty="0" err="1"/>
                  <a:t>Vad</a:t>
                </a:r>
                <a:r>
                  <a:rPr lang="fr-FR" sz="2000" dirty="0"/>
                  <a:t> et demi vie d’élimination (T1/2).</a:t>
                </a:r>
              </a:p>
              <a:p>
                <a:pPr marL="0" indent="0">
                  <a:buNone/>
                </a:pPr>
                <a:endParaRPr lang="fr-FR" sz="2000" b="0" i="1" dirty="0">
                  <a:latin typeface="Cambria Math" panose="02040503050406030204" pitchFamily="18" charset="0"/>
                </a:endParaRPr>
              </a:p>
              <a:p>
                <a:pPr marL="0" indent="0">
                  <a:buNone/>
                </a:pPr>
                <a14:m>
                  <m:oMath xmlns:m="http://schemas.openxmlformats.org/officeDocument/2006/math">
                    <m:r>
                      <a:rPr lang="fr-FR" sz="2000" b="0" i="1" smtClean="0">
                        <a:latin typeface="Cambria Math" panose="02040503050406030204" pitchFamily="18" charset="0"/>
                      </a:rPr>
                      <m:t>𝐶𝐿</m:t>
                    </m:r>
                    <m:r>
                      <a:rPr lang="fr-FR" sz="2000" b="0" i="1" smtClean="0">
                        <a:latin typeface="Cambria Math" panose="02040503050406030204" pitchFamily="18" charset="0"/>
                      </a:rPr>
                      <m:t>= </m:t>
                    </m:r>
                    <m:sSub>
                      <m:sSubPr>
                        <m:ctrlPr>
                          <a:rPr lang="fr-FR" sz="2000" b="0" i="1" smtClean="0">
                            <a:latin typeface="Cambria Math" panose="02040503050406030204" pitchFamily="18" charset="0"/>
                          </a:rPr>
                        </m:ctrlPr>
                      </m:sSubPr>
                      <m:e>
                        <m:r>
                          <a:rPr lang="fr-FR" sz="2000" b="0" i="1" smtClean="0">
                            <a:latin typeface="Cambria Math" panose="02040503050406030204" pitchFamily="18" charset="0"/>
                          </a:rPr>
                          <m:t>𝐾</m:t>
                        </m:r>
                      </m:e>
                      <m:sub>
                        <m:r>
                          <a:rPr lang="fr-FR" sz="2000" b="0" i="1" smtClean="0">
                            <a:latin typeface="Cambria Math" panose="02040503050406030204" pitchFamily="18" charset="0"/>
                          </a:rPr>
                          <m:t>𝑒</m:t>
                        </m:r>
                      </m:sub>
                    </m:sSub>
                    <m:r>
                      <a:rPr lang="fr-FR" sz="2000" b="0" i="1" smtClean="0">
                        <a:latin typeface="Cambria Math" panose="02040503050406030204" pitchFamily="18" charset="0"/>
                        <a:ea typeface="Cambria Math" panose="02040503050406030204" pitchFamily="18" charset="0"/>
                      </a:rPr>
                      <m:t>×</m:t>
                    </m:r>
                    <m:sSub>
                      <m:sSubPr>
                        <m:ctrlPr>
                          <a:rPr lang="fr-FR" sz="2000" b="0" i="1" smtClean="0">
                            <a:latin typeface="Cambria Math" panose="02040503050406030204" pitchFamily="18" charset="0"/>
                            <a:ea typeface="Cambria Math" panose="02040503050406030204" pitchFamily="18" charset="0"/>
                          </a:rPr>
                        </m:ctrlPr>
                      </m:sSubPr>
                      <m:e>
                        <m:r>
                          <a:rPr lang="fr-FR" sz="2000" b="0" i="1" smtClean="0">
                            <a:latin typeface="Cambria Math" panose="02040503050406030204" pitchFamily="18" charset="0"/>
                            <a:ea typeface="Cambria Math" panose="02040503050406030204" pitchFamily="18" charset="0"/>
                          </a:rPr>
                          <m:t>𝑉</m:t>
                        </m:r>
                      </m:e>
                      <m:sub>
                        <m:r>
                          <a:rPr lang="fr-FR" sz="2000" b="0" i="1" smtClean="0">
                            <a:latin typeface="Cambria Math" panose="02040503050406030204" pitchFamily="18" charset="0"/>
                            <a:ea typeface="Cambria Math" panose="02040503050406030204" pitchFamily="18" charset="0"/>
                          </a:rPr>
                          <m:t>𝑑</m:t>
                        </m:r>
                      </m:sub>
                    </m:sSub>
                  </m:oMath>
                </a14:m>
                <a:r>
                  <a:rPr lang="fr-FR" sz="2000" b="0" dirty="0">
                    <a:ea typeface="Cambria Math" panose="02040503050406030204" pitchFamily="18" charset="0"/>
                  </a:rPr>
                  <a:t>		</a:t>
                </a:r>
                <a14:m>
                  <m:oMath xmlns:m="http://schemas.openxmlformats.org/officeDocument/2006/math">
                    <m:sSub>
                      <m:sSubPr>
                        <m:ctrlPr>
                          <a:rPr lang="fr-FR" sz="2000" b="0" i="1" smtClean="0">
                            <a:latin typeface="Cambria Math" panose="02040503050406030204" pitchFamily="18" charset="0"/>
                            <a:ea typeface="Cambria Math" panose="02040503050406030204" pitchFamily="18" charset="0"/>
                          </a:rPr>
                        </m:ctrlPr>
                      </m:sSubPr>
                      <m:e>
                        <m:r>
                          <a:rPr lang="fr-FR" sz="2000" b="0" i="1" smtClean="0">
                            <a:latin typeface="Cambria Math" panose="02040503050406030204" pitchFamily="18" charset="0"/>
                            <a:ea typeface="Cambria Math" panose="02040503050406030204" pitchFamily="18" charset="0"/>
                          </a:rPr>
                          <m:t>𝑉</m:t>
                        </m:r>
                      </m:e>
                      <m:sub>
                        <m:r>
                          <a:rPr lang="fr-FR" sz="2000" b="0" i="1" smtClean="0">
                            <a:latin typeface="Cambria Math" panose="02040503050406030204" pitchFamily="18" charset="0"/>
                            <a:ea typeface="Cambria Math" panose="02040503050406030204" pitchFamily="18" charset="0"/>
                          </a:rPr>
                          <m:t>𝑑</m:t>
                        </m:r>
                      </m:sub>
                    </m:sSub>
                    <m:r>
                      <a:rPr lang="fr-FR" sz="2000" b="0" i="1" smtClean="0">
                        <a:latin typeface="Cambria Math" panose="02040503050406030204" pitchFamily="18" charset="0"/>
                        <a:ea typeface="Cambria Math" panose="02040503050406030204" pitchFamily="18" charset="0"/>
                      </a:rPr>
                      <m:t>= </m:t>
                    </m:r>
                    <m:f>
                      <m:fPr>
                        <m:ctrlPr>
                          <a:rPr lang="fr-FR" sz="2000" b="0" i="1" smtClean="0">
                            <a:latin typeface="Cambria Math" panose="02040503050406030204" pitchFamily="18" charset="0"/>
                            <a:ea typeface="Cambria Math" panose="02040503050406030204" pitchFamily="18" charset="0"/>
                          </a:rPr>
                        </m:ctrlPr>
                      </m:fPr>
                      <m:num>
                        <m:r>
                          <a:rPr lang="fr-FR" sz="2000" b="0" i="1" smtClean="0">
                            <a:latin typeface="Cambria Math" panose="02040503050406030204" pitchFamily="18" charset="0"/>
                            <a:ea typeface="Cambria Math" panose="02040503050406030204" pitchFamily="18" charset="0"/>
                          </a:rPr>
                          <m:t>𝐶𝐿</m:t>
                        </m:r>
                      </m:num>
                      <m:den>
                        <m:sSub>
                          <m:sSubPr>
                            <m:ctrlPr>
                              <a:rPr lang="fr-FR" sz="2000" b="0" i="1" smtClean="0">
                                <a:latin typeface="Cambria Math" panose="02040503050406030204" pitchFamily="18" charset="0"/>
                                <a:ea typeface="Cambria Math" panose="02040503050406030204" pitchFamily="18" charset="0"/>
                              </a:rPr>
                            </m:ctrlPr>
                          </m:sSubPr>
                          <m:e>
                            <m:r>
                              <a:rPr lang="fr-FR" sz="2000" b="0" i="1" smtClean="0">
                                <a:latin typeface="Cambria Math" panose="02040503050406030204" pitchFamily="18" charset="0"/>
                                <a:ea typeface="Cambria Math" panose="02040503050406030204" pitchFamily="18" charset="0"/>
                              </a:rPr>
                              <m:t>𝐾</m:t>
                            </m:r>
                          </m:e>
                          <m:sub>
                            <m:r>
                              <a:rPr lang="fr-FR" sz="2000" b="0" i="1" smtClean="0">
                                <a:latin typeface="Cambria Math" panose="02040503050406030204" pitchFamily="18" charset="0"/>
                                <a:ea typeface="Cambria Math" panose="02040503050406030204" pitchFamily="18" charset="0"/>
                              </a:rPr>
                              <m:t>𝑒</m:t>
                            </m:r>
                          </m:sub>
                        </m:sSub>
                      </m:den>
                    </m:f>
                  </m:oMath>
                </a14:m>
                <a:r>
                  <a:rPr lang="fr-FR" sz="2000" b="0" dirty="0">
                    <a:ea typeface="Cambria Math" panose="02040503050406030204" pitchFamily="18" charset="0"/>
                  </a:rPr>
                  <a:t>			</a:t>
                </a:r>
                <a14:m>
                  <m:oMath xmlns:m="http://schemas.openxmlformats.org/officeDocument/2006/math">
                    <m:sSub>
                      <m:sSubPr>
                        <m:ctrlPr>
                          <a:rPr lang="fr-FR" sz="2000" b="0" i="1" smtClean="0">
                            <a:latin typeface="Cambria Math" panose="02040503050406030204" pitchFamily="18" charset="0"/>
                            <a:ea typeface="Cambria Math" panose="02040503050406030204" pitchFamily="18" charset="0"/>
                          </a:rPr>
                        </m:ctrlPr>
                      </m:sSubPr>
                      <m:e>
                        <m:r>
                          <a:rPr lang="fr-FR" sz="2000" b="0" i="1" smtClean="0">
                            <a:latin typeface="Cambria Math" panose="02040503050406030204" pitchFamily="18" charset="0"/>
                            <a:ea typeface="Cambria Math" panose="02040503050406030204" pitchFamily="18" charset="0"/>
                          </a:rPr>
                          <m:t>𝑇</m:t>
                        </m:r>
                      </m:e>
                      <m:sub>
                        <m:r>
                          <a:rPr lang="fr-FR" sz="2000" b="0" i="1" smtClean="0">
                            <a:latin typeface="Cambria Math" panose="02040503050406030204" pitchFamily="18" charset="0"/>
                            <a:ea typeface="Cambria Math" panose="02040503050406030204" pitchFamily="18" charset="0"/>
                          </a:rPr>
                          <m:t>1/2</m:t>
                        </m:r>
                      </m:sub>
                    </m:sSub>
                  </m:oMath>
                </a14:m>
                <a:r>
                  <a:rPr lang="fr-FR" sz="2000" b="0" dirty="0">
                    <a:ea typeface="Cambria Math" panose="02040503050406030204" pitchFamily="18" charset="0"/>
                  </a:rPr>
                  <a:t>= </a:t>
                </a:r>
                <a14:m>
                  <m:oMath xmlns:m="http://schemas.openxmlformats.org/officeDocument/2006/math">
                    <m:f>
                      <m:fPr>
                        <m:ctrlPr>
                          <a:rPr lang="fr-FR" sz="2000" b="0" i="1" smtClean="0">
                            <a:latin typeface="Cambria Math" panose="02040503050406030204" pitchFamily="18" charset="0"/>
                            <a:ea typeface="Cambria Math" panose="02040503050406030204" pitchFamily="18" charset="0"/>
                          </a:rPr>
                        </m:ctrlPr>
                      </m:fPr>
                      <m:num>
                        <m:r>
                          <a:rPr lang="fr-FR" sz="2000" b="0" i="1" smtClean="0">
                            <a:latin typeface="Cambria Math" panose="02040503050406030204" pitchFamily="18" charset="0"/>
                            <a:ea typeface="Cambria Math" panose="02040503050406030204" pitchFamily="18" charset="0"/>
                          </a:rPr>
                          <m:t>𝐿𝑛</m:t>
                        </m:r>
                        <m:r>
                          <a:rPr lang="fr-FR" sz="2000" b="0" i="1" smtClean="0">
                            <a:latin typeface="Cambria Math" panose="02040503050406030204" pitchFamily="18" charset="0"/>
                            <a:ea typeface="Cambria Math" panose="02040503050406030204" pitchFamily="18" charset="0"/>
                          </a:rPr>
                          <m:t>2 × </m:t>
                        </m:r>
                        <m:sSub>
                          <m:sSubPr>
                            <m:ctrlPr>
                              <a:rPr lang="fr-FR" sz="2000" b="0" i="1" smtClean="0">
                                <a:latin typeface="Cambria Math" panose="02040503050406030204" pitchFamily="18" charset="0"/>
                                <a:ea typeface="Cambria Math" panose="02040503050406030204" pitchFamily="18" charset="0"/>
                              </a:rPr>
                            </m:ctrlPr>
                          </m:sSubPr>
                          <m:e>
                            <m:r>
                              <a:rPr lang="fr-FR" sz="2000" b="0" i="1" smtClean="0">
                                <a:latin typeface="Cambria Math" panose="02040503050406030204" pitchFamily="18" charset="0"/>
                                <a:ea typeface="Cambria Math" panose="02040503050406030204" pitchFamily="18" charset="0"/>
                              </a:rPr>
                              <m:t>𝑉</m:t>
                            </m:r>
                          </m:e>
                          <m:sub>
                            <m:r>
                              <a:rPr lang="fr-FR" sz="2000" b="0" i="1" smtClean="0">
                                <a:latin typeface="Cambria Math" panose="02040503050406030204" pitchFamily="18" charset="0"/>
                                <a:ea typeface="Cambria Math" panose="02040503050406030204" pitchFamily="18" charset="0"/>
                              </a:rPr>
                              <m:t>𝑑</m:t>
                            </m:r>
                          </m:sub>
                        </m:sSub>
                      </m:num>
                      <m:den>
                        <m:r>
                          <a:rPr lang="fr-FR" sz="2000" b="0" i="1" smtClean="0">
                            <a:latin typeface="Cambria Math" panose="02040503050406030204" pitchFamily="18" charset="0"/>
                            <a:ea typeface="Cambria Math" panose="02040503050406030204" pitchFamily="18" charset="0"/>
                          </a:rPr>
                          <m:t>𝐶𝐿</m:t>
                        </m:r>
                      </m:den>
                    </m:f>
                  </m:oMath>
                </a14:m>
                <a:endParaRPr lang="fr-FR" sz="2000" b="0" dirty="0">
                  <a:ea typeface="Cambria Math" panose="02040503050406030204" pitchFamily="18" charset="0"/>
                </a:endParaRPr>
              </a:p>
              <a:p>
                <a:pPr marL="0" indent="0">
                  <a:buNone/>
                </a:pPr>
                <a:endParaRPr lang="fr-FR" sz="2000" dirty="0"/>
              </a:p>
            </p:txBody>
          </p:sp>
        </mc:Choice>
        <mc:Fallback xmlns="">
          <p:sp>
            <p:nvSpPr>
              <p:cNvPr id="3" name="Espace réservé du contenu 2">
                <a:extLst>
                  <a:ext uri="{FF2B5EF4-FFF2-40B4-BE49-F238E27FC236}">
                    <a16:creationId xmlns:a16="http://schemas.microsoft.com/office/drawing/2014/main" id="{D7E57AB7-DF37-4B82-B4BD-5981BE7ABE72}"/>
                  </a:ext>
                </a:extLst>
              </p:cNvPr>
              <p:cNvSpPr>
                <a:spLocks noGrp="1" noRot="1" noChangeAspect="1" noMove="1" noResize="1" noEditPoints="1" noAdjustHandles="1" noChangeArrowheads="1" noChangeShapeType="1" noTextEdit="1"/>
              </p:cNvSpPr>
              <p:nvPr>
                <p:ph idx="1"/>
              </p:nvPr>
            </p:nvSpPr>
            <p:spPr>
              <a:blipFill>
                <a:blip r:embed="rId2"/>
                <a:stretch>
                  <a:fillRect l="-638" t="-1401"/>
                </a:stretch>
              </a:blipFill>
            </p:spPr>
            <p:txBody>
              <a:bodyPr/>
              <a:lstStyle/>
              <a:p>
                <a:r>
                  <a:rPr lang="fr-FR">
                    <a:noFill/>
                  </a:rPr>
                  <a:t> </a:t>
                </a:r>
              </a:p>
            </p:txBody>
          </p:sp>
        </mc:Fallback>
      </mc:AlternateContent>
      <p:pic>
        <p:nvPicPr>
          <p:cNvPr id="7" name="Image 6">
            <a:extLst>
              <a:ext uri="{FF2B5EF4-FFF2-40B4-BE49-F238E27FC236}">
                <a16:creationId xmlns:a16="http://schemas.microsoft.com/office/drawing/2014/main" id="{BE2669D6-6C10-479E-ADB0-F3B9CF2F7E9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10800000">
            <a:off x="10876041" y="95796"/>
            <a:ext cx="1315958" cy="1325563"/>
          </a:xfrm>
          <a:prstGeom prst="rect">
            <a:avLst/>
          </a:prstGeom>
        </p:spPr>
      </p:pic>
    </p:spTree>
    <p:extLst>
      <p:ext uri="{BB962C8B-B14F-4D97-AF65-F5344CB8AC3E}">
        <p14:creationId xmlns:p14="http://schemas.microsoft.com/office/powerpoint/2010/main" val="33563350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532EDB9-B7D7-4AEB-81CA-5CB2E0368689}"/>
              </a:ext>
            </a:extLst>
          </p:cNvPr>
          <p:cNvSpPr>
            <a:spLocks noGrp="1"/>
          </p:cNvSpPr>
          <p:nvPr>
            <p:ph type="title"/>
          </p:nvPr>
        </p:nvSpPr>
        <p:spPr/>
        <p:txBody>
          <a:bodyPr/>
          <a:lstStyle/>
          <a:p>
            <a:r>
              <a:rPr lang="fr-FR" i="1" u="sng" dirty="0">
                <a:solidFill>
                  <a:srgbClr val="FF0000"/>
                </a:solidFill>
              </a:rPr>
              <a:t>Distribution</a:t>
            </a:r>
          </a:p>
        </p:txBody>
      </p:sp>
      <p:sp>
        <p:nvSpPr>
          <p:cNvPr id="3" name="Espace réservé du contenu 2">
            <a:extLst>
              <a:ext uri="{FF2B5EF4-FFF2-40B4-BE49-F238E27FC236}">
                <a16:creationId xmlns:a16="http://schemas.microsoft.com/office/drawing/2014/main" id="{5629C235-6FC9-48FC-8DC1-C96E3FEF0465}"/>
              </a:ext>
            </a:extLst>
          </p:cNvPr>
          <p:cNvSpPr>
            <a:spLocks noGrp="1"/>
          </p:cNvSpPr>
          <p:nvPr>
            <p:ph idx="1"/>
          </p:nvPr>
        </p:nvSpPr>
        <p:spPr/>
        <p:txBody>
          <a:bodyPr/>
          <a:lstStyle/>
          <a:p>
            <a:pPr marL="0" indent="0">
              <a:buNone/>
            </a:pPr>
            <a:r>
              <a:rPr lang="fr-FR" sz="2000" dirty="0"/>
              <a:t> La distribution permet de comprendre : </a:t>
            </a:r>
          </a:p>
          <a:p>
            <a:pPr>
              <a:buFont typeface="Wingdings" panose="05000000000000000000" pitchFamily="2" charset="2"/>
              <a:buChar char="v"/>
            </a:pPr>
            <a:r>
              <a:rPr lang="fr-FR" sz="2000" dirty="0"/>
              <a:t> les différences de rapidité d’action entre différentes molécules</a:t>
            </a:r>
          </a:p>
          <a:p>
            <a:pPr>
              <a:buFont typeface="Wingdings" panose="05000000000000000000" pitchFamily="2" charset="2"/>
              <a:buChar char="v"/>
            </a:pPr>
            <a:r>
              <a:rPr lang="fr-FR" sz="2000" dirty="0"/>
              <a:t> explique la rémanence </a:t>
            </a:r>
          </a:p>
          <a:p>
            <a:pPr>
              <a:buFont typeface="Wingdings" panose="05000000000000000000" pitchFamily="2" charset="2"/>
              <a:buChar char="v"/>
            </a:pPr>
            <a:r>
              <a:rPr lang="fr-FR" sz="2000" dirty="0"/>
              <a:t>oriente le choix d’une molécule en fonction de sa distribution et de la localisation de sa cible</a:t>
            </a:r>
          </a:p>
          <a:p>
            <a:pPr>
              <a:buFont typeface="Wingdings" panose="05000000000000000000" pitchFamily="2" charset="2"/>
              <a:buChar char="v"/>
            </a:pPr>
            <a:r>
              <a:rPr lang="fr-FR" sz="2000" dirty="0"/>
              <a:t> influence la ½ vie d’élimination</a:t>
            </a:r>
          </a:p>
          <a:p>
            <a:pPr marL="0" indent="0">
              <a:buNone/>
            </a:pPr>
            <a:endParaRPr lang="fr-FR" sz="2000" dirty="0"/>
          </a:p>
        </p:txBody>
      </p:sp>
      <p:pic>
        <p:nvPicPr>
          <p:cNvPr id="5" name="Image 4">
            <a:extLst>
              <a:ext uri="{FF2B5EF4-FFF2-40B4-BE49-F238E27FC236}">
                <a16:creationId xmlns:a16="http://schemas.microsoft.com/office/drawing/2014/main" id="{2613DE56-C843-461A-9044-D19C1841891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rot="10800000">
            <a:off x="10846191" y="0"/>
            <a:ext cx="1345809" cy="1355632"/>
          </a:xfrm>
          <a:prstGeom prst="rect">
            <a:avLst/>
          </a:prstGeom>
        </p:spPr>
      </p:pic>
      <p:pic>
        <p:nvPicPr>
          <p:cNvPr id="7" name="Image 6" descr="Une image contenant capture d’écran&#10;&#10;Description générée automatiquement">
            <a:extLst>
              <a:ext uri="{FF2B5EF4-FFF2-40B4-BE49-F238E27FC236}">
                <a16:creationId xmlns:a16="http://schemas.microsoft.com/office/drawing/2014/main" id="{7C858689-34D4-4BF7-9CE6-586E48624A08}"/>
              </a:ext>
            </a:extLst>
          </p:cNvPr>
          <p:cNvPicPr>
            <a:picLocks noChangeAspect="1"/>
          </p:cNvPicPr>
          <p:nvPr/>
        </p:nvPicPr>
        <p:blipFill rotWithShape="1">
          <a:blip r:embed="rId3">
            <a:extLst>
              <a:ext uri="{28A0092B-C50C-407E-A947-70E740481C1C}">
                <a14:useLocalDpi xmlns:a14="http://schemas.microsoft.com/office/drawing/2010/main" val="0"/>
              </a:ext>
            </a:extLst>
          </a:blip>
          <a:srcRect l="14497" t="14409" r="13020" b="5692"/>
          <a:stretch/>
        </p:blipFill>
        <p:spPr>
          <a:xfrm>
            <a:off x="5284810" y="3476607"/>
            <a:ext cx="5561381" cy="3446584"/>
          </a:xfrm>
          <a:prstGeom prst="rect">
            <a:avLst/>
          </a:prstGeom>
        </p:spPr>
      </p:pic>
      <p:sp>
        <p:nvSpPr>
          <p:cNvPr id="8" name="ZoneTexte 7">
            <a:extLst>
              <a:ext uri="{FF2B5EF4-FFF2-40B4-BE49-F238E27FC236}">
                <a16:creationId xmlns:a16="http://schemas.microsoft.com/office/drawing/2014/main" id="{72FC23BA-1871-46EF-B6D1-C4271503C938}"/>
              </a:ext>
            </a:extLst>
          </p:cNvPr>
          <p:cNvSpPr txBox="1"/>
          <p:nvPr/>
        </p:nvSpPr>
        <p:spPr>
          <a:xfrm>
            <a:off x="1814732" y="4656406"/>
            <a:ext cx="2962469" cy="1477328"/>
          </a:xfrm>
          <a:prstGeom prst="rect">
            <a:avLst/>
          </a:prstGeom>
          <a:noFill/>
        </p:spPr>
        <p:txBody>
          <a:bodyPr wrap="square" rtlCol="0">
            <a:spAutoFit/>
          </a:bodyPr>
          <a:lstStyle/>
          <a:p>
            <a:r>
              <a:rPr lang="fr-FR" dirty="0"/>
              <a:t>Le médicament n’est distribuable que sous forme libre, et la plupart de ses actions sont réversibles.</a:t>
            </a:r>
          </a:p>
          <a:p>
            <a:endParaRPr lang="fr-FR" dirty="0"/>
          </a:p>
        </p:txBody>
      </p:sp>
    </p:spTree>
    <p:extLst>
      <p:ext uri="{BB962C8B-B14F-4D97-AF65-F5344CB8AC3E}">
        <p14:creationId xmlns:p14="http://schemas.microsoft.com/office/powerpoint/2010/main" val="15515866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9D410D9-9B1B-494C-B884-4DEFC61C0583}"/>
              </a:ext>
            </a:extLst>
          </p:cNvPr>
          <p:cNvSpPr>
            <a:spLocks noGrp="1"/>
          </p:cNvSpPr>
          <p:nvPr>
            <p:ph type="title"/>
          </p:nvPr>
        </p:nvSpPr>
        <p:spPr/>
        <p:txBody>
          <a:bodyPr/>
          <a:lstStyle/>
          <a:p>
            <a:r>
              <a:rPr lang="fr-FR" i="1" u="sng" dirty="0">
                <a:solidFill>
                  <a:srgbClr val="FF0000"/>
                </a:solidFill>
              </a:rPr>
              <a:t>Distribution</a:t>
            </a:r>
          </a:p>
        </p:txBody>
      </p:sp>
      <p:sp>
        <p:nvSpPr>
          <p:cNvPr id="3" name="Espace réservé du contenu 2">
            <a:extLst>
              <a:ext uri="{FF2B5EF4-FFF2-40B4-BE49-F238E27FC236}">
                <a16:creationId xmlns:a16="http://schemas.microsoft.com/office/drawing/2014/main" id="{72D7A31A-726A-41C7-8DE8-7B2A800DD07A}"/>
              </a:ext>
            </a:extLst>
          </p:cNvPr>
          <p:cNvSpPr>
            <a:spLocks noGrp="1"/>
          </p:cNvSpPr>
          <p:nvPr>
            <p:ph idx="1"/>
          </p:nvPr>
        </p:nvSpPr>
        <p:spPr>
          <a:xfrm>
            <a:off x="838200" y="1825625"/>
            <a:ext cx="3826565" cy="4351338"/>
          </a:xfrm>
        </p:spPr>
        <p:txBody>
          <a:bodyPr>
            <a:normAutofit/>
          </a:bodyPr>
          <a:lstStyle/>
          <a:p>
            <a:pPr marL="0" indent="0">
              <a:buNone/>
            </a:pPr>
            <a:r>
              <a:rPr lang="fr-FR" sz="2000" u="sng" dirty="0"/>
              <a:t>Forme libre :</a:t>
            </a:r>
          </a:p>
          <a:p>
            <a:pPr>
              <a:buFont typeface="Wingdings" panose="05000000000000000000" pitchFamily="2" charset="2"/>
              <a:buChar char="v"/>
            </a:pPr>
            <a:r>
              <a:rPr lang="fr-FR" sz="2000" dirty="0"/>
              <a:t> Diffusible</a:t>
            </a:r>
          </a:p>
          <a:p>
            <a:pPr>
              <a:buFont typeface="Wingdings" panose="05000000000000000000" pitchFamily="2" charset="2"/>
              <a:buChar char="v"/>
            </a:pPr>
            <a:r>
              <a:rPr lang="fr-FR" sz="2000" dirty="0"/>
              <a:t> Active</a:t>
            </a:r>
          </a:p>
          <a:p>
            <a:pPr>
              <a:buFont typeface="Wingdings" panose="05000000000000000000" pitchFamily="2" charset="2"/>
              <a:buChar char="v"/>
            </a:pPr>
            <a:r>
              <a:rPr lang="fr-FR" sz="2000" dirty="0"/>
              <a:t> Eliminable</a:t>
            </a:r>
          </a:p>
          <a:p>
            <a:pPr>
              <a:buFont typeface="Wingdings" panose="05000000000000000000" pitchFamily="2" charset="2"/>
              <a:buChar char="v"/>
            </a:pPr>
            <a:r>
              <a:rPr lang="fr-FR" sz="2000" dirty="0"/>
              <a:t> Non saturable</a:t>
            </a:r>
          </a:p>
        </p:txBody>
      </p:sp>
      <p:sp>
        <p:nvSpPr>
          <p:cNvPr id="4" name="ZoneTexte 3">
            <a:extLst>
              <a:ext uri="{FF2B5EF4-FFF2-40B4-BE49-F238E27FC236}">
                <a16:creationId xmlns:a16="http://schemas.microsoft.com/office/drawing/2014/main" id="{47DEBCD9-2348-41E0-84E0-7CA205DCF944}"/>
              </a:ext>
            </a:extLst>
          </p:cNvPr>
          <p:cNvSpPr txBox="1"/>
          <p:nvPr/>
        </p:nvSpPr>
        <p:spPr>
          <a:xfrm>
            <a:off x="5532782" y="1797448"/>
            <a:ext cx="5141843" cy="1938992"/>
          </a:xfrm>
          <a:prstGeom prst="rect">
            <a:avLst/>
          </a:prstGeom>
          <a:noFill/>
        </p:spPr>
        <p:txBody>
          <a:bodyPr wrap="square" rtlCol="0">
            <a:spAutoFit/>
          </a:bodyPr>
          <a:lstStyle/>
          <a:p>
            <a:r>
              <a:rPr lang="fr-FR" sz="2000" u="sng" dirty="0"/>
              <a:t>Forme liée </a:t>
            </a:r>
            <a:r>
              <a:rPr lang="fr-FR" dirty="0"/>
              <a:t>:</a:t>
            </a:r>
          </a:p>
          <a:p>
            <a:pPr marL="342900" indent="-342900">
              <a:buFont typeface="Wingdings" panose="05000000000000000000" pitchFamily="2" charset="2"/>
              <a:buChar char="v"/>
            </a:pPr>
            <a:r>
              <a:rPr lang="fr-FR" sz="2000" dirty="0"/>
              <a:t> Non diffusible</a:t>
            </a:r>
          </a:p>
          <a:p>
            <a:pPr marL="342900" indent="-342900">
              <a:buFont typeface="Wingdings" panose="05000000000000000000" pitchFamily="2" charset="2"/>
              <a:buChar char="v"/>
            </a:pPr>
            <a:r>
              <a:rPr lang="fr-FR" sz="2000" dirty="0"/>
              <a:t> Pas active</a:t>
            </a:r>
          </a:p>
          <a:p>
            <a:pPr marL="342900" indent="-342900">
              <a:buFont typeface="Wingdings" panose="05000000000000000000" pitchFamily="2" charset="2"/>
              <a:buChar char="v"/>
            </a:pPr>
            <a:r>
              <a:rPr lang="fr-FR" sz="2000" dirty="0"/>
              <a:t> Pas éliminable</a:t>
            </a:r>
          </a:p>
          <a:p>
            <a:pPr marL="342900" indent="-342900">
              <a:buFont typeface="Wingdings" panose="05000000000000000000" pitchFamily="2" charset="2"/>
              <a:buChar char="v"/>
            </a:pPr>
            <a:r>
              <a:rPr lang="fr-FR" sz="2000" dirty="0"/>
              <a:t> Saturable</a:t>
            </a:r>
          </a:p>
          <a:p>
            <a:pPr marL="342900" indent="-342900">
              <a:buFont typeface="Wingdings" panose="05000000000000000000" pitchFamily="2" charset="2"/>
              <a:buChar char="v"/>
            </a:pPr>
            <a:r>
              <a:rPr lang="fr-FR" sz="2000" dirty="0"/>
              <a:t> Libérée progressivement</a:t>
            </a:r>
          </a:p>
        </p:txBody>
      </p:sp>
      <p:sp>
        <p:nvSpPr>
          <p:cNvPr id="5" name="ZoneTexte 4">
            <a:extLst>
              <a:ext uri="{FF2B5EF4-FFF2-40B4-BE49-F238E27FC236}">
                <a16:creationId xmlns:a16="http://schemas.microsoft.com/office/drawing/2014/main" id="{D7E3A25F-E248-4922-B7F1-FFF70C10FADE}"/>
              </a:ext>
            </a:extLst>
          </p:cNvPr>
          <p:cNvSpPr txBox="1"/>
          <p:nvPr/>
        </p:nvSpPr>
        <p:spPr>
          <a:xfrm>
            <a:off x="516835" y="4352666"/>
            <a:ext cx="11158330" cy="707886"/>
          </a:xfrm>
          <a:prstGeom prst="rect">
            <a:avLst/>
          </a:prstGeom>
          <a:noFill/>
        </p:spPr>
        <p:txBody>
          <a:bodyPr wrap="square" rtlCol="0">
            <a:spAutoFit/>
          </a:bodyPr>
          <a:lstStyle/>
          <a:p>
            <a:r>
              <a:rPr lang="fr-FR" sz="2000" dirty="0"/>
              <a:t>La liaison aux protéines est réversible = dynamique (sauf cas exceptionnel). Les médicaments auront différentes affinités pour les protéines (faible/forte), indiquant si ils seront + ou – facilement libérés.</a:t>
            </a:r>
          </a:p>
        </p:txBody>
      </p:sp>
      <p:pic>
        <p:nvPicPr>
          <p:cNvPr id="7" name="Image 6">
            <a:extLst>
              <a:ext uri="{FF2B5EF4-FFF2-40B4-BE49-F238E27FC236}">
                <a16:creationId xmlns:a16="http://schemas.microsoft.com/office/drawing/2014/main" id="{5B051CB3-3F86-4515-85B4-AA4BC4B04E2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rot="10800000">
            <a:off x="10803988" y="0"/>
            <a:ext cx="1388012" cy="1398143"/>
          </a:xfrm>
          <a:prstGeom prst="rect">
            <a:avLst/>
          </a:prstGeom>
        </p:spPr>
      </p:pic>
    </p:spTree>
    <p:extLst>
      <p:ext uri="{BB962C8B-B14F-4D97-AF65-F5344CB8AC3E}">
        <p14:creationId xmlns:p14="http://schemas.microsoft.com/office/powerpoint/2010/main" val="24161784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83CFF4B-743E-49E0-B0F6-A1F69B40AC16}"/>
              </a:ext>
            </a:extLst>
          </p:cNvPr>
          <p:cNvSpPr>
            <a:spLocks noGrp="1"/>
          </p:cNvSpPr>
          <p:nvPr>
            <p:ph type="title"/>
          </p:nvPr>
        </p:nvSpPr>
        <p:spPr/>
        <p:txBody>
          <a:bodyPr/>
          <a:lstStyle/>
          <a:p>
            <a:r>
              <a:rPr lang="fr-FR" i="1" u="sng" dirty="0">
                <a:solidFill>
                  <a:srgbClr val="FF0000"/>
                </a:solidFill>
              </a:rPr>
              <a:t>Distribution</a:t>
            </a:r>
          </a:p>
        </p:txBody>
      </p:sp>
      <p:sp>
        <p:nvSpPr>
          <p:cNvPr id="3" name="Espace réservé du contenu 2">
            <a:extLst>
              <a:ext uri="{FF2B5EF4-FFF2-40B4-BE49-F238E27FC236}">
                <a16:creationId xmlns:a16="http://schemas.microsoft.com/office/drawing/2014/main" id="{D5225448-C371-4ED2-B68A-F0E878B0E4F1}"/>
              </a:ext>
            </a:extLst>
          </p:cNvPr>
          <p:cNvSpPr>
            <a:spLocks noGrp="1"/>
          </p:cNvSpPr>
          <p:nvPr>
            <p:ph idx="1"/>
          </p:nvPr>
        </p:nvSpPr>
        <p:spPr/>
        <p:txBody>
          <a:bodyPr>
            <a:normAutofit/>
          </a:bodyPr>
          <a:lstStyle/>
          <a:p>
            <a:pPr marL="0" indent="0">
              <a:buNone/>
            </a:pPr>
            <a:r>
              <a:rPr lang="fr-FR" sz="2000" dirty="0"/>
              <a:t>Tout ça suit un équilibre appelé </a:t>
            </a:r>
            <a:r>
              <a:rPr lang="fr-FR" sz="2000" b="1" dirty="0">
                <a:solidFill>
                  <a:srgbClr val="FF0000"/>
                </a:solidFill>
              </a:rPr>
              <a:t>loi d’action de masse</a:t>
            </a:r>
            <a:r>
              <a:rPr lang="fr-FR" sz="2000" dirty="0"/>
              <a:t>.</a:t>
            </a:r>
          </a:p>
          <a:p>
            <a:pPr marL="0" indent="0" algn="ctr">
              <a:buNone/>
            </a:pPr>
            <a:r>
              <a:rPr lang="fr-FR" sz="2000" dirty="0"/>
              <a:t>[Médicament libre] + [Protéine] 		[ Médicament-Protéine]</a:t>
            </a:r>
          </a:p>
          <a:p>
            <a:pPr marL="0" indent="0" algn="ctr">
              <a:buNone/>
            </a:pPr>
            <a:endParaRPr lang="fr-FR" sz="2000" dirty="0"/>
          </a:p>
          <a:p>
            <a:pPr marL="0" indent="0">
              <a:buNone/>
            </a:pPr>
            <a:r>
              <a:rPr lang="fr-FR" sz="2000" dirty="0"/>
              <a:t>Différents types de liaisons rentrent en jeu : </a:t>
            </a:r>
          </a:p>
          <a:p>
            <a:pPr>
              <a:buFont typeface="Wingdings" panose="05000000000000000000" pitchFamily="2" charset="2"/>
              <a:buChar char="v"/>
            </a:pPr>
            <a:r>
              <a:rPr lang="fr-FR" sz="2000" dirty="0"/>
              <a:t> Force de van der Walls (faible, facilement libérable)</a:t>
            </a:r>
          </a:p>
          <a:p>
            <a:pPr>
              <a:buFont typeface="Wingdings" panose="05000000000000000000" pitchFamily="2" charset="2"/>
              <a:buChar char="v"/>
            </a:pPr>
            <a:r>
              <a:rPr lang="fr-FR" sz="2000" dirty="0"/>
              <a:t> Force ionique</a:t>
            </a:r>
          </a:p>
          <a:p>
            <a:pPr>
              <a:buFont typeface="Wingdings" panose="05000000000000000000" pitchFamily="2" charset="2"/>
              <a:buChar char="v"/>
            </a:pPr>
            <a:r>
              <a:rPr lang="fr-FR" sz="2000" dirty="0"/>
              <a:t> Liaisons hydrogènes</a:t>
            </a:r>
          </a:p>
          <a:p>
            <a:pPr>
              <a:buFont typeface="Wingdings" panose="05000000000000000000" pitchFamily="2" charset="2"/>
              <a:buChar char="v"/>
            </a:pPr>
            <a:r>
              <a:rPr lang="fr-FR" sz="2000" dirty="0"/>
              <a:t> Liaisons covalentes (très fortes, quasi irréversibles)</a:t>
            </a:r>
          </a:p>
          <a:p>
            <a:pPr>
              <a:buFont typeface="Wingdings" panose="05000000000000000000" pitchFamily="2" charset="2"/>
              <a:buChar char="v"/>
            </a:pPr>
            <a:endParaRPr lang="fr-FR" sz="2000" dirty="0"/>
          </a:p>
          <a:p>
            <a:pPr marL="0" indent="0">
              <a:buNone/>
            </a:pPr>
            <a:r>
              <a:rPr lang="fr-FR" sz="2000" dirty="0"/>
              <a:t>Suit la cinétique d’association/dissociation : 			S + R 		SR</a:t>
            </a:r>
          </a:p>
        </p:txBody>
      </p:sp>
      <p:pic>
        <p:nvPicPr>
          <p:cNvPr id="5" name="Image 4">
            <a:extLst>
              <a:ext uri="{FF2B5EF4-FFF2-40B4-BE49-F238E27FC236}">
                <a16:creationId xmlns:a16="http://schemas.microsoft.com/office/drawing/2014/main" id="{1EEB7242-E0B6-4266-BC65-9B48A0EA6B5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rot="10800000">
            <a:off x="10789920" y="0"/>
            <a:ext cx="1402080" cy="1412314"/>
          </a:xfrm>
          <a:prstGeom prst="rect">
            <a:avLst/>
          </a:prstGeom>
        </p:spPr>
      </p:pic>
      <p:sp>
        <p:nvSpPr>
          <p:cNvPr id="6" name="Flèche : double flèche horizontale 5">
            <a:extLst>
              <a:ext uri="{FF2B5EF4-FFF2-40B4-BE49-F238E27FC236}">
                <a16:creationId xmlns:a16="http://schemas.microsoft.com/office/drawing/2014/main" id="{4EBDBA82-2A33-44FC-B798-5CF120E22A9E}"/>
              </a:ext>
            </a:extLst>
          </p:cNvPr>
          <p:cNvSpPr/>
          <p:nvPr/>
        </p:nvSpPr>
        <p:spPr>
          <a:xfrm>
            <a:off x="6096000" y="2358887"/>
            <a:ext cx="861392" cy="119269"/>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cxnSp>
        <p:nvCxnSpPr>
          <p:cNvPr id="8" name="Connecteur droit avec flèche 7">
            <a:extLst>
              <a:ext uri="{FF2B5EF4-FFF2-40B4-BE49-F238E27FC236}">
                <a16:creationId xmlns:a16="http://schemas.microsoft.com/office/drawing/2014/main" id="{EF7C477C-AFB4-467E-BED8-4525889F9F41}"/>
              </a:ext>
            </a:extLst>
          </p:cNvPr>
          <p:cNvCxnSpPr/>
          <p:nvPr/>
        </p:nvCxnSpPr>
        <p:spPr>
          <a:xfrm>
            <a:off x="8030817" y="5724939"/>
            <a:ext cx="954157"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Connecteur droit avec flèche 9">
            <a:extLst>
              <a:ext uri="{FF2B5EF4-FFF2-40B4-BE49-F238E27FC236}">
                <a16:creationId xmlns:a16="http://schemas.microsoft.com/office/drawing/2014/main" id="{29FCFD14-C17B-4818-909F-296C05E2396D}"/>
              </a:ext>
            </a:extLst>
          </p:cNvPr>
          <p:cNvCxnSpPr/>
          <p:nvPr/>
        </p:nvCxnSpPr>
        <p:spPr>
          <a:xfrm flipH="1">
            <a:off x="7964557" y="5486400"/>
            <a:ext cx="99391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1" name="ZoneTexte 10">
            <a:extLst>
              <a:ext uri="{FF2B5EF4-FFF2-40B4-BE49-F238E27FC236}">
                <a16:creationId xmlns:a16="http://schemas.microsoft.com/office/drawing/2014/main" id="{95EA714D-A76D-43DC-A706-AA8C1411632A}"/>
              </a:ext>
            </a:extLst>
          </p:cNvPr>
          <p:cNvSpPr txBox="1"/>
          <p:nvPr/>
        </p:nvSpPr>
        <p:spPr>
          <a:xfrm>
            <a:off x="8256104" y="5063196"/>
            <a:ext cx="927653" cy="307777"/>
          </a:xfrm>
          <a:prstGeom prst="rect">
            <a:avLst/>
          </a:prstGeom>
          <a:noFill/>
        </p:spPr>
        <p:txBody>
          <a:bodyPr wrap="square" rtlCol="0">
            <a:spAutoFit/>
          </a:bodyPr>
          <a:lstStyle/>
          <a:p>
            <a:r>
              <a:rPr lang="fr-FR" sz="1400" dirty="0" err="1"/>
              <a:t>Kon</a:t>
            </a:r>
            <a:endParaRPr lang="fr-FR" sz="1400" dirty="0"/>
          </a:p>
        </p:txBody>
      </p:sp>
      <p:sp>
        <p:nvSpPr>
          <p:cNvPr id="12" name="ZoneTexte 11">
            <a:extLst>
              <a:ext uri="{FF2B5EF4-FFF2-40B4-BE49-F238E27FC236}">
                <a16:creationId xmlns:a16="http://schemas.microsoft.com/office/drawing/2014/main" id="{A8D76D97-5055-4690-9B87-B0EE9384C402}"/>
              </a:ext>
            </a:extLst>
          </p:cNvPr>
          <p:cNvSpPr txBox="1"/>
          <p:nvPr/>
        </p:nvSpPr>
        <p:spPr>
          <a:xfrm>
            <a:off x="8282608" y="5801907"/>
            <a:ext cx="702366" cy="276999"/>
          </a:xfrm>
          <a:prstGeom prst="rect">
            <a:avLst/>
          </a:prstGeom>
          <a:noFill/>
        </p:spPr>
        <p:txBody>
          <a:bodyPr wrap="square" rtlCol="0">
            <a:spAutoFit/>
          </a:bodyPr>
          <a:lstStyle/>
          <a:p>
            <a:r>
              <a:rPr lang="fr-FR" sz="1200" dirty="0"/>
              <a:t>Koff</a:t>
            </a:r>
          </a:p>
        </p:txBody>
      </p:sp>
    </p:spTree>
    <p:extLst>
      <p:ext uri="{BB962C8B-B14F-4D97-AF65-F5344CB8AC3E}">
        <p14:creationId xmlns:p14="http://schemas.microsoft.com/office/powerpoint/2010/main" val="30399501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E0EBB2D-4B27-4376-BDC9-AFAC13A0D2C4}"/>
              </a:ext>
            </a:extLst>
          </p:cNvPr>
          <p:cNvSpPr>
            <a:spLocks noGrp="1"/>
          </p:cNvSpPr>
          <p:nvPr>
            <p:ph type="title"/>
          </p:nvPr>
        </p:nvSpPr>
        <p:spPr/>
        <p:txBody>
          <a:bodyPr/>
          <a:lstStyle/>
          <a:p>
            <a:r>
              <a:rPr lang="fr-FR" i="1" u="sng" dirty="0">
                <a:solidFill>
                  <a:srgbClr val="FF0000"/>
                </a:solidFill>
              </a:rPr>
              <a:t>Distribution</a:t>
            </a:r>
          </a:p>
        </p:txBody>
      </p:sp>
      <mc:AlternateContent xmlns:mc="http://schemas.openxmlformats.org/markup-compatibility/2006" xmlns:a14="http://schemas.microsoft.com/office/drawing/2010/main">
        <mc:Choice Requires="a14">
          <p:sp>
            <p:nvSpPr>
              <p:cNvPr id="3" name="Espace réservé du contenu 2">
                <a:extLst>
                  <a:ext uri="{FF2B5EF4-FFF2-40B4-BE49-F238E27FC236}">
                    <a16:creationId xmlns:a16="http://schemas.microsoft.com/office/drawing/2014/main" id="{003A2B50-3D03-44FF-A073-8429DFA66CE6}"/>
                  </a:ext>
                </a:extLst>
              </p:cNvPr>
              <p:cNvSpPr>
                <a:spLocks noGrp="1"/>
              </p:cNvSpPr>
              <p:nvPr>
                <p:ph idx="1"/>
              </p:nvPr>
            </p:nvSpPr>
            <p:spPr/>
            <p:txBody>
              <a:bodyPr/>
              <a:lstStyle/>
              <a:p>
                <a:pPr marL="0" indent="0">
                  <a:buNone/>
                </a:pPr>
                <a:r>
                  <a:rPr lang="fr-FR" sz="2000" dirty="0"/>
                  <a:t>Plus la constante d’association est forte par rapport à la constante de dissociation plus la force de liaison du PA avec sa protéine est importante.</a:t>
                </a:r>
              </a:p>
              <a:p>
                <a:pPr marL="0" indent="0">
                  <a:buNone/>
                </a:pPr>
                <a:r>
                  <a:rPr lang="fr-FR" sz="2000" dirty="0">
                    <a:solidFill>
                      <a:srgbClr val="FF0000"/>
                    </a:solidFill>
                  </a:rPr>
                  <a:t>Formules à retenir : </a:t>
                </a:r>
              </a:p>
              <a:p>
                <a:pPr marL="0" indent="0">
                  <a:buNone/>
                </a:pPr>
                <a:endParaRPr lang="fr-FR" sz="2000" dirty="0"/>
              </a:p>
              <a:p>
                <a:pPr marL="0" indent="0">
                  <a:buNone/>
                </a:pPr>
                <a14:m>
                  <m:oMathPara xmlns:m="http://schemas.openxmlformats.org/officeDocument/2006/math">
                    <m:oMathParaPr>
                      <m:jc m:val="centerGroup"/>
                    </m:oMathParaPr>
                    <m:oMath xmlns:m="http://schemas.openxmlformats.org/officeDocument/2006/math">
                      <m:r>
                        <a:rPr lang="fr-FR" sz="2000" b="0" i="1" smtClean="0">
                          <a:latin typeface="Cambria Math" panose="02040503050406030204" pitchFamily="18" charset="0"/>
                        </a:rPr>
                        <m:t>𝐾</m:t>
                      </m:r>
                      <m:r>
                        <a:rPr lang="fr-FR" sz="2000" b="0" i="1" smtClean="0">
                          <a:latin typeface="Cambria Math" panose="02040503050406030204" pitchFamily="18" charset="0"/>
                        </a:rPr>
                        <m:t>= </m:t>
                      </m:r>
                      <m:f>
                        <m:fPr>
                          <m:ctrlPr>
                            <a:rPr lang="fr-FR" sz="2000" b="0" i="1" smtClean="0">
                              <a:latin typeface="Cambria Math" panose="02040503050406030204" pitchFamily="18" charset="0"/>
                            </a:rPr>
                          </m:ctrlPr>
                        </m:fPr>
                        <m:num>
                          <m:r>
                            <a:rPr lang="fr-FR" sz="2000" b="0" i="1" smtClean="0">
                              <a:latin typeface="Cambria Math" panose="02040503050406030204" pitchFamily="18" charset="0"/>
                            </a:rPr>
                            <m:t>[</m:t>
                          </m:r>
                          <m:r>
                            <a:rPr lang="fr-FR" sz="2000" b="0" i="1" smtClean="0">
                              <a:latin typeface="Cambria Math" panose="02040503050406030204" pitchFamily="18" charset="0"/>
                            </a:rPr>
                            <m:t>𝐹𝑟𝑎𝑐𝑡𝑖𝑜𝑛</m:t>
                          </m:r>
                          <m:r>
                            <a:rPr lang="fr-FR" sz="2000" b="0" i="1" smtClean="0">
                              <a:latin typeface="Cambria Math" panose="02040503050406030204" pitchFamily="18" charset="0"/>
                            </a:rPr>
                            <m:t> </m:t>
                          </m:r>
                          <m:r>
                            <a:rPr lang="fr-FR" sz="2000" b="0" i="1" smtClean="0">
                              <a:latin typeface="Cambria Math" panose="02040503050406030204" pitchFamily="18" charset="0"/>
                            </a:rPr>
                            <m:t>𝑙𝑖</m:t>
                          </m:r>
                          <m:r>
                            <a:rPr lang="fr-FR" sz="2000" b="0" i="1" smtClean="0">
                              <a:latin typeface="Cambria Math" panose="02040503050406030204" pitchFamily="18" charset="0"/>
                            </a:rPr>
                            <m:t>é</m:t>
                          </m:r>
                          <m:r>
                            <a:rPr lang="fr-FR" sz="2000" b="0" i="1" smtClean="0">
                              <a:latin typeface="Cambria Math" panose="02040503050406030204" pitchFamily="18" charset="0"/>
                            </a:rPr>
                            <m:t>𝑒</m:t>
                          </m:r>
                          <m:r>
                            <a:rPr lang="fr-FR" sz="2000" b="0" i="1" smtClean="0">
                              <a:latin typeface="Cambria Math" panose="02040503050406030204" pitchFamily="18" charset="0"/>
                            </a:rPr>
                            <m:t>]</m:t>
                          </m:r>
                        </m:num>
                        <m:den>
                          <m:d>
                            <m:dPr>
                              <m:begChr m:val="["/>
                              <m:endChr m:val="]"/>
                              <m:ctrlPr>
                                <a:rPr lang="fr-FR" sz="2000" b="0" i="1" smtClean="0">
                                  <a:latin typeface="Cambria Math" panose="02040503050406030204" pitchFamily="18" charset="0"/>
                                </a:rPr>
                              </m:ctrlPr>
                            </m:dPr>
                            <m:e>
                              <m:r>
                                <a:rPr lang="fr-FR" sz="2000" b="0" i="1" smtClean="0">
                                  <a:latin typeface="Cambria Math" panose="02040503050406030204" pitchFamily="18" charset="0"/>
                                </a:rPr>
                                <m:t>𝐹𝑟𝑎𝑐𝑡𝑖𝑜𝑛</m:t>
                              </m:r>
                              <m:r>
                                <a:rPr lang="fr-FR" sz="2000" b="0" i="1" smtClean="0">
                                  <a:latin typeface="Cambria Math" panose="02040503050406030204" pitchFamily="18" charset="0"/>
                                </a:rPr>
                                <m:t> </m:t>
                              </m:r>
                              <m:r>
                                <a:rPr lang="fr-FR" sz="2000" b="0" i="1" smtClean="0">
                                  <a:latin typeface="Cambria Math" panose="02040503050406030204" pitchFamily="18" charset="0"/>
                                </a:rPr>
                                <m:t>𝑙𝑖𝑏𝑟𝑒</m:t>
                              </m:r>
                            </m:e>
                          </m:d>
                          <m:r>
                            <a:rPr lang="fr-FR" sz="2000" b="0" i="1" smtClean="0">
                              <a:latin typeface="Cambria Math" panose="02040503050406030204" pitchFamily="18" charset="0"/>
                            </a:rPr>
                            <m:t>[</m:t>
                          </m:r>
                          <m:r>
                            <a:rPr lang="fr-FR" sz="2000" b="0" i="1" smtClean="0">
                              <a:latin typeface="Cambria Math" panose="02040503050406030204" pitchFamily="18" charset="0"/>
                            </a:rPr>
                            <m:t>𝑃𝑟𝑜𝑡</m:t>
                          </m:r>
                          <m:r>
                            <a:rPr lang="fr-FR" sz="2000" b="0" i="1" smtClean="0">
                              <a:latin typeface="Cambria Math" panose="02040503050406030204" pitchFamily="18" charset="0"/>
                            </a:rPr>
                            <m:t>é</m:t>
                          </m:r>
                          <m:r>
                            <a:rPr lang="fr-FR" sz="2000" b="0" i="1" smtClean="0">
                              <a:latin typeface="Cambria Math" panose="02040503050406030204" pitchFamily="18" charset="0"/>
                            </a:rPr>
                            <m:t>𝑖𝑛𝑒</m:t>
                          </m:r>
                          <m:r>
                            <a:rPr lang="fr-FR" sz="2000" b="0" i="1" smtClean="0">
                              <a:latin typeface="Cambria Math" panose="02040503050406030204" pitchFamily="18" charset="0"/>
                            </a:rPr>
                            <m:t> </m:t>
                          </m:r>
                          <m:r>
                            <a:rPr lang="fr-FR" sz="2000" b="0" i="1" smtClean="0">
                              <a:latin typeface="Cambria Math" panose="02040503050406030204" pitchFamily="18" charset="0"/>
                            </a:rPr>
                            <m:t>𝑙𝑖𝑏𝑟𝑒</m:t>
                          </m:r>
                          <m:r>
                            <a:rPr lang="fr-FR" sz="2000" b="0" i="1" smtClean="0">
                              <a:latin typeface="Cambria Math" panose="02040503050406030204" pitchFamily="18" charset="0"/>
                            </a:rPr>
                            <m:t>]</m:t>
                          </m:r>
                        </m:den>
                      </m:f>
                      <m:r>
                        <a:rPr lang="fr-FR" sz="2000" b="0" i="1" smtClean="0">
                          <a:latin typeface="Cambria Math" panose="02040503050406030204" pitchFamily="18" charset="0"/>
                        </a:rPr>
                        <m:t>= </m:t>
                      </m:r>
                      <m:f>
                        <m:fPr>
                          <m:ctrlPr>
                            <a:rPr lang="fr-FR" sz="2000" b="0" i="1" smtClean="0">
                              <a:latin typeface="Cambria Math" panose="02040503050406030204" pitchFamily="18" charset="0"/>
                            </a:rPr>
                          </m:ctrlPr>
                        </m:fPr>
                        <m:num>
                          <m:sSub>
                            <m:sSubPr>
                              <m:ctrlPr>
                                <a:rPr lang="fr-FR" sz="2000" b="0" i="1" smtClean="0">
                                  <a:latin typeface="Cambria Math" panose="02040503050406030204" pitchFamily="18" charset="0"/>
                                </a:rPr>
                              </m:ctrlPr>
                            </m:sSubPr>
                            <m:e>
                              <m:r>
                                <a:rPr lang="fr-FR" sz="2000" b="0" i="1" smtClean="0">
                                  <a:latin typeface="Cambria Math" panose="02040503050406030204" pitchFamily="18" charset="0"/>
                                </a:rPr>
                                <m:t>𝑘</m:t>
                              </m:r>
                            </m:e>
                            <m:sub>
                              <m:r>
                                <a:rPr lang="fr-FR" sz="2000" b="0" i="1" smtClean="0">
                                  <a:latin typeface="Cambria Math" panose="02040503050406030204" pitchFamily="18" charset="0"/>
                                </a:rPr>
                                <m:t>𝑎</m:t>
                              </m:r>
                            </m:sub>
                          </m:sSub>
                        </m:num>
                        <m:den>
                          <m:sSub>
                            <m:sSubPr>
                              <m:ctrlPr>
                                <a:rPr lang="fr-FR" sz="2000" b="0" i="1" smtClean="0">
                                  <a:latin typeface="Cambria Math" panose="02040503050406030204" pitchFamily="18" charset="0"/>
                                </a:rPr>
                              </m:ctrlPr>
                            </m:sSubPr>
                            <m:e>
                              <m:r>
                                <a:rPr lang="fr-FR" sz="2000" b="0" i="1" smtClean="0">
                                  <a:latin typeface="Cambria Math" panose="02040503050406030204" pitchFamily="18" charset="0"/>
                                </a:rPr>
                                <m:t>𝑘</m:t>
                              </m:r>
                            </m:e>
                            <m:sub>
                              <m:r>
                                <a:rPr lang="fr-FR" sz="2000" b="0" i="1" smtClean="0">
                                  <a:latin typeface="Cambria Math" panose="02040503050406030204" pitchFamily="18" charset="0"/>
                                </a:rPr>
                                <m:t>𝑑</m:t>
                              </m:r>
                            </m:sub>
                          </m:sSub>
                        </m:den>
                      </m:f>
                    </m:oMath>
                  </m:oMathPara>
                </a14:m>
                <a:endParaRPr lang="fr-FR" sz="2000" dirty="0"/>
              </a:p>
              <a:p>
                <a:pPr marL="0" indent="0">
                  <a:buNone/>
                </a:pPr>
                <a:endParaRPr lang="fr-FR" sz="2000" dirty="0"/>
              </a:p>
              <a:p>
                <a:pPr marL="0" indent="0" algn="ctr">
                  <a:buNone/>
                </a:pPr>
                <a14:m>
                  <m:oMath xmlns:m="http://schemas.openxmlformats.org/officeDocument/2006/math">
                    <m:r>
                      <a:rPr lang="fr-FR" sz="2000" b="0" i="1" smtClean="0">
                        <a:latin typeface="Cambria Math" panose="02040503050406030204" pitchFamily="18" charset="0"/>
                      </a:rPr>
                      <m:t>𝑓</m:t>
                    </m:r>
                    <m:r>
                      <a:rPr lang="fr-FR" sz="2000" b="0" i="1" smtClean="0">
                        <a:latin typeface="Cambria Math" panose="02040503050406030204" pitchFamily="18" charset="0"/>
                      </a:rPr>
                      <m:t>= </m:t>
                    </m:r>
                    <m:f>
                      <m:fPr>
                        <m:ctrlPr>
                          <a:rPr lang="fr-FR" sz="2000" b="0" i="1" smtClean="0">
                            <a:latin typeface="Cambria Math" panose="02040503050406030204" pitchFamily="18" charset="0"/>
                          </a:rPr>
                        </m:ctrlPr>
                      </m:fPr>
                      <m:num>
                        <m:r>
                          <a:rPr lang="fr-FR" sz="2000" b="0" i="1" smtClean="0">
                            <a:latin typeface="Cambria Math" panose="02040503050406030204" pitchFamily="18" charset="0"/>
                          </a:rPr>
                          <m:t>[</m:t>
                        </m:r>
                        <m:r>
                          <a:rPr lang="fr-FR" sz="2000" b="0" i="1" smtClean="0">
                            <a:latin typeface="Cambria Math" panose="02040503050406030204" pitchFamily="18" charset="0"/>
                          </a:rPr>
                          <m:t>𝑚</m:t>
                        </m:r>
                        <m:r>
                          <a:rPr lang="fr-FR" sz="2000" b="0" i="1" smtClean="0">
                            <a:latin typeface="Cambria Math" panose="02040503050406030204" pitchFamily="18" charset="0"/>
                          </a:rPr>
                          <m:t>é</m:t>
                        </m:r>
                        <m:r>
                          <a:rPr lang="fr-FR" sz="2000" b="0" i="1" smtClean="0">
                            <a:latin typeface="Cambria Math" panose="02040503050406030204" pitchFamily="18" charset="0"/>
                          </a:rPr>
                          <m:t>𝑑𝑖𝑐𝑎𝑚𝑒𝑛𝑡</m:t>
                        </m:r>
                        <m:r>
                          <a:rPr lang="fr-FR" sz="2000" b="0" i="1" smtClean="0">
                            <a:latin typeface="Cambria Math" panose="02040503050406030204" pitchFamily="18" charset="0"/>
                          </a:rPr>
                          <m:t> </m:t>
                        </m:r>
                        <m:r>
                          <a:rPr lang="fr-FR" sz="2000" b="0" i="1" smtClean="0">
                            <a:latin typeface="Cambria Math" panose="02040503050406030204" pitchFamily="18" charset="0"/>
                          </a:rPr>
                          <m:t>𝑓𝑖𝑥</m:t>
                        </m:r>
                        <m:r>
                          <a:rPr lang="fr-FR" sz="2000" b="0" i="1" smtClean="0">
                            <a:latin typeface="Cambria Math" panose="02040503050406030204" pitchFamily="18" charset="0"/>
                          </a:rPr>
                          <m:t>é]</m:t>
                        </m:r>
                      </m:num>
                      <m:den>
                        <m:r>
                          <a:rPr lang="fr-FR" sz="2000" b="0" i="1" smtClean="0">
                            <a:latin typeface="Cambria Math" panose="02040503050406030204" pitchFamily="18" charset="0"/>
                          </a:rPr>
                          <m:t>[</m:t>
                        </m:r>
                        <m:r>
                          <a:rPr lang="fr-FR" sz="2000" b="0" i="1" smtClean="0">
                            <a:latin typeface="Cambria Math" panose="02040503050406030204" pitchFamily="18" charset="0"/>
                          </a:rPr>
                          <m:t>𝑚</m:t>
                        </m:r>
                        <m:r>
                          <a:rPr lang="fr-FR" sz="2000" b="0" i="1" smtClean="0">
                            <a:latin typeface="Cambria Math" panose="02040503050406030204" pitchFamily="18" charset="0"/>
                          </a:rPr>
                          <m:t>é</m:t>
                        </m:r>
                        <m:r>
                          <a:rPr lang="fr-FR" sz="2000" b="0" i="1" smtClean="0">
                            <a:latin typeface="Cambria Math" panose="02040503050406030204" pitchFamily="18" charset="0"/>
                          </a:rPr>
                          <m:t>𝑑𝑖𝑐𝑎𝑚𝑒𝑛𝑡</m:t>
                        </m:r>
                        <m:r>
                          <a:rPr lang="fr-FR" sz="2000" b="0" i="1" smtClean="0">
                            <a:latin typeface="Cambria Math" panose="02040503050406030204" pitchFamily="18" charset="0"/>
                          </a:rPr>
                          <m:t> </m:t>
                        </m:r>
                        <m:r>
                          <a:rPr lang="fr-FR" sz="2000" b="0" i="1" smtClean="0">
                            <a:latin typeface="Cambria Math" panose="02040503050406030204" pitchFamily="18" charset="0"/>
                          </a:rPr>
                          <m:t>𝑡𝑜𝑡𝑎𝑙</m:t>
                        </m:r>
                        <m:r>
                          <a:rPr lang="fr-FR" sz="2000" b="0" i="1" smtClean="0">
                            <a:latin typeface="Cambria Math" panose="02040503050406030204" pitchFamily="18" charset="0"/>
                          </a:rPr>
                          <m:t>]</m:t>
                        </m:r>
                      </m:den>
                    </m:f>
                  </m:oMath>
                </a14:m>
                <a:r>
                  <a:rPr lang="fr-FR" sz="2000" dirty="0"/>
                  <a:t> et </a:t>
                </a:r>
                <a14:m>
                  <m:oMath xmlns:m="http://schemas.openxmlformats.org/officeDocument/2006/math">
                    <m:r>
                      <a:rPr lang="fr-FR" sz="2000" b="0" i="1" smtClean="0">
                        <a:latin typeface="Cambria Math" panose="02040503050406030204" pitchFamily="18" charset="0"/>
                      </a:rPr>
                      <m:t>𝑓𝑢</m:t>
                    </m:r>
                    <m:r>
                      <a:rPr lang="fr-FR" sz="2000" b="0" i="1" smtClean="0">
                        <a:latin typeface="Cambria Math" panose="02040503050406030204" pitchFamily="18" charset="0"/>
                      </a:rPr>
                      <m:t>=1−</m:t>
                    </m:r>
                    <m:r>
                      <a:rPr lang="fr-FR" sz="2000" b="0" i="1" smtClean="0">
                        <a:latin typeface="Cambria Math" panose="02040503050406030204" pitchFamily="18" charset="0"/>
                      </a:rPr>
                      <m:t>𝑓</m:t>
                    </m:r>
                  </m:oMath>
                </a14:m>
                <a:endParaRPr lang="fr-FR" sz="2000" dirty="0"/>
              </a:p>
            </p:txBody>
          </p:sp>
        </mc:Choice>
        <mc:Fallback xmlns="">
          <p:sp>
            <p:nvSpPr>
              <p:cNvPr id="3" name="Espace réservé du contenu 2">
                <a:extLst>
                  <a:ext uri="{FF2B5EF4-FFF2-40B4-BE49-F238E27FC236}">
                    <a16:creationId xmlns:a16="http://schemas.microsoft.com/office/drawing/2014/main" id="{003A2B50-3D03-44FF-A073-8429DFA66CE6}"/>
                  </a:ext>
                </a:extLst>
              </p:cNvPr>
              <p:cNvSpPr>
                <a:spLocks noGrp="1" noRot="1" noChangeAspect="1" noMove="1" noResize="1" noEditPoints="1" noAdjustHandles="1" noChangeArrowheads="1" noChangeShapeType="1" noTextEdit="1"/>
              </p:cNvSpPr>
              <p:nvPr>
                <p:ph idx="1"/>
              </p:nvPr>
            </p:nvSpPr>
            <p:spPr>
              <a:blipFill>
                <a:blip r:embed="rId2"/>
                <a:stretch>
                  <a:fillRect l="-638" t="-1401"/>
                </a:stretch>
              </a:blipFill>
            </p:spPr>
            <p:txBody>
              <a:bodyPr/>
              <a:lstStyle/>
              <a:p>
                <a:r>
                  <a:rPr lang="fr-FR">
                    <a:noFill/>
                  </a:rPr>
                  <a:t> </a:t>
                </a:r>
              </a:p>
            </p:txBody>
          </p:sp>
        </mc:Fallback>
      </mc:AlternateContent>
      <p:pic>
        <p:nvPicPr>
          <p:cNvPr id="5" name="Image 4">
            <a:extLst>
              <a:ext uri="{FF2B5EF4-FFF2-40B4-BE49-F238E27FC236}">
                <a16:creationId xmlns:a16="http://schemas.microsoft.com/office/drawing/2014/main" id="{E20DBDB5-D62D-429A-9D69-4373A95FD5A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10800000">
            <a:off x="10986868" y="0"/>
            <a:ext cx="1205132" cy="1213928"/>
          </a:xfrm>
          <a:prstGeom prst="rect">
            <a:avLst/>
          </a:prstGeom>
        </p:spPr>
      </p:pic>
    </p:spTree>
    <p:extLst>
      <p:ext uri="{BB962C8B-B14F-4D97-AF65-F5344CB8AC3E}">
        <p14:creationId xmlns:p14="http://schemas.microsoft.com/office/powerpoint/2010/main" val="325412582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D495525-4EA1-4B48-882F-C3A136AA54B3}"/>
              </a:ext>
            </a:extLst>
          </p:cNvPr>
          <p:cNvSpPr>
            <a:spLocks noGrp="1"/>
          </p:cNvSpPr>
          <p:nvPr>
            <p:ph type="title"/>
          </p:nvPr>
        </p:nvSpPr>
        <p:spPr/>
        <p:txBody>
          <a:bodyPr/>
          <a:lstStyle/>
          <a:p>
            <a:r>
              <a:rPr lang="fr-FR" i="1" u="sng" dirty="0">
                <a:solidFill>
                  <a:srgbClr val="FF0000"/>
                </a:solidFill>
              </a:rPr>
              <a:t>Distribution</a:t>
            </a:r>
          </a:p>
        </p:txBody>
      </p:sp>
      <p:sp>
        <p:nvSpPr>
          <p:cNvPr id="3" name="Espace réservé du contenu 2">
            <a:extLst>
              <a:ext uri="{FF2B5EF4-FFF2-40B4-BE49-F238E27FC236}">
                <a16:creationId xmlns:a16="http://schemas.microsoft.com/office/drawing/2014/main" id="{23FFC1FD-C6CB-42C1-97F5-74C9DDA47883}"/>
              </a:ext>
            </a:extLst>
          </p:cNvPr>
          <p:cNvSpPr>
            <a:spLocks noGrp="1"/>
          </p:cNvSpPr>
          <p:nvPr>
            <p:ph idx="1"/>
          </p:nvPr>
        </p:nvSpPr>
        <p:spPr>
          <a:xfrm>
            <a:off x="838200" y="2055813"/>
            <a:ext cx="10515600" cy="4351338"/>
          </a:xfrm>
        </p:spPr>
        <p:txBody>
          <a:bodyPr>
            <a:normAutofit/>
          </a:bodyPr>
          <a:lstStyle/>
          <a:p>
            <a:pPr marL="0" indent="0">
              <a:buNone/>
            </a:pPr>
            <a:r>
              <a:rPr lang="fr-FR" sz="2000" dirty="0"/>
              <a:t>Il existe différentes protéines auxquels les médicaments peuvent se lier :</a:t>
            </a:r>
          </a:p>
          <a:p>
            <a:pPr>
              <a:buFont typeface="Wingdings" panose="05000000000000000000" pitchFamily="2" charset="2"/>
              <a:buChar char="v"/>
            </a:pPr>
            <a:r>
              <a:rPr lang="fr-FR" sz="2000" dirty="0"/>
              <a:t> Albumine</a:t>
            </a:r>
          </a:p>
          <a:p>
            <a:pPr>
              <a:buFont typeface="Wingdings" panose="05000000000000000000" pitchFamily="2" charset="2"/>
              <a:buChar char="v"/>
            </a:pPr>
            <a:r>
              <a:rPr lang="fr-FR" sz="2000" dirty="0"/>
              <a:t> </a:t>
            </a:r>
            <a:r>
              <a:rPr lang="fr-FR" sz="2000" dirty="0">
                <a:latin typeface="Calibi"/>
              </a:rPr>
              <a:t>α-1-glycoprotéine acide</a:t>
            </a:r>
          </a:p>
          <a:p>
            <a:pPr>
              <a:buFont typeface="Wingdings" panose="05000000000000000000" pitchFamily="2" charset="2"/>
              <a:buChar char="v"/>
            </a:pPr>
            <a:r>
              <a:rPr lang="fr-FR" sz="2000" dirty="0">
                <a:latin typeface="Rockwell Nova" panose="020B0604020202020204" pitchFamily="18" charset="0"/>
              </a:rPr>
              <a:t> </a:t>
            </a:r>
            <a:r>
              <a:rPr lang="fr-FR" sz="2000" dirty="0"/>
              <a:t>y-globulines</a:t>
            </a:r>
          </a:p>
          <a:p>
            <a:pPr>
              <a:buFont typeface="Wingdings" panose="05000000000000000000" pitchFamily="2" charset="2"/>
              <a:buChar char="v"/>
            </a:pPr>
            <a:r>
              <a:rPr lang="fr-FR" sz="2000" dirty="0"/>
              <a:t> lipoprotéines</a:t>
            </a:r>
          </a:p>
          <a:p>
            <a:pPr marL="0" indent="0">
              <a:buNone/>
            </a:pPr>
            <a:r>
              <a:rPr lang="fr-FR" sz="2000" dirty="0">
                <a:solidFill>
                  <a:srgbClr val="FF0000"/>
                </a:solidFill>
              </a:rPr>
              <a:t>! Interactions possibles, sur les protéines et les cibles d’ailleurs.</a:t>
            </a:r>
          </a:p>
          <a:p>
            <a:pPr marL="0" indent="0">
              <a:buNone/>
            </a:pPr>
            <a:endParaRPr lang="fr-FR" sz="2000" dirty="0">
              <a:solidFill>
                <a:srgbClr val="FF0000"/>
              </a:solidFill>
            </a:endParaRPr>
          </a:p>
          <a:p>
            <a:pPr marL="0" indent="0">
              <a:buNone/>
            </a:pPr>
            <a:r>
              <a:rPr lang="fr-FR" sz="2000" dirty="0"/>
              <a:t>La forme libre diffuse dans les tissus selon son affinité tissu/protéine, son affinité pour un tissu particulier (accumulation), ses caractéristiques physico chimiques, l’irrigation des organes, la structure de la barrière tissulaire… </a:t>
            </a:r>
          </a:p>
          <a:p>
            <a:pPr>
              <a:buFont typeface="Wingdings" panose="05000000000000000000" pitchFamily="2" charset="2"/>
              <a:buChar char="v"/>
            </a:pPr>
            <a:endParaRPr lang="fr-FR" sz="2000" dirty="0"/>
          </a:p>
          <a:p>
            <a:pPr marL="0" indent="0">
              <a:buNone/>
            </a:pPr>
            <a:endParaRPr lang="fr-FR" sz="2000" dirty="0"/>
          </a:p>
        </p:txBody>
      </p:sp>
      <p:pic>
        <p:nvPicPr>
          <p:cNvPr id="5" name="Image 4">
            <a:extLst>
              <a:ext uri="{FF2B5EF4-FFF2-40B4-BE49-F238E27FC236}">
                <a16:creationId xmlns:a16="http://schemas.microsoft.com/office/drawing/2014/main" id="{C9C07283-9DBA-477A-915E-4D03D73B025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rot="10800000">
            <a:off x="10747717" y="-5033"/>
            <a:ext cx="1444282" cy="1454823"/>
          </a:xfrm>
          <a:prstGeom prst="rect">
            <a:avLst/>
          </a:prstGeom>
        </p:spPr>
      </p:pic>
    </p:spTree>
    <p:extLst>
      <p:ext uri="{BB962C8B-B14F-4D97-AF65-F5344CB8AC3E}">
        <p14:creationId xmlns:p14="http://schemas.microsoft.com/office/powerpoint/2010/main" val="79666557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285DEC-1E3B-4B38-A511-E7BFD87B0B99}"/>
              </a:ext>
            </a:extLst>
          </p:cNvPr>
          <p:cNvSpPr>
            <a:spLocks noGrp="1"/>
          </p:cNvSpPr>
          <p:nvPr>
            <p:ph type="title"/>
          </p:nvPr>
        </p:nvSpPr>
        <p:spPr/>
        <p:txBody>
          <a:bodyPr/>
          <a:lstStyle/>
          <a:p>
            <a:r>
              <a:rPr lang="fr-FR" i="1" u="sng" dirty="0">
                <a:solidFill>
                  <a:srgbClr val="FF0000"/>
                </a:solidFill>
              </a:rPr>
              <a:t>Distribution</a:t>
            </a:r>
          </a:p>
        </p:txBody>
      </p:sp>
      <mc:AlternateContent xmlns:mc="http://schemas.openxmlformats.org/markup-compatibility/2006" xmlns:a14="http://schemas.microsoft.com/office/drawing/2010/main">
        <mc:Choice Requires="a14">
          <p:sp>
            <p:nvSpPr>
              <p:cNvPr id="3" name="Espace réservé du contenu 2">
                <a:extLst>
                  <a:ext uri="{FF2B5EF4-FFF2-40B4-BE49-F238E27FC236}">
                    <a16:creationId xmlns:a16="http://schemas.microsoft.com/office/drawing/2014/main" id="{A60F0EAF-A100-4535-A9A3-50D9C88C460A}"/>
                  </a:ext>
                </a:extLst>
              </p:cNvPr>
              <p:cNvSpPr>
                <a:spLocks noGrp="1"/>
              </p:cNvSpPr>
              <p:nvPr>
                <p:ph idx="1"/>
              </p:nvPr>
            </p:nvSpPr>
            <p:spPr/>
            <p:txBody>
              <a:bodyPr>
                <a:normAutofit/>
              </a:bodyPr>
              <a:lstStyle/>
              <a:p>
                <a:pPr marL="0" indent="0">
                  <a:buNone/>
                </a:pPr>
                <a:r>
                  <a:rPr lang="fr-FR" sz="2000" dirty="0"/>
                  <a:t>Paramètre de la distribution : </a:t>
                </a:r>
                <a:r>
                  <a:rPr lang="fr-FR" sz="2000" b="1" dirty="0">
                    <a:solidFill>
                      <a:srgbClr val="FF0000"/>
                    </a:solidFill>
                  </a:rPr>
                  <a:t>Volume apparent de distribution</a:t>
                </a:r>
              </a:p>
              <a:p>
                <a:pPr marL="0" indent="0">
                  <a:buNone/>
                </a:pPr>
                <a:endParaRPr lang="fr-FR" sz="2000" dirty="0"/>
              </a:p>
              <a:p>
                <a:pPr marL="0" indent="0">
                  <a:buNone/>
                </a:pPr>
                <a:endParaRPr lang="fr-FR" sz="2000" dirty="0"/>
              </a:p>
              <a:p>
                <a:pPr marL="0" indent="0">
                  <a:buNone/>
                </a:pPr>
                <a:endParaRPr lang="fr-FR" sz="2000" dirty="0"/>
              </a:p>
              <a:p>
                <a:pPr marL="0" indent="0">
                  <a:buNone/>
                </a:pPr>
                <a:r>
                  <a:rPr lang="fr-FR" sz="2000" dirty="0"/>
                  <a:t>Calculé par injection IV :  		</a:t>
                </a:r>
                <a14:m>
                  <m:oMath xmlns:m="http://schemas.openxmlformats.org/officeDocument/2006/math">
                    <m:r>
                      <a:rPr lang="fr-FR" sz="2000" b="0" i="1" smtClean="0">
                        <a:latin typeface="Cambria Math" panose="02040503050406030204" pitchFamily="18" charset="0"/>
                      </a:rPr>
                      <m:t>𝑉𝑑</m:t>
                    </m:r>
                    <m:r>
                      <a:rPr lang="fr-FR" sz="2000" b="0" i="1" smtClean="0">
                        <a:latin typeface="Cambria Math" panose="02040503050406030204" pitchFamily="18" charset="0"/>
                      </a:rPr>
                      <m:t>= </m:t>
                    </m:r>
                    <m:f>
                      <m:fPr>
                        <m:ctrlPr>
                          <a:rPr lang="fr-FR" sz="2000" b="0" i="1" smtClean="0">
                            <a:latin typeface="Cambria Math" panose="02040503050406030204" pitchFamily="18" charset="0"/>
                          </a:rPr>
                        </m:ctrlPr>
                      </m:fPr>
                      <m:num>
                        <m:r>
                          <a:rPr lang="fr-FR" sz="2000" b="0" i="1" smtClean="0">
                            <a:latin typeface="Cambria Math" panose="02040503050406030204" pitchFamily="18" charset="0"/>
                          </a:rPr>
                          <m:t>𝑑𝑜𝑠𝑒</m:t>
                        </m:r>
                      </m:num>
                      <m:den>
                        <m:sSub>
                          <m:sSubPr>
                            <m:ctrlPr>
                              <a:rPr lang="fr-FR" sz="2000" b="0" i="1" smtClean="0">
                                <a:latin typeface="Cambria Math" panose="02040503050406030204" pitchFamily="18" charset="0"/>
                              </a:rPr>
                            </m:ctrlPr>
                          </m:sSubPr>
                          <m:e>
                            <m:r>
                              <a:rPr lang="fr-FR" sz="2000" b="0" i="1" smtClean="0">
                                <a:latin typeface="Cambria Math" panose="02040503050406030204" pitchFamily="18" charset="0"/>
                              </a:rPr>
                              <m:t>𝐶</m:t>
                            </m:r>
                          </m:e>
                          <m:sub>
                            <m:r>
                              <a:rPr lang="fr-FR" sz="2000" b="0" i="1" smtClean="0">
                                <a:latin typeface="Cambria Math" panose="02040503050406030204" pitchFamily="18" charset="0"/>
                              </a:rPr>
                              <m:t>0</m:t>
                            </m:r>
                          </m:sub>
                        </m:sSub>
                      </m:den>
                    </m:f>
                  </m:oMath>
                </a14:m>
                <a:endParaRPr lang="fr-FR" sz="2000" dirty="0"/>
              </a:p>
            </p:txBody>
          </p:sp>
        </mc:Choice>
        <mc:Fallback xmlns="">
          <p:sp>
            <p:nvSpPr>
              <p:cNvPr id="3" name="Espace réservé du contenu 2">
                <a:extLst>
                  <a:ext uri="{FF2B5EF4-FFF2-40B4-BE49-F238E27FC236}">
                    <a16:creationId xmlns:a16="http://schemas.microsoft.com/office/drawing/2014/main" id="{A60F0EAF-A100-4535-A9A3-50D9C88C460A}"/>
                  </a:ext>
                </a:extLst>
              </p:cNvPr>
              <p:cNvSpPr>
                <a:spLocks noGrp="1" noRot="1" noChangeAspect="1" noMove="1" noResize="1" noEditPoints="1" noAdjustHandles="1" noChangeArrowheads="1" noChangeShapeType="1" noTextEdit="1"/>
              </p:cNvSpPr>
              <p:nvPr>
                <p:ph idx="1"/>
              </p:nvPr>
            </p:nvSpPr>
            <p:spPr>
              <a:blipFill>
                <a:blip r:embed="rId2"/>
                <a:stretch>
                  <a:fillRect l="-638" t="-1401"/>
                </a:stretch>
              </a:blipFill>
            </p:spPr>
            <p:txBody>
              <a:bodyPr/>
              <a:lstStyle/>
              <a:p>
                <a:r>
                  <a:rPr lang="fr-FR">
                    <a:noFill/>
                  </a:rPr>
                  <a:t> </a:t>
                </a:r>
              </a:p>
            </p:txBody>
          </p:sp>
        </mc:Fallback>
      </mc:AlternateContent>
      <p:sp>
        <p:nvSpPr>
          <p:cNvPr id="6" name="ZoneTexte 5">
            <a:extLst>
              <a:ext uri="{FF2B5EF4-FFF2-40B4-BE49-F238E27FC236}">
                <a16:creationId xmlns:a16="http://schemas.microsoft.com/office/drawing/2014/main" id="{A238AB3A-6381-46CC-B4DD-31B10CCA16AE}"/>
              </a:ext>
            </a:extLst>
          </p:cNvPr>
          <p:cNvSpPr txBox="1"/>
          <p:nvPr/>
        </p:nvSpPr>
        <p:spPr>
          <a:xfrm>
            <a:off x="2918944" y="4595466"/>
            <a:ext cx="1736035" cy="369332"/>
          </a:xfrm>
          <a:prstGeom prst="rect">
            <a:avLst/>
          </a:prstGeom>
          <a:noFill/>
        </p:spPr>
        <p:txBody>
          <a:bodyPr wrap="square" rtlCol="0">
            <a:spAutoFit/>
          </a:bodyPr>
          <a:lstStyle/>
          <a:p>
            <a:r>
              <a:rPr lang="fr-FR" dirty="0"/>
              <a:t>En litres ou L/Kg</a:t>
            </a:r>
          </a:p>
        </p:txBody>
      </p:sp>
      <p:cxnSp>
        <p:nvCxnSpPr>
          <p:cNvPr id="8" name="Connecteur droit avec flèche 7">
            <a:extLst>
              <a:ext uri="{FF2B5EF4-FFF2-40B4-BE49-F238E27FC236}">
                <a16:creationId xmlns:a16="http://schemas.microsoft.com/office/drawing/2014/main" id="{C3BDB944-C005-4BE9-BD34-F409F24B2681}"/>
              </a:ext>
            </a:extLst>
          </p:cNvPr>
          <p:cNvCxnSpPr>
            <a:cxnSpLocks/>
          </p:cNvCxnSpPr>
          <p:nvPr/>
        </p:nvCxnSpPr>
        <p:spPr>
          <a:xfrm flipV="1">
            <a:off x="3953022" y="3931649"/>
            <a:ext cx="462437" cy="64224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10" name="Image 9" descr="Une image contenant carte, capture d’écran&#10;&#10;Description générée automatiquement">
            <a:extLst>
              <a:ext uri="{FF2B5EF4-FFF2-40B4-BE49-F238E27FC236}">
                <a16:creationId xmlns:a16="http://schemas.microsoft.com/office/drawing/2014/main" id="{E49C64ED-DC60-4F7B-A8D6-4BDABA7C8AD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61106" y="2575031"/>
            <a:ext cx="4302169" cy="2852525"/>
          </a:xfrm>
          <a:prstGeom prst="rect">
            <a:avLst/>
          </a:prstGeom>
        </p:spPr>
      </p:pic>
      <p:pic>
        <p:nvPicPr>
          <p:cNvPr id="13" name="Image 12">
            <a:extLst>
              <a:ext uri="{FF2B5EF4-FFF2-40B4-BE49-F238E27FC236}">
                <a16:creationId xmlns:a16="http://schemas.microsoft.com/office/drawing/2014/main" id="{B988882E-E238-4EE9-B8E3-9EE7283FE34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10800000">
            <a:off x="10876042" y="0"/>
            <a:ext cx="1315957" cy="1325562"/>
          </a:xfrm>
          <a:prstGeom prst="rect">
            <a:avLst/>
          </a:prstGeom>
        </p:spPr>
      </p:pic>
    </p:spTree>
    <p:extLst>
      <p:ext uri="{BB962C8B-B14F-4D97-AF65-F5344CB8AC3E}">
        <p14:creationId xmlns:p14="http://schemas.microsoft.com/office/powerpoint/2010/main" val="24361022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BC9EFE1-D8CB-4668-9980-DB108327A7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6271569"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7CBAE1BD-B8E4-4029-8AA2-C77E4FED986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re 1">
            <a:extLst>
              <a:ext uri="{FF2B5EF4-FFF2-40B4-BE49-F238E27FC236}">
                <a16:creationId xmlns:a16="http://schemas.microsoft.com/office/drawing/2014/main" id="{A9D3C7E8-7EA4-492D-80E0-A66D1424D934}"/>
              </a:ext>
            </a:extLst>
          </p:cNvPr>
          <p:cNvSpPr>
            <a:spLocks noGrp="1"/>
          </p:cNvSpPr>
          <p:nvPr>
            <p:ph type="title"/>
          </p:nvPr>
        </p:nvSpPr>
        <p:spPr>
          <a:xfrm>
            <a:off x="6828634" y="1409925"/>
            <a:ext cx="4805996" cy="1401448"/>
          </a:xfrm>
        </p:spPr>
        <p:txBody>
          <a:bodyPr vert="horz" lIns="91440" tIns="45720" rIns="91440" bIns="45720" rtlCol="0" anchor="t">
            <a:normAutofit fontScale="90000"/>
          </a:bodyPr>
          <a:lstStyle/>
          <a:p>
            <a:r>
              <a:rPr lang="en-US" i="1" u="sng" dirty="0" err="1">
                <a:solidFill>
                  <a:srgbClr val="FF0000"/>
                </a:solidFill>
              </a:rPr>
              <a:t>Métabolisme</a:t>
            </a:r>
            <a:br>
              <a:rPr lang="en-US" i="1" u="sng" dirty="0">
                <a:solidFill>
                  <a:srgbClr val="FF0000"/>
                </a:solidFill>
              </a:rPr>
            </a:br>
            <a:br>
              <a:rPr lang="en-US" i="1" u="sng" dirty="0">
                <a:solidFill>
                  <a:srgbClr val="FF0000"/>
                </a:solidFill>
              </a:rPr>
            </a:br>
            <a:endParaRPr lang="en-US" i="1" u="sng" dirty="0">
              <a:solidFill>
                <a:srgbClr val="FF0000"/>
              </a:solidFill>
            </a:endParaRPr>
          </a:p>
        </p:txBody>
      </p:sp>
      <p:sp>
        <p:nvSpPr>
          <p:cNvPr id="14" name="Freeform 49">
            <a:extLst>
              <a:ext uri="{FF2B5EF4-FFF2-40B4-BE49-F238E27FC236}">
                <a16:creationId xmlns:a16="http://schemas.microsoft.com/office/drawing/2014/main" id="{77DA6D33-2D62-458C-BF5D-DBF612FD55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590635"/>
            <a:ext cx="5478085" cy="6276841"/>
          </a:xfrm>
          <a:custGeom>
            <a:avLst/>
            <a:gdLst>
              <a:gd name="connsiteX0" fmla="*/ 2178155 w 5478085"/>
              <a:gd name="connsiteY0" fmla="*/ 0 h 6276841"/>
              <a:gd name="connsiteX1" fmla="*/ 5478085 w 5478085"/>
              <a:gd name="connsiteY1" fmla="*/ 3299930 h 6276841"/>
              <a:gd name="connsiteX2" fmla="*/ 3751098 w 5478085"/>
              <a:gd name="connsiteY2" fmla="*/ 6201577 h 6276841"/>
              <a:gd name="connsiteX3" fmla="*/ 3594858 w 5478085"/>
              <a:gd name="connsiteY3" fmla="*/ 6276841 h 6276841"/>
              <a:gd name="connsiteX4" fmla="*/ 761453 w 5478085"/>
              <a:gd name="connsiteY4" fmla="*/ 6276841 h 6276841"/>
              <a:gd name="connsiteX5" fmla="*/ 605213 w 5478085"/>
              <a:gd name="connsiteY5" fmla="*/ 6201577 h 6276841"/>
              <a:gd name="connsiteX6" fmla="*/ 79093 w 5478085"/>
              <a:gd name="connsiteY6" fmla="*/ 5846317 h 6276841"/>
              <a:gd name="connsiteX7" fmla="*/ 0 w 5478085"/>
              <a:gd name="connsiteY7" fmla="*/ 5774432 h 6276841"/>
              <a:gd name="connsiteX8" fmla="*/ 0 w 5478085"/>
              <a:gd name="connsiteY8" fmla="*/ 825429 h 6276841"/>
              <a:gd name="connsiteX9" fmla="*/ 79093 w 5478085"/>
              <a:gd name="connsiteY9" fmla="*/ 753544 h 6276841"/>
              <a:gd name="connsiteX10" fmla="*/ 2178155 w 5478085"/>
              <a:gd name="connsiteY10" fmla="*/ 0 h 627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478085" h="6276841">
                <a:moveTo>
                  <a:pt x="2178155" y="0"/>
                </a:moveTo>
                <a:cubicBezTo>
                  <a:pt x="4000656" y="0"/>
                  <a:pt x="5478085" y="1477429"/>
                  <a:pt x="5478085" y="3299930"/>
                </a:cubicBezTo>
                <a:cubicBezTo>
                  <a:pt x="5478085" y="4552900"/>
                  <a:pt x="4779769" y="5642769"/>
                  <a:pt x="3751098" y="6201577"/>
                </a:cubicBezTo>
                <a:lnTo>
                  <a:pt x="3594858" y="6276841"/>
                </a:lnTo>
                <a:lnTo>
                  <a:pt x="761453" y="6276841"/>
                </a:lnTo>
                <a:lnTo>
                  <a:pt x="605213" y="6201577"/>
                </a:lnTo>
                <a:cubicBezTo>
                  <a:pt x="418182" y="6099975"/>
                  <a:pt x="242071" y="5980818"/>
                  <a:pt x="79093" y="5846317"/>
                </a:cubicBezTo>
                <a:lnTo>
                  <a:pt x="0" y="5774432"/>
                </a:lnTo>
                <a:lnTo>
                  <a:pt x="0" y="825429"/>
                </a:lnTo>
                <a:lnTo>
                  <a:pt x="79093" y="753544"/>
                </a:lnTo>
                <a:cubicBezTo>
                  <a:pt x="649516" y="282789"/>
                  <a:pt x="1380811" y="0"/>
                  <a:pt x="2178155"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accent3"/>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Espace réservé du contenu 4" descr="Une image contenant intérieur, stationnaire, table, ordinateur&#10;&#10;Description générée automatiquement">
            <a:extLst>
              <a:ext uri="{FF2B5EF4-FFF2-40B4-BE49-F238E27FC236}">
                <a16:creationId xmlns:a16="http://schemas.microsoft.com/office/drawing/2014/main" id="{44FB39FC-24C4-4148-B149-E11DC792E05D}"/>
              </a:ext>
            </a:extLst>
          </p:cNvPr>
          <p:cNvPicPr>
            <a:picLocks noGrp="1" noChangeAspect="1"/>
          </p:cNvPicPr>
          <p:nvPr>
            <p:ph idx="1"/>
          </p:nvPr>
        </p:nvPicPr>
        <p:blipFill rotWithShape="1">
          <a:blip r:embed="rId3">
            <a:alphaModFix/>
            <a:extLst>
              <a:ext uri="{28A0092B-C50C-407E-A947-70E740481C1C}">
                <a14:useLocalDpi xmlns:a14="http://schemas.microsoft.com/office/drawing/2010/main" val="0"/>
              </a:ext>
            </a:extLst>
          </a:blip>
          <a:srcRect l="13100" r="1" b="1"/>
          <a:stretch/>
        </p:blipFill>
        <p:spPr>
          <a:xfrm>
            <a:off x="1" y="770037"/>
            <a:ext cx="5298683" cy="6097438"/>
          </a:xfrm>
          <a:custGeom>
            <a:avLst/>
            <a:gdLst/>
            <a:ahLst/>
            <a:cxnLst/>
            <a:rect l="l" t="t" r="r" b="b"/>
            <a:pathLst>
              <a:path w="5298683" h="6097438">
                <a:moveTo>
                  <a:pt x="2178155" y="0"/>
                </a:moveTo>
                <a:cubicBezTo>
                  <a:pt x="3901575" y="0"/>
                  <a:pt x="5298683" y="1397108"/>
                  <a:pt x="5298683" y="3120527"/>
                </a:cubicBezTo>
                <a:cubicBezTo>
                  <a:pt x="5298683" y="4413092"/>
                  <a:pt x="4512810" y="5522106"/>
                  <a:pt x="3392805" y="5995828"/>
                </a:cubicBezTo>
                <a:lnTo>
                  <a:pt x="3115184" y="6097438"/>
                </a:lnTo>
                <a:lnTo>
                  <a:pt x="1241127" y="6097438"/>
                </a:lnTo>
                <a:lnTo>
                  <a:pt x="963506" y="5995828"/>
                </a:lnTo>
                <a:cubicBezTo>
                  <a:pt x="683504" y="5877397"/>
                  <a:pt x="424387" y="5719261"/>
                  <a:pt x="193210" y="5528477"/>
                </a:cubicBezTo>
                <a:lnTo>
                  <a:pt x="0" y="5352876"/>
                </a:lnTo>
                <a:lnTo>
                  <a:pt x="0" y="888178"/>
                </a:lnTo>
                <a:lnTo>
                  <a:pt x="193210" y="712577"/>
                </a:lnTo>
                <a:cubicBezTo>
                  <a:pt x="732621" y="267415"/>
                  <a:pt x="1424159" y="0"/>
                  <a:pt x="2178155" y="0"/>
                </a:cubicBezTo>
                <a:close/>
              </a:path>
            </a:pathLst>
          </a:custGeom>
          <a:effectLst>
            <a:softEdge rad="0"/>
          </a:effectLst>
        </p:spPr>
      </p:pic>
      <p:sp>
        <p:nvSpPr>
          <p:cNvPr id="6" name="ZoneTexte 5">
            <a:extLst>
              <a:ext uri="{FF2B5EF4-FFF2-40B4-BE49-F238E27FC236}">
                <a16:creationId xmlns:a16="http://schemas.microsoft.com/office/drawing/2014/main" id="{449D6813-1A3A-4587-9D7F-A12611C0191F}"/>
              </a:ext>
            </a:extLst>
          </p:cNvPr>
          <p:cNvSpPr txBox="1"/>
          <p:nvPr/>
        </p:nvSpPr>
        <p:spPr>
          <a:xfrm>
            <a:off x="6732104" y="3114261"/>
            <a:ext cx="5088835" cy="2246769"/>
          </a:xfrm>
          <a:prstGeom prst="rect">
            <a:avLst/>
          </a:prstGeom>
          <a:noFill/>
        </p:spPr>
        <p:txBody>
          <a:bodyPr wrap="square" rtlCol="0">
            <a:spAutoFit/>
          </a:bodyPr>
          <a:lstStyle/>
          <a:p>
            <a:r>
              <a:rPr lang="fr-FR" sz="2000" dirty="0"/>
              <a:t>= biotransformation, ↗ hydrosolubilité du médicament pour ↘ toxicité et commencer l’élimination</a:t>
            </a:r>
          </a:p>
          <a:p>
            <a:endParaRPr lang="fr-FR" sz="2000" dirty="0"/>
          </a:p>
          <a:p>
            <a:r>
              <a:rPr lang="fr-FR" sz="2000" dirty="0"/>
              <a:t>2 phases :</a:t>
            </a:r>
          </a:p>
          <a:p>
            <a:pPr marL="342900" indent="-342900">
              <a:buFont typeface="Wingdings" panose="05000000000000000000" pitchFamily="2" charset="2"/>
              <a:buChar char="v"/>
            </a:pPr>
            <a:r>
              <a:rPr lang="fr-FR" sz="2000" dirty="0"/>
              <a:t> Fonctionnalisation</a:t>
            </a:r>
          </a:p>
          <a:p>
            <a:pPr marL="342900" indent="-342900">
              <a:buFont typeface="Wingdings" panose="05000000000000000000" pitchFamily="2" charset="2"/>
              <a:buChar char="v"/>
            </a:pPr>
            <a:r>
              <a:rPr lang="fr-FR" sz="2000" dirty="0"/>
              <a:t> Conjugaison</a:t>
            </a:r>
          </a:p>
        </p:txBody>
      </p:sp>
    </p:spTree>
    <p:extLst>
      <p:ext uri="{BB962C8B-B14F-4D97-AF65-F5344CB8AC3E}">
        <p14:creationId xmlns:p14="http://schemas.microsoft.com/office/powerpoint/2010/main" val="129550800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40C24CD-A797-453C-A35D-B507829B3597}"/>
              </a:ext>
            </a:extLst>
          </p:cNvPr>
          <p:cNvSpPr>
            <a:spLocks noGrp="1"/>
          </p:cNvSpPr>
          <p:nvPr>
            <p:ph type="title"/>
          </p:nvPr>
        </p:nvSpPr>
        <p:spPr/>
        <p:txBody>
          <a:bodyPr/>
          <a:lstStyle/>
          <a:p>
            <a:r>
              <a:rPr lang="fr-FR" i="1" u="sng" dirty="0">
                <a:solidFill>
                  <a:srgbClr val="FF0000"/>
                </a:solidFill>
              </a:rPr>
              <a:t>Métabolisme</a:t>
            </a:r>
          </a:p>
        </p:txBody>
      </p:sp>
      <p:sp>
        <p:nvSpPr>
          <p:cNvPr id="3" name="Espace réservé du texte 2">
            <a:extLst>
              <a:ext uri="{FF2B5EF4-FFF2-40B4-BE49-F238E27FC236}">
                <a16:creationId xmlns:a16="http://schemas.microsoft.com/office/drawing/2014/main" id="{902159E5-7CA5-40BE-A7CA-A3D1097AF2AA}"/>
              </a:ext>
            </a:extLst>
          </p:cNvPr>
          <p:cNvSpPr>
            <a:spLocks noGrp="1"/>
          </p:cNvSpPr>
          <p:nvPr>
            <p:ph type="body" idx="1"/>
          </p:nvPr>
        </p:nvSpPr>
        <p:spPr/>
        <p:txBody>
          <a:bodyPr/>
          <a:lstStyle/>
          <a:p>
            <a:r>
              <a:rPr lang="fr-FR" u="sng" dirty="0"/>
              <a:t>Fonctionnalisation : </a:t>
            </a:r>
          </a:p>
        </p:txBody>
      </p:sp>
      <p:sp>
        <p:nvSpPr>
          <p:cNvPr id="4" name="Espace réservé du contenu 3">
            <a:extLst>
              <a:ext uri="{FF2B5EF4-FFF2-40B4-BE49-F238E27FC236}">
                <a16:creationId xmlns:a16="http://schemas.microsoft.com/office/drawing/2014/main" id="{325E19C7-4439-4FCB-B35A-F18E8026ADF1}"/>
              </a:ext>
            </a:extLst>
          </p:cNvPr>
          <p:cNvSpPr>
            <a:spLocks noGrp="1"/>
          </p:cNvSpPr>
          <p:nvPr>
            <p:ph sz="half" idx="2"/>
          </p:nvPr>
        </p:nvSpPr>
        <p:spPr/>
        <p:txBody>
          <a:bodyPr>
            <a:normAutofit/>
          </a:bodyPr>
          <a:lstStyle/>
          <a:p>
            <a:pPr marL="0" indent="0">
              <a:buNone/>
            </a:pPr>
            <a:r>
              <a:rPr lang="fr-FR" sz="2000" dirty="0"/>
              <a:t>Création ou modification d’un groupe fonctionnel. Passe par oxydation, réduction, hydrolyse.</a:t>
            </a:r>
          </a:p>
        </p:txBody>
      </p:sp>
      <p:sp>
        <p:nvSpPr>
          <p:cNvPr id="5" name="Espace réservé du texte 4">
            <a:extLst>
              <a:ext uri="{FF2B5EF4-FFF2-40B4-BE49-F238E27FC236}">
                <a16:creationId xmlns:a16="http://schemas.microsoft.com/office/drawing/2014/main" id="{E4633DB8-13BB-4B26-A24F-53E88E489B71}"/>
              </a:ext>
            </a:extLst>
          </p:cNvPr>
          <p:cNvSpPr>
            <a:spLocks noGrp="1"/>
          </p:cNvSpPr>
          <p:nvPr>
            <p:ph type="body" sz="quarter" idx="3"/>
          </p:nvPr>
        </p:nvSpPr>
        <p:spPr>
          <a:xfrm>
            <a:off x="6194427" y="1681163"/>
            <a:ext cx="5183188" cy="823912"/>
          </a:xfrm>
        </p:spPr>
        <p:txBody>
          <a:bodyPr/>
          <a:lstStyle/>
          <a:p>
            <a:r>
              <a:rPr lang="fr-FR" u="sng" dirty="0"/>
              <a:t>Conjugaison : </a:t>
            </a:r>
          </a:p>
        </p:txBody>
      </p:sp>
      <p:sp>
        <p:nvSpPr>
          <p:cNvPr id="6" name="Espace réservé du contenu 5">
            <a:extLst>
              <a:ext uri="{FF2B5EF4-FFF2-40B4-BE49-F238E27FC236}">
                <a16:creationId xmlns:a16="http://schemas.microsoft.com/office/drawing/2014/main" id="{22C94C9F-9AE0-4449-83CD-2C8F930E46F2}"/>
              </a:ext>
            </a:extLst>
          </p:cNvPr>
          <p:cNvSpPr>
            <a:spLocks noGrp="1"/>
          </p:cNvSpPr>
          <p:nvPr>
            <p:ph sz="quarter" idx="4"/>
          </p:nvPr>
        </p:nvSpPr>
        <p:spPr/>
        <p:txBody>
          <a:bodyPr>
            <a:normAutofit/>
          </a:bodyPr>
          <a:lstStyle/>
          <a:p>
            <a:pPr marL="0" indent="0">
              <a:buNone/>
            </a:pPr>
            <a:r>
              <a:rPr lang="fr-FR" sz="2000" dirty="0"/>
              <a:t>Le médicament se lie à une molécule endogène, une enzyme de type :</a:t>
            </a:r>
          </a:p>
          <a:p>
            <a:pPr>
              <a:buFont typeface="Wingdings" panose="05000000000000000000" pitchFamily="2" charset="2"/>
              <a:buChar char="v"/>
            </a:pPr>
            <a:r>
              <a:rPr lang="fr-FR" sz="2000" dirty="0"/>
              <a:t> UDP-</a:t>
            </a:r>
            <a:r>
              <a:rPr lang="fr-FR" sz="2000" dirty="0" err="1"/>
              <a:t>glucuronyl</a:t>
            </a:r>
            <a:r>
              <a:rPr lang="fr-FR" sz="2000" dirty="0"/>
              <a:t>-transférases</a:t>
            </a:r>
          </a:p>
          <a:p>
            <a:pPr>
              <a:buFont typeface="Wingdings" panose="05000000000000000000" pitchFamily="2" charset="2"/>
              <a:buChar char="v"/>
            </a:pPr>
            <a:r>
              <a:rPr lang="fr-FR" sz="2000" dirty="0"/>
              <a:t> </a:t>
            </a:r>
            <a:r>
              <a:rPr lang="fr-FR" sz="2000" dirty="0" err="1"/>
              <a:t>Sulfo</a:t>
            </a:r>
            <a:r>
              <a:rPr lang="fr-FR" sz="2000" dirty="0"/>
              <a:t>-transférases</a:t>
            </a:r>
          </a:p>
          <a:p>
            <a:pPr>
              <a:buFont typeface="Wingdings" panose="05000000000000000000" pitchFamily="2" charset="2"/>
              <a:buChar char="v"/>
            </a:pPr>
            <a:r>
              <a:rPr lang="fr-FR" sz="2000" dirty="0"/>
              <a:t> N-</a:t>
            </a:r>
            <a:r>
              <a:rPr lang="fr-FR" sz="2000" dirty="0" err="1"/>
              <a:t>acétyl</a:t>
            </a:r>
            <a:r>
              <a:rPr lang="fr-FR" sz="2000" dirty="0"/>
              <a:t>-transférases</a:t>
            </a:r>
          </a:p>
          <a:p>
            <a:pPr>
              <a:buFont typeface="Wingdings" panose="05000000000000000000" pitchFamily="2" charset="2"/>
              <a:buChar char="v"/>
            </a:pPr>
            <a:r>
              <a:rPr lang="fr-FR" sz="2000" dirty="0"/>
              <a:t> </a:t>
            </a:r>
            <a:r>
              <a:rPr lang="fr-FR" sz="2000" dirty="0" err="1"/>
              <a:t>Gluthation</a:t>
            </a:r>
            <a:r>
              <a:rPr lang="fr-FR" sz="2000" dirty="0"/>
              <a:t>-S-transférases </a:t>
            </a:r>
          </a:p>
        </p:txBody>
      </p:sp>
      <p:pic>
        <p:nvPicPr>
          <p:cNvPr id="8" name="Image 7">
            <a:extLst>
              <a:ext uri="{FF2B5EF4-FFF2-40B4-BE49-F238E27FC236}">
                <a16:creationId xmlns:a16="http://schemas.microsoft.com/office/drawing/2014/main" id="{A55A385A-08F6-4C27-A904-B6F7686D145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rot="10800000">
            <a:off x="10874326" y="11939"/>
            <a:ext cx="1317674" cy="1327291"/>
          </a:xfrm>
          <a:prstGeom prst="rect">
            <a:avLst/>
          </a:prstGeom>
        </p:spPr>
      </p:pic>
      <p:sp>
        <p:nvSpPr>
          <p:cNvPr id="9" name="ZoneTexte 8">
            <a:extLst>
              <a:ext uri="{FF2B5EF4-FFF2-40B4-BE49-F238E27FC236}">
                <a16:creationId xmlns:a16="http://schemas.microsoft.com/office/drawing/2014/main" id="{EAA15D1F-D2EF-43FA-841B-C721ED1EF2F4}"/>
              </a:ext>
            </a:extLst>
          </p:cNvPr>
          <p:cNvSpPr txBox="1"/>
          <p:nvPr/>
        </p:nvSpPr>
        <p:spPr>
          <a:xfrm>
            <a:off x="839788" y="5128591"/>
            <a:ext cx="10822125" cy="707886"/>
          </a:xfrm>
          <a:prstGeom prst="rect">
            <a:avLst/>
          </a:prstGeom>
          <a:noFill/>
        </p:spPr>
        <p:txBody>
          <a:bodyPr wrap="square" rtlCol="0">
            <a:spAutoFit/>
          </a:bodyPr>
          <a:lstStyle/>
          <a:p>
            <a:r>
              <a:rPr lang="fr-FR" sz="2000" dirty="0"/>
              <a:t>Le PA est métabolisé en métabolites avec leur propre pharmacocinétique. Ils peuvent être nombreux, inactifs, moins actifs, aussi actifs, plus actifs, toxiques.</a:t>
            </a:r>
          </a:p>
        </p:txBody>
      </p:sp>
    </p:spTree>
    <p:extLst>
      <p:ext uri="{BB962C8B-B14F-4D97-AF65-F5344CB8AC3E}">
        <p14:creationId xmlns:p14="http://schemas.microsoft.com/office/powerpoint/2010/main" val="10267968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FD771B9-87E6-4D34-BD02-544F8702F623}"/>
              </a:ext>
            </a:extLst>
          </p:cNvPr>
          <p:cNvSpPr>
            <a:spLocks noGrp="1"/>
          </p:cNvSpPr>
          <p:nvPr>
            <p:ph type="title"/>
          </p:nvPr>
        </p:nvSpPr>
        <p:spPr/>
        <p:txBody>
          <a:bodyPr/>
          <a:lstStyle/>
          <a:p>
            <a:r>
              <a:rPr lang="fr-FR" i="1" u="sng" dirty="0">
                <a:solidFill>
                  <a:srgbClr val="FF0000"/>
                </a:solidFill>
              </a:rPr>
              <a:t>Interactions médicamenteuses</a:t>
            </a:r>
          </a:p>
        </p:txBody>
      </p:sp>
      <p:sp>
        <p:nvSpPr>
          <p:cNvPr id="3" name="Espace réservé du texte 2">
            <a:extLst>
              <a:ext uri="{FF2B5EF4-FFF2-40B4-BE49-F238E27FC236}">
                <a16:creationId xmlns:a16="http://schemas.microsoft.com/office/drawing/2014/main" id="{635C43E8-17BF-424A-A464-C3491396B418}"/>
              </a:ext>
            </a:extLst>
          </p:cNvPr>
          <p:cNvSpPr>
            <a:spLocks noGrp="1"/>
          </p:cNvSpPr>
          <p:nvPr>
            <p:ph type="body" idx="1"/>
          </p:nvPr>
        </p:nvSpPr>
        <p:spPr/>
        <p:txBody>
          <a:bodyPr/>
          <a:lstStyle/>
          <a:p>
            <a:r>
              <a:rPr lang="fr-FR" dirty="0"/>
              <a:t>Induction enzymatique</a:t>
            </a:r>
          </a:p>
        </p:txBody>
      </p:sp>
      <p:sp>
        <p:nvSpPr>
          <p:cNvPr id="4" name="Espace réservé du contenu 3">
            <a:extLst>
              <a:ext uri="{FF2B5EF4-FFF2-40B4-BE49-F238E27FC236}">
                <a16:creationId xmlns:a16="http://schemas.microsoft.com/office/drawing/2014/main" id="{4CC418E8-2658-4897-AF11-A46C37BE029B}"/>
              </a:ext>
            </a:extLst>
          </p:cNvPr>
          <p:cNvSpPr>
            <a:spLocks noGrp="1"/>
          </p:cNvSpPr>
          <p:nvPr>
            <p:ph sz="half" idx="2"/>
          </p:nvPr>
        </p:nvSpPr>
        <p:spPr/>
        <p:txBody>
          <a:bodyPr>
            <a:normAutofit/>
          </a:bodyPr>
          <a:lstStyle/>
          <a:p>
            <a:pPr marL="0" indent="0">
              <a:buNone/>
            </a:pPr>
            <a:r>
              <a:rPr lang="fr-FR" sz="2000" dirty="0"/>
              <a:t>Certains médicaments induisent les CYTP450 et ↗ la capacité métabolique, donc ↘ les concentrations et baisse l’efficacité (sauf si prodrogue).</a:t>
            </a:r>
          </a:p>
        </p:txBody>
      </p:sp>
      <p:sp>
        <p:nvSpPr>
          <p:cNvPr id="5" name="Espace réservé du texte 4">
            <a:extLst>
              <a:ext uri="{FF2B5EF4-FFF2-40B4-BE49-F238E27FC236}">
                <a16:creationId xmlns:a16="http://schemas.microsoft.com/office/drawing/2014/main" id="{634B84AA-5CB3-48DD-8DD7-EFF73EC13600}"/>
              </a:ext>
            </a:extLst>
          </p:cNvPr>
          <p:cNvSpPr>
            <a:spLocks noGrp="1"/>
          </p:cNvSpPr>
          <p:nvPr>
            <p:ph type="body" sz="quarter" idx="3"/>
          </p:nvPr>
        </p:nvSpPr>
        <p:spPr/>
        <p:txBody>
          <a:bodyPr/>
          <a:lstStyle/>
          <a:p>
            <a:r>
              <a:rPr lang="fr-FR" dirty="0"/>
              <a:t>Inhibition enzymatique</a:t>
            </a:r>
          </a:p>
        </p:txBody>
      </p:sp>
      <p:sp>
        <p:nvSpPr>
          <p:cNvPr id="6" name="Espace réservé du contenu 5">
            <a:extLst>
              <a:ext uri="{FF2B5EF4-FFF2-40B4-BE49-F238E27FC236}">
                <a16:creationId xmlns:a16="http://schemas.microsoft.com/office/drawing/2014/main" id="{590E7D2E-E03D-400B-8315-1C331F7EEBBF}"/>
              </a:ext>
            </a:extLst>
          </p:cNvPr>
          <p:cNvSpPr>
            <a:spLocks noGrp="1"/>
          </p:cNvSpPr>
          <p:nvPr>
            <p:ph sz="quarter" idx="4"/>
          </p:nvPr>
        </p:nvSpPr>
        <p:spPr/>
        <p:txBody>
          <a:bodyPr>
            <a:normAutofit/>
          </a:bodyPr>
          <a:lstStyle/>
          <a:p>
            <a:pPr marL="0" indent="0">
              <a:buNone/>
            </a:pPr>
            <a:r>
              <a:rPr lang="fr-FR" sz="2000" dirty="0"/>
              <a:t>Certains réduisent le métabolisme en bloquant  les CYTP450, cela ↗ les concentrations du médicament et ↗ son efficacité/toxicité (sauf si prodrogue).</a:t>
            </a:r>
          </a:p>
        </p:txBody>
      </p:sp>
      <p:sp>
        <p:nvSpPr>
          <p:cNvPr id="7" name="ZoneTexte 6">
            <a:extLst>
              <a:ext uri="{FF2B5EF4-FFF2-40B4-BE49-F238E27FC236}">
                <a16:creationId xmlns:a16="http://schemas.microsoft.com/office/drawing/2014/main" id="{CFBEC894-66E6-4F16-9239-8A606B3D0025}"/>
              </a:ext>
            </a:extLst>
          </p:cNvPr>
          <p:cNvSpPr txBox="1"/>
          <p:nvPr/>
        </p:nvSpPr>
        <p:spPr>
          <a:xfrm>
            <a:off x="839788" y="4187687"/>
            <a:ext cx="10755864" cy="1631216"/>
          </a:xfrm>
          <a:prstGeom prst="rect">
            <a:avLst/>
          </a:prstGeom>
          <a:noFill/>
        </p:spPr>
        <p:txBody>
          <a:bodyPr wrap="square" rtlCol="0">
            <a:spAutoFit/>
          </a:bodyPr>
          <a:lstStyle/>
          <a:p>
            <a:r>
              <a:rPr lang="fr-FR" sz="2000" dirty="0"/>
              <a:t>Les cytochromes P450 sont les enzymes du métabolisme. </a:t>
            </a:r>
          </a:p>
          <a:p>
            <a:r>
              <a:rPr lang="fr-FR" sz="2000" dirty="0"/>
              <a:t>Ils sont de plusieurs types :</a:t>
            </a:r>
          </a:p>
          <a:p>
            <a:pPr marL="342900" indent="-342900">
              <a:buFont typeface="Wingdings" panose="05000000000000000000" pitchFamily="2" charset="2"/>
              <a:buChar char="v"/>
            </a:pPr>
            <a:r>
              <a:rPr lang="fr-FR" sz="2000" dirty="0"/>
              <a:t> 3A4 (+ courants)</a:t>
            </a:r>
          </a:p>
          <a:p>
            <a:pPr marL="342900" indent="-342900">
              <a:buFont typeface="Wingdings" panose="05000000000000000000" pitchFamily="2" charset="2"/>
              <a:buChar char="v"/>
            </a:pPr>
            <a:r>
              <a:rPr lang="fr-FR" sz="2000" dirty="0"/>
              <a:t> 2D6 (codéine </a:t>
            </a:r>
            <a:r>
              <a:rPr lang="fr-FR" sz="2000" dirty="0">
                <a:sym typeface="Wingdings" panose="05000000000000000000" pitchFamily="2" charset="2"/>
              </a:rPr>
              <a:t> morphine)</a:t>
            </a:r>
          </a:p>
          <a:p>
            <a:pPr marL="342900" indent="-342900">
              <a:buFont typeface="Wingdings" panose="05000000000000000000" pitchFamily="2" charset="2"/>
              <a:buChar char="v"/>
            </a:pPr>
            <a:r>
              <a:rPr lang="fr-FR" sz="2000" dirty="0">
                <a:sym typeface="Wingdings" panose="05000000000000000000" pitchFamily="2" charset="2"/>
              </a:rPr>
              <a:t> 2C19 (métabolise l’oméprazole)</a:t>
            </a:r>
            <a:endParaRPr lang="fr-FR" sz="2000" dirty="0"/>
          </a:p>
        </p:txBody>
      </p:sp>
      <p:pic>
        <p:nvPicPr>
          <p:cNvPr id="9" name="Image 8">
            <a:extLst>
              <a:ext uri="{FF2B5EF4-FFF2-40B4-BE49-F238E27FC236}">
                <a16:creationId xmlns:a16="http://schemas.microsoft.com/office/drawing/2014/main" id="{CBEFDB2D-A7D5-4761-A578-47236D129EB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rot="10800000">
            <a:off x="10876043" y="-5636"/>
            <a:ext cx="1315957" cy="1325562"/>
          </a:xfrm>
          <a:prstGeom prst="rect">
            <a:avLst/>
          </a:prstGeom>
        </p:spPr>
      </p:pic>
    </p:spTree>
    <p:extLst>
      <p:ext uri="{BB962C8B-B14F-4D97-AF65-F5344CB8AC3E}">
        <p14:creationId xmlns:p14="http://schemas.microsoft.com/office/powerpoint/2010/main" val="39531908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56F5174-31D9-4DBB-AAB7-A1FD7BDB13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614875"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id="{AE113210-7872-481A-ADE6-3A05CCAF5EB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re 1">
            <a:extLst>
              <a:ext uri="{FF2B5EF4-FFF2-40B4-BE49-F238E27FC236}">
                <a16:creationId xmlns:a16="http://schemas.microsoft.com/office/drawing/2014/main" id="{1FE0A43E-B092-4011-B4A6-6D16C10D6395}"/>
              </a:ext>
            </a:extLst>
          </p:cNvPr>
          <p:cNvSpPr>
            <a:spLocks noGrp="1"/>
          </p:cNvSpPr>
          <p:nvPr>
            <p:ph type="title"/>
          </p:nvPr>
        </p:nvSpPr>
        <p:spPr>
          <a:xfrm>
            <a:off x="6094105" y="802955"/>
            <a:ext cx="4977976" cy="1454051"/>
          </a:xfrm>
        </p:spPr>
        <p:txBody>
          <a:bodyPr>
            <a:normAutofit/>
          </a:bodyPr>
          <a:lstStyle/>
          <a:p>
            <a:r>
              <a:rPr lang="fr-FR" i="1" u="sng" dirty="0">
                <a:solidFill>
                  <a:srgbClr val="FF0000"/>
                </a:solidFill>
              </a:rPr>
              <a:t>Elimination </a:t>
            </a:r>
          </a:p>
        </p:txBody>
      </p:sp>
      <p:sp>
        <p:nvSpPr>
          <p:cNvPr id="18" name="Freeform 62">
            <a:extLst>
              <a:ext uri="{FF2B5EF4-FFF2-40B4-BE49-F238E27FC236}">
                <a16:creationId xmlns:a16="http://schemas.microsoft.com/office/drawing/2014/main" id="{F9A95BEE-6BB1-4A28-A8E6-A34B2E42EF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8619"/>
            <a:ext cx="5000438" cy="5400962"/>
          </a:xfrm>
          <a:custGeom>
            <a:avLst/>
            <a:gdLst>
              <a:gd name="connsiteX0" fmla="*/ 2299956 w 5000438"/>
              <a:gd name="connsiteY0" fmla="*/ 0 h 5400962"/>
              <a:gd name="connsiteX1" fmla="*/ 5000438 w 5000438"/>
              <a:gd name="connsiteY1" fmla="*/ 2700481 h 5400962"/>
              <a:gd name="connsiteX2" fmla="*/ 2299956 w 5000438"/>
              <a:gd name="connsiteY2" fmla="*/ 5400962 h 5400962"/>
              <a:gd name="connsiteX3" fmla="*/ 60675 w 5000438"/>
              <a:gd name="connsiteY3" fmla="*/ 4210346 h 5400962"/>
              <a:gd name="connsiteX4" fmla="*/ 0 w 5000438"/>
              <a:gd name="connsiteY4" fmla="*/ 4110472 h 5400962"/>
              <a:gd name="connsiteX5" fmla="*/ 0 w 5000438"/>
              <a:gd name="connsiteY5" fmla="*/ 1290491 h 5400962"/>
              <a:gd name="connsiteX6" fmla="*/ 60675 w 5000438"/>
              <a:gd name="connsiteY6" fmla="*/ 1190617 h 5400962"/>
              <a:gd name="connsiteX7" fmla="*/ 2299956 w 5000438"/>
              <a:gd name="connsiteY7" fmla="*/ 0 h 540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00438" h="5400962">
                <a:moveTo>
                  <a:pt x="2299956" y="0"/>
                </a:moveTo>
                <a:cubicBezTo>
                  <a:pt x="3791390" y="0"/>
                  <a:pt x="5000438" y="1209047"/>
                  <a:pt x="5000438" y="2700481"/>
                </a:cubicBezTo>
                <a:cubicBezTo>
                  <a:pt x="5000438" y="4191915"/>
                  <a:pt x="3791390" y="5400962"/>
                  <a:pt x="2299956" y="5400962"/>
                </a:cubicBezTo>
                <a:cubicBezTo>
                  <a:pt x="1367810" y="5400962"/>
                  <a:pt x="545971" y="4928678"/>
                  <a:pt x="60675" y="4210346"/>
                </a:cubicBezTo>
                <a:lnTo>
                  <a:pt x="0" y="4110472"/>
                </a:lnTo>
                <a:lnTo>
                  <a:pt x="0" y="1290491"/>
                </a:lnTo>
                <a:lnTo>
                  <a:pt x="60675" y="1190617"/>
                </a:lnTo>
                <a:cubicBezTo>
                  <a:pt x="545971" y="472284"/>
                  <a:pt x="1367810" y="0"/>
                  <a:pt x="2299956"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9" name="Image 8" descr="Une image contenant assiette, intérieur, alimentation, table&#10;&#10;Description générée automatiquement">
            <a:extLst>
              <a:ext uri="{FF2B5EF4-FFF2-40B4-BE49-F238E27FC236}">
                <a16:creationId xmlns:a16="http://schemas.microsoft.com/office/drawing/2014/main" id="{42AED2C3-663C-4626-BAB5-41D266F0827F}"/>
              </a:ext>
            </a:extLst>
          </p:cNvPr>
          <p:cNvPicPr>
            <a:picLocks noChangeAspect="1"/>
          </p:cNvPicPr>
          <p:nvPr/>
        </p:nvPicPr>
        <p:blipFill rotWithShape="1">
          <a:blip r:embed="rId3">
            <a:alphaModFix/>
            <a:extLst>
              <a:ext uri="{28A0092B-C50C-407E-A947-70E740481C1C}">
                <a14:useLocalDpi xmlns:a14="http://schemas.microsoft.com/office/drawing/2010/main" val="0"/>
              </a:ext>
            </a:extLst>
          </a:blip>
          <a:srcRect r="2" b="262"/>
          <a:stretch/>
        </p:blipFill>
        <p:spPr>
          <a:xfrm>
            <a:off x="20" y="907231"/>
            <a:ext cx="4838021" cy="5063738"/>
          </a:xfrm>
          <a:custGeom>
            <a:avLst/>
            <a:gdLst/>
            <a:ahLst/>
            <a:cxnLst/>
            <a:rect l="l" t="t" r="r" b="b"/>
            <a:pathLst>
              <a:path w="4838041" h="5063738">
                <a:moveTo>
                  <a:pt x="2306172" y="0"/>
                </a:moveTo>
                <a:cubicBezTo>
                  <a:pt x="3704485" y="0"/>
                  <a:pt x="4838041" y="1133556"/>
                  <a:pt x="4838041" y="2531869"/>
                </a:cubicBezTo>
                <a:cubicBezTo>
                  <a:pt x="4838041" y="3930182"/>
                  <a:pt x="3704485" y="5063738"/>
                  <a:pt x="2306172" y="5063738"/>
                </a:cubicBezTo>
                <a:cubicBezTo>
                  <a:pt x="1344832" y="5063738"/>
                  <a:pt x="508631" y="4527956"/>
                  <a:pt x="79886" y="3738709"/>
                </a:cubicBezTo>
                <a:lnTo>
                  <a:pt x="0" y="3572876"/>
                </a:lnTo>
                <a:lnTo>
                  <a:pt x="0" y="1490863"/>
                </a:lnTo>
                <a:lnTo>
                  <a:pt x="79886" y="1325030"/>
                </a:lnTo>
                <a:cubicBezTo>
                  <a:pt x="508631" y="535783"/>
                  <a:pt x="1344832" y="0"/>
                  <a:pt x="2306172" y="0"/>
                </a:cubicBezTo>
                <a:close/>
              </a:path>
            </a:pathLst>
          </a:custGeom>
          <a:effectLst>
            <a:softEdge rad="0"/>
          </a:effectLst>
        </p:spPr>
      </p:pic>
      <p:sp>
        <p:nvSpPr>
          <p:cNvPr id="7" name="Espace réservé du contenu 6">
            <a:extLst>
              <a:ext uri="{FF2B5EF4-FFF2-40B4-BE49-F238E27FC236}">
                <a16:creationId xmlns:a16="http://schemas.microsoft.com/office/drawing/2014/main" id="{DEAA7119-CE67-498D-8481-4DC8C8E5FB55}"/>
              </a:ext>
            </a:extLst>
          </p:cNvPr>
          <p:cNvSpPr>
            <a:spLocks noGrp="1"/>
          </p:cNvSpPr>
          <p:nvPr>
            <p:ph idx="1"/>
          </p:nvPr>
        </p:nvSpPr>
        <p:spPr>
          <a:xfrm>
            <a:off x="6090574" y="2421682"/>
            <a:ext cx="4977578" cy="3639289"/>
          </a:xfrm>
        </p:spPr>
        <p:txBody>
          <a:bodyPr anchor="ctr">
            <a:normAutofit/>
          </a:bodyPr>
          <a:lstStyle/>
          <a:p>
            <a:pPr marL="0" indent="0">
              <a:buNone/>
            </a:pPr>
            <a:r>
              <a:rPr lang="fr-FR" sz="2000" dirty="0">
                <a:solidFill>
                  <a:srgbClr val="000000"/>
                </a:solidFill>
              </a:rPr>
              <a:t>Etape finale = excrétion, indispensable et </a:t>
            </a:r>
            <a:r>
              <a:rPr lang="fr-FR" sz="2000" b="1" u="sng" dirty="0">
                <a:solidFill>
                  <a:srgbClr val="FF0000"/>
                </a:solidFill>
              </a:rPr>
              <a:t>obligatoire</a:t>
            </a:r>
            <a:r>
              <a:rPr lang="fr-FR" sz="2000" dirty="0">
                <a:solidFill>
                  <a:srgbClr val="000000"/>
                </a:solidFill>
              </a:rPr>
              <a:t> (la seule). Sous forme inchangée ou métabolite. </a:t>
            </a:r>
          </a:p>
          <a:p>
            <a:pPr marL="0" indent="0">
              <a:buNone/>
            </a:pPr>
            <a:r>
              <a:rPr lang="fr-FR" sz="2000" dirty="0">
                <a:solidFill>
                  <a:srgbClr val="000000"/>
                </a:solidFill>
              </a:rPr>
              <a:t>Elle est caractérisée par la demi vie d’élimination et par la clairance.</a:t>
            </a:r>
          </a:p>
        </p:txBody>
      </p:sp>
    </p:spTree>
    <p:extLst>
      <p:ext uri="{BB962C8B-B14F-4D97-AF65-F5344CB8AC3E}">
        <p14:creationId xmlns:p14="http://schemas.microsoft.com/office/powerpoint/2010/main" val="17688760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82469D7-645B-4AE2-A4A1-ED64625B6387}"/>
              </a:ext>
            </a:extLst>
          </p:cNvPr>
          <p:cNvSpPr>
            <a:spLocks noGrp="1"/>
          </p:cNvSpPr>
          <p:nvPr>
            <p:ph type="title"/>
          </p:nvPr>
        </p:nvSpPr>
        <p:spPr/>
        <p:txBody>
          <a:bodyPr/>
          <a:lstStyle/>
          <a:p>
            <a:r>
              <a:rPr lang="fr-FR" i="1" u="sng" dirty="0">
                <a:solidFill>
                  <a:srgbClr val="FF0000"/>
                </a:solidFill>
              </a:rPr>
              <a:t>Elimination rénale</a:t>
            </a:r>
          </a:p>
        </p:txBody>
      </p:sp>
      <mc:AlternateContent xmlns:mc="http://schemas.openxmlformats.org/markup-compatibility/2006" xmlns:a14="http://schemas.microsoft.com/office/drawing/2010/main">
        <mc:Choice Requires="a14">
          <p:sp>
            <p:nvSpPr>
              <p:cNvPr id="3" name="Espace réservé du contenu 2">
                <a:extLst>
                  <a:ext uri="{FF2B5EF4-FFF2-40B4-BE49-F238E27FC236}">
                    <a16:creationId xmlns:a16="http://schemas.microsoft.com/office/drawing/2014/main" id="{12A7538B-913D-4775-824D-BEBEF8F51853}"/>
                  </a:ext>
                </a:extLst>
              </p:cNvPr>
              <p:cNvSpPr>
                <a:spLocks noGrp="1"/>
              </p:cNvSpPr>
              <p:nvPr>
                <p:ph idx="1"/>
              </p:nvPr>
            </p:nvSpPr>
            <p:spPr/>
            <p:txBody>
              <a:bodyPr>
                <a:normAutofit/>
              </a:bodyPr>
              <a:lstStyle/>
              <a:p>
                <a:pPr marL="0" indent="0">
                  <a:buNone/>
                </a:pPr>
                <a:r>
                  <a:rPr lang="fr-FR" sz="2000" u="sng" dirty="0"/>
                  <a:t>3 étapes </a:t>
                </a:r>
                <a:r>
                  <a:rPr lang="fr-FR" sz="2000" dirty="0"/>
                  <a:t>: </a:t>
                </a:r>
              </a:p>
              <a:p>
                <a:pPr>
                  <a:buFont typeface="Wingdings" panose="05000000000000000000" pitchFamily="2" charset="2"/>
                  <a:buChar char="v"/>
                </a:pPr>
                <a:r>
                  <a:rPr lang="fr-FR" sz="2000" dirty="0"/>
                  <a:t> 1</a:t>
                </a:r>
                <a:r>
                  <a:rPr lang="fr-FR" sz="2000" baseline="30000" dirty="0"/>
                  <a:t>ère</a:t>
                </a:r>
                <a:r>
                  <a:rPr lang="fr-FR" sz="2000" dirty="0"/>
                  <a:t> étape : filtration glomérulaire (passage sang </a:t>
                </a:r>
                <a:r>
                  <a:rPr lang="fr-FR" sz="2000" dirty="0">
                    <a:sym typeface="Wingdings" panose="05000000000000000000" pitchFamily="2" charset="2"/>
                  </a:rPr>
                  <a:t> urine, passive, limité par le poids moléculaire ou le liaison à une protéine)</a:t>
                </a:r>
              </a:p>
              <a:p>
                <a:pPr>
                  <a:buFont typeface="Wingdings" panose="05000000000000000000" pitchFamily="2" charset="2"/>
                  <a:buChar char="v"/>
                </a:pPr>
                <a:r>
                  <a:rPr lang="fr-FR" sz="2000" dirty="0">
                    <a:sym typeface="Wingdings" panose="05000000000000000000" pitchFamily="2" charset="2"/>
                  </a:rPr>
                  <a:t> 2</a:t>
                </a:r>
                <a:r>
                  <a:rPr lang="fr-FR" sz="2000" baseline="30000" dirty="0">
                    <a:sym typeface="Wingdings" panose="05000000000000000000" pitchFamily="2" charset="2"/>
                  </a:rPr>
                  <a:t>ème</a:t>
                </a:r>
                <a:r>
                  <a:rPr lang="fr-FR" sz="2000" dirty="0">
                    <a:sym typeface="Wingdings" panose="05000000000000000000" pitchFamily="2" charset="2"/>
                  </a:rPr>
                  <a:t> étape : réabsorption (urine </a:t>
                </a:r>
                <a:r>
                  <a:rPr lang="fr-FR" sz="2000">
                    <a:sym typeface="Wingdings" panose="05000000000000000000" pitchFamily="2" charset="2"/>
                  </a:rPr>
                  <a:t> sang)</a:t>
                </a:r>
                <a:endParaRPr lang="fr-FR" sz="2000" dirty="0">
                  <a:sym typeface="Wingdings" panose="05000000000000000000" pitchFamily="2" charset="2"/>
                </a:endParaRPr>
              </a:p>
              <a:p>
                <a:pPr>
                  <a:buFont typeface="Wingdings" panose="05000000000000000000" pitchFamily="2" charset="2"/>
                  <a:buChar char="v"/>
                </a:pPr>
                <a:r>
                  <a:rPr lang="fr-FR" sz="2000" dirty="0">
                    <a:sym typeface="Wingdings" panose="05000000000000000000" pitchFamily="2" charset="2"/>
                  </a:rPr>
                  <a:t> 3</a:t>
                </a:r>
                <a:r>
                  <a:rPr lang="fr-FR" sz="2000" baseline="30000" dirty="0">
                    <a:sym typeface="Wingdings" panose="05000000000000000000" pitchFamily="2" charset="2"/>
                  </a:rPr>
                  <a:t>ème</a:t>
                </a:r>
                <a:r>
                  <a:rPr lang="fr-FR" sz="2000" dirty="0">
                    <a:sym typeface="Wingdings" panose="05000000000000000000" pitchFamily="2" charset="2"/>
                  </a:rPr>
                  <a:t> étape : sécrétion (plasma  urine, complète la 1</a:t>
                </a:r>
                <a:r>
                  <a:rPr lang="fr-FR" sz="2000" baseline="30000" dirty="0">
                    <a:sym typeface="Wingdings" panose="05000000000000000000" pitchFamily="2" charset="2"/>
                  </a:rPr>
                  <a:t>ère</a:t>
                </a:r>
                <a:r>
                  <a:rPr lang="fr-FR" sz="2000" dirty="0">
                    <a:sym typeface="Wingdings" panose="05000000000000000000" pitchFamily="2" charset="2"/>
                  </a:rPr>
                  <a:t> étape, active, nécessite de l’énergie, risque saturation et compétition).</a:t>
                </a:r>
              </a:p>
              <a:p>
                <a:pPr>
                  <a:buFont typeface="Wingdings" panose="05000000000000000000" pitchFamily="2" charset="2"/>
                  <a:buChar char="v"/>
                </a:pPr>
                <a:endParaRPr lang="fr-FR" sz="2000" dirty="0">
                  <a:sym typeface="Wingdings" panose="05000000000000000000" pitchFamily="2" charset="2"/>
                </a:endParaRPr>
              </a:p>
              <a:p>
                <a:pPr marL="0" indent="0">
                  <a:buNone/>
                </a:pPr>
                <a:r>
                  <a:rPr lang="fr-FR" sz="2000" b="1" u="sng" dirty="0">
                    <a:solidFill>
                      <a:srgbClr val="FF0000"/>
                    </a:solidFill>
                    <a:sym typeface="Wingdings" panose="05000000000000000000" pitchFamily="2" charset="2"/>
                  </a:rPr>
                  <a:t>La clairance détermine la dose, la demi vie détermine le rythme d’administration +++</a:t>
                </a:r>
              </a:p>
              <a:p>
                <a:pPr marL="0" indent="0">
                  <a:buNone/>
                </a:pPr>
                <a:endParaRPr lang="fr-FR" sz="2000" b="1" u="sng" dirty="0">
                  <a:solidFill>
                    <a:srgbClr val="FF0000"/>
                  </a:solidFill>
                  <a:sym typeface="Wingdings" panose="05000000000000000000" pitchFamily="2" charset="2"/>
                </a:endParaRPr>
              </a:p>
              <a:p>
                <a:pPr marL="0" indent="0">
                  <a:buNone/>
                </a:pPr>
                <a14:m>
                  <m:oMathPara xmlns:m="http://schemas.openxmlformats.org/officeDocument/2006/math">
                    <m:oMathParaPr>
                      <m:jc m:val="centerGroup"/>
                    </m:oMathParaPr>
                    <m:oMath xmlns:m="http://schemas.openxmlformats.org/officeDocument/2006/math">
                      <m:sSub>
                        <m:sSubPr>
                          <m:ctrlPr>
                            <a:rPr lang="fr-FR" i="1">
                              <a:latin typeface="Cambria Math" panose="02040503050406030204" pitchFamily="18" charset="0"/>
                            </a:rPr>
                          </m:ctrlPr>
                        </m:sSubPr>
                        <m:e>
                          <m:r>
                            <a:rPr lang="fr-FR" i="1">
                              <a:latin typeface="Cambria Math" panose="02040503050406030204" pitchFamily="18" charset="0"/>
                            </a:rPr>
                            <m:t>𝑇</m:t>
                          </m:r>
                        </m:e>
                        <m:sub>
                          <m:r>
                            <a:rPr lang="fr-FR" i="1">
                              <a:latin typeface="Cambria Math" panose="02040503050406030204" pitchFamily="18" charset="0"/>
                            </a:rPr>
                            <m:t>1/2</m:t>
                          </m:r>
                        </m:sub>
                      </m:sSub>
                      <m:r>
                        <a:rPr lang="fr-FR" i="1">
                          <a:latin typeface="Cambria Math" panose="02040503050406030204" pitchFamily="18" charset="0"/>
                        </a:rPr>
                        <m:t>= </m:t>
                      </m:r>
                      <m:f>
                        <m:fPr>
                          <m:ctrlPr>
                            <a:rPr lang="fr-FR" i="1">
                              <a:latin typeface="Cambria Math" panose="02040503050406030204" pitchFamily="18" charset="0"/>
                            </a:rPr>
                          </m:ctrlPr>
                        </m:fPr>
                        <m:num>
                          <m:r>
                            <a:rPr lang="fr-FR" i="1">
                              <a:latin typeface="Cambria Math" panose="02040503050406030204" pitchFamily="18" charset="0"/>
                            </a:rPr>
                            <m:t>𝐿𝑛</m:t>
                          </m:r>
                          <m:r>
                            <a:rPr lang="fr-FR" i="1">
                              <a:latin typeface="Cambria Math" panose="02040503050406030204" pitchFamily="18" charset="0"/>
                            </a:rPr>
                            <m:t>2 ×</m:t>
                          </m:r>
                          <m:sSub>
                            <m:sSubPr>
                              <m:ctrlPr>
                                <a:rPr lang="fr-FR" i="1">
                                  <a:latin typeface="Cambria Math" panose="02040503050406030204" pitchFamily="18" charset="0"/>
                                </a:rPr>
                              </m:ctrlPr>
                            </m:sSubPr>
                            <m:e>
                              <m:r>
                                <a:rPr lang="fr-FR" i="1">
                                  <a:latin typeface="Cambria Math" panose="02040503050406030204" pitchFamily="18" charset="0"/>
                                </a:rPr>
                                <m:t>𝑉</m:t>
                              </m:r>
                            </m:e>
                            <m:sub>
                              <m:r>
                                <a:rPr lang="fr-FR" i="1">
                                  <a:latin typeface="Cambria Math" panose="02040503050406030204" pitchFamily="18" charset="0"/>
                                </a:rPr>
                                <m:t>𝑑</m:t>
                              </m:r>
                            </m:sub>
                          </m:sSub>
                        </m:num>
                        <m:den>
                          <m:r>
                            <a:rPr lang="fr-FR" i="1">
                              <a:latin typeface="Cambria Math" panose="02040503050406030204" pitchFamily="18" charset="0"/>
                            </a:rPr>
                            <m:t>𝐶𝐿</m:t>
                          </m:r>
                        </m:den>
                      </m:f>
                    </m:oMath>
                  </m:oMathPara>
                </a14:m>
                <a:endParaRPr lang="fr-FR" dirty="0"/>
              </a:p>
              <a:p>
                <a:pPr marL="0" indent="0">
                  <a:buNone/>
                </a:pPr>
                <a:endParaRPr lang="fr-FR" sz="2000" b="1" u="sng" dirty="0">
                  <a:solidFill>
                    <a:srgbClr val="FF0000"/>
                  </a:solidFill>
                </a:endParaRPr>
              </a:p>
            </p:txBody>
          </p:sp>
        </mc:Choice>
        <mc:Fallback xmlns="">
          <p:sp>
            <p:nvSpPr>
              <p:cNvPr id="3" name="Espace réservé du contenu 2">
                <a:extLst>
                  <a:ext uri="{FF2B5EF4-FFF2-40B4-BE49-F238E27FC236}">
                    <a16:creationId xmlns:a16="http://schemas.microsoft.com/office/drawing/2014/main" id="{12A7538B-913D-4775-824D-BEBEF8F51853}"/>
                  </a:ext>
                </a:extLst>
              </p:cNvPr>
              <p:cNvSpPr>
                <a:spLocks noGrp="1" noRot="1" noChangeAspect="1" noMove="1" noResize="1" noEditPoints="1" noAdjustHandles="1" noChangeArrowheads="1" noChangeShapeType="1" noTextEdit="1"/>
              </p:cNvSpPr>
              <p:nvPr>
                <p:ph idx="1"/>
              </p:nvPr>
            </p:nvSpPr>
            <p:spPr>
              <a:blipFill>
                <a:blip r:embed="rId2"/>
                <a:stretch>
                  <a:fillRect l="-638" t="-1401" r="-348"/>
                </a:stretch>
              </a:blipFill>
            </p:spPr>
            <p:txBody>
              <a:bodyPr/>
              <a:lstStyle/>
              <a:p>
                <a:r>
                  <a:rPr lang="fr-FR">
                    <a:noFill/>
                  </a:rPr>
                  <a:t> </a:t>
                </a:r>
              </a:p>
            </p:txBody>
          </p:sp>
        </mc:Fallback>
      </mc:AlternateContent>
      <p:pic>
        <p:nvPicPr>
          <p:cNvPr id="5" name="Image 4">
            <a:extLst>
              <a:ext uri="{FF2B5EF4-FFF2-40B4-BE49-F238E27FC236}">
                <a16:creationId xmlns:a16="http://schemas.microsoft.com/office/drawing/2014/main" id="{200BF147-60F1-4CCF-B28B-D408DE5BAAD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10800000">
            <a:off x="10858766" y="9554"/>
            <a:ext cx="1333234" cy="1342965"/>
          </a:xfrm>
          <a:prstGeom prst="rect">
            <a:avLst/>
          </a:prstGeom>
        </p:spPr>
      </p:pic>
    </p:spTree>
    <p:extLst>
      <p:ext uri="{BB962C8B-B14F-4D97-AF65-F5344CB8AC3E}">
        <p14:creationId xmlns:p14="http://schemas.microsoft.com/office/powerpoint/2010/main" val="317782533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3E09182-34F2-44EA-A5D6-CC85791CD709}"/>
              </a:ext>
            </a:extLst>
          </p:cNvPr>
          <p:cNvSpPr>
            <a:spLocks noGrp="1"/>
          </p:cNvSpPr>
          <p:nvPr>
            <p:ph type="title"/>
          </p:nvPr>
        </p:nvSpPr>
        <p:spPr/>
        <p:txBody>
          <a:bodyPr/>
          <a:lstStyle/>
          <a:p>
            <a:r>
              <a:rPr lang="fr-FR" i="1" u="sng">
                <a:solidFill>
                  <a:srgbClr val="FF0000"/>
                </a:solidFill>
              </a:rPr>
              <a:t>Elimination hépatique</a:t>
            </a:r>
            <a:endParaRPr lang="fr-FR" i="1" u="sng" dirty="0">
              <a:solidFill>
                <a:srgbClr val="FF0000"/>
              </a:solidFill>
            </a:endParaRPr>
          </a:p>
        </p:txBody>
      </p:sp>
      <mc:AlternateContent xmlns:mc="http://schemas.openxmlformats.org/markup-compatibility/2006" xmlns:a14="http://schemas.microsoft.com/office/drawing/2010/main">
        <mc:Choice Requires="a14">
          <p:sp>
            <p:nvSpPr>
              <p:cNvPr id="3" name="Espace réservé du contenu 2">
                <a:extLst>
                  <a:ext uri="{FF2B5EF4-FFF2-40B4-BE49-F238E27FC236}">
                    <a16:creationId xmlns:a16="http://schemas.microsoft.com/office/drawing/2014/main" id="{98E5F40E-0EBE-4623-994A-6EEC1D0687E9}"/>
                  </a:ext>
                </a:extLst>
              </p:cNvPr>
              <p:cNvSpPr>
                <a:spLocks noGrp="1"/>
              </p:cNvSpPr>
              <p:nvPr>
                <p:ph idx="1"/>
              </p:nvPr>
            </p:nvSpPr>
            <p:spPr>
              <a:xfrm>
                <a:off x="924849" y="1690688"/>
                <a:ext cx="10515600" cy="4351338"/>
              </a:xfrm>
            </p:spPr>
            <p:txBody>
              <a:bodyPr/>
              <a:lstStyle/>
              <a:p>
                <a:pPr marL="0" indent="0">
                  <a:buNone/>
                </a:pPr>
                <a:r>
                  <a:rPr lang="fr-FR" sz="2000" dirty="0"/>
                  <a:t>Elimination biliaire ou intestinale, qui suit le cycle entéro-hépatique. </a:t>
                </a:r>
              </a:p>
              <a:p>
                <a:pPr marL="0" indent="0">
                  <a:buNone/>
                </a:pPr>
                <a:r>
                  <a:rPr lang="fr-FR" sz="2000" dirty="0"/>
                  <a:t>Crée une recirculation et la présence dans l’organisme est du coup plus longue. </a:t>
                </a:r>
              </a:p>
              <a:p>
                <a:pPr marL="0" indent="0">
                  <a:buNone/>
                </a:pPr>
                <a:endParaRPr lang="fr-FR" dirty="0"/>
              </a:p>
              <a:p>
                <a:pPr marL="0" indent="0">
                  <a:buNone/>
                </a:pPr>
                <a14:m>
                  <m:oMathPara xmlns:m="http://schemas.openxmlformats.org/officeDocument/2006/math">
                    <m:oMathParaPr>
                      <m:jc m:val="centerGroup"/>
                    </m:oMathParaPr>
                    <m:oMath xmlns:m="http://schemas.openxmlformats.org/officeDocument/2006/math">
                      <m:sSub>
                        <m:sSubPr>
                          <m:ctrlPr>
                            <a:rPr lang="fr-FR" i="1">
                              <a:latin typeface="Cambria Math" panose="02040503050406030204" pitchFamily="18" charset="0"/>
                            </a:rPr>
                          </m:ctrlPr>
                        </m:sSubPr>
                        <m:e>
                          <m:r>
                            <a:rPr lang="fr-FR" i="1">
                              <a:latin typeface="Cambria Math" panose="02040503050406030204" pitchFamily="18" charset="0"/>
                            </a:rPr>
                            <m:t>𝐶𝑙𝑖𝑛</m:t>
                          </m:r>
                        </m:e>
                        <m:sub>
                          <m:r>
                            <a:rPr lang="fr-FR" i="1">
                              <a:latin typeface="Cambria Math" panose="02040503050406030204" pitchFamily="18" charset="0"/>
                            </a:rPr>
                            <m:t>𝑓𝑜𝑖𝑒</m:t>
                          </m:r>
                        </m:sub>
                      </m:sSub>
                      <m:r>
                        <a:rPr lang="fr-FR" i="1">
                          <a:latin typeface="Cambria Math" panose="02040503050406030204" pitchFamily="18" charset="0"/>
                        </a:rPr>
                        <m:t>= </m:t>
                      </m:r>
                      <m:f>
                        <m:fPr>
                          <m:ctrlPr>
                            <a:rPr lang="fr-FR" i="1">
                              <a:latin typeface="Cambria Math" panose="02040503050406030204" pitchFamily="18" charset="0"/>
                            </a:rPr>
                          </m:ctrlPr>
                        </m:fPr>
                        <m:num>
                          <m:sSub>
                            <m:sSubPr>
                              <m:ctrlPr>
                                <a:rPr lang="fr-FR" i="1">
                                  <a:latin typeface="Cambria Math" panose="02040503050406030204" pitchFamily="18" charset="0"/>
                                </a:rPr>
                              </m:ctrlPr>
                            </m:sSubPr>
                            <m:e>
                              <m:r>
                                <a:rPr lang="fr-FR" i="1">
                                  <a:latin typeface="Cambria Math" panose="02040503050406030204" pitchFamily="18" charset="0"/>
                                </a:rPr>
                                <m:t>𝑄</m:t>
                              </m:r>
                            </m:e>
                            <m:sub>
                              <m:r>
                                <a:rPr lang="fr-FR" i="1">
                                  <a:latin typeface="Cambria Math" panose="02040503050406030204" pitchFamily="18" charset="0"/>
                                </a:rPr>
                                <m:t>𝐻</m:t>
                              </m:r>
                            </m:sub>
                          </m:sSub>
                          <m:r>
                            <a:rPr lang="fr-FR" i="1">
                              <a:latin typeface="Cambria Math" panose="02040503050406030204" pitchFamily="18" charset="0"/>
                            </a:rPr>
                            <m:t> × </m:t>
                          </m:r>
                          <m:sSub>
                            <m:sSubPr>
                              <m:ctrlPr>
                                <a:rPr lang="fr-FR" i="1">
                                  <a:latin typeface="Cambria Math" panose="02040503050406030204" pitchFamily="18" charset="0"/>
                                </a:rPr>
                              </m:ctrlPr>
                            </m:sSubPr>
                            <m:e>
                              <m:r>
                                <a:rPr lang="fr-FR" i="1">
                                  <a:latin typeface="Cambria Math" panose="02040503050406030204" pitchFamily="18" charset="0"/>
                                </a:rPr>
                                <m:t>𝐸</m:t>
                              </m:r>
                            </m:e>
                            <m:sub>
                              <m:r>
                                <a:rPr lang="fr-FR" i="1">
                                  <a:latin typeface="Cambria Math" panose="02040503050406030204" pitchFamily="18" charset="0"/>
                                </a:rPr>
                                <m:t>𝐻</m:t>
                              </m:r>
                            </m:sub>
                          </m:sSub>
                        </m:num>
                        <m:den>
                          <m:r>
                            <a:rPr lang="fr-FR" i="1">
                              <a:latin typeface="Cambria Math" panose="02040503050406030204" pitchFamily="18" charset="0"/>
                            </a:rPr>
                            <m:t>(1−</m:t>
                          </m:r>
                          <m:sSub>
                            <m:sSubPr>
                              <m:ctrlPr>
                                <a:rPr lang="fr-FR" i="1">
                                  <a:latin typeface="Cambria Math" panose="02040503050406030204" pitchFamily="18" charset="0"/>
                                </a:rPr>
                              </m:ctrlPr>
                            </m:sSubPr>
                            <m:e>
                              <m:r>
                                <a:rPr lang="fr-FR" i="1">
                                  <a:latin typeface="Cambria Math" panose="02040503050406030204" pitchFamily="18" charset="0"/>
                                </a:rPr>
                                <m:t>𝐸</m:t>
                              </m:r>
                            </m:e>
                            <m:sub>
                              <m:r>
                                <a:rPr lang="fr-FR" i="1">
                                  <a:latin typeface="Cambria Math" panose="02040503050406030204" pitchFamily="18" charset="0"/>
                                </a:rPr>
                                <m:t>𝐻</m:t>
                              </m:r>
                            </m:sub>
                          </m:sSub>
                          <m:r>
                            <a:rPr lang="fr-FR" i="1">
                              <a:latin typeface="Cambria Math" panose="02040503050406030204" pitchFamily="18" charset="0"/>
                            </a:rPr>
                            <m:t>)</m:t>
                          </m:r>
                        </m:den>
                      </m:f>
                    </m:oMath>
                  </m:oMathPara>
                </a14:m>
                <a:endParaRPr lang="fr-FR" dirty="0"/>
              </a:p>
              <a:p>
                <a:pPr marL="0" indent="0">
                  <a:buNone/>
                </a:pPr>
                <a:endParaRPr lang="fr-FR" dirty="0"/>
              </a:p>
            </p:txBody>
          </p:sp>
        </mc:Choice>
        <mc:Fallback xmlns="">
          <p:sp>
            <p:nvSpPr>
              <p:cNvPr id="3" name="Espace réservé du contenu 2">
                <a:extLst>
                  <a:ext uri="{FF2B5EF4-FFF2-40B4-BE49-F238E27FC236}">
                    <a16:creationId xmlns:a16="http://schemas.microsoft.com/office/drawing/2014/main" id="{98E5F40E-0EBE-4623-994A-6EEC1D0687E9}"/>
                  </a:ext>
                </a:extLst>
              </p:cNvPr>
              <p:cNvSpPr>
                <a:spLocks noGrp="1" noRot="1" noChangeAspect="1" noMove="1" noResize="1" noEditPoints="1" noAdjustHandles="1" noChangeArrowheads="1" noChangeShapeType="1" noTextEdit="1"/>
              </p:cNvSpPr>
              <p:nvPr>
                <p:ph idx="1"/>
              </p:nvPr>
            </p:nvSpPr>
            <p:spPr>
              <a:xfrm>
                <a:off x="924849" y="1690688"/>
                <a:ext cx="10515600" cy="4351338"/>
              </a:xfrm>
              <a:blipFill>
                <a:blip r:embed="rId2"/>
                <a:stretch>
                  <a:fillRect l="-638" t="-1401"/>
                </a:stretch>
              </a:blipFill>
            </p:spPr>
            <p:txBody>
              <a:bodyPr/>
              <a:lstStyle/>
              <a:p>
                <a:r>
                  <a:rPr lang="fr-FR">
                    <a:noFill/>
                  </a:rPr>
                  <a:t> </a:t>
                </a:r>
              </a:p>
            </p:txBody>
          </p:sp>
        </mc:Fallback>
      </mc:AlternateContent>
      <p:pic>
        <p:nvPicPr>
          <p:cNvPr id="12" name="Image 11">
            <a:extLst>
              <a:ext uri="{FF2B5EF4-FFF2-40B4-BE49-F238E27FC236}">
                <a16:creationId xmlns:a16="http://schemas.microsoft.com/office/drawing/2014/main" id="{BDA631F2-E944-4C5F-8295-97A6D14CE010}"/>
              </a:ext>
            </a:extLst>
          </p:cNvPr>
          <p:cNvPicPr>
            <a:picLocks noChangeAspect="1"/>
          </p:cNvPicPr>
          <p:nvPr/>
        </p:nvPicPr>
        <p:blipFill rotWithShape="1">
          <a:blip r:embed="rId3">
            <a:extLst>
              <a:ext uri="{28A0092B-C50C-407E-A947-70E740481C1C}">
                <a14:useLocalDpi xmlns:a14="http://schemas.microsoft.com/office/drawing/2010/main" val="0"/>
              </a:ext>
            </a:extLst>
          </a:blip>
          <a:srcRect l="25152" t="46309" r="25286" b="32700"/>
          <a:stretch/>
        </p:blipFill>
        <p:spPr>
          <a:xfrm>
            <a:off x="2452770" y="4441874"/>
            <a:ext cx="7286460" cy="1735089"/>
          </a:xfrm>
          <a:prstGeom prst="rect">
            <a:avLst/>
          </a:prstGeom>
        </p:spPr>
      </p:pic>
      <p:pic>
        <p:nvPicPr>
          <p:cNvPr id="16" name="Image 15">
            <a:extLst>
              <a:ext uri="{FF2B5EF4-FFF2-40B4-BE49-F238E27FC236}">
                <a16:creationId xmlns:a16="http://schemas.microsoft.com/office/drawing/2014/main" id="{F521B013-9EF1-4149-B379-01351F24BCA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10800000">
            <a:off x="10761785" y="-14703"/>
            <a:ext cx="1430215" cy="1440654"/>
          </a:xfrm>
          <a:prstGeom prst="rect">
            <a:avLst/>
          </a:prstGeom>
        </p:spPr>
      </p:pic>
    </p:spTree>
    <p:extLst>
      <p:ext uri="{BB962C8B-B14F-4D97-AF65-F5344CB8AC3E}">
        <p14:creationId xmlns:p14="http://schemas.microsoft.com/office/powerpoint/2010/main" val="52999946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885CCA0-613B-4AB8-88BA-AB74E26F682E}"/>
              </a:ext>
            </a:extLst>
          </p:cNvPr>
          <p:cNvSpPr>
            <a:spLocks noGrp="1"/>
          </p:cNvSpPr>
          <p:nvPr>
            <p:ph type="title"/>
          </p:nvPr>
        </p:nvSpPr>
        <p:spPr/>
        <p:txBody>
          <a:bodyPr/>
          <a:lstStyle/>
          <a:p>
            <a:r>
              <a:rPr lang="fr-FR" i="1" u="sng" dirty="0">
                <a:solidFill>
                  <a:srgbClr val="FF0000"/>
                </a:solidFill>
              </a:rPr>
              <a:t>Elimination</a:t>
            </a:r>
          </a:p>
        </p:txBody>
      </p:sp>
      <p:sp>
        <p:nvSpPr>
          <p:cNvPr id="3" name="Espace réservé du contenu 2">
            <a:extLst>
              <a:ext uri="{FF2B5EF4-FFF2-40B4-BE49-F238E27FC236}">
                <a16:creationId xmlns:a16="http://schemas.microsoft.com/office/drawing/2014/main" id="{109099AC-A673-48D3-BF56-8E867823FDFB}"/>
              </a:ext>
            </a:extLst>
          </p:cNvPr>
          <p:cNvSpPr>
            <a:spLocks noGrp="1"/>
          </p:cNvSpPr>
          <p:nvPr>
            <p:ph idx="1"/>
          </p:nvPr>
        </p:nvSpPr>
        <p:spPr/>
        <p:txBody>
          <a:bodyPr>
            <a:normAutofit/>
          </a:bodyPr>
          <a:lstStyle/>
          <a:p>
            <a:pPr marL="0" indent="0">
              <a:buNone/>
            </a:pPr>
            <a:r>
              <a:rPr lang="fr-FR" sz="2000" dirty="0"/>
              <a:t>2 paramètres sont à retenir pour les </a:t>
            </a:r>
            <a:r>
              <a:rPr lang="fr-FR" sz="2000" dirty="0" err="1"/>
              <a:t>QCMs</a:t>
            </a:r>
            <a:r>
              <a:rPr lang="fr-FR" sz="2000" dirty="0"/>
              <a:t> : </a:t>
            </a:r>
          </a:p>
          <a:p>
            <a:pPr>
              <a:buFont typeface="Wingdings" panose="05000000000000000000" pitchFamily="2" charset="2"/>
              <a:buChar char="v"/>
            </a:pPr>
            <a:r>
              <a:rPr lang="fr-FR" sz="2000" dirty="0"/>
              <a:t> </a:t>
            </a:r>
            <a:r>
              <a:rPr lang="fr-FR" sz="2000" b="1" dirty="0">
                <a:solidFill>
                  <a:srgbClr val="FF0000"/>
                </a:solidFill>
              </a:rPr>
              <a:t>5 demi-vies </a:t>
            </a:r>
            <a:r>
              <a:rPr lang="fr-FR" sz="2000" dirty="0"/>
              <a:t>: temps qu’il faut pour arriver à l’équilibre</a:t>
            </a:r>
          </a:p>
          <a:p>
            <a:pPr>
              <a:buFont typeface="Wingdings" panose="05000000000000000000" pitchFamily="2" charset="2"/>
              <a:buChar char="v"/>
            </a:pPr>
            <a:r>
              <a:rPr lang="fr-FR" sz="2000" dirty="0"/>
              <a:t> </a:t>
            </a:r>
            <a:r>
              <a:rPr lang="fr-FR" sz="2000" b="1" dirty="0">
                <a:solidFill>
                  <a:srgbClr val="FF0000"/>
                </a:solidFill>
              </a:rPr>
              <a:t>7 demi-vies </a:t>
            </a:r>
            <a:r>
              <a:rPr lang="fr-FR" sz="2000" dirty="0"/>
              <a:t>: temps qu’il faut pour éliminer 99% du médicament du sang/de l’organisme</a:t>
            </a:r>
          </a:p>
          <a:p>
            <a:pPr>
              <a:buFont typeface="Wingdings" panose="05000000000000000000" pitchFamily="2" charset="2"/>
              <a:buChar char="v"/>
            </a:pPr>
            <a:endParaRPr lang="fr-FR" sz="2000" dirty="0"/>
          </a:p>
          <a:p>
            <a:pPr marL="0" indent="0">
              <a:buNone/>
            </a:pPr>
            <a:r>
              <a:rPr lang="fr-FR" sz="2000" dirty="0"/>
              <a:t>½ vie : le temps nécessaire pour que la concentration du médicament diminue de moitié.</a:t>
            </a:r>
          </a:p>
          <a:p>
            <a:pPr marL="0" indent="0">
              <a:buNone/>
            </a:pPr>
            <a:endParaRPr lang="fr-FR" sz="2000" dirty="0"/>
          </a:p>
          <a:p>
            <a:pPr marL="0" indent="0">
              <a:buNone/>
            </a:pPr>
            <a:r>
              <a:rPr lang="fr-FR" sz="2000" dirty="0"/>
              <a:t>Pour les autres formules, allez voir la fiche récap </a:t>
            </a:r>
            <a:r>
              <a:rPr lang="fr-FR" sz="2000" dirty="0">
                <a:sym typeface="Wingdings" panose="05000000000000000000" pitchFamily="2" charset="2"/>
              </a:rPr>
              <a:t></a:t>
            </a:r>
            <a:endParaRPr lang="fr-FR" sz="2000" dirty="0"/>
          </a:p>
        </p:txBody>
      </p:sp>
      <p:pic>
        <p:nvPicPr>
          <p:cNvPr id="5" name="Image 4">
            <a:extLst>
              <a:ext uri="{FF2B5EF4-FFF2-40B4-BE49-F238E27FC236}">
                <a16:creationId xmlns:a16="http://schemas.microsoft.com/office/drawing/2014/main" id="{2486C8B7-224E-41EA-B05E-A3F7C8FA8EC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rot="10800000">
            <a:off x="10652025" y="-17836"/>
            <a:ext cx="1539974" cy="1551214"/>
          </a:xfrm>
          <a:prstGeom prst="rect">
            <a:avLst/>
          </a:prstGeom>
        </p:spPr>
      </p:pic>
    </p:spTree>
    <p:extLst>
      <p:ext uri="{BB962C8B-B14F-4D97-AF65-F5344CB8AC3E}">
        <p14:creationId xmlns:p14="http://schemas.microsoft.com/office/powerpoint/2010/main" val="306715418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56F5174-31D9-4DBB-AAB7-A1FD7BDB13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614875"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AE113210-7872-481A-ADE6-3A05CCAF5EB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re 1">
            <a:extLst>
              <a:ext uri="{FF2B5EF4-FFF2-40B4-BE49-F238E27FC236}">
                <a16:creationId xmlns:a16="http://schemas.microsoft.com/office/drawing/2014/main" id="{63745CF6-9A1B-4DBF-8316-EEA6C9A8B2D9}"/>
              </a:ext>
            </a:extLst>
          </p:cNvPr>
          <p:cNvSpPr>
            <a:spLocks noGrp="1"/>
          </p:cNvSpPr>
          <p:nvPr>
            <p:ph type="title"/>
          </p:nvPr>
        </p:nvSpPr>
        <p:spPr>
          <a:xfrm>
            <a:off x="6094105" y="802955"/>
            <a:ext cx="4977976" cy="1454051"/>
          </a:xfrm>
        </p:spPr>
        <p:txBody>
          <a:bodyPr>
            <a:normAutofit/>
          </a:bodyPr>
          <a:lstStyle/>
          <a:p>
            <a:r>
              <a:rPr lang="fr-FR" b="1" i="1" u="sng" dirty="0">
                <a:solidFill>
                  <a:srgbClr val="FF0000"/>
                </a:solidFill>
              </a:rPr>
              <a:t>Phase pharmacodynamique</a:t>
            </a:r>
          </a:p>
        </p:txBody>
      </p:sp>
      <p:sp>
        <p:nvSpPr>
          <p:cNvPr id="14" name="Freeform 62">
            <a:extLst>
              <a:ext uri="{FF2B5EF4-FFF2-40B4-BE49-F238E27FC236}">
                <a16:creationId xmlns:a16="http://schemas.microsoft.com/office/drawing/2014/main" id="{F9A95BEE-6BB1-4A28-A8E6-A34B2E42EF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8619"/>
            <a:ext cx="5000438" cy="5400962"/>
          </a:xfrm>
          <a:custGeom>
            <a:avLst/>
            <a:gdLst>
              <a:gd name="connsiteX0" fmla="*/ 2299956 w 5000438"/>
              <a:gd name="connsiteY0" fmla="*/ 0 h 5400962"/>
              <a:gd name="connsiteX1" fmla="*/ 5000438 w 5000438"/>
              <a:gd name="connsiteY1" fmla="*/ 2700481 h 5400962"/>
              <a:gd name="connsiteX2" fmla="*/ 2299956 w 5000438"/>
              <a:gd name="connsiteY2" fmla="*/ 5400962 h 5400962"/>
              <a:gd name="connsiteX3" fmla="*/ 60675 w 5000438"/>
              <a:gd name="connsiteY3" fmla="*/ 4210346 h 5400962"/>
              <a:gd name="connsiteX4" fmla="*/ 0 w 5000438"/>
              <a:gd name="connsiteY4" fmla="*/ 4110472 h 5400962"/>
              <a:gd name="connsiteX5" fmla="*/ 0 w 5000438"/>
              <a:gd name="connsiteY5" fmla="*/ 1290491 h 5400962"/>
              <a:gd name="connsiteX6" fmla="*/ 60675 w 5000438"/>
              <a:gd name="connsiteY6" fmla="*/ 1190617 h 5400962"/>
              <a:gd name="connsiteX7" fmla="*/ 2299956 w 5000438"/>
              <a:gd name="connsiteY7" fmla="*/ 0 h 540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00438" h="5400962">
                <a:moveTo>
                  <a:pt x="2299956" y="0"/>
                </a:moveTo>
                <a:cubicBezTo>
                  <a:pt x="3791390" y="0"/>
                  <a:pt x="5000438" y="1209047"/>
                  <a:pt x="5000438" y="2700481"/>
                </a:cubicBezTo>
                <a:cubicBezTo>
                  <a:pt x="5000438" y="4191915"/>
                  <a:pt x="3791390" y="5400962"/>
                  <a:pt x="2299956" y="5400962"/>
                </a:cubicBezTo>
                <a:cubicBezTo>
                  <a:pt x="1367810" y="5400962"/>
                  <a:pt x="545971" y="4928678"/>
                  <a:pt x="60675" y="4210346"/>
                </a:cubicBezTo>
                <a:lnTo>
                  <a:pt x="0" y="4110472"/>
                </a:lnTo>
                <a:lnTo>
                  <a:pt x="0" y="1290491"/>
                </a:lnTo>
                <a:lnTo>
                  <a:pt x="60675" y="1190617"/>
                </a:lnTo>
                <a:cubicBezTo>
                  <a:pt x="545971" y="472284"/>
                  <a:pt x="1367810" y="0"/>
                  <a:pt x="2299956"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Image 4" descr="Une image contenant intérieur, table, assis, surface&#10;&#10;Description générée automatiquement">
            <a:extLst>
              <a:ext uri="{FF2B5EF4-FFF2-40B4-BE49-F238E27FC236}">
                <a16:creationId xmlns:a16="http://schemas.microsoft.com/office/drawing/2014/main" id="{A317DC74-FB8A-4CE0-B8A4-7ECA552F2703}"/>
              </a:ext>
            </a:extLst>
          </p:cNvPr>
          <p:cNvPicPr>
            <a:picLocks noChangeAspect="1"/>
          </p:cNvPicPr>
          <p:nvPr/>
        </p:nvPicPr>
        <p:blipFill rotWithShape="1">
          <a:blip r:embed="rId3">
            <a:alphaModFix/>
            <a:extLst>
              <a:ext uri="{28A0092B-C50C-407E-A947-70E740481C1C}">
                <a14:useLocalDpi xmlns:a14="http://schemas.microsoft.com/office/drawing/2010/main" val="0"/>
              </a:ext>
            </a:extLst>
          </a:blip>
          <a:srcRect l="4458" r="-3" b="-3"/>
          <a:stretch/>
        </p:blipFill>
        <p:spPr>
          <a:xfrm>
            <a:off x="20" y="907231"/>
            <a:ext cx="4838021" cy="5063738"/>
          </a:xfrm>
          <a:custGeom>
            <a:avLst/>
            <a:gdLst/>
            <a:ahLst/>
            <a:cxnLst/>
            <a:rect l="l" t="t" r="r" b="b"/>
            <a:pathLst>
              <a:path w="4838041" h="5063738">
                <a:moveTo>
                  <a:pt x="2306172" y="0"/>
                </a:moveTo>
                <a:cubicBezTo>
                  <a:pt x="3704485" y="0"/>
                  <a:pt x="4838041" y="1133556"/>
                  <a:pt x="4838041" y="2531869"/>
                </a:cubicBezTo>
                <a:cubicBezTo>
                  <a:pt x="4838041" y="3930182"/>
                  <a:pt x="3704485" y="5063738"/>
                  <a:pt x="2306172" y="5063738"/>
                </a:cubicBezTo>
                <a:cubicBezTo>
                  <a:pt x="1344832" y="5063738"/>
                  <a:pt x="508631" y="4527956"/>
                  <a:pt x="79886" y="3738709"/>
                </a:cubicBezTo>
                <a:lnTo>
                  <a:pt x="0" y="3572876"/>
                </a:lnTo>
                <a:lnTo>
                  <a:pt x="0" y="1490863"/>
                </a:lnTo>
                <a:lnTo>
                  <a:pt x="79886" y="1325030"/>
                </a:lnTo>
                <a:cubicBezTo>
                  <a:pt x="508631" y="535783"/>
                  <a:pt x="1344832" y="0"/>
                  <a:pt x="2306172" y="0"/>
                </a:cubicBezTo>
                <a:close/>
              </a:path>
            </a:pathLst>
          </a:custGeom>
          <a:effectLst>
            <a:softEdge rad="0"/>
          </a:effectLst>
        </p:spPr>
      </p:pic>
      <p:sp>
        <p:nvSpPr>
          <p:cNvPr id="3" name="Espace réservé du contenu 2">
            <a:extLst>
              <a:ext uri="{FF2B5EF4-FFF2-40B4-BE49-F238E27FC236}">
                <a16:creationId xmlns:a16="http://schemas.microsoft.com/office/drawing/2014/main" id="{DABF648F-C859-4F2B-AB80-BF2B03825385}"/>
              </a:ext>
            </a:extLst>
          </p:cNvPr>
          <p:cNvSpPr>
            <a:spLocks noGrp="1"/>
          </p:cNvSpPr>
          <p:nvPr>
            <p:ph idx="1"/>
          </p:nvPr>
        </p:nvSpPr>
        <p:spPr>
          <a:xfrm>
            <a:off x="6090574" y="2421682"/>
            <a:ext cx="4977578" cy="3639289"/>
          </a:xfrm>
        </p:spPr>
        <p:txBody>
          <a:bodyPr anchor="ctr">
            <a:normAutofit/>
          </a:bodyPr>
          <a:lstStyle/>
          <a:p>
            <a:pPr marL="0" indent="0">
              <a:buNone/>
            </a:pPr>
            <a:r>
              <a:rPr lang="fr-FR" sz="2000" dirty="0">
                <a:solidFill>
                  <a:srgbClr val="000000"/>
                </a:solidFill>
              </a:rPr>
              <a:t>L’étude des effets du médicament sur le corps humain et de son mécanisme d’action sur le corps humain.</a:t>
            </a:r>
          </a:p>
          <a:p>
            <a:pPr marL="0" indent="0">
              <a:buNone/>
            </a:pPr>
            <a:r>
              <a:rPr lang="fr-FR" sz="2000" dirty="0">
                <a:solidFill>
                  <a:srgbClr val="000000"/>
                </a:solidFill>
              </a:rPr>
              <a:t>L’objectif est de comprendre ce qu’il se passe entre la dose qu’on administre et la réponse qu’on obtient.</a:t>
            </a:r>
          </a:p>
        </p:txBody>
      </p:sp>
    </p:spTree>
    <p:extLst>
      <p:ext uri="{BB962C8B-B14F-4D97-AF65-F5344CB8AC3E}">
        <p14:creationId xmlns:p14="http://schemas.microsoft.com/office/powerpoint/2010/main" val="331468686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D92C887-6A42-4AAC-A3EE-D32C68ED88D0}"/>
              </a:ext>
            </a:extLst>
          </p:cNvPr>
          <p:cNvSpPr>
            <a:spLocks noGrp="1"/>
          </p:cNvSpPr>
          <p:nvPr>
            <p:ph type="title"/>
          </p:nvPr>
        </p:nvSpPr>
        <p:spPr/>
        <p:txBody>
          <a:bodyPr/>
          <a:lstStyle/>
          <a:p>
            <a:r>
              <a:rPr lang="fr-FR" i="1" u="sng" dirty="0">
                <a:solidFill>
                  <a:srgbClr val="FF0000"/>
                </a:solidFill>
              </a:rPr>
              <a:t>Pharmacodynamie</a:t>
            </a:r>
          </a:p>
        </p:txBody>
      </p:sp>
      <p:sp>
        <p:nvSpPr>
          <p:cNvPr id="3" name="Espace réservé du contenu 2">
            <a:extLst>
              <a:ext uri="{FF2B5EF4-FFF2-40B4-BE49-F238E27FC236}">
                <a16:creationId xmlns:a16="http://schemas.microsoft.com/office/drawing/2014/main" id="{5B28FC00-A777-4E8C-82B2-732628D73E4F}"/>
              </a:ext>
            </a:extLst>
          </p:cNvPr>
          <p:cNvSpPr>
            <a:spLocks noGrp="1"/>
          </p:cNvSpPr>
          <p:nvPr>
            <p:ph idx="1"/>
          </p:nvPr>
        </p:nvSpPr>
        <p:spPr/>
        <p:txBody>
          <a:bodyPr>
            <a:normAutofit/>
          </a:bodyPr>
          <a:lstStyle/>
          <a:p>
            <a:pPr marL="0" indent="0">
              <a:buNone/>
            </a:pPr>
            <a:r>
              <a:rPr lang="fr-FR" sz="2000" dirty="0"/>
              <a:t>Le PA va sur son site d’action pour obtenir une réponse pharmacodynamique : </a:t>
            </a:r>
            <a:r>
              <a:rPr lang="fr-FR" sz="2000" b="1" dirty="0">
                <a:solidFill>
                  <a:srgbClr val="FF0000"/>
                </a:solidFill>
              </a:rPr>
              <a:t>l’effet thérapeutique </a:t>
            </a:r>
            <a:r>
              <a:rPr lang="fr-FR" sz="2000" dirty="0">
                <a:sym typeface="Wingdings" panose="05000000000000000000" pitchFamily="2" charset="2"/>
              </a:rPr>
              <a:t> </a:t>
            </a:r>
          </a:p>
          <a:p>
            <a:pPr marL="0" indent="0">
              <a:buNone/>
            </a:pPr>
            <a:r>
              <a:rPr lang="fr-FR" sz="2000" dirty="0">
                <a:sym typeface="Wingdings" panose="05000000000000000000" pitchFamily="2" charset="2"/>
              </a:rPr>
              <a:t>Quand on étudie la courbe dose-réponse d’une population on se retrouve avec une courbe de Gauss (cc la </a:t>
            </a:r>
            <a:r>
              <a:rPr lang="fr-FR" sz="2000" dirty="0" err="1">
                <a:sym typeface="Wingdings" panose="05000000000000000000" pitchFamily="2" charset="2"/>
              </a:rPr>
              <a:t>biostat</a:t>
            </a:r>
            <a:r>
              <a:rPr lang="fr-FR" sz="2000" dirty="0">
                <a:sym typeface="Wingdings" panose="05000000000000000000" pitchFamily="2" charset="2"/>
              </a:rPr>
              <a:t> &lt;3). On a des patients à réponse faible (peu), des patients à réponse moyenne (majorité) et des patients à réponse maximale (peu).</a:t>
            </a:r>
          </a:p>
          <a:p>
            <a:pPr marL="0" indent="0">
              <a:buNone/>
            </a:pPr>
            <a:r>
              <a:rPr lang="fr-FR" sz="2000" dirty="0">
                <a:sym typeface="Wingdings" panose="05000000000000000000" pitchFamily="2" charset="2"/>
              </a:rPr>
              <a:t>Tout le monde ne réagit pas pareil  nécessité de </a:t>
            </a:r>
            <a:r>
              <a:rPr lang="fr-FR" sz="2000" b="1" dirty="0">
                <a:solidFill>
                  <a:srgbClr val="FF0000"/>
                </a:solidFill>
                <a:sym typeface="Wingdings" panose="05000000000000000000" pitchFamily="2" charset="2"/>
              </a:rPr>
              <a:t>s’adapter</a:t>
            </a:r>
            <a:endParaRPr lang="fr-FR" sz="2000" b="1" dirty="0">
              <a:solidFill>
                <a:srgbClr val="FF0000"/>
              </a:solidFill>
            </a:endParaRPr>
          </a:p>
        </p:txBody>
      </p:sp>
      <p:pic>
        <p:nvPicPr>
          <p:cNvPr id="5" name="Image 4" descr="Une image contenant texte&#10;&#10;Description générée automatiquement">
            <a:extLst>
              <a:ext uri="{FF2B5EF4-FFF2-40B4-BE49-F238E27FC236}">
                <a16:creationId xmlns:a16="http://schemas.microsoft.com/office/drawing/2014/main" id="{EC3FC3E3-61B1-4216-AAA3-703C0A42B8AD}"/>
              </a:ext>
            </a:extLst>
          </p:cNvPr>
          <p:cNvPicPr>
            <a:picLocks noChangeAspect="1"/>
          </p:cNvPicPr>
          <p:nvPr/>
        </p:nvPicPr>
        <p:blipFill rotWithShape="1">
          <a:blip r:embed="rId2">
            <a:extLst>
              <a:ext uri="{28A0092B-C50C-407E-A947-70E740481C1C}">
                <a14:useLocalDpi xmlns:a14="http://schemas.microsoft.com/office/drawing/2010/main" val="0"/>
              </a:ext>
            </a:extLst>
          </a:blip>
          <a:srcRect b="14923"/>
          <a:stretch/>
        </p:blipFill>
        <p:spPr>
          <a:xfrm>
            <a:off x="3249173" y="3927369"/>
            <a:ext cx="5693654" cy="2930631"/>
          </a:xfrm>
          <a:prstGeom prst="rect">
            <a:avLst/>
          </a:prstGeom>
        </p:spPr>
      </p:pic>
      <p:pic>
        <p:nvPicPr>
          <p:cNvPr id="7" name="Image 6">
            <a:extLst>
              <a:ext uri="{FF2B5EF4-FFF2-40B4-BE49-F238E27FC236}">
                <a16:creationId xmlns:a16="http://schemas.microsoft.com/office/drawing/2014/main" id="{5A5C6E6E-6524-495B-B3BB-45E52205CAB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10800000">
            <a:off x="10725693" y="0"/>
            <a:ext cx="1466307" cy="1477009"/>
          </a:xfrm>
          <a:prstGeom prst="rect">
            <a:avLst/>
          </a:prstGeom>
        </p:spPr>
      </p:pic>
    </p:spTree>
    <p:extLst>
      <p:ext uri="{BB962C8B-B14F-4D97-AF65-F5344CB8AC3E}">
        <p14:creationId xmlns:p14="http://schemas.microsoft.com/office/powerpoint/2010/main" val="389025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73D5F77-2041-473D-84CE-3F91091C4F94}"/>
              </a:ext>
            </a:extLst>
          </p:cNvPr>
          <p:cNvSpPr>
            <a:spLocks noGrp="1"/>
          </p:cNvSpPr>
          <p:nvPr>
            <p:ph type="title"/>
          </p:nvPr>
        </p:nvSpPr>
        <p:spPr/>
        <p:txBody>
          <a:bodyPr/>
          <a:lstStyle/>
          <a:p>
            <a:r>
              <a:rPr lang="fr-FR" i="1" u="sng" dirty="0">
                <a:solidFill>
                  <a:srgbClr val="FF0000"/>
                </a:solidFill>
              </a:rPr>
              <a:t>Pharmacodynamie</a:t>
            </a:r>
          </a:p>
        </p:txBody>
      </p:sp>
      <p:sp>
        <p:nvSpPr>
          <p:cNvPr id="3" name="Espace réservé du contenu 2">
            <a:extLst>
              <a:ext uri="{FF2B5EF4-FFF2-40B4-BE49-F238E27FC236}">
                <a16:creationId xmlns:a16="http://schemas.microsoft.com/office/drawing/2014/main" id="{05FC898A-C4D7-42D1-93E2-315F9DBAA001}"/>
              </a:ext>
            </a:extLst>
          </p:cNvPr>
          <p:cNvSpPr>
            <a:spLocks noGrp="1"/>
          </p:cNvSpPr>
          <p:nvPr>
            <p:ph idx="1"/>
          </p:nvPr>
        </p:nvSpPr>
        <p:spPr/>
        <p:txBody>
          <a:bodyPr>
            <a:normAutofit/>
          </a:bodyPr>
          <a:lstStyle/>
          <a:p>
            <a:pPr marL="0" indent="0">
              <a:buNone/>
            </a:pPr>
            <a:r>
              <a:rPr lang="fr-FR" sz="2000" b="1" dirty="0"/>
              <a:t>Fonctionnement</a:t>
            </a:r>
            <a:r>
              <a:rPr lang="fr-FR" sz="2000" dirty="0"/>
              <a:t> : clé-serrure. On peut avoir des actions agoniste ou antagoniste</a:t>
            </a:r>
          </a:p>
          <a:p>
            <a:pPr marL="0" indent="0">
              <a:buNone/>
            </a:pPr>
            <a:r>
              <a:rPr lang="fr-FR" sz="2000" dirty="0"/>
              <a:t>On étudie les interactions en tenant compte des différents types de récepteurs et des caractéristiques de la liaison. Et on le fait à travers des courbes dose-réponse, agoniste/antagoniste, sélectivité, variabilité de la réponse et notion de la marge thérapeutique. </a:t>
            </a:r>
          </a:p>
          <a:p>
            <a:pPr marL="0" indent="0">
              <a:buNone/>
            </a:pPr>
            <a:endParaRPr lang="fr-FR" sz="2000" dirty="0"/>
          </a:p>
          <a:p>
            <a:pPr marL="0" indent="0">
              <a:buNone/>
            </a:pPr>
            <a:r>
              <a:rPr lang="fr-FR" sz="2000" u="sng" dirty="0"/>
              <a:t>Différents types de récepteurs </a:t>
            </a:r>
            <a:r>
              <a:rPr lang="fr-FR" sz="2000" dirty="0"/>
              <a:t>: protéines dans la membrane cellulaire ou à l’intérieur de la cellule </a:t>
            </a:r>
          </a:p>
          <a:p>
            <a:pPr lvl="0" fontAlgn="auto">
              <a:buFont typeface="Wingdings" panose="05000000000000000000" pitchFamily="2" charset="2"/>
              <a:buChar char="v"/>
            </a:pPr>
            <a:r>
              <a:rPr lang="fr-FR" sz="2000" u="sng" dirty="0">
                <a:solidFill>
                  <a:srgbClr val="7030A0"/>
                </a:solidFill>
              </a:rPr>
              <a:t>Récepteur nucléaire</a:t>
            </a:r>
            <a:r>
              <a:rPr lang="fr-FR" sz="2000" dirty="0">
                <a:solidFill>
                  <a:srgbClr val="7030A0"/>
                </a:solidFill>
              </a:rPr>
              <a:t> </a:t>
            </a:r>
            <a:r>
              <a:rPr lang="fr-FR" sz="2000" dirty="0"/>
              <a:t>: à l’intérieur de la cellule et fixation sur l’ADN après liaison pour modifier la synthèse de protéine</a:t>
            </a:r>
          </a:p>
          <a:p>
            <a:pPr lvl="0" fontAlgn="auto">
              <a:buFont typeface="Wingdings" panose="05000000000000000000" pitchFamily="2" charset="2"/>
              <a:buChar char="v"/>
            </a:pPr>
            <a:r>
              <a:rPr lang="fr-FR" sz="2000" u="sng" dirty="0">
                <a:solidFill>
                  <a:srgbClr val="7030A0"/>
                </a:solidFill>
              </a:rPr>
              <a:t>Récepteur transmembranaire</a:t>
            </a:r>
            <a:r>
              <a:rPr lang="fr-FR" sz="2000" dirty="0">
                <a:solidFill>
                  <a:srgbClr val="7030A0"/>
                </a:solidFill>
              </a:rPr>
              <a:t> </a:t>
            </a:r>
            <a:r>
              <a:rPr lang="fr-FR" sz="2000" dirty="0"/>
              <a:t>:</a:t>
            </a:r>
          </a:p>
          <a:p>
            <a:pPr lvl="1" fontAlgn="auto"/>
            <a:r>
              <a:rPr lang="fr-FR" sz="2000" dirty="0"/>
              <a:t>Canal ionique </a:t>
            </a:r>
          </a:p>
          <a:p>
            <a:pPr lvl="1" fontAlgn="auto"/>
            <a:r>
              <a:rPr lang="fr-FR" sz="2000" dirty="0"/>
              <a:t>Couplé aux protéines G : seconds messagers </a:t>
            </a:r>
          </a:p>
          <a:p>
            <a:pPr lvl="1" fontAlgn="auto"/>
            <a:r>
              <a:rPr lang="fr-FR" sz="2000" dirty="0"/>
              <a:t>Couplé à une enzyme</a:t>
            </a:r>
          </a:p>
          <a:p>
            <a:pPr marL="0" indent="0">
              <a:buNone/>
            </a:pPr>
            <a:endParaRPr lang="fr-FR" sz="2000" dirty="0"/>
          </a:p>
        </p:txBody>
      </p:sp>
      <p:pic>
        <p:nvPicPr>
          <p:cNvPr id="5" name="Image 4">
            <a:extLst>
              <a:ext uri="{FF2B5EF4-FFF2-40B4-BE49-F238E27FC236}">
                <a16:creationId xmlns:a16="http://schemas.microsoft.com/office/drawing/2014/main" id="{6541D283-6C21-4F28-B813-0F81AD93426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rot="10800000">
            <a:off x="10775852" y="0"/>
            <a:ext cx="1416148" cy="1426484"/>
          </a:xfrm>
          <a:prstGeom prst="rect">
            <a:avLst/>
          </a:prstGeom>
        </p:spPr>
      </p:pic>
    </p:spTree>
    <p:extLst>
      <p:ext uri="{BB962C8B-B14F-4D97-AF65-F5344CB8AC3E}">
        <p14:creationId xmlns:p14="http://schemas.microsoft.com/office/powerpoint/2010/main" val="107621969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9CF84BA-96B2-4FC0-801A-F972C9BFCDBA}"/>
              </a:ext>
            </a:extLst>
          </p:cNvPr>
          <p:cNvSpPr>
            <a:spLocks noGrp="1"/>
          </p:cNvSpPr>
          <p:nvPr>
            <p:ph type="title"/>
          </p:nvPr>
        </p:nvSpPr>
        <p:spPr/>
        <p:txBody>
          <a:bodyPr/>
          <a:lstStyle/>
          <a:p>
            <a:r>
              <a:rPr lang="fr-FR" i="1" u="sng" dirty="0">
                <a:solidFill>
                  <a:srgbClr val="FF0000"/>
                </a:solidFill>
              </a:rPr>
              <a:t>Pharmacodynamie</a:t>
            </a:r>
          </a:p>
        </p:txBody>
      </p:sp>
      <p:sp>
        <p:nvSpPr>
          <p:cNvPr id="3" name="Espace réservé du contenu 2">
            <a:extLst>
              <a:ext uri="{FF2B5EF4-FFF2-40B4-BE49-F238E27FC236}">
                <a16:creationId xmlns:a16="http://schemas.microsoft.com/office/drawing/2014/main" id="{FCA519BC-9667-4D61-8FA9-81F872DA0B10}"/>
              </a:ext>
            </a:extLst>
          </p:cNvPr>
          <p:cNvSpPr>
            <a:spLocks noGrp="1"/>
          </p:cNvSpPr>
          <p:nvPr>
            <p:ph idx="1"/>
          </p:nvPr>
        </p:nvSpPr>
        <p:spPr/>
        <p:txBody>
          <a:bodyPr>
            <a:normAutofit/>
          </a:bodyPr>
          <a:lstStyle/>
          <a:p>
            <a:pPr marL="0" indent="0">
              <a:buNone/>
            </a:pPr>
            <a:r>
              <a:rPr lang="fr-FR" sz="2000" dirty="0"/>
              <a:t>La liaison réversible entre le médicament et le récepteur peut-être :</a:t>
            </a:r>
          </a:p>
          <a:p>
            <a:pPr lvl="0" fontAlgn="auto">
              <a:buFont typeface="Wingdings" panose="05000000000000000000" pitchFamily="2" charset="2"/>
              <a:buChar char="v"/>
            </a:pPr>
            <a:r>
              <a:rPr lang="fr-FR" sz="2000" u="sng" dirty="0"/>
              <a:t> Spécifique</a:t>
            </a:r>
            <a:r>
              <a:rPr lang="fr-FR" sz="2000" dirty="0"/>
              <a:t> : forte affinité, induit effet et saturable</a:t>
            </a:r>
          </a:p>
          <a:p>
            <a:pPr lvl="0" fontAlgn="auto">
              <a:buFont typeface="Wingdings" panose="05000000000000000000" pitchFamily="2" charset="2"/>
              <a:buChar char="v"/>
            </a:pPr>
            <a:r>
              <a:rPr lang="fr-FR" sz="2000" u="sng" dirty="0"/>
              <a:t>Non spécifique</a:t>
            </a:r>
            <a:r>
              <a:rPr lang="fr-FR" sz="2000" dirty="0"/>
              <a:t> : faible affinité, pas d’effet, non saturable</a:t>
            </a:r>
          </a:p>
          <a:p>
            <a:pPr marL="0" lvl="0" indent="0" fontAlgn="auto">
              <a:buNone/>
            </a:pPr>
            <a:endParaRPr lang="fr-FR" sz="2000" dirty="0"/>
          </a:p>
          <a:p>
            <a:pPr marL="0" indent="0">
              <a:buNone/>
            </a:pPr>
            <a:r>
              <a:rPr lang="fr-FR" sz="2000" dirty="0"/>
              <a:t>Les facteurs de variabilité peuvent être une diminution du nombre de récepteur (down régulation), augmentation du nombre de pompe d’efflux (up régulation), modification dues à une désensibilisation (génétique ou acquise). </a:t>
            </a:r>
          </a:p>
          <a:p>
            <a:pPr marL="0" indent="0">
              <a:buNone/>
            </a:pPr>
            <a:endParaRPr lang="fr-FR" sz="2000" dirty="0"/>
          </a:p>
          <a:p>
            <a:pPr marL="0" indent="0">
              <a:buNone/>
            </a:pPr>
            <a:r>
              <a:rPr lang="fr-FR" sz="2000" dirty="0"/>
              <a:t>Sur les courbes dose-réponse on a une dose seuil, une dose efficace 50 (50% de l’effet) et une dose maximale qui si elle est dépassée entraine des effets toxiques. Plus la pente est faible plus le mdc est maniable. </a:t>
            </a:r>
          </a:p>
        </p:txBody>
      </p:sp>
      <p:pic>
        <p:nvPicPr>
          <p:cNvPr id="5" name="Image 4">
            <a:extLst>
              <a:ext uri="{FF2B5EF4-FFF2-40B4-BE49-F238E27FC236}">
                <a16:creationId xmlns:a16="http://schemas.microsoft.com/office/drawing/2014/main" id="{45ADEEE5-07D8-483E-A4F2-4EDAAB32B07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rot="10800000">
            <a:off x="10695636" y="-2042"/>
            <a:ext cx="1496363" cy="1507285"/>
          </a:xfrm>
          <a:prstGeom prst="rect">
            <a:avLst/>
          </a:prstGeom>
        </p:spPr>
      </p:pic>
    </p:spTree>
    <p:extLst>
      <p:ext uri="{BB962C8B-B14F-4D97-AF65-F5344CB8AC3E}">
        <p14:creationId xmlns:p14="http://schemas.microsoft.com/office/powerpoint/2010/main" val="123330130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E4B01D9-0C8E-45EA-8CE4-4F13CD2B8205}"/>
              </a:ext>
            </a:extLst>
          </p:cNvPr>
          <p:cNvSpPr>
            <a:spLocks noGrp="1"/>
          </p:cNvSpPr>
          <p:nvPr>
            <p:ph type="title"/>
          </p:nvPr>
        </p:nvSpPr>
        <p:spPr/>
        <p:txBody>
          <a:bodyPr/>
          <a:lstStyle/>
          <a:p>
            <a:r>
              <a:rPr lang="fr-FR" i="1" u="sng" dirty="0">
                <a:solidFill>
                  <a:srgbClr val="FF0000"/>
                </a:solidFill>
              </a:rPr>
              <a:t>Pharmacodynamie</a:t>
            </a:r>
          </a:p>
        </p:txBody>
      </p:sp>
      <p:sp>
        <p:nvSpPr>
          <p:cNvPr id="3" name="Espace réservé du texte 2">
            <a:extLst>
              <a:ext uri="{FF2B5EF4-FFF2-40B4-BE49-F238E27FC236}">
                <a16:creationId xmlns:a16="http://schemas.microsoft.com/office/drawing/2014/main" id="{94FBA584-E8EF-4246-B7F7-4F35DB9C9116}"/>
              </a:ext>
            </a:extLst>
          </p:cNvPr>
          <p:cNvSpPr>
            <a:spLocks noGrp="1"/>
          </p:cNvSpPr>
          <p:nvPr>
            <p:ph type="body" idx="1"/>
          </p:nvPr>
        </p:nvSpPr>
        <p:spPr/>
        <p:txBody>
          <a:bodyPr/>
          <a:lstStyle/>
          <a:p>
            <a:r>
              <a:rPr lang="fr-FR" u="sng" dirty="0"/>
              <a:t>Médicament agoniste </a:t>
            </a:r>
            <a:r>
              <a:rPr lang="fr-FR" dirty="0"/>
              <a:t>: </a:t>
            </a:r>
          </a:p>
        </p:txBody>
      </p:sp>
      <p:sp>
        <p:nvSpPr>
          <p:cNvPr id="4" name="Espace réservé du contenu 3">
            <a:extLst>
              <a:ext uri="{FF2B5EF4-FFF2-40B4-BE49-F238E27FC236}">
                <a16:creationId xmlns:a16="http://schemas.microsoft.com/office/drawing/2014/main" id="{32ACB395-8B8A-4959-B421-AD5515BA44F9}"/>
              </a:ext>
            </a:extLst>
          </p:cNvPr>
          <p:cNvSpPr>
            <a:spLocks noGrp="1"/>
          </p:cNvSpPr>
          <p:nvPr>
            <p:ph sz="half" idx="2"/>
          </p:nvPr>
        </p:nvSpPr>
        <p:spPr/>
        <p:txBody>
          <a:bodyPr>
            <a:normAutofit/>
          </a:bodyPr>
          <a:lstStyle/>
          <a:p>
            <a:pPr marL="0" indent="0">
              <a:buNone/>
            </a:pPr>
            <a:r>
              <a:rPr lang="fr-FR" sz="2000" dirty="0"/>
              <a:t>Provoque un effet qui sera le même que le médiateur naturel lors de sa liaison. Il peut-être pur/entier en donnant l’effet maximum ou partiel. Si l’affinité augmente, la puissance augmente.</a:t>
            </a:r>
          </a:p>
        </p:txBody>
      </p:sp>
      <p:sp>
        <p:nvSpPr>
          <p:cNvPr id="5" name="Espace réservé du texte 4">
            <a:extLst>
              <a:ext uri="{FF2B5EF4-FFF2-40B4-BE49-F238E27FC236}">
                <a16:creationId xmlns:a16="http://schemas.microsoft.com/office/drawing/2014/main" id="{71440E7C-9A4B-4CBC-86AD-0273B5D877F0}"/>
              </a:ext>
            </a:extLst>
          </p:cNvPr>
          <p:cNvSpPr>
            <a:spLocks noGrp="1"/>
          </p:cNvSpPr>
          <p:nvPr>
            <p:ph type="body" sz="quarter" idx="3"/>
          </p:nvPr>
        </p:nvSpPr>
        <p:spPr/>
        <p:txBody>
          <a:bodyPr/>
          <a:lstStyle/>
          <a:p>
            <a:r>
              <a:rPr lang="fr-FR" u="sng" dirty="0"/>
              <a:t>Médicament antagoniste </a:t>
            </a:r>
            <a:r>
              <a:rPr lang="fr-FR" dirty="0"/>
              <a:t>: </a:t>
            </a:r>
          </a:p>
        </p:txBody>
      </p:sp>
      <p:sp>
        <p:nvSpPr>
          <p:cNvPr id="6" name="Espace réservé du contenu 5">
            <a:extLst>
              <a:ext uri="{FF2B5EF4-FFF2-40B4-BE49-F238E27FC236}">
                <a16:creationId xmlns:a16="http://schemas.microsoft.com/office/drawing/2014/main" id="{A0214198-C0F3-4DBF-9E46-4F893999611E}"/>
              </a:ext>
            </a:extLst>
          </p:cNvPr>
          <p:cNvSpPr>
            <a:spLocks noGrp="1"/>
          </p:cNvSpPr>
          <p:nvPr>
            <p:ph sz="quarter" idx="4"/>
          </p:nvPr>
        </p:nvSpPr>
        <p:spPr/>
        <p:txBody>
          <a:bodyPr>
            <a:normAutofit/>
          </a:bodyPr>
          <a:lstStyle/>
          <a:p>
            <a:pPr marL="0" indent="0">
              <a:buNone/>
            </a:pPr>
            <a:r>
              <a:rPr lang="fr-FR" sz="2000" dirty="0"/>
              <a:t>Substance qui se lie à un récepteur spécifique sans provoquer d’effet mais qui bloque l’action du médiateur endogène (empêche sa liaison au récepteur). Il peut être compétitif (même site que l’endogène </a:t>
            </a:r>
            <a:r>
              <a:rPr lang="fr-FR" sz="2000" dirty="0">
                <a:sym typeface="Wingdings" panose="05000000000000000000" pitchFamily="2" charset="2"/>
              </a:rPr>
              <a:t> </a:t>
            </a:r>
            <a:r>
              <a:rPr lang="fr-FR" sz="2000" dirty="0"/>
              <a:t>réversible) ou non (diminution affinité et effet </a:t>
            </a:r>
            <a:r>
              <a:rPr lang="fr-FR" sz="2000" dirty="0">
                <a:sym typeface="Wingdings" panose="05000000000000000000" pitchFamily="2" charset="2"/>
              </a:rPr>
              <a:t> </a:t>
            </a:r>
            <a:r>
              <a:rPr lang="fr-FR" sz="2000" dirty="0"/>
              <a:t>irréversible). </a:t>
            </a:r>
          </a:p>
        </p:txBody>
      </p:sp>
      <p:pic>
        <p:nvPicPr>
          <p:cNvPr id="10" name="Image 9" descr="Une image contenant capture d’écran&#10;&#10;Description générée automatiquement">
            <a:extLst>
              <a:ext uri="{FF2B5EF4-FFF2-40B4-BE49-F238E27FC236}">
                <a16:creationId xmlns:a16="http://schemas.microsoft.com/office/drawing/2014/main" id="{C5E1320D-6EC3-4DE6-BC5B-FF65EC5F6908}"/>
              </a:ext>
            </a:extLst>
          </p:cNvPr>
          <p:cNvPicPr>
            <a:picLocks noChangeAspect="1"/>
          </p:cNvPicPr>
          <p:nvPr/>
        </p:nvPicPr>
        <p:blipFill rotWithShape="1">
          <a:blip r:embed="rId2">
            <a:extLst>
              <a:ext uri="{28A0092B-C50C-407E-A947-70E740481C1C}">
                <a14:useLocalDpi xmlns:a14="http://schemas.microsoft.com/office/drawing/2010/main" val="0"/>
              </a:ext>
            </a:extLst>
          </a:blip>
          <a:srcRect l="5616" t="5323" r="4465" b="38358"/>
          <a:stretch/>
        </p:blipFill>
        <p:spPr>
          <a:xfrm>
            <a:off x="423426" y="4021379"/>
            <a:ext cx="5574149" cy="2310916"/>
          </a:xfrm>
          <a:prstGeom prst="rect">
            <a:avLst/>
          </a:prstGeom>
        </p:spPr>
      </p:pic>
      <p:pic>
        <p:nvPicPr>
          <p:cNvPr id="12" name="Image 11">
            <a:extLst>
              <a:ext uri="{FF2B5EF4-FFF2-40B4-BE49-F238E27FC236}">
                <a16:creationId xmlns:a16="http://schemas.microsoft.com/office/drawing/2014/main" id="{28888AB3-FD40-41E4-94E3-D88C1FABF69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10800000">
            <a:off x="10641496" y="0"/>
            <a:ext cx="1550504" cy="1561821"/>
          </a:xfrm>
          <a:prstGeom prst="rect">
            <a:avLst/>
          </a:prstGeom>
        </p:spPr>
      </p:pic>
    </p:spTree>
    <p:extLst>
      <p:ext uri="{BB962C8B-B14F-4D97-AF65-F5344CB8AC3E}">
        <p14:creationId xmlns:p14="http://schemas.microsoft.com/office/powerpoint/2010/main" val="304314751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6E8A910-8B7D-498E-BDCE-FBA8D6CEA62E}"/>
              </a:ext>
            </a:extLst>
          </p:cNvPr>
          <p:cNvSpPr>
            <a:spLocks noGrp="1"/>
          </p:cNvSpPr>
          <p:nvPr>
            <p:ph type="title"/>
          </p:nvPr>
        </p:nvSpPr>
        <p:spPr/>
        <p:txBody>
          <a:bodyPr/>
          <a:lstStyle/>
          <a:p>
            <a:r>
              <a:rPr lang="fr-FR" i="1" u="sng" dirty="0">
                <a:solidFill>
                  <a:srgbClr val="FF0000"/>
                </a:solidFill>
              </a:rPr>
              <a:t>Pharmacodynamie</a:t>
            </a:r>
          </a:p>
        </p:txBody>
      </p:sp>
      <p:sp>
        <p:nvSpPr>
          <p:cNvPr id="3" name="Espace réservé du contenu 2">
            <a:extLst>
              <a:ext uri="{FF2B5EF4-FFF2-40B4-BE49-F238E27FC236}">
                <a16:creationId xmlns:a16="http://schemas.microsoft.com/office/drawing/2014/main" id="{A8ED430C-BAD9-45D9-B58F-6BC562A474A6}"/>
              </a:ext>
            </a:extLst>
          </p:cNvPr>
          <p:cNvSpPr>
            <a:spLocks noGrp="1"/>
          </p:cNvSpPr>
          <p:nvPr>
            <p:ph idx="1"/>
          </p:nvPr>
        </p:nvSpPr>
        <p:spPr/>
        <p:txBody>
          <a:bodyPr/>
          <a:lstStyle/>
          <a:p>
            <a:pPr marL="0" indent="0">
              <a:buNone/>
            </a:pPr>
            <a:r>
              <a:rPr lang="fr-FR" sz="2000" dirty="0"/>
              <a:t>Sélectivité : </a:t>
            </a:r>
            <a:r>
              <a:rPr lang="fr-FR" sz="2000" dirty="0" err="1"/>
              <a:t>mdc</a:t>
            </a:r>
            <a:r>
              <a:rPr lang="fr-FR" sz="2000" dirty="0" err="1">
                <a:sym typeface="Wingdings" panose="05000000000000000000" pitchFamily="2" charset="2"/>
              </a:rPr>
              <a:t></a:t>
            </a:r>
            <a:r>
              <a:rPr lang="fr-FR" sz="2000" dirty="0" err="1"/>
              <a:t>action</a:t>
            </a:r>
            <a:r>
              <a:rPr lang="fr-FR" sz="2000" dirty="0" err="1">
                <a:sym typeface="Wingdings" panose="05000000000000000000" pitchFamily="2" charset="2"/>
              </a:rPr>
              <a:t></a:t>
            </a:r>
            <a:r>
              <a:rPr lang="fr-FR" sz="2000" dirty="0" err="1"/>
              <a:t>effet</a:t>
            </a:r>
            <a:r>
              <a:rPr lang="fr-FR" sz="2000" dirty="0" err="1">
                <a:sym typeface="Wingdings" panose="05000000000000000000" pitchFamily="2" charset="2"/>
              </a:rPr>
              <a:t></a:t>
            </a:r>
            <a:r>
              <a:rPr lang="fr-FR" sz="2000" dirty="0" err="1"/>
              <a:t>utilité</a:t>
            </a:r>
            <a:r>
              <a:rPr lang="fr-FR" sz="2000" dirty="0"/>
              <a:t>, peut être absolue mais rare. Il est sélectif si l’affinité est </a:t>
            </a:r>
            <a:r>
              <a:rPr lang="fr-FR" sz="2000" b="1" dirty="0">
                <a:solidFill>
                  <a:srgbClr val="FF0000"/>
                </a:solidFill>
              </a:rPr>
              <a:t>100 fois supérieure </a:t>
            </a:r>
            <a:r>
              <a:rPr lang="fr-FR" sz="2000" dirty="0"/>
              <a:t>à l’affinité pour les autres récepteurs. </a:t>
            </a:r>
          </a:p>
          <a:p>
            <a:pPr marL="0" indent="0">
              <a:buNone/>
            </a:pPr>
            <a:endParaRPr lang="fr-FR" sz="2000" dirty="0"/>
          </a:p>
          <a:p>
            <a:pPr marL="0" indent="0">
              <a:buNone/>
            </a:pPr>
            <a:r>
              <a:rPr lang="fr-FR" sz="2000" u="sng" dirty="0">
                <a:solidFill>
                  <a:srgbClr val="00B0F0"/>
                </a:solidFill>
              </a:rPr>
              <a:t>Rapport efficacité/toxicité </a:t>
            </a:r>
            <a:r>
              <a:rPr lang="fr-FR" sz="2000" dirty="0"/>
              <a:t>: due à des facteurs pk, PD, idiosyncratiques ou allergiques, variabilité intra-individuelle : état physiologique, pathologique, interaction médicamenteuse, sensibilité </a:t>
            </a:r>
            <a:r>
              <a:rPr lang="fr-FR" sz="2000" dirty="0" err="1"/>
              <a:t>réceptorielle</a:t>
            </a:r>
            <a:r>
              <a:rPr lang="fr-FR" sz="2000" dirty="0"/>
              <a:t> et les effets du mdc. </a:t>
            </a:r>
          </a:p>
          <a:p>
            <a:pPr marL="0" indent="0">
              <a:buNone/>
            </a:pPr>
            <a:endParaRPr lang="fr-FR" sz="2000" dirty="0"/>
          </a:p>
          <a:p>
            <a:pPr marL="0" indent="0">
              <a:buNone/>
            </a:pPr>
            <a:r>
              <a:rPr lang="fr-FR" sz="2000" u="sng" dirty="0">
                <a:solidFill>
                  <a:srgbClr val="00B0F0"/>
                </a:solidFill>
              </a:rPr>
              <a:t>Tolérance</a:t>
            </a:r>
            <a:r>
              <a:rPr lang="fr-FR" sz="2000" dirty="0">
                <a:solidFill>
                  <a:srgbClr val="00B0F0"/>
                </a:solidFill>
              </a:rPr>
              <a:t> </a:t>
            </a:r>
            <a:r>
              <a:rPr lang="fr-FR" sz="2000" dirty="0"/>
              <a:t>: diminution de l’effet par habitude, on doit augmenter les doses.</a:t>
            </a:r>
          </a:p>
          <a:p>
            <a:pPr marL="0" indent="0">
              <a:buNone/>
            </a:pPr>
            <a:endParaRPr lang="fr-FR" sz="2000" dirty="0"/>
          </a:p>
          <a:p>
            <a:pPr marL="0" indent="0">
              <a:buNone/>
            </a:pPr>
            <a:r>
              <a:rPr lang="fr-FR" sz="2000" u="sng" dirty="0">
                <a:solidFill>
                  <a:srgbClr val="00B0F0"/>
                </a:solidFill>
              </a:rPr>
              <a:t>Dépendance</a:t>
            </a:r>
            <a:r>
              <a:rPr lang="fr-FR" sz="2000" u="sng" dirty="0"/>
              <a:t> </a:t>
            </a:r>
            <a:r>
              <a:rPr lang="fr-FR" sz="2000" dirty="0"/>
              <a:t>: syndrome de sevrage lors de l’arrêt du traitement. </a:t>
            </a:r>
          </a:p>
          <a:p>
            <a:pPr marL="0" indent="0">
              <a:buNone/>
            </a:pPr>
            <a:endParaRPr lang="fr-FR" dirty="0"/>
          </a:p>
        </p:txBody>
      </p:sp>
      <p:pic>
        <p:nvPicPr>
          <p:cNvPr id="5" name="Image 4">
            <a:extLst>
              <a:ext uri="{FF2B5EF4-FFF2-40B4-BE49-F238E27FC236}">
                <a16:creationId xmlns:a16="http://schemas.microsoft.com/office/drawing/2014/main" id="{0D9ADDCE-E857-4F10-8ECB-1AF829470B3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rot="10800000">
            <a:off x="10621108" y="0"/>
            <a:ext cx="1570892" cy="1582358"/>
          </a:xfrm>
          <a:prstGeom prst="rect">
            <a:avLst/>
          </a:prstGeom>
        </p:spPr>
      </p:pic>
    </p:spTree>
    <p:extLst>
      <p:ext uri="{BB962C8B-B14F-4D97-AF65-F5344CB8AC3E}">
        <p14:creationId xmlns:p14="http://schemas.microsoft.com/office/powerpoint/2010/main" val="192977083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CD1756E-77C1-4A15-A76E-139B90C16C17}"/>
              </a:ext>
            </a:extLst>
          </p:cNvPr>
          <p:cNvSpPr>
            <a:spLocks noGrp="1"/>
          </p:cNvSpPr>
          <p:nvPr>
            <p:ph type="title"/>
          </p:nvPr>
        </p:nvSpPr>
        <p:spPr>
          <a:xfrm>
            <a:off x="642996" y="4571216"/>
            <a:ext cx="10906008" cy="1115415"/>
          </a:xfrm>
        </p:spPr>
        <p:txBody>
          <a:bodyPr vert="horz" lIns="91440" tIns="45720" rIns="91440" bIns="45720" rtlCol="0" anchor="b">
            <a:normAutofit/>
          </a:bodyPr>
          <a:lstStyle/>
          <a:p>
            <a:pPr algn="ctr"/>
            <a:r>
              <a:rPr lang="en-US" sz="6000" b="1" i="1" u="sng" kern="1200" dirty="0">
                <a:solidFill>
                  <a:schemeClr val="tx1"/>
                </a:solidFill>
                <a:latin typeface="+mj-lt"/>
                <a:ea typeface="+mj-ea"/>
                <a:cs typeface="+mj-cs"/>
              </a:rPr>
              <a:t>LA FIN</a:t>
            </a:r>
          </a:p>
        </p:txBody>
      </p:sp>
      <p:sp>
        <p:nvSpPr>
          <p:cNvPr id="3" name="Espace réservé du contenu 2">
            <a:extLst>
              <a:ext uri="{FF2B5EF4-FFF2-40B4-BE49-F238E27FC236}">
                <a16:creationId xmlns:a16="http://schemas.microsoft.com/office/drawing/2014/main" id="{C1B0DF49-B92E-4B12-930C-16762CE96766}"/>
              </a:ext>
            </a:extLst>
          </p:cNvPr>
          <p:cNvSpPr>
            <a:spLocks noGrp="1"/>
          </p:cNvSpPr>
          <p:nvPr>
            <p:ph idx="1"/>
          </p:nvPr>
        </p:nvSpPr>
        <p:spPr>
          <a:xfrm>
            <a:off x="642996" y="5859140"/>
            <a:ext cx="10906008" cy="497210"/>
          </a:xfrm>
        </p:spPr>
        <p:txBody>
          <a:bodyPr vert="horz" lIns="91440" tIns="45720" rIns="91440" bIns="45720" rtlCol="0">
            <a:normAutofit/>
          </a:bodyPr>
          <a:lstStyle/>
          <a:p>
            <a:pPr marL="0" indent="0" algn="ctr">
              <a:buNone/>
            </a:pPr>
            <a:r>
              <a:rPr lang="en-US" sz="2400" kern="1200" dirty="0" err="1">
                <a:solidFill>
                  <a:schemeClr val="tx1"/>
                </a:solidFill>
                <a:latin typeface="+mn-lt"/>
                <a:ea typeface="+mn-ea"/>
                <a:cs typeface="+mn-cs"/>
              </a:rPr>
              <a:t>Bisous</a:t>
            </a:r>
            <a:r>
              <a:rPr lang="en-US" sz="2400" kern="1200" dirty="0">
                <a:solidFill>
                  <a:schemeClr val="tx1"/>
                </a:solidFill>
                <a:latin typeface="+mn-lt"/>
                <a:ea typeface="+mn-ea"/>
                <a:cs typeface="+mn-cs"/>
              </a:rPr>
              <a:t> les </a:t>
            </a:r>
            <a:r>
              <a:rPr lang="en-US" sz="2400" kern="1200" dirty="0" err="1">
                <a:solidFill>
                  <a:schemeClr val="tx1"/>
                </a:solidFill>
                <a:latin typeface="+mn-lt"/>
                <a:ea typeface="+mn-ea"/>
                <a:cs typeface="+mn-cs"/>
              </a:rPr>
              <a:t>loulous</a:t>
            </a:r>
            <a:r>
              <a:rPr lang="en-US" sz="2400" kern="1200" dirty="0">
                <a:solidFill>
                  <a:schemeClr val="tx1"/>
                </a:solidFill>
                <a:latin typeface="+mn-lt"/>
                <a:ea typeface="+mn-ea"/>
                <a:cs typeface="+mn-cs"/>
              </a:rPr>
              <a:t>, </a:t>
            </a:r>
            <a:r>
              <a:rPr lang="en-US" sz="2400" kern="1200" dirty="0" err="1">
                <a:solidFill>
                  <a:schemeClr val="tx1"/>
                </a:solidFill>
                <a:latin typeface="+mn-lt"/>
                <a:ea typeface="+mn-ea"/>
                <a:cs typeface="+mn-cs"/>
              </a:rPr>
              <a:t>hésitez</a:t>
            </a:r>
            <a:r>
              <a:rPr lang="en-US" sz="2400" kern="1200" dirty="0">
                <a:solidFill>
                  <a:schemeClr val="tx1"/>
                </a:solidFill>
                <a:latin typeface="+mn-lt"/>
                <a:ea typeface="+mn-ea"/>
                <a:cs typeface="+mn-cs"/>
              </a:rPr>
              <a:t> pas à </a:t>
            </a:r>
            <a:r>
              <a:rPr lang="en-US" sz="2400" kern="1200" dirty="0" err="1">
                <a:solidFill>
                  <a:schemeClr val="tx1"/>
                </a:solidFill>
                <a:latin typeface="+mn-lt"/>
                <a:ea typeface="+mn-ea"/>
                <a:cs typeface="+mn-cs"/>
              </a:rPr>
              <a:t>télécharger</a:t>
            </a:r>
            <a:r>
              <a:rPr lang="en-US" sz="2400" kern="1200" dirty="0">
                <a:solidFill>
                  <a:schemeClr val="tx1"/>
                </a:solidFill>
                <a:latin typeface="+mn-lt"/>
                <a:ea typeface="+mn-ea"/>
                <a:cs typeface="+mn-cs"/>
              </a:rPr>
              <a:t> la fiche, poser des questions &lt;3</a:t>
            </a:r>
          </a:p>
        </p:txBody>
      </p:sp>
      <p:pic>
        <p:nvPicPr>
          <p:cNvPr id="9" name="Image 8" descr="Une image contenant personne, mur, posant, groupe&#10;&#10;Description générée automatiquement">
            <a:extLst>
              <a:ext uri="{FF2B5EF4-FFF2-40B4-BE49-F238E27FC236}">
                <a16:creationId xmlns:a16="http://schemas.microsoft.com/office/drawing/2014/main" id="{A87AFF1F-A437-4017-9EA1-BC26ED7790DB}"/>
              </a:ext>
            </a:extLst>
          </p:cNvPr>
          <p:cNvPicPr>
            <a:picLocks noChangeAspect="1"/>
          </p:cNvPicPr>
          <p:nvPr/>
        </p:nvPicPr>
        <p:blipFill rotWithShape="1">
          <a:blip r:embed="rId2">
            <a:extLst>
              <a:ext uri="{28A0092B-C50C-407E-A947-70E740481C1C}">
                <a14:useLocalDpi xmlns:a14="http://schemas.microsoft.com/office/drawing/2010/main" val="0"/>
              </a:ext>
            </a:extLst>
          </a:blip>
          <a:srcRect l="23640" r="11924" b="2"/>
          <a:stretch/>
        </p:blipFill>
        <p:spPr>
          <a:xfrm>
            <a:off x="321628" y="320511"/>
            <a:ext cx="3794760" cy="3930978"/>
          </a:xfrm>
          <a:prstGeom prst="rect">
            <a:avLst/>
          </a:prstGeom>
        </p:spPr>
      </p:pic>
      <p:pic>
        <p:nvPicPr>
          <p:cNvPr id="20" name="Image 19" descr="Une image contenant personne, mur, intérieur, debout&#10;&#10;Description générée automatiquement">
            <a:extLst>
              <a:ext uri="{FF2B5EF4-FFF2-40B4-BE49-F238E27FC236}">
                <a16:creationId xmlns:a16="http://schemas.microsoft.com/office/drawing/2014/main" id="{C1AA0617-4070-4536-8C98-734C1CD15BB7}"/>
              </a:ext>
            </a:extLst>
          </p:cNvPr>
          <p:cNvPicPr>
            <a:picLocks noChangeAspect="1"/>
          </p:cNvPicPr>
          <p:nvPr/>
        </p:nvPicPr>
        <p:blipFill rotWithShape="1">
          <a:blip r:embed="rId3">
            <a:extLst>
              <a:ext uri="{28A0092B-C50C-407E-A947-70E740481C1C}">
                <a14:useLocalDpi xmlns:a14="http://schemas.microsoft.com/office/drawing/2010/main" val="0"/>
              </a:ext>
            </a:extLst>
          </a:blip>
          <a:srcRect l="18040" t="-1" r="9558" b="-1"/>
          <a:stretch/>
        </p:blipFill>
        <p:spPr>
          <a:xfrm>
            <a:off x="4198385" y="320511"/>
            <a:ext cx="3794760" cy="3930978"/>
          </a:xfrm>
          <a:prstGeom prst="rect">
            <a:avLst/>
          </a:prstGeom>
        </p:spPr>
      </p:pic>
      <p:pic>
        <p:nvPicPr>
          <p:cNvPr id="18" name="Image 17" descr="Une image contenant personne, mur, intérieur&#10;&#10;Description générée automatiquement">
            <a:extLst>
              <a:ext uri="{FF2B5EF4-FFF2-40B4-BE49-F238E27FC236}">
                <a16:creationId xmlns:a16="http://schemas.microsoft.com/office/drawing/2014/main" id="{D03608E0-102B-4123-A995-32D26E5C6CF3}"/>
              </a:ext>
            </a:extLst>
          </p:cNvPr>
          <p:cNvPicPr>
            <a:picLocks noChangeAspect="1"/>
          </p:cNvPicPr>
          <p:nvPr/>
        </p:nvPicPr>
        <p:blipFill rotWithShape="1">
          <a:blip r:embed="rId4">
            <a:extLst>
              <a:ext uri="{28A0092B-C50C-407E-A947-70E740481C1C}">
                <a14:useLocalDpi xmlns:a14="http://schemas.microsoft.com/office/drawing/2010/main" val="0"/>
              </a:ext>
            </a:extLst>
          </a:blip>
          <a:srcRect l="18517" r="17047" b="2"/>
          <a:stretch/>
        </p:blipFill>
        <p:spPr>
          <a:xfrm>
            <a:off x="8075142" y="320511"/>
            <a:ext cx="3794760" cy="3930978"/>
          </a:xfrm>
          <a:prstGeom prst="rect">
            <a:avLst/>
          </a:prstGeom>
        </p:spPr>
      </p:pic>
      <p:cxnSp>
        <p:nvCxnSpPr>
          <p:cNvPr id="25" name="Straight Connector 24">
            <a:extLst>
              <a:ext uri="{FF2B5EF4-FFF2-40B4-BE49-F238E27FC236}">
                <a16:creationId xmlns:a16="http://schemas.microsoft.com/office/drawing/2014/main" id="{60188E89-AF78-40F6-B787-E9BD9C62568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524000" y="5778706"/>
            <a:ext cx="9144000" cy="0"/>
          </a:xfrm>
          <a:prstGeom prst="line">
            <a:avLst/>
          </a:prstGeom>
          <a:ln w="19050">
            <a:solidFill>
              <a:srgbClr val="DE5331"/>
            </a:solidFill>
          </a:ln>
        </p:spPr>
        <p:style>
          <a:lnRef idx="1">
            <a:schemeClr val="accent1"/>
          </a:lnRef>
          <a:fillRef idx="0">
            <a:schemeClr val="accent1"/>
          </a:fillRef>
          <a:effectRef idx="0">
            <a:schemeClr val="accent1"/>
          </a:effectRef>
          <a:fontRef idx="minor">
            <a:schemeClr val="tx1"/>
          </a:fontRef>
        </p:style>
      </p:cxnSp>
      <p:sp>
        <p:nvSpPr>
          <p:cNvPr id="7" name="ZoneTexte 6">
            <a:extLst>
              <a:ext uri="{FF2B5EF4-FFF2-40B4-BE49-F238E27FC236}">
                <a16:creationId xmlns:a16="http://schemas.microsoft.com/office/drawing/2014/main" id="{3080A2B1-DFB6-479E-BAC4-117651167C0D}"/>
              </a:ext>
            </a:extLst>
          </p:cNvPr>
          <p:cNvSpPr txBox="1"/>
          <p:nvPr/>
        </p:nvSpPr>
        <p:spPr>
          <a:xfrm>
            <a:off x="740142" y="4248050"/>
            <a:ext cx="2957731" cy="646331"/>
          </a:xfrm>
          <a:prstGeom prst="rect">
            <a:avLst/>
          </a:prstGeom>
          <a:noFill/>
        </p:spPr>
        <p:txBody>
          <a:bodyPr wrap="square" rtlCol="0">
            <a:spAutoFit/>
          </a:bodyPr>
          <a:lstStyle/>
          <a:p>
            <a:pPr>
              <a:spcAft>
                <a:spcPts val="600"/>
              </a:spcAft>
            </a:pPr>
            <a:r>
              <a:rPr lang="fr-FR" dirty="0"/>
              <a:t>Les soirées de pharma sont belles (surtout </a:t>
            </a:r>
            <a:r>
              <a:rPr lang="fr-FR" dirty="0" err="1"/>
              <a:t>sophie</a:t>
            </a:r>
            <a:r>
              <a:rPr lang="fr-FR" dirty="0"/>
              <a:t>)</a:t>
            </a:r>
          </a:p>
        </p:txBody>
      </p:sp>
      <p:sp>
        <p:nvSpPr>
          <p:cNvPr id="15" name="ZoneTexte 14">
            <a:extLst>
              <a:ext uri="{FF2B5EF4-FFF2-40B4-BE49-F238E27FC236}">
                <a16:creationId xmlns:a16="http://schemas.microsoft.com/office/drawing/2014/main" id="{0BD06ECA-5A68-4CD7-B650-212B04B157F5}"/>
              </a:ext>
            </a:extLst>
          </p:cNvPr>
          <p:cNvSpPr txBox="1"/>
          <p:nvPr/>
        </p:nvSpPr>
        <p:spPr>
          <a:xfrm>
            <a:off x="9054077" y="4282711"/>
            <a:ext cx="2592073" cy="369332"/>
          </a:xfrm>
          <a:prstGeom prst="rect">
            <a:avLst/>
          </a:prstGeom>
          <a:noFill/>
        </p:spPr>
        <p:txBody>
          <a:bodyPr wrap="square" rtlCol="0">
            <a:spAutoFit/>
          </a:bodyPr>
          <a:lstStyle/>
          <a:p>
            <a:pPr>
              <a:spcAft>
                <a:spcPts val="600"/>
              </a:spcAft>
            </a:pPr>
            <a:r>
              <a:rPr lang="fr-FR" dirty="0"/>
              <a:t>Rendez le </a:t>
            </a:r>
            <a:r>
              <a:rPr lang="fr-FR" dirty="0" err="1"/>
              <a:t>florida</a:t>
            </a:r>
            <a:r>
              <a:rPr lang="fr-FR" dirty="0"/>
              <a:t> ++++++</a:t>
            </a:r>
          </a:p>
        </p:txBody>
      </p:sp>
      <p:sp>
        <p:nvSpPr>
          <p:cNvPr id="23" name="ZoneTexte 22">
            <a:extLst>
              <a:ext uri="{FF2B5EF4-FFF2-40B4-BE49-F238E27FC236}">
                <a16:creationId xmlns:a16="http://schemas.microsoft.com/office/drawing/2014/main" id="{AC878315-F883-4C90-A0ED-EDA04BB8CE37}"/>
              </a:ext>
            </a:extLst>
          </p:cNvPr>
          <p:cNvSpPr txBox="1"/>
          <p:nvPr/>
        </p:nvSpPr>
        <p:spPr>
          <a:xfrm>
            <a:off x="5181600" y="4282711"/>
            <a:ext cx="1696278" cy="369332"/>
          </a:xfrm>
          <a:prstGeom prst="rect">
            <a:avLst/>
          </a:prstGeom>
          <a:noFill/>
        </p:spPr>
        <p:txBody>
          <a:bodyPr wrap="square" rtlCol="0">
            <a:spAutoFit/>
          </a:bodyPr>
          <a:lstStyle/>
          <a:p>
            <a:r>
              <a:rPr lang="fr-FR" dirty="0"/>
              <a:t>Drici en pull &lt;3</a:t>
            </a:r>
          </a:p>
        </p:txBody>
      </p:sp>
    </p:spTree>
    <p:extLst>
      <p:ext uri="{BB962C8B-B14F-4D97-AF65-F5344CB8AC3E}">
        <p14:creationId xmlns:p14="http://schemas.microsoft.com/office/powerpoint/2010/main" val="1618949072"/>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2530</Words>
  <Application>Microsoft Office PowerPoint</Application>
  <PresentationFormat>Grand écran</PresentationFormat>
  <Paragraphs>310</Paragraphs>
  <Slides>40</Slides>
  <Notes>0</Notes>
  <HiddenSlides>0</HiddenSlides>
  <MMClips>0</MMClips>
  <ScaleCrop>false</ScaleCrop>
  <HeadingPairs>
    <vt:vector size="6" baseType="variant">
      <vt:variant>
        <vt:lpstr>Polices utilisées</vt:lpstr>
      </vt:variant>
      <vt:variant>
        <vt:i4>7</vt:i4>
      </vt:variant>
      <vt:variant>
        <vt:lpstr>Thème</vt:lpstr>
      </vt:variant>
      <vt:variant>
        <vt:i4>1</vt:i4>
      </vt:variant>
      <vt:variant>
        <vt:lpstr>Titres des diapositives</vt:lpstr>
      </vt:variant>
      <vt:variant>
        <vt:i4>40</vt:i4>
      </vt:variant>
    </vt:vector>
  </HeadingPairs>
  <TitlesOfParts>
    <vt:vector size="48" baseType="lpstr">
      <vt:lpstr>Arial</vt:lpstr>
      <vt:lpstr>Calibi</vt:lpstr>
      <vt:lpstr>Calibri</vt:lpstr>
      <vt:lpstr>Calibri Light</vt:lpstr>
      <vt:lpstr>Cambria Math</vt:lpstr>
      <vt:lpstr>Rockwell Nova</vt:lpstr>
      <vt:lpstr>Wingdings</vt:lpstr>
      <vt:lpstr>Thème Office</vt:lpstr>
      <vt:lpstr>PHARMACOCINETIQUE</vt:lpstr>
      <vt:lpstr>Qu’est ce qu’un médicament ?</vt:lpstr>
      <vt:lpstr>Quel est le but d’un médicament ?</vt:lpstr>
      <vt:lpstr>Phase biopharmaceutique</vt:lpstr>
      <vt:lpstr>Phase pharmacocinétique</vt:lpstr>
      <vt:lpstr>Phase pharmacocinétique</vt:lpstr>
      <vt:lpstr>Franchissement des barrières biologiques</vt:lpstr>
      <vt:lpstr>Transports actifs</vt:lpstr>
      <vt:lpstr>Transports passifs</vt:lpstr>
      <vt:lpstr>Transports passifs : passage dans le sang</vt:lpstr>
      <vt:lpstr>Transports passifs : passage dans le sang</vt:lpstr>
      <vt:lpstr>Autres transports</vt:lpstr>
      <vt:lpstr>Absorption</vt:lpstr>
      <vt:lpstr>Absorption</vt:lpstr>
      <vt:lpstr>Absorption</vt:lpstr>
      <vt:lpstr>Absorption</vt:lpstr>
      <vt:lpstr>Absorption</vt:lpstr>
      <vt:lpstr>Absorption</vt:lpstr>
      <vt:lpstr>Distribution</vt:lpstr>
      <vt:lpstr>Distribution</vt:lpstr>
      <vt:lpstr>Distribution</vt:lpstr>
      <vt:lpstr>Distribution</vt:lpstr>
      <vt:lpstr>Distribution</vt:lpstr>
      <vt:lpstr>Distribution</vt:lpstr>
      <vt:lpstr>Distribution</vt:lpstr>
      <vt:lpstr>Distribution</vt:lpstr>
      <vt:lpstr>Métabolisme  </vt:lpstr>
      <vt:lpstr>Métabolisme</vt:lpstr>
      <vt:lpstr>Interactions médicamenteuses</vt:lpstr>
      <vt:lpstr>Elimination </vt:lpstr>
      <vt:lpstr>Elimination rénale</vt:lpstr>
      <vt:lpstr>Elimination hépatique</vt:lpstr>
      <vt:lpstr>Elimination</vt:lpstr>
      <vt:lpstr>Phase pharmacodynamique</vt:lpstr>
      <vt:lpstr>Pharmacodynamie</vt:lpstr>
      <vt:lpstr>Pharmacodynamie</vt:lpstr>
      <vt:lpstr>Pharmacodynamie</vt:lpstr>
      <vt:lpstr>Pharmacodynamie</vt:lpstr>
      <vt:lpstr>Pharmacodynamie</vt:lpstr>
      <vt:lpstr>LA FIN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PHARMACOCINETIQUE</dc:title>
  <dc:creator>Julia Verucchi</dc:creator>
  <cp:lastModifiedBy>Julia Verucchi</cp:lastModifiedBy>
  <cp:revision>9</cp:revision>
  <dcterms:created xsi:type="dcterms:W3CDTF">2020-12-30T09:09:30Z</dcterms:created>
  <dcterms:modified xsi:type="dcterms:W3CDTF">2021-01-06T15:03:04Z</dcterms:modified>
</cp:coreProperties>
</file>