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2" r:id="rId1"/>
  </p:sldMasterIdLst>
  <p:sldIdLst>
    <p:sldId id="256" r:id="rId2"/>
    <p:sldId id="257" r:id="rId3"/>
    <p:sldId id="262" r:id="rId4"/>
    <p:sldId id="263" r:id="rId5"/>
    <p:sldId id="264" r:id="rId6"/>
    <p:sldId id="265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7" r:id="rId34"/>
    <p:sldId id="298" r:id="rId35"/>
    <p:sldId id="295" r:id="rId36"/>
    <p:sldId id="296" r:id="rId37"/>
    <p:sldId id="293" r:id="rId38"/>
    <p:sldId id="294" r:id="rId39"/>
    <p:sldId id="299" r:id="rId40"/>
    <p:sldId id="300" r:id="rId41"/>
    <p:sldId id="301" r:id="rId4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F5FF"/>
    <a:srgbClr val="EF63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173" autoAdjust="0"/>
    <p:restoredTop sz="94660"/>
  </p:normalViewPr>
  <p:slideViewPr>
    <p:cSldViewPr snapToGrid="0">
      <p:cViewPr varScale="1">
        <p:scale>
          <a:sx n="68" d="100"/>
          <a:sy n="68" d="100"/>
        </p:scale>
        <p:origin x="93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254D0FE-9072-4303-9BFE-AF547B10FBE5}" type="datetimeFigureOut">
              <a:rPr lang="fr-FR" smtClean="0"/>
              <a:t>30/03/2018</a:t>
            </a:fld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943383F-47FB-4034-8FFA-80A4175C652C}" type="slidenum">
              <a:rPr lang="fr-FR" smtClean="0"/>
              <a:t>‹N°›</a:t>
            </a:fld>
            <a:endParaRPr lang="fr-FR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390" y="92533"/>
            <a:ext cx="1579686" cy="1579686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fr-FR" dirty="0"/>
              <a:t>Le tutorat est gratuit. Toute vente ou reproduction est interdite</a:t>
            </a:r>
            <a:endParaRPr lang="fr-BE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21046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4D0FE-9072-4303-9BFE-AF547B10FBE5}" type="datetimeFigureOut">
              <a:rPr lang="fr-FR" smtClean="0"/>
              <a:t>30/03/2018</a:t>
            </a:fld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383F-47FB-4034-8FFA-80A4175C652C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Le tutorat est gratuit. Toute vente ou reproduction est interdite</a:t>
            </a:r>
            <a:endParaRPr lang="fr-BE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85734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4D0FE-9072-4303-9BFE-AF547B10FBE5}" type="datetimeFigureOut">
              <a:rPr lang="fr-FR" smtClean="0"/>
              <a:t>30/03/2018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383F-47FB-4034-8FFA-80A4175C652C}" type="slidenum">
              <a:rPr lang="fr-FR" smtClean="0"/>
              <a:t>‹N°›</a:t>
            </a:fld>
            <a:endParaRPr lang="fr-FR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132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4D0FE-9072-4303-9BFE-AF547B10FBE5}" type="datetimeFigureOut">
              <a:rPr lang="fr-FR" smtClean="0"/>
              <a:t>30/03/2018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383F-47FB-4034-8FFA-80A4175C6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8046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4D0FE-9072-4303-9BFE-AF547B10FBE5}" type="datetimeFigureOut">
              <a:rPr lang="fr-FR" smtClean="0"/>
              <a:t>30/03/2018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383F-47FB-4034-8FFA-80A4175C6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020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4D0FE-9072-4303-9BFE-AF547B10FBE5}" type="datetimeFigureOut">
              <a:rPr lang="fr-FR" smtClean="0"/>
              <a:t>30/03/2018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383F-47FB-4034-8FFA-80A4175C6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9369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4D0FE-9072-4303-9BFE-AF547B10FBE5}" type="datetimeFigureOut">
              <a:rPr lang="fr-FR" smtClean="0"/>
              <a:t>30/03/2018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383F-47FB-4034-8FFA-80A4175C6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9016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4D0FE-9072-4303-9BFE-AF547B10FBE5}" type="datetimeFigureOut">
              <a:rPr lang="fr-FR" smtClean="0"/>
              <a:t>30/03/2018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383F-47FB-4034-8FFA-80A4175C6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56604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4D0FE-9072-4303-9BFE-AF547B10FBE5}" type="datetimeFigureOut">
              <a:rPr lang="fr-FR" smtClean="0"/>
              <a:t>30/03/2018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383F-47FB-4034-8FFA-80A4175C6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0098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4D0FE-9072-4303-9BFE-AF547B10FBE5}" type="datetimeFigureOut">
              <a:rPr lang="fr-FR" smtClean="0"/>
              <a:t>30/03/2018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383F-47FB-4034-8FFA-80A4175C6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2776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4D0FE-9072-4303-9BFE-AF547B10FBE5}" type="datetimeFigureOut">
              <a:rPr lang="fr-FR" smtClean="0"/>
              <a:t>30/03/2018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383F-47FB-4034-8FFA-80A4175C6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0895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C254D0FE-9072-4303-9BFE-AF547B10FBE5}" type="datetimeFigureOut">
              <a:rPr lang="fr-FR" smtClean="0"/>
              <a:t>30/03/2018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400800"/>
            <a:ext cx="4717774" cy="1881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fr-FR" dirty="0"/>
              <a:t>Le tutorat est gratuit. Toute vente ou reproduction est interdite</a:t>
            </a:r>
            <a:endParaRPr lang="fr-BE" dirty="0"/>
          </a:p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A943383F-47FB-4034-8FFA-80A4175C652C}" type="slidenum">
              <a:rPr lang="fr-FR" smtClean="0"/>
              <a:t>‹N°›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4800" y="83968"/>
            <a:ext cx="1562270" cy="1562270"/>
          </a:xfrm>
          <a:prstGeom prst="rect">
            <a:avLst/>
          </a:prstGeom>
        </p:spPr>
      </p:pic>
      <p:sp>
        <p:nvSpPr>
          <p:cNvPr id="9" name="ZoneTexte 8"/>
          <p:cNvSpPr txBox="1"/>
          <p:nvPr userDrawn="1"/>
        </p:nvSpPr>
        <p:spPr>
          <a:xfrm>
            <a:off x="3994015" y="6272011"/>
            <a:ext cx="42039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/>
              <a:t>Le tutorat est gratuit.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1978579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  <p:sldLayoutId id="2147483816" r:id="rId4"/>
    <p:sldLayoutId id="2147483817" r:id="rId5"/>
    <p:sldLayoutId id="2147483818" r:id="rId6"/>
    <p:sldLayoutId id="2147483819" r:id="rId7"/>
    <p:sldLayoutId id="2147483820" r:id="rId8"/>
    <p:sldLayoutId id="2147483821" r:id="rId9"/>
    <p:sldLayoutId id="2147483822" r:id="rId10"/>
    <p:sldLayoutId id="214748382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r-FR" sz="8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SEANCE D’ANTICIPATION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709530" y="4069724"/>
            <a:ext cx="8767860" cy="1136560"/>
          </a:xfrm>
        </p:spPr>
        <p:txBody>
          <a:bodyPr/>
          <a:lstStyle/>
          <a:p>
            <a:r>
              <a:rPr lang="fr-FR" i="1" dirty="0" err="1"/>
              <a:t>Nachoos</a:t>
            </a:r>
            <a:r>
              <a:rPr lang="fr-FR" i="1" dirty="0"/>
              <a:t>  et  </a:t>
            </a:r>
            <a:r>
              <a:rPr lang="fr-FR" i="1" dirty="0" err="1"/>
              <a:t>Hyper’ion</a:t>
            </a:r>
            <a:endParaRPr lang="fr-FR" i="1" dirty="0"/>
          </a:p>
        </p:txBody>
      </p:sp>
      <p:sp>
        <p:nvSpPr>
          <p:cNvPr id="4" name="ZoneTexte 3"/>
          <p:cNvSpPr txBox="1"/>
          <p:nvPr/>
        </p:nvSpPr>
        <p:spPr>
          <a:xfrm>
            <a:off x="3994015" y="6272011"/>
            <a:ext cx="42039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/>
              <a:t>Le tutorat est gratuit.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20032184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3970986" y="669701"/>
            <a:ext cx="42500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/>
              <a:t>Plan du cours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2490984" y="2711174"/>
            <a:ext cx="802353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romanUcPeriod"/>
            </a:pPr>
            <a:r>
              <a:rPr lang="fr-FR" sz="2400" dirty="0"/>
              <a:t>Définitions</a:t>
            </a:r>
          </a:p>
          <a:p>
            <a:pPr marL="514350" indent="-514350">
              <a:buAutoNum type="romanUcPeriod"/>
            </a:pPr>
            <a:endParaRPr lang="fr-FR" sz="2400" dirty="0"/>
          </a:p>
          <a:p>
            <a:pPr marL="514350" indent="-514350">
              <a:buAutoNum type="romanUcPeriod"/>
            </a:pPr>
            <a:r>
              <a:rPr lang="fr-FR" sz="2400" dirty="0"/>
              <a:t>Préparation</a:t>
            </a:r>
          </a:p>
          <a:p>
            <a:pPr marL="514350" indent="-514350">
              <a:buAutoNum type="romanUcPeriod"/>
            </a:pPr>
            <a:endParaRPr lang="fr-FR" sz="2400" dirty="0"/>
          </a:p>
          <a:p>
            <a:pPr marL="514350" indent="-514350">
              <a:buAutoNum type="romanUcPeriod"/>
            </a:pPr>
            <a:r>
              <a:rPr lang="fr-FR" sz="2400" dirty="0"/>
              <a:t>Réactivité</a:t>
            </a:r>
          </a:p>
          <a:p>
            <a:pPr marL="514350" indent="-514350">
              <a:buAutoNum type="romanUcPeriod"/>
            </a:pPr>
            <a:endParaRPr lang="fr-FR" sz="2400" dirty="0"/>
          </a:p>
          <a:p>
            <a:pPr marL="514350" indent="-514350">
              <a:buAutoNum type="romanUcPeriod"/>
            </a:pPr>
            <a:r>
              <a:rPr lang="fr-FR" sz="2400" dirty="0"/>
              <a:t>Propriété Chimique</a:t>
            </a:r>
          </a:p>
        </p:txBody>
      </p:sp>
    </p:spTree>
    <p:extLst>
      <p:ext uri="{BB962C8B-B14F-4D97-AF65-F5344CB8AC3E}">
        <p14:creationId xmlns:p14="http://schemas.microsoft.com/office/powerpoint/2010/main" val="562738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A218F4-81C5-45F7-8746-9E36C5919D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>
                <a:solidFill>
                  <a:schemeClr val="tx1"/>
                </a:solidFill>
              </a:rPr>
              <a:t>I. Définitions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52E6761-8531-4EA7-95C1-025439349B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3949" y="5750212"/>
            <a:ext cx="10454006" cy="406831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fr-FR" dirty="0">
                <a:solidFill>
                  <a:schemeClr val="tx1"/>
                </a:solidFill>
                <a:sym typeface="Wingdings" panose="05000000000000000000" pitchFamily="2" charset="2"/>
              </a:rPr>
              <a:t> </a:t>
            </a:r>
            <a:r>
              <a:rPr lang="fr-FR" dirty="0">
                <a:solidFill>
                  <a:schemeClr val="tx1"/>
                </a:solidFill>
              </a:rPr>
              <a:t>Tous dérivés du benzène substitués par une fonction alcool, par un hydroxyle (OH)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99C573AA-F1DC-4C4B-8B44-AF64CC83F10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37"/>
          <a:stretch/>
        </p:blipFill>
        <p:spPr>
          <a:xfrm>
            <a:off x="1555764" y="1634706"/>
            <a:ext cx="7396561" cy="408974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283826" y="4926854"/>
            <a:ext cx="2619563" cy="7869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2483475" y="3948060"/>
            <a:ext cx="3737021" cy="4076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6970486" y="1854607"/>
            <a:ext cx="2009103" cy="9495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3244942" y="4085227"/>
            <a:ext cx="2009103" cy="9495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6834" y="1854608"/>
            <a:ext cx="2009103" cy="9495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/>
          <p:cNvSpPr txBox="1"/>
          <p:nvPr/>
        </p:nvSpPr>
        <p:spPr>
          <a:xfrm rot="21035537">
            <a:off x="4448467" y="862840"/>
            <a:ext cx="49119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/>
              <a:t>Lesquels sont des dérivés du phénol ?</a:t>
            </a: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6142" y="1250628"/>
            <a:ext cx="1968147" cy="1824548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4"/>
          <a:srcRect l="9281" b="24381"/>
          <a:stretch/>
        </p:blipFill>
        <p:spPr>
          <a:xfrm>
            <a:off x="8631041" y="3808869"/>
            <a:ext cx="1055332" cy="97617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 rotWithShape="1">
          <a:blip r:embed="rId5"/>
          <a:srcRect l="20731" b="25580"/>
          <a:stretch/>
        </p:blipFill>
        <p:spPr>
          <a:xfrm>
            <a:off x="2218196" y="2690974"/>
            <a:ext cx="984912" cy="924669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 rotWithShape="1">
          <a:blip r:embed="rId5"/>
          <a:srcRect l="20731" b="25580"/>
          <a:stretch/>
        </p:blipFill>
        <p:spPr>
          <a:xfrm>
            <a:off x="2752486" y="4872556"/>
            <a:ext cx="984912" cy="924669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 rotWithShape="1">
          <a:blip r:embed="rId5"/>
          <a:srcRect l="20731" b="25580"/>
          <a:stretch/>
        </p:blipFill>
        <p:spPr>
          <a:xfrm>
            <a:off x="6513297" y="2574239"/>
            <a:ext cx="984912" cy="924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133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  <p:bldP spid="5" grpId="0" animBg="1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196924-B6F7-42EF-BEE9-EFF2F05F9E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>
                <a:solidFill>
                  <a:schemeClr val="tx1"/>
                </a:solidFill>
              </a:rPr>
              <a:t>II. Préparations des phénols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5FDC0F6-49DE-4B4D-8BA6-B7CF24B013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>
                <a:solidFill>
                  <a:schemeClr val="tx1"/>
                </a:solidFill>
              </a:rPr>
              <a:t>A. L’hydrolyse alcaline des halogénures d’aryles</a:t>
            </a: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fr-FR" dirty="0">
                <a:solidFill>
                  <a:schemeClr val="tx1"/>
                </a:solidFill>
              </a:rPr>
              <a:t>Hydrolyse du chlore a l’aide d’une Base Forte </a:t>
            </a:r>
            <a:r>
              <a:rPr lang="fr-FR" dirty="0">
                <a:solidFill>
                  <a:schemeClr val="tx1"/>
                </a:solidFill>
                <a:sym typeface="Wingdings" panose="05000000000000000000" pitchFamily="2" charset="2"/>
              </a:rPr>
              <a:t> </a:t>
            </a:r>
            <a:r>
              <a:rPr lang="fr-FR" dirty="0" err="1">
                <a:solidFill>
                  <a:schemeClr val="tx1"/>
                </a:solidFill>
                <a:sym typeface="Wingdings" panose="05000000000000000000" pitchFamily="2" charset="2"/>
              </a:rPr>
              <a:t>Déprotonnation</a:t>
            </a:r>
            <a:r>
              <a:rPr lang="fr-FR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fr-FR" b="1" dirty="0">
                <a:solidFill>
                  <a:schemeClr val="tx1"/>
                </a:solidFill>
              </a:rPr>
              <a:t>Cette réaction est difficile a réaliser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BA82CCF2-30DF-4F5F-8D00-91B4215F421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971"/>
          <a:stretch/>
        </p:blipFill>
        <p:spPr>
          <a:xfrm>
            <a:off x="1326524" y="2695630"/>
            <a:ext cx="9722476" cy="2064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1107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1FAF85-D952-467A-909A-A69276310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>
                <a:solidFill>
                  <a:schemeClr val="tx1"/>
                </a:solidFill>
              </a:rPr>
              <a:t>II. Préparations des phénols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4898695-FB91-4D2E-8A6C-C823D1F716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057400"/>
            <a:ext cx="9872871" cy="4191000"/>
          </a:xfrm>
        </p:spPr>
        <p:txBody>
          <a:bodyPr>
            <a:normAutofit/>
          </a:bodyPr>
          <a:lstStyle/>
          <a:p>
            <a:r>
              <a:rPr lang="fr-FR" dirty="0">
                <a:solidFill>
                  <a:schemeClr val="tx1"/>
                </a:solidFill>
              </a:rPr>
              <a:t>B. Fusion alcaline des halogénures d’aryles</a:t>
            </a: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fr-FR" dirty="0">
                <a:solidFill>
                  <a:schemeClr val="tx1"/>
                </a:solidFill>
              </a:rPr>
              <a:t>On part d’un aryle, mais on peut aussi partir de la forme </a:t>
            </a:r>
            <a:r>
              <a:rPr lang="fr-FR" dirty="0" err="1">
                <a:solidFill>
                  <a:schemeClr val="tx1"/>
                </a:solidFill>
              </a:rPr>
              <a:t>sulfonates</a:t>
            </a:r>
            <a:r>
              <a:rPr lang="fr-FR" dirty="0">
                <a:solidFill>
                  <a:schemeClr val="tx1"/>
                </a:solidFill>
              </a:rPr>
              <a:t> qui demande des conditions plus simples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5FA74B0C-FC9C-445A-B121-B31CE437BA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9060" y="2435695"/>
            <a:ext cx="8509233" cy="292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547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A1FD38-ADA2-4E9A-B72B-EB7816EC4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>
                <a:solidFill>
                  <a:schemeClr val="tx1"/>
                </a:solidFill>
              </a:rPr>
              <a:t>II. Préparations des phénols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202049E-D03F-4B50-A986-E7EC80BB85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>
                <a:solidFill>
                  <a:schemeClr val="tx1"/>
                </a:solidFill>
              </a:rPr>
              <a:t>C. Décomposition des diazoïques</a:t>
            </a:r>
          </a:p>
          <a:p>
            <a:pPr marL="45720" indent="0">
              <a:buNone/>
            </a:pPr>
            <a:r>
              <a:rPr lang="fr-FR" dirty="0">
                <a:solidFill>
                  <a:schemeClr val="tx1"/>
                </a:solidFill>
              </a:rPr>
              <a:t>On part d’un composé diazoïque qu’on va décomposer (</a:t>
            </a:r>
            <a:r>
              <a:rPr lang="fr-FR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≠ </a:t>
            </a:r>
            <a:r>
              <a:rPr lang="fr-FR" dirty="0">
                <a:solidFill>
                  <a:schemeClr val="tx1"/>
                </a:solidFill>
                <a:cs typeface="Times New Roman" panose="02020603050405020304" pitchFamily="18" charset="0"/>
              </a:rPr>
              <a:t>hydrolyser</a:t>
            </a:r>
            <a:r>
              <a:rPr lang="fr-FR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fr-FR" dirty="0">
                <a:solidFill>
                  <a:schemeClr val="tx1"/>
                </a:solidFill>
              </a:rPr>
              <a:t> en milieu acide.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26AA4DDD-5016-458E-8419-DFDB17DF86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3009900"/>
            <a:ext cx="7620000" cy="3086100"/>
          </a:xfrm>
          <a:prstGeom prst="rect">
            <a:avLst/>
          </a:prstGeom>
        </p:spPr>
      </p:pic>
      <p:grpSp>
        <p:nvGrpSpPr>
          <p:cNvPr id="8" name="Groupe 7"/>
          <p:cNvGrpSpPr/>
          <p:nvPr/>
        </p:nvGrpSpPr>
        <p:grpSpPr>
          <a:xfrm>
            <a:off x="2099256" y="3361387"/>
            <a:ext cx="1648495" cy="1094704"/>
            <a:chOff x="2099256" y="3361387"/>
            <a:chExt cx="1648495" cy="1094704"/>
          </a:xfrm>
        </p:grpSpPr>
        <p:sp>
          <p:nvSpPr>
            <p:cNvPr id="5" name="Ellipse 4"/>
            <p:cNvSpPr/>
            <p:nvPr/>
          </p:nvSpPr>
          <p:spPr>
            <a:xfrm>
              <a:off x="2730320" y="3361387"/>
              <a:ext cx="1017431" cy="1094704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cxnSp>
          <p:nvCxnSpPr>
            <p:cNvPr id="7" name="Connecteur en arc 6"/>
            <p:cNvCxnSpPr/>
            <p:nvPr/>
          </p:nvCxnSpPr>
          <p:spPr>
            <a:xfrm rot="10800000">
              <a:off x="2099256" y="3477297"/>
              <a:ext cx="669702" cy="257577"/>
            </a:xfrm>
            <a:prstGeom prst="curvedConnector3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ZoneTexte 8"/>
          <p:cNvSpPr txBox="1"/>
          <p:nvPr/>
        </p:nvSpPr>
        <p:spPr>
          <a:xfrm>
            <a:off x="1635667" y="3365543"/>
            <a:ext cx="4635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N2</a:t>
            </a:r>
          </a:p>
        </p:txBody>
      </p:sp>
    </p:spTree>
    <p:extLst>
      <p:ext uri="{BB962C8B-B14F-4D97-AF65-F5344CB8AC3E}">
        <p14:creationId xmlns:p14="http://schemas.microsoft.com/office/powerpoint/2010/main" val="2055344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B7B2C8-8165-442F-A812-503FD8D16F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>
                <a:solidFill>
                  <a:schemeClr val="tx1"/>
                </a:solidFill>
              </a:rPr>
              <a:t>II. Préparations des phénols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C3F7A26-0D49-45A3-B1B8-E65668A726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1" y="2057400"/>
            <a:ext cx="4704008" cy="583829"/>
          </a:xfrm>
        </p:spPr>
        <p:txBody>
          <a:bodyPr/>
          <a:lstStyle/>
          <a:p>
            <a:r>
              <a:rPr lang="fr-FR" dirty="0">
                <a:solidFill>
                  <a:schemeClr val="tx1"/>
                </a:solidFill>
              </a:rPr>
              <a:t>D. Synthèse industrielle à partir du</a:t>
            </a:r>
            <a:endParaRPr lang="fr-FR" b="1" dirty="0">
              <a:solidFill>
                <a:schemeClr val="tx1"/>
              </a:solidFill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AA178554-E18F-4B50-98C6-2176A4AEF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5997" y="3549015"/>
            <a:ext cx="9286875" cy="2638425"/>
          </a:xfrm>
          <a:prstGeom prst="rect">
            <a:avLst/>
          </a:prstGeom>
        </p:spPr>
      </p:pic>
      <p:sp>
        <p:nvSpPr>
          <p:cNvPr id="5" name="Ellipse 4"/>
          <p:cNvSpPr/>
          <p:nvPr/>
        </p:nvSpPr>
        <p:spPr>
          <a:xfrm>
            <a:off x="3103809" y="4224284"/>
            <a:ext cx="1931831" cy="139091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35997" y="5615202"/>
            <a:ext cx="2041299" cy="5464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1352567" y="2023479"/>
            <a:ext cx="958252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8"/>
            <a:r>
              <a:rPr lang="fr-FR" sz="2200" dirty="0"/>
              <a:t>       </a:t>
            </a:r>
            <a:r>
              <a:rPr lang="fr-FR" sz="2200" dirty="0" err="1"/>
              <a:t>Cumène</a:t>
            </a:r>
            <a:endParaRPr lang="fr-FR" sz="2200" dirty="0"/>
          </a:p>
          <a:p>
            <a:pPr marL="45720" indent="0">
              <a:lnSpc>
                <a:spcPct val="100000"/>
              </a:lnSpc>
              <a:buNone/>
            </a:pPr>
            <a:endParaRPr lang="fr-FR" dirty="0"/>
          </a:p>
          <a:p>
            <a:pPr marL="45720" indent="0">
              <a:lnSpc>
                <a:spcPct val="100000"/>
              </a:lnSpc>
              <a:buNone/>
            </a:pPr>
            <a:r>
              <a:rPr lang="fr-FR" sz="2000" dirty="0"/>
              <a:t>Le </a:t>
            </a:r>
            <a:r>
              <a:rPr lang="fr-FR" sz="2000" b="1" dirty="0" err="1"/>
              <a:t>cumène</a:t>
            </a:r>
            <a:r>
              <a:rPr lang="fr-FR" sz="2000" dirty="0"/>
              <a:t> = </a:t>
            </a:r>
            <a:r>
              <a:rPr lang="fr-FR" sz="2000" dirty="0" err="1"/>
              <a:t>isopropylbenzène</a:t>
            </a:r>
            <a:r>
              <a:rPr lang="fr-FR" sz="2000" dirty="0"/>
              <a:t> </a:t>
            </a:r>
          </a:p>
          <a:p>
            <a:pPr marL="45720" indent="0">
              <a:lnSpc>
                <a:spcPct val="100000"/>
              </a:lnSpc>
              <a:buNone/>
            </a:pPr>
            <a:r>
              <a:rPr lang="fr-FR" sz="2000" b="1" dirty="0"/>
              <a:t>On va oxyder le </a:t>
            </a:r>
            <a:r>
              <a:rPr lang="fr-FR" sz="2000" b="1" dirty="0" err="1"/>
              <a:t>cumène</a:t>
            </a:r>
            <a:r>
              <a:rPr lang="fr-FR" sz="2000" b="1" dirty="0"/>
              <a:t> </a:t>
            </a:r>
          </a:p>
        </p:txBody>
      </p:sp>
      <p:sp>
        <p:nvSpPr>
          <p:cNvPr id="8" name="ZoneTexte 7"/>
          <p:cNvSpPr txBox="1"/>
          <p:nvPr/>
        </p:nvSpPr>
        <p:spPr>
          <a:xfrm rot="20883019">
            <a:off x="270457" y="3666611"/>
            <a:ext cx="25458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Nom de cette molécule ?</a:t>
            </a:r>
          </a:p>
        </p:txBody>
      </p:sp>
      <p:sp>
        <p:nvSpPr>
          <p:cNvPr id="9" name="Virage 8"/>
          <p:cNvSpPr/>
          <p:nvPr/>
        </p:nvSpPr>
        <p:spPr>
          <a:xfrm flipV="1">
            <a:off x="1142999" y="4082998"/>
            <a:ext cx="814590" cy="705006"/>
          </a:xfrm>
          <a:prstGeom prst="bentArrow">
            <a:avLst>
              <a:gd name="adj1" fmla="val 6567"/>
              <a:gd name="adj2" fmla="val 12096"/>
              <a:gd name="adj3" fmla="val 17627"/>
              <a:gd name="adj4" fmla="val 56653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8487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118C8B-D40D-4EBD-88DB-606666C175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600"/>
            <a:ext cx="6481293" cy="1356360"/>
          </a:xfrm>
        </p:spPr>
        <p:txBody>
          <a:bodyPr/>
          <a:lstStyle/>
          <a:p>
            <a:r>
              <a:rPr lang="fr-FR" u="sng" dirty="0">
                <a:solidFill>
                  <a:schemeClr val="tx1"/>
                </a:solidFill>
              </a:rPr>
              <a:t>III. Réactivités des phénols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45ED7A1-6777-4A23-A01C-1EC2E2394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5574" y="1774065"/>
            <a:ext cx="10757080" cy="4038600"/>
          </a:xfrm>
        </p:spPr>
        <p:txBody>
          <a:bodyPr/>
          <a:lstStyle/>
          <a:p>
            <a:pPr marL="45720" indent="0">
              <a:lnSpc>
                <a:spcPct val="100000"/>
              </a:lnSpc>
              <a:buNone/>
            </a:pPr>
            <a:r>
              <a:rPr lang="fr-FR" dirty="0">
                <a:solidFill>
                  <a:schemeClr val="tx1"/>
                </a:solidFill>
              </a:rPr>
              <a:t>On a un effet ?</a:t>
            </a:r>
          </a:p>
          <a:p>
            <a:pPr marL="45720" indent="0">
              <a:lnSpc>
                <a:spcPct val="100000"/>
              </a:lnSpc>
              <a:buNone/>
            </a:pPr>
            <a:r>
              <a:rPr lang="fr-FR" dirty="0">
                <a:solidFill>
                  <a:schemeClr val="tx1"/>
                </a:solidFill>
              </a:rPr>
              <a:t>	- Mésomère donneur M+ ( lié au doublet non liant de l’oxygène)</a:t>
            </a:r>
          </a:p>
          <a:p>
            <a:pPr marL="45720" indent="0">
              <a:lnSpc>
                <a:spcPct val="100000"/>
              </a:lnSpc>
              <a:buNone/>
            </a:pPr>
            <a:r>
              <a:rPr lang="fr-FR" dirty="0">
                <a:solidFill>
                  <a:schemeClr val="tx1"/>
                </a:solidFill>
              </a:rPr>
              <a:t>	- Inductif attracteur I- ( lié a l’</a:t>
            </a:r>
            <a:r>
              <a:rPr lang="fr-FR" dirty="0" err="1">
                <a:solidFill>
                  <a:schemeClr val="tx1"/>
                </a:solidFill>
              </a:rPr>
              <a:t>éléctronegativité</a:t>
            </a:r>
            <a:r>
              <a:rPr lang="fr-FR" dirty="0">
                <a:solidFill>
                  <a:schemeClr val="tx1"/>
                </a:solidFill>
              </a:rPr>
              <a:t>)</a:t>
            </a:r>
          </a:p>
          <a:p>
            <a:pPr marL="45720" indent="0">
              <a:lnSpc>
                <a:spcPct val="100000"/>
              </a:lnSpc>
              <a:buNone/>
            </a:pPr>
            <a:r>
              <a:rPr lang="fr-FR" dirty="0">
                <a:solidFill>
                  <a:schemeClr val="tx1"/>
                </a:solidFill>
              </a:rPr>
              <a:t>L’effet mésomère est plus important que l’effet inductif, les SE se feront en Ortho/Para.</a:t>
            </a:r>
          </a:p>
          <a:p>
            <a:pPr marL="45720" indent="0">
              <a:lnSpc>
                <a:spcPct val="100000"/>
              </a:lnSpc>
              <a:buNone/>
            </a:pPr>
            <a:r>
              <a:rPr lang="fr-FR" dirty="0">
                <a:solidFill>
                  <a:schemeClr val="tx1"/>
                </a:solidFill>
              </a:rPr>
              <a:t>Le groupement phénol enrichie le cycle et le rend beaucoup plus réactif qu’un benzène.</a:t>
            </a:r>
          </a:p>
          <a:p>
            <a:pPr marL="45720" indent="0">
              <a:lnSpc>
                <a:spcPct val="100000"/>
              </a:lnSpc>
              <a:buNone/>
            </a:pPr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66CF9287-3177-48F4-A923-2830F921A4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9810" y="4422651"/>
            <a:ext cx="7565717" cy="1656177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 rot="21032642">
            <a:off x="9324302" y="1952389"/>
            <a:ext cx="2214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QUI GAGNE ?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/>
          <a:srcRect l="31371" t="19671" r="34015" b="26741"/>
          <a:stretch/>
        </p:blipFill>
        <p:spPr>
          <a:xfrm>
            <a:off x="10689708" y="2364733"/>
            <a:ext cx="750725" cy="84456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75739" y="307269"/>
            <a:ext cx="1969179" cy="1822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544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A7136F-A3F0-42D6-A4FA-0D4C36AFA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>
                <a:solidFill>
                  <a:schemeClr val="tx1"/>
                </a:solidFill>
              </a:rPr>
              <a:t>III. Réactivités des phénols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73EDB90-C7B7-48A6-949C-09D9F6E60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067782"/>
            <a:ext cx="9546465" cy="1606311"/>
          </a:xfrm>
        </p:spPr>
        <p:txBody>
          <a:bodyPr>
            <a:normAutofit/>
          </a:bodyPr>
          <a:lstStyle/>
          <a:p>
            <a:r>
              <a:rPr lang="fr-FR" dirty="0">
                <a:solidFill>
                  <a:schemeClr val="tx1"/>
                </a:solidFill>
              </a:rPr>
              <a:t>Propriété acido-basique</a:t>
            </a:r>
          </a:p>
          <a:p>
            <a:pPr marL="45720" indent="0">
              <a:buNone/>
            </a:pPr>
            <a:r>
              <a:rPr lang="fr-FR" dirty="0">
                <a:solidFill>
                  <a:schemeClr val="tx1"/>
                </a:solidFill>
              </a:rPr>
              <a:t>En présence de base, l’hydrogène sera relâché</a:t>
            </a:r>
          </a:p>
          <a:p>
            <a:pPr marL="45720" indent="0">
              <a:buNone/>
            </a:pPr>
            <a:r>
              <a:rPr lang="fr-FR" dirty="0">
                <a:solidFill>
                  <a:schemeClr val="tx1"/>
                </a:solidFill>
              </a:rPr>
              <a:t>Plus acide que les alcools aliphatiques car la base est stabilisée par résonnance</a:t>
            </a: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973C1177-F958-47D3-BC03-6493DFAC00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5094" y="2057400"/>
            <a:ext cx="4567157" cy="1017981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BEA1A4ED-531D-43C0-B428-FB18460DD3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5550" y="3479369"/>
            <a:ext cx="7200900" cy="122872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0905" y="4699688"/>
            <a:ext cx="1884729" cy="1614346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55756" y="4809916"/>
            <a:ext cx="1617773" cy="1488078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4082153" y="5306806"/>
            <a:ext cx="3889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/>
              <a:t>Plus ou moins acide que le phénol ?</a:t>
            </a: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2577" y="3964339"/>
            <a:ext cx="1606908" cy="1487509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629064" y="5907285"/>
            <a:ext cx="28408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err="1"/>
              <a:t>pKa</a:t>
            </a:r>
            <a:r>
              <a:rPr lang="fr-FR" dirty="0"/>
              <a:t> = 0,25 </a:t>
            </a:r>
            <a:br>
              <a:rPr lang="fr-FR" dirty="0"/>
            </a:br>
            <a:r>
              <a:rPr lang="fr-FR" dirty="0"/>
              <a:t>Car NO2 = électroattracteur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8422464" y="5907284"/>
            <a:ext cx="26709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err="1"/>
              <a:t>pKa</a:t>
            </a:r>
            <a:r>
              <a:rPr lang="fr-FR" dirty="0"/>
              <a:t> &gt; 10</a:t>
            </a:r>
            <a:br>
              <a:rPr lang="fr-FR" dirty="0"/>
            </a:br>
            <a:r>
              <a:rPr lang="fr-FR" dirty="0"/>
              <a:t>Car NH2 = </a:t>
            </a:r>
            <a:r>
              <a:rPr lang="fr-FR" dirty="0" err="1"/>
              <a:t>électrodonneur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98165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A8A89A-C3F6-4DB3-A15B-6B1A46624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>
                <a:solidFill>
                  <a:schemeClr val="tx1"/>
                </a:solidFill>
              </a:rPr>
              <a:t>IV. Propriétés chimiques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05DE70A-09C7-4A3F-B914-149DBC840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901642"/>
            <a:ext cx="9872871" cy="4038600"/>
          </a:xfrm>
        </p:spPr>
        <p:txBody>
          <a:bodyPr/>
          <a:lstStyle/>
          <a:p>
            <a:r>
              <a:rPr lang="fr-FR" dirty="0">
                <a:solidFill>
                  <a:schemeClr val="tx1"/>
                </a:solidFill>
              </a:rPr>
              <a:t>A. Propriétés dues à la mobilité de l’atome d’hydrogène</a:t>
            </a: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274320" lvl="1" indent="0">
              <a:buNone/>
            </a:pPr>
            <a:r>
              <a:rPr lang="fr-FR" b="1" u="sng" dirty="0">
                <a:solidFill>
                  <a:schemeClr val="tx1"/>
                </a:solidFill>
              </a:rPr>
              <a:t>Réaction d’estérification</a:t>
            </a:r>
          </a:p>
          <a:p>
            <a:pPr marL="274320" lvl="1" indent="0">
              <a:buNone/>
            </a:pPr>
            <a:endParaRPr lang="fr-FR" b="1" u="sng" dirty="0">
              <a:solidFill>
                <a:schemeClr val="tx1"/>
              </a:solidFill>
            </a:endParaRPr>
          </a:p>
          <a:p>
            <a:pPr marL="274320" lvl="1" indent="0">
              <a:buNone/>
            </a:pPr>
            <a:r>
              <a:rPr lang="fr-FR" dirty="0">
                <a:solidFill>
                  <a:schemeClr val="tx1"/>
                </a:solidFill>
              </a:rPr>
              <a:t>Un phénol + acide carboxylique : le groupement hydroxyle attaque le carbone</a:t>
            </a:r>
          </a:p>
          <a:p>
            <a:pPr marL="274320" lvl="1" indent="0">
              <a:buNone/>
            </a:pPr>
            <a:r>
              <a:rPr lang="fr-FR" dirty="0">
                <a:solidFill>
                  <a:schemeClr val="tx1"/>
                </a:solidFill>
              </a:rPr>
              <a:t>Formation d’un ester et d’eau, la réaction est </a:t>
            </a:r>
            <a:r>
              <a:rPr lang="fr-FR" b="1" u="sng" dirty="0">
                <a:solidFill>
                  <a:schemeClr val="tx1"/>
                </a:solidFill>
              </a:rPr>
              <a:t>réversible 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1A492EFC-0A3F-4516-B657-0558B448A6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0438" y="4169044"/>
            <a:ext cx="7391123" cy="2372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023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A8A89A-C3F6-4DB3-A15B-6B1A46624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>
                <a:solidFill>
                  <a:schemeClr val="tx1"/>
                </a:solidFill>
              </a:rPr>
              <a:t>IV. Propriétés chimiques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05DE70A-09C7-4A3F-B914-149DBC840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901642"/>
            <a:ext cx="9872871" cy="4038600"/>
          </a:xfrm>
        </p:spPr>
        <p:txBody>
          <a:bodyPr/>
          <a:lstStyle/>
          <a:p>
            <a:r>
              <a:rPr lang="fr-FR" dirty="0">
                <a:solidFill>
                  <a:schemeClr val="tx1"/>
                </a:solidFill>
              </a:rPr>
              <a:t>A. Propriétés dues à la mobilité de l’atome d’hydrogène</a:t>
            </a: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274320" lvl="1" indent="0">
              <a:buNone/>
            </a:pPr>
            <a:r>
              <a:rPr lang="fr-FR" b="1" u="sng" dirty="0">
                <a:solidFill>
                  <a:schemeClr val="tx1"/>
                </a:solidFill>
              </a:rPr>
              <a:t>Réaction d’estérification</a:t>
            </a:r>
          </a:p>
          <a:p>
            <a:pPr marL="274320" lvl="1" indent="0">
              <a:buNone/>
            </a:pPr>
            <a:endParaRPr lang="fr-FR" b="1" u="sng" dirty="0">
              <a:solidFill>
                <a:schemeClr val="tx1"/>
              </a:solidFill>
            </a:endParaRPr>
          </a:p>
          <a:p>
            <a:pPr marL="274320" lvl="1" indent="0">
              <a:buNone/>
            </a:pPr>
            <a:r>
              <a:rPr lang="fr-FR" dirty="0">
                <a:solidFill>
                  <a:schemeClr val="tx1"/>
                </a:solidFill>
              </a:rPr>
              <a:t>Donc on utilisera plutôt du </a:t>
            </a:r>
            <a:r>
              <a:rPr lang="fr-FR" b="1" dirty="0">
                <a:solidFill>
                  <a:schemeClr val="tx1"/>
                </a:solidFill>
              </a:rPr>
              <a:t>phénate de sodium </a:t>
            </a:r>
            <a:r>
              <a:rPr lang="fr-FR" dirty="0">
                <a:solidFill>
                  <a:schemeClr val="tx1"/>
                </a:solidFill>
              </a:rPr>
              <a:t>et </a:t>
            </a:r>
            <a:r>
              <a:rPr lang="fr-FR" b="1" dirty="0">
                <a:solidFill>
                  <a:schemeClr val="tx1"/>
                </a:solidFill>
              </a:rPr>
              <a:t>du chlorure d’acyle </a:t>
            </a:r>
            <a:r>
              <a:rPr lang="fr-FR" dirty="0">
                <a:solidFill>
                  <a:schemeClr val="tx1"/>
                </a:solidFill>
              </a:rPr>
              <a:t>(le chlore est un bon groupe partant) , ce qui donne une réaction </a:t>
            </a:r>
            <a:r>
              <a:rPr lang="fr-FR" b="1" u="sng" dirty="0">
                <a:solidFill>
                  <a:schemeClr val="tx1"/>
                </a:solidFill>
              </a:rPr>
              <a:t>totale</a:t>
            </a:r>
            <a:r>
              <a:rPr lang="fr-FR" u="sng" dirty="0">
                <a:solidFill>
                  <a:schemeClr val="tx1"/>
                </a:solidFill>
              </a:rPr>
              <a:t> et </a:t>
            </a:r>
            <a:r>
              <a:rPr lang="fr-FR" b="1" u="sng" dirty="0">
                <a:solidFill>
                  <a:schemeClr val="tx1"/>
                </a:solidFill>
              </a:rPr>
              <a:t>irréversible.</a:t>
            </a:r>
            <a:endParaRPr lang="fr-FR" u="sng" dirty="0">
              <a:solidFill>
                <a:schemeClr val="tx1"/>
              </a:solidFill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6CB0279-A966-429D-A510-6A318AFB78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2625" y="4387715"/>
            <a:ext cx="8286750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9518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A8A89A-C3F6-4DB3-A15B-6B1A46624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>
                <a:solidFill>
                  <a:schemeClr val="tx1"/>
                </a:solidFill>
              </a:rPr>
              <a:t>IV. Propriétés chimiques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05DE70A-09C7-4A3F-B914-149DBC840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901642"/>
            <a:ext cx="9872871" cy="1408228"/>
          </a:xfrm>
        </p:spPr>
        <p:txBody>
          <a:bodyPr>
            <a:normAutofit/>
          </a:bodyPr>
          <a:lstStyle/>
          <a:p>
            <a:r>
              <a:rPr lang="fr-FR" dirty="0">
                <a:solidFill>
                  <a:schemeClr val="tx1"/>
                </a:solidFill>
              </a:rPr>
              <a:t>A. Propriétés dues à la mobilité de l’atome d’hydrogène</a:t>
            </a: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274320" lvl="1" indent="0">
              <a:buNone/>
            </a:pPr>
            <a:r>
              <a:rPr lang="fr-FR" b="1" u="sng" dirty="0">
                <a:solidFill>
                  <a:schemeClr val="tx1"/>
                </a:solidFill>
              </a:rPr>
              <a:t>a. Réaction d’estérification:</a:t>
            </a:r>
            <a:r>
              <a:rPr lang="fr-FR" dirty="0">
                <a:solidFill>
                  <a:schemeClr val="tx1"/>
                </a:solidFill>
              </a:rPr>
              <a:t>  La transposition de </a:t>
            </a:r>
            <a:r>
              <a:rPr lang="fr-FR" b="1" dirty="0">
                <a:solidFill>
                  <a:schemeClr val="tx1"/>
                </a:solidFill>
              </a:rPr>
              <a:t>Fries</a:t>
            </a:r>
            <a:r>
              <a:rPr lang="fr-FR" dirty="0">
                <a:solidFill>
                  <a:schemeClr val="tx1"/>
                </a:solidFill>
              </a:rPr>
              <a:t> </a:t>
            </a:r>
            <a:endParaRPr lang="fr-FR" b="1" u="sng" dirty="0">
              <a:solidFill>
                <a:schemeClr val="tx1"/>
              </a:solidFill>
            </a:endParaRPr>
          </a:p>
          <a:p>
            <a:pPr marL="274320" lvl="1" indent="0">
              <a:buNone/>
            </a:pPr>
            <a:endParaRPr lang="fr-FR" b="1" u="sng" dirty="0">
              <a:solidFill>
                <a:schemeClr val="tx1"/>
              </a:solidFill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4E4AB81E-9C03-4D77-AE30-494888CB025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42" t="1965" r="11324"/>
          <a:stretch/>
        </p:blipFill>
        <p:spPr>
          <a:xfrm>
            <a:off x="5612234" y="3087149"/>
            <a:ext cx="6183385" cy="2980978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AA9054F-84D2-4710-A4EC-4C6CEE68B003}"/>
              </a:ext>
            </a:extLst>
          </p:cNvPr>
          <p:cNvSpPr txBox="1"/>
          <p:nvPr/>
        </p:nvSpPr>
        <p:spPr>
          <a:xfrm>
            <a:off x="363253" y="3120208"/>
            <a:ext cx="574133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On obtient à la fin un dérivé phénol acylé en position ortho ou para en partant de l’ester : </a:t>
            </a:r>
          </a:p>
          <a:p>
            <a:endParaRPr lang="fr-FR" dirty="0"/>
          </a:p>
          <a:p>
            <a:r>
              <a:rPr lang="fr-FR" dirty="0"/>
              <a:t>Température </a:t>
            </a:r>
            <a:r>
              <a:rPr lang="fr-FR" b="1" dirty="0"/>
              <a:t>élevée</a:t>
            </a:r>
            <a:r>
              <a:rPr lang="fr-FR" dirty="0"/>
              <a:t> : </a:t>
            </a:r>
            <a:r>
              <a:rPr lang="fr-FR" b="1" dirty="0"/>
              <a:t>ortho </a:t>
            </a:r>
            <a:r>
              <a:rPr lang="fr-FR" dirty="0"/>
              <a:t>(</a:t>
            </a:r>
            <a:r>
              <a:rPr lang="fr-FR" dirty="0">
                <a:sym typeface="Wingdings" panose="05000000000000000000" pitchFamily="2" charset="2"/>
              </a:rPr>
              <a:t> encombrement stérique)</a:t>
            </a:r>
            <a:endParaRPr lang="fr-FR" dirty="0"/>
          </a:p>
          <a:p>
            <a:r>
              <a:rPr lang="fr-FR" dirty="0"/>
              <a:t>Température plus </a:t>
            </a:r>
            <a:r>
              <a:rPr lang="fr-FR" b="1" dirty="0"/>
              <a:t>basse</a:t>
            </a:r>
            <a:r>
              <a:rPr lang="fr-FR" dirty="0"/>
              <a:t> : en </a:t>
            </a:r>
            <a:r>
              <a:rPr lang="fr-FR" b="1" dirty="0"/>
              <a:t>para</a:t>
            </a:r>
          </a:p>
          <a:p>
            <a:endParaRPr lang="fr-FR" dirty="0"/>
          </a:p>
          <a:p>
            <a:endParaRPr lang="fr-FR" dirty="0"/>
          </a:p>
          <a:p>
            <a:r>
              <a:rPr lang="fr-FR" dirty="0"/>
              <a:t>Il y aura la formation d’un </a:t>
            </a:r>
            <a:r>
              <a:rPr lang="fr-FR" u="sng" dirty="0"/>
              <a:t>ion </a:t>
            </a:r>
            <a:r>
              <a:rPr lang="fr-FR" u="sng" dirty="0" err="1"/>
              <a:t>acylium</a:t>
            </a:r>
            <a:endParaRPr lang="fr-FR" u="sng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559" y="4937370"/>
            <a:ext cx="890230" cy="982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0558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9D4C21-74BD-49AD-8A41-713050AE9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>
                <a:solidFill>
                  <a:schemeClr val="tx1"/>
                </a:solidFill>
              </a:rPr>
              <a:t>IV. Propriétés chimiques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D7CF78E-5F98-4421-914F-C3316467BA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fr-FR" b="1" u="sng" dirty="0">
                <a:solidFill>
                  <a:schemeClr val="tx1"/>
                </a:solidFill>
              </a:rPr>
              <a:t>b. Ethérification</a:t>
            </a:r>
          </a:p>
          <a:p>
            <a:pPr marL="45720" indent="0">
              <a:buNone/>
            </a:pPr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F2BBC7CB-C508-4C89-8E96-9FF3CA7163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6185" y="2963082"/>
            <a:ext cx="7696200" cy="283845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18276C3-4F46-439B-B0E3-E87513E95C63}"/>
              </a:ext>
            </a:extLst>
          </p:cNvPr>
          <p:cNvSpPr txBox="1"/>
          <p:nvPr/>
        </p:nvSpPr>
        <p:spPr>
          <a:xfrm>
            <a:off x="816739" y="2694372"/>
            <a:ext cx="357115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dirty="0">
                <a:sym typeface="Wingdings" panose="05000000000000000000" pitchFamily="2" charset="2"/>
              </a:rPr>
              <a:t>Déshydratation :</a:t>
            </a:r>
          </a:p>
          <a:p>
            <a:endParaRPr lang="fr-FR" dirty="0"/>
          </a:p>
          <a:p>
            <a:r>
              <a:rPr lang="fr-FR" dirty="0"/>
              <a:t>On fusionne deux phénols en </a:t>
            </a:r>
            <a:r>
              <a:rPr lang="fr-FR" b="1" dirty="0"/>
              <a:t>déshydratant</a:t>
            </a:r>
            <a:r>
              <a:rPr lang="fr-FR" dirty="0"/>
              <a:t> </a:t>
            </a:r>
          </a:p>
          <a:p>
            <a:endParaRPr lang="fr-FR" dirty="0"/>
          </a:p>
          <a:p>
            <a:endParaRPr lang="fr-FR" dirty="0"/>
          </a:p>
          <a:p>
            <a:r>
              <a:rPr lang="fr-FR" dirty="0"/>
              <a:t>Il faut une </a:t>
            </a:r>
            <a:r>
              <a:rPr lang="fr-FR" b="1" dirty="0"/>
              <a:t>température élevée </a:t>
            </a:r>
            <a:r>
              <a:rPr lang="fr-FR" dirty="0"/>
              <a:t>et un </a:t>
            </a:r>
            <a:r>
              <a:rPr lang="fr-FR" b="1" dirty="0"/>
              <a:t>acide de Lewis</a:t>
            </a:r>
          </a:p>
        </p:txBody>
      </p:sp>
    </p:spTree>
    <p:extLst>
      <p:ext uri="{BB962C8B-B14F-4D97-AF65-F5344CB8AC3E}">
        <p14:creationId xmlns:p14="http://schemas.microsoft.com/office/powerpoint/2010/main" val="38026173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9D4C21-74BD-49AD-8A41-713050AE9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>
                <a:solidFill>
                  <a:schemeClr val="tx1"/>
                </a:solidFill>
              </a:rPr>
              <a:t>IV. Propriétés chimiques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D7CF78E-5F98-4421-914F-C3316467BA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fr-FR" b="1" u="sng" dirty="0">
                <a:solidFill>
                  <a:schemeClr val="tx1"/>
                </a:solidFill>
              </a:rPr>
              <a:t>b. Ethérification</a:t>
            </a:r>
          </a:p>
          <a:p>
            <a:pPr marL="45720" indent="0">
              <a:buNone/>
            </a:pP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18276C3-4F46-439B-B0E3-E87513E95C63}"/>
              </a:ext>
            </a:extLst>
          </p:cNvPr>
          <p:cNvSpPr txBox="1"/>
          <p:nvPr/>
        </p:nvSpPr>
        <p:spPr>
          <a:xfrm>
            <a:off x="817558" y="2707401"/>
            <a:ext cx="1052375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ym typeface="Wingdings" panose="05000000000000000000" pitchFamily="2" charset="2"/>
              </a:rPr>
              <a:t> </a:t>
            </a:r>
            <a:r>
              <a:rPr lang="fr-FR" dirty="0"/>
              <a:t>Par substitution nucléophile : </a:t>
            </a:r>
            <a:r>
              <a:rPr lang="fr-FR" b="1" dirty="0"/>
              <a:t>Réaction de Williamson</a:t>
            </a:r>
          </a:p>
          <a:p>
            <a:endParaRPr lang="fr-FR" dirty="0"/>
          </a:p>
          <a:p>
            <a:r>
              <a:rPr lang="fr-FR" dirty="0"/>
              <a:t>L’oxygène est nucléophile de par ses doublets libres, on peut réaliser une SN. </a:t>
            </a:r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r>
              <a:rPr lang="fr-FR" dirty="0"/>
              <a:t>La méthode précédente permet uniquement la formation d’éthers symétriques contrairement à celle-ci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8394E0F0-9601-4B99-ABF2-CEA6AEE823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351" t="10824"/>
          <a:stretch/>
        </p:blipFill>
        <p:spPr>
          <a:xfrm>
            <a:off x="3490174" y="3726559"/>
            <a:ext cx="6077321" cy="166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9837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9D4C21-74BD-49AD-8A41-713050AE9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>
                <a:solidFill>
                  <a:schemeClr val="tx1"/>
                </a:solidFill>
              </a:rPr>
              <a:t>IV. Propriétés chimiques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D7CF78E-5F98-4421-914F-C3316467BA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fr-FR" b="1" u="sng" dirty="0">
                <a:solidFill>
                  <a:schemeClr val="tx1"/>
                </a:solidFill>
              </a:rPr>
              <a:t>b. Ethérification application</a:t>
            </a:r>
            <a:r>
              <a:rPr lang="fr-FR" dirty="0">
                <a:solidFill>
                  <a:schemeClr val="tx1"/>
                </a:solidFill>
              </a:rPr>
              <a:t>: Réarrangement de </a:t>
            </a:r>
            <a:r>
              <a:rPr lang="fr-FR" dirty="0" err="1">
                <a:solidFill>
                  <a:schemeClr val="tx1"/>
                </a:solidFill>
              </a:rPr>
              <a:t>Claisen</a:t>
            </a: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18276C3-4F46-439B-B0E3-E87513E95C63}"/>
              </a:ext>
            </a:extLst>
          </p:cNvPr>
          <p:cNvSpPr txBox="1"/>
          <p:nvPr/>
        </p:nvSpPr>
        <p:spPr>
          <a:xfrm>
            <a:off x="728419" y="2836190"/>
            <a:ext cx="1054059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variante de la réaction de Williamson sur un dérivé de type allyle</a:t>
            </a:r>
          </a:p>
          <a:p>
            <a:endParaRPr lang="fr-FR" dirty="0"/>
          </a:p>
          <a:p>
            <a:r>
              <a:rPr lang="fr-FR" dirty="0"/>
              <a:t>Donne un </a:t>
            </a:r>
            <a:r>
              <a:rPr lang="fr-FR" dirty="0" err="1"/>
              <a:t>allyl</a:t>
            </a:r>
            <a:r>
              <a:rPr lang="fr-FR" dirty="0"/>
              <a:t> </a:t>
            </a:r>
            <a:r>
              <a:rPr lang="fr-FR" dirty="0" err="1"/>
              <a:t>phényl</a:t>
            </a:r>
            <a:r>
              <a:rPr lang="fr-FR" dirty="0"/>
              <a:t> éther, qui n’est pas  stable. </a:t>
            </a:r>
          </a:p>
          <a:p>
            <a:endParaRPr lang="fr-FR" dirty="0"/>
          </a:p>
          <a:p>
            <a:r>
              <a:rPr lang="fr-FR" dirty="0"/>
              <a:t>Si on le chauffe un peu la molécule se réarrange = </a:t>
            </a:r>
            <a:r>
              <a:rPr lang="fr-FR" b="1" dirty="0"/>
              <a:t>réarrangement de </a:t>
            </a:r>
            <a:r>
              <a:rPr lang="fr-FR" b="1" dirty="0" err="1"/>
              <a:t>Claisen</a:t>
            </a:r>
            <a:r>
              <a:rPr lang="fr-FR" dirty="0"/>
              <a:t>.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9934E067-31FE-4862-9D7A-20A9CF2950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54"/>
          <a:stretch/>
        </p:blipFill>
        <p:spPr>
          <a:xfrm>
            <a:off x="2320818" y="4313518"/>
            <a:ext cx="7490261" cy="1873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0052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9D4C21-74BD-49AD-8A41-713050AE9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>
                <a:solidFill>
                  <a:schemeClr val="tx1"/>
                </a:solidFill>
              </a:rPr>
              <a:t>IV. Propriétés chimiques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D7CF78E-5F98-4421-914F-C3316467BA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fr-FR" b="1" u="sng" dirty="0">
                <a:solidFill>
                  <a:schemeClr val="tx1"/>
                </a:solidFill>
              </a:rPr>
              <a:t>b. Ethérification application</a:t>
            </a:r>
            <a:r>
              <a:rPr lang="fr-FR" dirty="0">
                <a:solidFill>
                  <a:schemeClr val="tx1"/>
                </a:solidFill>
              </a:rPr>
              <a:t>: Réarrangement de </a:t>
            </a:r>
            <a:r>
              <a:rPr lang="fr-FR" dirty="0" err="1">
                <a:solidFill>
                  <a:schemeClr val="tx1"/>
                </a:solidFill>
              </a:rPr>
              <a:t>Claisen</a:t>
            </a: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18276C3-4F46-439B-B0E3-E87513E95C63}"/>
              </a:ext>
            </a:extLst>
          </p:cNvPr>
          <p:cNvSpPr txBox="1"/>
          <p:nvPr/>
        </p:nvSpPr>
        <p:spPr>
          <a:xfrm>
            <a:off x="604433" y="2851688"/>
            <a:ext cx="5019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Mécanisme: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9017083-A642-4329-A318-D899B04A07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3064" y="3221020"/>
            <a:ext cx="8745871" cy="1975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2322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A8A89A-C3F6-4DB3-A15B-6B1A46624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>
                <a:solidFill>
                  <a:schemeClr val="tx1"/>
                </a:solidFill>
              </a:rPr>
              <a:t>IV. Propriétés chimiques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05DE70A-09C7-4A3F-B914-149DBC840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901642"/>
            <a:ext cx="9872871" cy="4038600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fr-FR" dirty="0">
                <a:solidFill>
                  <a:schemeClr val="tx1"/>
                </a:solidFill>
              </a:rPr>
              <a:t>B. Propriétés dues au groupement hydroxyle phénolique</a:t>
            </a:r>
          </a:p>
          <a:p>
            <a:pPr marL="45720" indent="0">
              <a:buNone/>
            </a:pPr>
            <a:r>
              <a:rPr lang="fr-FR" dirty="0">
                <a:solidFill>
                  <a:schemeClr val="tx1"/>
                </a:solidFill>
              </a:rPr>
              <a:t>    </a:t>
            </a:r>
            <a:r>
              <a:rPr lang="fr-FR" b="1" u="sng" dirty="0">
                <a:solidFill>
                  <a:schemeClr val="tx1"/>
                </a:solidFill>
              </a:rPr>
              <a:t>a. Réaction d’halogénation</a:t>
            </a:r>
          </a:p>
          <a:p>
            <a:pPr marL="502920" indent="-457200">
              <a:buAutoNum type="alphaLcPeriod"/>
            </a:pPr>
            <a:endParaRPr lang="fr-FR" dirty="0">
              <a:solidFill>
                <a:schemeClr val="tx1"/>
              </a:solidFill>
            </a:endParaRPr>
          </a:p>
          <a:p>
            <a:pPr marL="502920" indent="-457200">
              <a:buAutoNum type="alphaLcPeriod"/>
            </a:pPr>
            <a:endParaRPr lang="fr-FR" dirty="0">
              <a:solidFill>
                <a:schemeClr val="tx1"/>
              </a:solidFill>
            </a:endParaRPr>
          </a:p>
          <a:p>
            <a:pPr marL="502920" indent="-457200">
              <a:buAutoNum type="alphaLcPeriod"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fr-FR" dirty="0">
                <a:solidFill>
                  <a:schemeClr val="tx1"/>
                </a:solidFill>
              </a:rPr>
              <a:t>Le PCl5 va activé l’OH qui n’est normalement pas un bon groupe partant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18DF529-D1B8-4169-BD47-BBFA8EBAA8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2721" y="2681207"/>
            <a:ext cx="7073428" cy="2760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9307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A8A89A-C3F6-4DB3-A15B-6B1A46624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>
                <a:solidFill>
                  <a:schemeClr val="tx1"/>
                </a:solidFill>
              </a:rPr>
              <a:t>IV. Propriétés chimiques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05DE70A-09C7-4A3F-B914-149DBC840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901642"/>
            <a:ext cx="7753027" cy="516094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fr-FR" b="1" u="sng" dirty="0">
                <a:solidFill>
                  <a:schemeClr val="tx1"/>
                </a:solidFill>
              </a:rPr>
              <a:t>b. Réaction d’</a:t>
            </a:r>
            <a:r>
              <a:rPr lang="fr-FR" b="1" u="sng" dirty="0" err="1">
                <a:solidFill>
                  <a:schemeClr val="tx1"/>
                </a:solidFill>
              </a:rPr>
              <a:t>amination</a:t>
            </a:r>
            <a:r>
              <a:rPr lang="fr-FR" b="1" u="sng" dirty="0">
                <a:solidFill>
                  <a:schemeClr val="tx1"/>
                </a:solidFill>
              </a:rPr>
              <a:t> : réaction de </a:t>
            </a:r>
            <a:r>
              <a:rPr lang="fr-FR" b="1" u="sng" dirty="0" err="1">
                <a:solidFill>
                  <a:schemeClr val="tx1"/>
                </a:solidFill>
              </a:rPr>
              <a:t>Bücherer</a:t>
            </a:r>
            <a:endParaRPr lang="fr-FR" b="1" u="sng" dirty="0">
              <a:solidFill>
                <a:schemeClr val="tx1"/>
              </a:solidFill>
            </a:endParaRPr>
          </a:p>
          <a:p>
            <a:pPr marL="502920" indent="-457200">
              <a:buAutoNum type="alphaLcPeriod"/>
            </a:pPr>
            <a:endParaRPr lang="fr-FR" dirty="0">
              <a:solidFill>
                <a:schemeClr val="tx1"/>
              </a:solidFill>
            </a:endParaRPr>
          </a:p>
          <a:p>
            <a:pPr marL="502920" indent="-457200">
              <a:buAutoNum type="alphaLcPeriod"/>
            </a:pPr>
            <a:endParaRPr lang="fr-FR" dirty="0">
              <a:solidFill>
                <a:schemeClr val="tx1"/>
              </a:solidFill>
            </a:endParaRPr>
          </a:p>
          <a:p>
            <a:pPr marL="502920" indent="-457200">
              <a:buAutoNum type="alphaLcPeriod"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7E7A3B74-974F-4D5C-95C3-951E09F195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1322" y="2930552"/>
            <a:ext cx="7800975" cy="301942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32296FE-F8D4-4544-B245-9BE3C5B1C3AD}"/>
              </a:ext>
            </a:extLst>
          </p:cNvPr>
          <p:cNvSpPr txBox="1"/>
          <p:nvPr/>
        </p:nvSpPr>
        <p:spPr>
          <a:xfrm>
            <a:off x="604434" y="2930552"/>
            <a:ext cx="313065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HSO3  active l’hydroxyle et facilite la substitution par l’amine.</a:t>
            </a:r>
          </a:p>
          <a:p>
            <a:endParaRPr lang="fr-FR" dirty="0"/>
          </a:p>
          <a:p>
            <a:endParaRPr lang="fr-FR" dirty="0"/>
          </a:p>
          <a:p>
            <a:r>
              <a:rPr lang="fr-FR" dirty="0"/>
              <a:t>Réaction est aussi possible avec des dérivés naphtols</a:t>
            </a:r>
          </a:p>
        </p:txBody>
      </p:sp>
    </p:spTree>
    <p:extLst>
      <p:ext uri="{BB962C8B-B14F-4D97-AF65-F5344CB8AC3E}">
        <p14:creationId xmlns:p14="http://schemas.microsoft.com/office/powerpoint/2010/main" val="2837035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A8A89A-C3F6-4DB3-A15B-6B1A46624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>
                <a:solidFill>
                  <a:schemeClr val="tx1"/>
                </a:solidFill>
              </a:rPr>
              <a:t>IV. Propriétés chimiques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05DE70A-09C7-4A3F-B914-149DBC840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777655"/>
            <a:ext cx="9875520" cy="3972215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fr-FR" sz="2000" b="1" u="sng" dirty="0">
                <a:solidFill>
                  <a:schemeClr val="tx1"/>
                </a:solidFill>
              </a:rPr>
              <a:t>C. Propriétés dues au noyau aromatique</a:t>
            </a:r>
          </a:p>
          <a:p>
            <a:pPr marL="45720" indent="0">
              <a:buNone/>
            </a:pPr>
            <a:r>
              <a:rPr lang="fr-FR" sz="2000" b="1" u="sng" dirty="0">
                <a:solidFill>
                  <a:schemeClr val="tx1"/>
                </a:solidFill>
              </a:rPr>
              <a:t>1. Substitutions électrophiles communes à tous les aromatiques</a:t>
            </a: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fr-FR" dirty="0">
                <a:solidFill>
                  <a:schemeClr val="tx1"/>
                </a:solidFill>
              </a:rPr>
              <a:t>Halogénation : Avec du chlore</a:t>
            </a: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274320" lvl="1" indent="0">
              <a:buNone/>
            </a:pPr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24C5052-C24E-493F-B43A-E62C6E65A3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2848" y="3680588"/>
            <a:ext cx="9415824" cy="2154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1150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A8A89A-C3F6-4DB3-A15B-6B1A46624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>
                <a:solidFill>
                  <a:schemeClr val="tx1"/>
                </a:solidFill>
              </a:rPr>
              <a:t>IV. Propriétés chimiques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05DE70A-09C7-4A3F-B914-149DBC840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777655"/>
            <a:ext cx="9875520" cy="3972215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fr-FR" dirty="0">
                <a:solidFill>
                  <a:schemeClr val="tx1"/>
                </a:solidFill>
              </a:rPr>
              <a:t>Halogénation : Avec du Brome</a:t>
            </a: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274320" lvl="1" indent="0">
              <a:buNone/>
            </a:pPr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4A681B9C-17CE-455E-9B8F-354669AC9B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23" r="2046"/>
          <a:stretch/>
        </p:blipFill>
        <p:spPr>
          <a:xfrm>
            <a:off x="3714428" y="2248546"/>
            <a:ext cx="8477572" cy="397221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FC1F217-C949-4E4D-AED5-F3BA4AB6E799}"/>
              </a:ext>
            </a:extLst>
          </p:cNvPr>
          <p:cNvSpPr txBox="1"/>
          <p:nvPr/>
        </p:nvSpPr>
        <p:spPr>
          <a:xfrm>
            <a:off x="309966" y="3134015"/>
            <a:ext cx="353726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La réactivité est la  même pour les</a:t>
            </a:r>
          </a:p>
          <a:p>
            <a:r>
              <a:rPr lang="fr-FR" dirty="0"/>
              <a:t>bromes, mais avec une particularité:</a:t>
            </a:r>
          </a:p>
          <a:p>
            <a:r>
              <a:rPr lang="fr-FR" dirty="0"/>
              <a:t>	</a:t>
            </a:r>
          </a:p>
          <a:p>
            <a:r>
              <a:rPr lang="fr-FR" dirty="0"/>
              <a:t>produit tri-­‐substitué si on fait la réaction dans l’eau</a:t>
            </a:r>
          </a:p>
        </p:txBody>
      </p:sp>
    </p:spTree>
    <p:extLst>
      <p:ext uri="{BB962C8B-B14F-4D97-AF65-F5344CB8AC3E}">
        <p14:creationId xmlns:p14="http://schemas.microsoft.com/office/powerpoint/2010/main" val="26499811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A8A89A-C3F6-4DB3-A15B-6B1A46624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>
                <a:solidFill>
                  <a:schemeClr val="tx1"/>
                </a:solidFill>
              </a:rPr>
              <a:t>IV. Propriétés chimiques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05DE70A-09C7-4A3F-B914-149DBC840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777655"/>
            <a:ext cx="9875520" cy="3972215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fr-FR" dirty="0">
                <a:solidFill>
                  <a:schemeClr val="tx1"/>
                </a:solidFill>
              </a:rPr>
              <a:t>Nitration</a:t>
            </a: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274320" lvl="1" indent="0">
              <a:buNone/>
            </a:pP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FFC1F217-C949-4E4D-AED5-F3BA4AB6E799}"/>
              </a:ext>
            </a:extLst>
          </p:cNvPr>
          <p:cNvSpPr txBox="1"/>
          <p:nvPr/>
        </p:nvSpPr>
        <p:spPr>
          <a:xfrm>
            <a:off x="309966" y="3134015"/>
            <a:ext cx="353726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Rendement faibles a basse température</a:t>
            </a:r>
          </a:p>
          <a:p>
            <a:endParaRPr lang="fr-FR" dirty="0"/>
          </a:p>
          <a:p>
            <a:r>
              <a:rPr lang="fr-FR" dirty="0"/>
              <a:t>Si HNO3 est diluée et T faible, on obtiens du nitrophénaolate en ortho/para</a:t>
            </a:r>
          </a:p>
          <a:p>
            <a:endParaRPr lang="fr-FR" dirty="0"/>
          </a:p>
          <a:p>
            <a:r>
              <a:rPr lang="fr-FR" dirty="0"/>
              <a:t>Si HNO3 est concentré et T élevé, on obtiens une quinone 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10A982F-2288-431F-AA3E-8F0002FBFF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5092" y="2442443"/>
            <a:ext cx="8167606" cy="3342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4843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A8A89A-C3F6-4DB3-A15B-6B1A46624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>
                <a:solidFill>
                  <a:schemeClr val="tx1"/>
                </a:solidFill>
              </a:rPr>
              <a:t>IV. Propriétés chimiques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05DE70A-09C7-4A3F-B914-149DBC840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777655"/>
            <a:ext cx="9875520" cy="3972215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fr-FR" dirty="0">
                <a:solidFill>
                  <a:schemeClr val="tx1"/>
                </a:solidFill>
              </a:rPr>
              <a:t>Réaction d’alkylation </a:t>
            </a: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274320" lvl="1" indent="0">
              <a:buNone/>
            </a:pPr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5411FF1A-F3CB-4AAF-84F7-D9BF5365CB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0483" y="2380605"/>
            <a:ext cx="7691034" cy="2954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8255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A8A89A-C3F6-4DB3-A15B-6B1A46624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>
                <a:solidFill>
                  <a:schemeClr val="tx1"/>
                </a:solidFill>
              </a:rPr>
              <a:t>IV. Propriétés chimiques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05DE70A-09C7-4A3F-B914-149DBC840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6095" y="1607174"/>
            <a:ext cx="9875520" cy="3972215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fr-FR" dirty="0">
                <a:solidFill>
                  <a:schemeClr val="tx1"/>
                </a:solidFill>
              </a:rPr>
              <a:t>Réaction de sulfonation </a:t>
            </a: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274320" lvl="1" indent="0">
              <a:buNone/>
            </a:pPr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3D5467B-8784-463C-A050-7520BBE742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2997" y="1964065"/>
            <a:ext cx="8421715" cy="4344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0226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A8A89A-C3F6-4DB3-A15B-6B1A46624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>
                <a:solidFill>
                  <a:schemeClr val="tx1"/>
                </a:solidFill>
              </a:rPr>
              <a:t>IV. Propriétés chimiques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05DE70A-09C7-4A3F-B914-149DBC840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777655"/>
            <a:ext cx="9875520" cy="3972215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fr-FR" sz="2000" b="1" u="sng" dirty="0">
                <a:solidFill>
                  <a:schemeClr val="tx1"/>
                </a:solidFill>
              </a:rPr>
              <a:t>C. Propriétés dues au noyau aromatique</a:t>
            </a:r>
          </a:p>
          <a:p>
            <a:pPr marL="45720" indent="0">
              <a:buNone/>
            </a:pPr>
            <a:r>
              <a:rPr lang="fr-FR" sz="2000" b="1" u="sng" dirty="0">
                <a:solidFill>
                  <a:schemeClr val="tx1"/>
                </a:solidFill>
              </a:rPr>
              <a:t>1. Substitutions électrophiles lié au noyaux activé</a:t>
            </a: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fr-FR" dirty="0">
                <a:solidFill>
                  <a:schemeClr val="tx1"/>
                </a:solidFill>
              </a:rPr>
              <a:t>Réaction de nitrosation</a:t>
            </a: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274320" lvl="1" indent="0">
              <a:buNone/>
            </a:pPr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EFAF706C-F929-4A8E-8A7F-0ACD40D637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028" y="3429000"/>
            <a:ext cx="7229475" cy="260032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2ECB69A-F459-4B70-96C0-81355AA91535}"/>
              </a:ext>
            </a:extLst>
          </p:cNvPr>
          <p:cNvSpPr txBox="1"/>
          <p:nvPr/>
        </p:nvSpPr>
        <p:spPr>
          <a:xfrm>
            <a:off x="929898" y="3192651"/>
            <a:ext cx="3115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On va générer in-situ du </a:t>
            </a:r>
            <a:r>
              <a:rPr lang="fr-FR" b="1" dirty="0"/>
              <a:t>HNO2</a:t>
            </a:r>
            <a:r>
              <a:rPr lang="fr-FR" dirty="0"/>
              <a:t> qui va lui générer in-situ un ion </a:t>
            </a:r>
            <a:r>
              <a:rPr lang="fr-FR" b="1" dirty="0"/>
              <a:t>nitrosonium très électrophile</a:t>
            </a:r>
          </a:p>
        </p:txBody>
      </p:sp>
    </p:spTree>
    <p:extLst>
      <p:ext uri="{BB962C8B-B14F-4D97-AF65-F5344CB8AC3E}">
        <p14:creationId xmlns:p14="http://schemas.microsoft.com/office/powerpoint/2010/main" val="21634592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A8A89A-C3F6-4DB3-A15B-6B1A46624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>
                <a:solidFill>
                  <a:schemeClr val="tx1"/>
                </a:solidFill>
              </a:rPr>
              <a:t>IV. Propriétés chimiques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05DE70A-09C7-4A3F-B914-149DBC840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777655"/>
            <a:ext cx="9875520" cy="4220189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fr-FR" dirty="0">
                <a:solidFill>
                  <a:schemeClr val="tx1"/>
                </a:solidFill>
              </a:rPr>
              <a:t>Réaction de formylation des phénates : réaction de Reimer – Tiemann (SE)</a:t>
            </a: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fr-FR" dirty="0">
                <a:solidFill>
                  <a:schemeClr val="tx1"/>
                </a:solidFill>
              </a:rPr>
              <a:t>on fait rentrer un formyle dans la molécule de phénol, en ortho ou en para.</a:t>
            </a:r>
          </a:p>
          <a:p>
            <a:pPr marL="45720" indent="0">
              <a:buNone/>
            </a:pPr>
            <a:r>
              <a:rPr lang="fr-FR" b="1" dirty="0">
                <a:solidFill>
                  <a:schemeClr val="tx1"/>
                </a:solidFill>
              </a:rPr>
              <a:t>La réaction n’est possible que sur les noyaux activés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7A31909-258E-476F-B0A0-2AB260C38E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0988" y="2393503"/>
            <a:ext cx="6539544" cy="2349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9938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A8A89A-C3F6-4DB3-A15B-6B1A46624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>
                <a:solidFill>
                  <a:schemeClr val="tx1"/>
                </a:solidFill>
              </a:rPr>
              <a:t>IV. Propriétés chimiques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05DE70A-09C7-4A3F-B914-149DBC840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669167"/>
            <a:ext cx="9875520" cy="3972215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fr-FR" dirty="0">
                <a:solidFill>
                  <a:schemeClr val="tx1"/>
                </a:solidFill>
              </a:rPr>
              <a:t>Réaction de formylation des phénates : réaction de Reimer – Tiemann</a:t>
            </a: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3828D6B4-2643-48BB-A96D-540446204E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586" y="1965960"/>
            <a:ext cx="10724827" cy="4514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3159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A8A89A-C3F6-4DB3-A15B-6B1A46624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>
                <a:solidFill>
                  <a:schemeClr val="tx1"/>
                </a:solidFill>
              </a:rPr>
              <a:t>IV. Propriétés chimiques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05DE70A-09C7-4A3F-B914-149DBC840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669167"/>
            <a:ext cx="10558220" cy="4579233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fr-FR" dirty="0">
                <a:solidFill>
                  <a:schemeClr val="tx1"/>
                </a:solidFill>
              </a:rPr>
              <a:t>Réaction de carboxylation : </a:t>
            </a:r>
            <a:r>
              <a:rPr lang="fr-FR" b="1" dirty="0">
                <a:solidFill>
                  <a:schemeClr val="tx1"/>
                </a:solidFill>
              </a:rPr>
              <a:t>réaction de Kolbe-Schimitt</a:t>
            </a:r>
          </a:p>
          <a:p>
            <a:pPr marL="45720" indent="0">
              <a:buNone/>
            </a:pPr>
            <a:r>
              <a:rPr lang="fr-FR" dirty="0">
                <a:solidFill>
                  <a:schemeClr val="tx1"/>
                </a:solidFill>
              </a:rPr>
              <a:t>En milieu basique le phénate va attaquer le CO2  on </a:t>
            </a:r>
            <a:r>
              <a:rPr lang="fr-FR" dirty="0" err="1">
                <a:solidFill>
                  <a:schemeClr val="tx1"/>
                </a:solidFill>
              </a:rPr>
              <a:t>obtien</a:t>
            </a:r>
            <a:r>
              <a:rPr lang="fr-FR" dirty="0">
                <a:solidFill>
                  <a:schemeClr val="tx1"/>
                </a:solidFill>
              </a:rPr>
              <a:t> un acide o-</a:t>
            </a:r>
            <a:r>
              <a:rPr lang="fr-FR" dirty="0" err="1">
                <a:solidFill>
                  <a:schemeClr val="tx1"/>
                </a:solidFill>
              </a:rPr>
              <a:t>hydroxybenzoïque</a:t>
            </a:r>
            <a:r>
              <a:rPr lang="fr-FR" dirty="0">
                <a:solidFill>
                  <a:schemeClr val="tx1"/>
                </a:solidFill>
              </a:rPr>
              <a:t> qui est l’acide salicylique</a:t>
            </a: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fr-FR" dirty="0">
                <a:solidFill>
                  <a:schemeClr val="tx1"/>
                </a:solidFill>
              </a:rPr>
              <a:t>A T &gt; 200°C, on aura la forme Para, si T&lt; 140 °C on aura la forme ortho </a:t>
            </a: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41686F2-A859-4B34-9039-B22A66EE65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819"/>
          <a:stretch/>
        </p:blipFill>
        <p:spPr>
          <a:xfrm>
            <a:off x="1430886" y="2793054"/>
            <a:ext cx="9982448" cy="2584858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7F485456-C811-40CD-869C-6E50B2CD7E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8418" y="1601404"/>
            <a:ext cx="10722802" cy="457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871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A8A89A-C3F6-4DB3-A15B-6B1A46624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>
                <a:solidFill>
                  <a:schemeClr val="tx1"/>
                </a:solidFill>
              </a:rPr>
              <a:t>IV. Propriétés chimiques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05DE70A-09C7-4A3F-B914-149DBC840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777655"/>
            <a:ext cx="10651210" cy="3972215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fr-FR" b="1" u="sng" dirty="0">
                <a:solidFill>
                  <a:schemeClr val="tx1"/>
                </a:solidFill>
              </a:rPr>
              <a:t>Condensation avec le formaldéhyde</a:t>
            </a:r>
          </a:p>
          <a:p>
            <a:pPr marL="45720" indent="0">
              <a:buNone/>
            </a:pPr>
            <a:r>
              <a:rPr lang="fr-FR" dirty="0">
                <a:solidFill>
                  <a:schemeClr val="tx1"/>
                </a:solidFill>
              </a:rPr>
              <a:t>En milieu </a:t>
            </a:r>
            <a:r>
              <a:rPr lang="fr-FR" b="1" dirty="0">
                <a:solidFill>
                  <a:schemeClr val="tx1"/>
                </a:solidFill>
              </a:rPr>
              <a:t>Basique</a:t>
            </a:r>
            <a:r>
              <a:rPr lang="fr-FR" dirty="0">
                <a:solidFill>
                  <a:schemeClr val="tx1"/>
                </a:solidFill>
              </a:rPr>
              <a:t> :  les doublets nucléophiles de l’aromatique attaque l’électrophile</a:t>
            </a:r>
          </a:p>
          <a:p>
            <a:pPr marL="45720" indent="0">
              <a:buNone/>
            </a:pPr>
            <a:r>
              <a:rPr lang="fr-FR" dirty="0">
                <a:solidFill>
                  <a:schemeClr val="tx1"/>
                </a:solidFill>
              </a:rPr>
              <a:t>Il s’agit ici d’une addition sur du phénol sur le réactif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567090F-6ED8-4A7B-A50E-EFF1EE41C4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2865" y="3288998"/>
            <a:ext cx="7806270" cy="2801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6123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A8A89A-C3F6-4DB3-A15B-6B1A466241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350219"/>
            <a:ext cx="9875520" cy="1356360"/>
          </a:xfrm>
        </p:spPr>
        <p:txBody>
          <a:bodyPr/>
          <a:lstStyle/>
          <a:p>
            <a:r>
              <a:rPr lang="fr-FR" u="sng" dirty="0">
                <a:solidFill>
                  <a:schemeClr val="tx1"/>
                </a:solidFill>
              </a:rPr>
              <a:t>IV. Propriétés chimiques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05DE70A-09C7-4A3F-B914-149DBC840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442892"/>
            <a:ext cx="10651210" cy="3972215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fr-FR" b="1" u="sng" dirty="0">
                <a:solidFill>
                  <a:schemeClr val="tx1"/>
                </a:solidFill>
              </a:rPr>
              <a:t>Condensation avec le formaldéhyde</a:t>
            </a:r>
          </a:p>
          <a:p>
            <a:pPr marL="45720" indent="0">
              <a:buNone/>
            </a:pPr>
            <a:r>
              <a:rPr lang="fr-FR" dirty="0">
                <a:solidFill>
                  <a:schemeClr val="tx1"/>
                </a:solidFill>
              </a:rPr>
              <a:t>En milieu </a:t>
            </a:r>
            <a:r>
              <a:rPr lang="fr-FR" b="1" dirty="0">
                <a:solidFill>
                  <a:schemeClr val="tx1"/>
                </a:solidFill>
              </a:rPr>
              <a:t>acide </a:t>
            </a:r>
            <a:r>
              <a:rPr lang="fr-FR" dirty="0">
                <a:solidFill>
                  <a:schemeClr val="tx1"/>
                </a:solidFill>
              </a:rPr>
              <a:t>: La réaction est possible, mais elle va continuer et il y aura polymérisation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8B3D4457-F815-44D1-87BF-B718C6FC31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220"/>
          <a:stretch/>
        </p:blipFill>
        <p:spPr>
          <a:xfrm>
            <a:off x="2585162" y="2272263"/>
            <a:ext cx="7766886" cy="4361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691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A8A89A-C3F6-4DB3-A15B-6B1A466241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350219"/>
            <a:ext cx="9875520" cy="1356360"/>
          </a:xfrm>
        </p:spPr>
        <p:txBody>
          <a:bodyPr/>
          <a:lstStyle/>
          <a:p>
            <a:r>
              <a:rPr lang="fr-FR" u="sng" dirty="0">
                <a:solidFill>
                  <a:schemeClr val="tx1"/>
                </a:solidFill>
              </a:rPr>
              <a:t>IV. Propriétés chimiques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05DE70A-09C7-4A3F-B914-149DBC840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442892"/>
            <a:ext cx="10651210" cy="3972215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fr-FR" dirty="0">
                <a:solidFill>
                  <a:schemeClr val="tx1"/>
                </a:solidFill>
              </a:rPr>
              <a:t>Réaction d’aminométhylation de Manniche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E958980-F5C2-4444-B0B0-DBB4DE6ED358}"/>
              </a:ext>
            </a:extLst>
          </p:cNvPr>
          <p:cNvSpPr txBox="1"/>
          <p:nvPr/>
        </p:nvSpPr>
        <p:spPr>
          <a:xfrm>
            <a:off x="414580" y="2709720"/>
            <a:ext cx="358398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La réaction de Manniche se fait entre une </a:t>
            </a:r>
            <a:r>
              <a:rPr lang="fr-FR" b="1" dirty="0"/>
              <a:t>cétone éolisable, du formol et une amine</a:t>
            </a:r>
            <a:r>
              <a:rPr lang="fr-FR" dirty="0"/>
              <a:t>. </a:t>
            </a:r>
          </a:p>
          <a:p>
            <a:endParaRPr lang="fr-FR" dirty="0"/>
          </a:p>
          <a:p>
            <a:r>
              <a:rPr lang="fr-FR" dirty="0"/>
              <a:t>Ces 3 réactifs vont se condenser,</a:t>
            </a:r>
          </a:p>
          <a:p>
            <a:r>
              <a:rPr lang="fr-FR" dirty="0"/>
              <a:t>en </a:t>
            </a:r>
            <a:r>
              <a:rPr lang="fr-FR" b="1" dirty="0"/>
              <a:t>milieu acide et en chauffant</a:t>
            </a:r>
            <a:r>
              <a:rPr lang="fr-FR" dirty="0"/>
              <a:t>, pour former cet aminométhyl.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1A1A58C-7B88-4137-9E62-3E4474BEA7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56" r="3517" b="4680"/>
          <a:stretch/>
        </p:blipFill>
        <p:spPr>
          <a:xfrm>
            <a:off x="3843580" y="2103049"/>
            <a:ext cx="8105613" cy="3786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4607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A8A89A-C3F6-4DB3-A15B-6B1A466241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350219"/>
            <a:ext cx="9875520" cy="1356360"/>
          </a:xfrm>
        </p:spPr>
        <p:txBody>
          <a:bodyPr/>
          <a:lstStyle/>
          <a:p>
            <a:r>
              <a:rPr lang="fr-FR" u="sng" dirty="0">
                <a:solidFill>
                  <a:schemeClr val="tx1"/>
                </a:solidFill>
              </a:rPr>
              <a:t>IV. Propriétés chimiques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05DE70A-09C7-4A3F-B914-149DBC840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442892"/>
            <a:ext cx="10651210" cy="3972215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fr-FR" b="1" u="sng" dirty="0">
                <a:solidFill>
                  <a:schemeClr val="tx1"/>
                </a:solidFill>
              </a:rPr>
              <a:t>Réaction d’oxydation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D2498AB-A273-442C-B7FE-E7183665A216}"/>
              </a:ext>
            </a:extLst>
          </p:cNvPr>
          <p:cNvSpPr txBox="1"/>
          <p:nvPr/>
        </p:nvSpPr>
        <p:spPr>
          <a:xfrm>
            <a:off x="397790" y="2041127"/>
            <a:ext cx="28206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Quand on oxyde le phénol avec un agent oxydant (KMnO4 et CrO3),on obtient la </a:t>
            </a:r>
            <a:r>
              <a:rPr lang="fr-FR" b="1" dirty="0"/>
              <a:t>quinone</a:t>
            </a:r>
            <a:r>
              <a:rPr lang="fr-FR" dirty="0"/>
              <a:t>. </a:t>
            </a:r>
          </a:p>
          <a:p>
            <a:endParaRPr lang="fr-FR" dirty="0"/>
          </a:p>
          <a:p>
            <a:endParaRPr lang="fr-FR" dirty="0"/>
          </a:p>
          <a:p>
            <a:r>
              <a:rPr lang="fr-FR" dirty="0"/>
              <a:t>Il faut juste savoir qu’il existe des intermédiaires.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9A685198-767A-462E-98C7-94136D7C5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9010" y="1928949"/>
            <a:ext cx="5982345" cy="3000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88396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A8A89A-C3F6-4DB3-A15B-6B1A466241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350219"/>
            <a:ext cx="9875520" cy="1356360"/>
          </a:xfrm>
        </p:spPr>
        <p:txBody>
          <a:bodyPr/>
          <a:lstStyle/>
          <a:p>
            <a:r>
              <a:rPr lang="fr-FR" u="sng" dirty="0">
                <a:solidFill>
                  <a:schemeClr val="tx1"/>
                </a:solidFill>
              </a:rPr>
              <a:t>IV. Propriétés chimiques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05DE70A-09C7-4A3F-B914-149DBC840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442892"/>
            <a:ext cx="10651210" cy="3972215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fr-FR" b="1" u="sng" dirty="0">
                <a:solidFill>
                  <a:schemeClr val="tx1"/>
                </a:solidFill>
              </a:rPr>
              <a:t>Réaction réduction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D2498AB-A273-442C-B7FE-E7183665A216}"/>
              </a:ext>
            </a:extLst>
          </p:cNvPr>
          <p:cNvSpPr txBox="1"/>
          <p:nvPr/>
        </p:nvSpPr>
        <p:spPr>
          <a:xfrm>
            <a:off x="397790" y="2082142"/>
            <a:ext cx="282069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tout ce qu’on peut réduire dans une molécule de phénol c’est</a:t>
            </a:r>
          </a:p>
          <a:p>
            <a:r>
              <a:rPr lang="fr-FR" dirty="0"/>
              <a:t>les doubles liaisons du cycle. Si on réduit, on obtient le cyclohexanol.</a:t>
            </a:r>
          </a:p>
          <a:p>
            <a:endParaRPr lang="fr-FR" dirty="0"/>
          </a:p>
          <a:p>
            <a:r>
              <a:rPr lang="fr-FR" dirty="0"/>
              <a:t>Il faut des conditions fortes ( Du nickel, une forte température)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6ED05B8-D728-4E4E-A07B-8E3F14D52B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2661" y="2082142"/>
            <a:ext cx="5538951" cy="2693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53313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876283" y="605307"/>
            <a:ext cx="6001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800" b="1" i="1" u="sng" dirty="0"/>
              <a:t>QCM 1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616300" y="1909148"/>
            <a:ext cx="852152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A propos des phénols, donnez la (ou les) proposition(s) vraie(s):</a:t>
            </a:r>
          </a:p>
          <a:p>
            <a:endParaRPr lang="fr-FR" sz="2000" dirty="0"/>
          </a:p>
          <a:p>
            <a:r>
              <a:rPr lang="fr-FR" sz="2000" dirty="0"/>
              <a:t>A) Le phénol est plus acide que les alcools classiques</a:t>
            </a:r>
          </a:p>
          <a:p>
            <a:r>
              <a:rPr lang="fr-FR" sz="2000" dirty="0"/>
              <a:t>B) Les SE sur les phénols se feront en ortho/para grâce à l’effet -M</a:t>
            </a:r>
          </a:p>
          <a:p>
            <a:endParaRPr lang="fr-FR" sz="2000" dirty="0"/>
          </a:p>
          <a:p>
            <a:r>
              <a:rPr lang="fr-FR" sz="2000" dirty="0"/>
              <a:t>C) Cette molécule est un dérivé du phénol</a:t>
            </a:r>
          </a:p>
          <a:p>
            <a:endParaRPr lang="fr-FR" sz="2000" dirty="0"/>
          </a:p>
          <a:p>
            <a:endParaRPr lang="fr-FR" sz="2000" dirty="0"/>
          </a:p>
          <a:p>
            <a:endParaRPr lang="fr-FR" sz="2000" dirty="0"/>
          </a:p>
          <a:p>
            <a:r>
              <a:rPr lang="fr-FR" sz="2000" dirty="0"/>
              <a:t>D) La base conjuguée du phénol est le phénate</a:t>
            </a:r>
          </a:p>
          <a:p>
            <a:r>
              <a:rPr lang="fr-FR" sz="2000" dirty="0"/>
              <a:t>E) Les propositions A,B,C et D sont fausses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7060" y="3302930"/>
            <a:ext cx="1935378" cy="124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3118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876283" y="605307"/>
            <a:ext cx="6001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800" b="1" i="1" u="sng" dirty="0"/>
              <a:t>QCM 1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766426" y="1895500"/>
            <a:ext cx="852152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/>
          </a:p>
          <a:p>
            <a:endParaRPr lang="fr-FR" sz="2000" dirty="0"/>
          </a:p>
          <a:p>
            <a:r>
              <a:rPr lang="fr-FR" sz="2000" dirty="0">
                <a:solidFill>
                  <a:srgbClr val="00B050"/>
                </a:solidFill>
              </a:rPr>
              <a:t>A) Le phénol est plus acide que les alcools classiques</a:t>
            </a:r>
          </a:p>
          <a:p>
            <a:r>
              <a:rPr lang="fr-FR" sz="2000" dirty="0">
                <a:solidFill>
                  <a:srgbClr val="FF0000"/>
                </a:solidFill>
              </a:rPr>
              <a:t>B) Les SE sur les phénols se feront en ortho/para grâce à l’effet –M </a:t>
            </a:r>
            <a:r>
              <a:rPr lang="fr-FR" sz="2000" dirty="0">
                <a:solidFill>
                  <a:srgbClr val="FF0000"/>
                </a:solidFill>
                <a:sym typeface="Wingdings" panose="05000000000000000000" pitchFamily="2" charset="2"/>
              </a:rPr>
              <a:t> Effet +M</a:t>
            </a:r>
            <a:endParaRPr lang="fr-FR" sz="2000" dirty="0">
              <a:solidFill>
                <a:srgbClr val="FF0000"/>
              </a:solidFill>
            </a:endParaRPr>
          </a:p>
          <a:p>
            <a:endParaRPr lang="fr-FR" sz="2000" dirty="0"/>
          </a:p>
          <a:p>
            <a:r>
              <a:rPr lang="fr-FR" sz="2000" dirty="0">
                <a:solidFill>
                  <a:srgbClr val="00B050"/>
                </a:solidFill>
              </a:rPr>
              <a:t>C) Cette molécule est un dérivé du phénol</a:t>
            </a:r>
          </a:p>
          <a:p>
            <a:endParaRPr lang="fr-FR" sz="2000" dirty="0"/>
          </a:p>
          <a:p>
            <a:endParaRPr lang="fr-FR" sz="2000" dirty="0"/>
          </a:p>
          <a:p>
            <a:endParaRPr lang="fr-FR" sz="2000" dirty="0"/>
          </a:p>
          <a:p>
            <a:r>
              <a:rPr lang="fr-FR" sz="2000" dirty="0">
                <a:solidFill>
                  <a:srgbClr val="00B050"/>
                </a:solidFill>
              </a:rPr>
              <a:t>D) La base conjuguée du phénol est le phénate</a:t>
            </a:r>
          </a:p>
          <a:p>
            <a:r>
              <a:rPr lang="fr-FR" sz="2000" dirty="0">
                <a:solidFill>
                  <a:srgbClr val="FF0000"/>
                </a:solidFill>
              </a:rPr>
              <a:t>E) Les propositions A,B,C et D sont fausses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7060" y="3302930"/>
            <a:ext cx="1935378" cy="124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77829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876283" y="605307"/>
            <a:ext cx="6001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800" b="1" i="1" u="sng" dirty="0"/>
              <a:t>QCM 2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616300" y="1909148"/>
            <a:ext cx="85215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A propos de cette réaction, donnez la (ou les) proposition(s) vraie(s):</a:t>
            </a:r>
          </a:p>
          <a:p>
            <a:endParaRPr lang="fr-FR" sz="2000" dirty="0"/>
          </a:p>
          <a:p>
            <a:endParaRPr lang="fr-FR" sz="2000" dirty="0"/>
          </a:p>
          <a:p>
            <a:endParaRPr lang="fr-FR" sz="2000" dirty="0"/>
          </a:p>
          <a:p>
            <a:endParaRPr lang="fr-FR" sz="2000" dirty="0"/>
          </a:p>
          <a:p>
            <a:endParaRPr lang="fr-FR" sz="2000" dirty="0"/>
          </a:p>
          <a:p>
            <a:endParaRPr lang="fr-FR" sz="2000" dirty="0"/>
          </a:p>
          <a:p>
            <a:r>
              <a:rPr lang="fr-FR" sz="2000" dirty="0"/>
              <a:t>A) Le produit obtenu est une quinone</a:t>
            </a:r>
          </a:p>
          <a:p>
            <a:r>
              <a:rPr lang="fr-FR" sz="2000" dirty="0"/>
              <a:t>B) On obtient un composé </a:t>
            </a:r>
            <a:r>
              <a:rPr lang="fr-FR" sz="2000" dirty="0" err="1"/>
              <a:t>di-nitré</a:t>
            </a:r>
            <a:r>
              <a:rPr lang="fr-FR" sz="2000" dirty="0"/>
              <a:t> </a:t>
            </a:r>
          </a:p>
          <a:p>
            <a:r>
              <a:rPr lang="fr-FR" sz="2000" dirty="0"/>
              <a:t>C) Il s’agit d’une Substitution Electrophile</a:t>
            </a:r>
          </a:p>
          <a:p>
            <a:r>
              <a:rPr lang="fr-FR" sz="2000" dirty="0"/>
              <a:t>D) C’est la réaction de </a:t>
            </a:r>
            <a:r>
              <a:rPr lang="fr-FR" sz="2000" dirty="0" err="1"/>
              <a:t>Bücherer</a:t>
            </a:r>
            <a:endParaRPr lang="fr-FR" sz="2000" dirty="0"/>
          </a:p>
          <a:p>
            <a:r>
              <a:rPr lang="fr-FR" sz="2000" dirty="0"/>
              <a:t>E) Les propositions A,B,C et D sont fausses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7724" y="2424496"/>
            <a:ext cx="2898869" cy="1600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01926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3415" y="2117130"/>
            <a:ext cx="665555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rgbClr val="FF0000"/>
                </a:solidFill>
              </a:rPr>
              <a:t>A) Le produit obtenu est une quinone</a:t>
            </a:r>
          </a:p>
          <a:p>
            <a:pPr marL="457200" indent="-457200">
              <a:buAutoNum type="alphaUcParenR"/>
            </a:pPr>
            <a:endParaRPr lang="fr-FR" sz="2000" dirty="0">
              <a:solidFill>
                <a:srgbClr val="FF0000"/>
              </a:solidFill>
            </a:endParaRPr>
          </a:p>
          <a:p>
            <a:r>
              <a:rPr lang="fr-FR" sz="2000" dirty="0">
                <a:solidFill>
                  <a:srgbClr val="FF0000"/>
                </a:solidFill>
              </a:rPr>
              <a:t>B) On obtient un composé </a:t>
            </a:r>
            <a:r>
              <a:rPr lang="fr-FR" sz="2000" dirty="0" err="1">
                <a:solidFill>
                  <a:srgbClr val="FF0000"/>
                </a:solidFill>
              </a:rPr>
              <a:t>di-nitré</a:t>
            </a:r>
            <a:r>
              <a:rPr lang="fr-FR" sz="2000" dirty="0">
                <a:solidFill>
                  <a:srgbClr val="FF0000"/>
                </a:solidFill>
              </a:rPr>
              <a:t> </a:t>
            </a:r>
          </a:p>
          <a:p>
            <a:endParaRPr lang="fr-FR" sz="2000" dirty="0">
              <a:solidFill>
                <a:srgbClr val="FF0000"/>
              </a:solidFill>
            </a:endParaRPr>
          </a:p>
          <a:p>
            <a:endParaRPr lang="fr-FR" sz="2000" dirty="0">
              <a:solidFill>
                <a:srgbClr val="FF0000"/>
              </a:solidFill>
            </a:endParaRPr>
          </a:p>
          <a:p>
            <a:endParaRPr lang="fr-FR" sz="2000" dirty="0">
              <a:solidFill>
                <a:srgbClr val="FF0000"/>
              </a:solidFill>
            </a:endParaRPr>
          </a:p>
          <a:p>
            <a:endParaRPr lang="fr-FR" sz="2000" dirty="0">
              <a:solidFill>
                <a:srgbClr val="FF0000"/>
              </a:solidFill>
            </a:endParaRPr>
          </a:p>
          <a:p>
            <a:endParaRPr lang="fr-FR" sz="2000" dirty="0">
              <a:solidFill>
                <a:srgbClr val="FF0000"/>
              </a:solidFill>
            </a:endParaRPr>
          </a:p>
          <a:p>
            <a:r>
              <a:rPr lang="fr-FR" sz="2000" dirty="0">
                <a:solidFill>
                  <a:srgbClr val="00B050"/>
                </a:solidFill>
              </a:rPr>
              <a:t>C) Il s’agit d’une Substitution Electrophile</a:t>
            </a:r>
          </a:p>
          <a:p>
            <a:r>
              <a:rPr lang="fr-FR" sz="2000" dirty="0">
                <a:solidFill>
                  <a:srgbClr val="FF0000"/>
                </a:solidFill>
              </a:rPr>
              <a:t>D) C’est la réaction de </a:t>
            </a:r>
            <a:r>
              <a:rPr lang="fr-FR" sz="2000" dirty="0" err="1">
                <a:solidFill>
                  <a:srgbClr val="FF0000"/>
                </a:solidFill>
              </a:rPr>
              <a:t>Bücherer</a:t>
            </a:r>
            <a:endParaRPr lang="fr-FR" sz="2000" dirty="0">
              <a:solidFill>
                <a:srgbClr val="FF0000"/>
              </a:solidFill>
            </a:endParaRPr>
          </a:p>
          <a:p>
            <a:r>
              <a:rPr lang="fr-FR" sz="2000" dirty="0">
                <a:solidFill>
                  <a:srgbClr val="FF0000"/>
                </a:solidFill>
              </a:rPr>
              <a:t>E) Les propositions A,B,C et D sont fausses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2876283" y="605307"/>
            <a:ext cx="6001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800" b="1" i="1" u="sng" dirty="0"/>
              <a:t>QCM 2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10A982F-2288-431F-AA3E-8F0002FBFF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0789" y="1897038"/>
            <a:ext cx="6098827" cy="2496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4945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876283" y="605307"/>
            <a:ext cx="6001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800" b="1" i="1" u="sng" dirty="0"/>
              <a:t>QCM 3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1845973" y="1854557"/>
            <a:ext cx="85215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A propos de cette réaction, donnez la (ou les) proposition(s) vraie(s):</a:t>
            </a:r>
          </a:p>
          <a:p>
            <a:endParaRPr lang="fr-FR" sz="2000" dirty="0"/>
          </a:p>
          <a:p>
            <a:endParaRPr lang="fr-FR" sz="2000" dirty="0"/>
          </a:p>
          <a:p>
            <a:endParaRPr lang="fr-FR" sz="2000" dirty="0"/>
          </a:p>
          <a:p>
            <a:endParaRPr lang="fr-FR" sz="2000" dirty="0"/>
          </a:p>
          <a:p>
            <a:endParaRPr lang="fr-FR" sz="2000" dirty="0"/>
          </a:p>
          <a:p>
            <a:endParaRPr lang="fr-FR" sz="2000" dirty="0"/>
          </a:p>
          <a:p>
            <a:r>
              <a:rPr lang="fr-FR" sz="2000" dirty="0"/>
              <a:t>A) C’est une réaction d’éthérification</a:t>
            </a:r>
          </a:p>
          <a:p>
            <a:r>
              <a:rPr lang="fr-FR" sz="2000" dirty="0"/>
              <a:t>B) On obtient un phénol substitué par un acide carboxylique</a:t>
            </a:r>
          </a:p>
          <a:p>
            <a:r>
              <a:rPr lang="fr-FR" sz="2000" dirty="0"/>
              <a:t>C) Le rendement est plus grand si on utilise un chlorure d’acyle</a:t>
            </a:r>
          </a:p>
          <a:p>
            <a:r>
              <a:rPr lang="fr-FR" sz="2000" dirty="0"/>
              <a:t>D) Le produit obtenu pourra subir la transposition de </a:t>
            </a:r>
            <a:r>
              <a:rPr lang="fr-FR" sz="2000" dirty="0" err="1"/>
              <a:t>Fries</a:t>
            </a:r>
            <a:endParaRPr lang="fr-FR" sz="2000" dirty="0"/>
          </a:p>
          <a:p>
            <a:r>
              <a:rPr lang="fr-FR" sz="2000" dirty="0"/>
              <a:t>E) Les propositions A,B,C et D sont fausses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2315" y="2337849"/>
            <a:ext cx="4208345" cy="1537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59858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82840" y="2329727"/>
            <a:ext cx="838844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rgbClr val="FF0000"/>
                </a:solidFill>
              </a:rPr>
              <a:t>A) C’est une réaction d’éthérification</a:t>
            </a:r>
          </a:p>
          <a:p>
            <a:r>
              <a:rPr lang="fr-FR" sz="2000" dirty="0">
                <a:solidFill>
                  <a:srgbClr val="FF0000"/>
                </a:solidFill>
                <a:sym typeface="Wingdings" panose="05000000000000000000" pitchFamily="2" charset="2"/>
              </a:rPr>
              <a:t>	 Réaction </a:t>
            </a:r>
            <a:r>
              <a:rPr lang="fr-FR" sz="2000" dirty="0" err="1">
                <a:solidFill>
                  <a:srgbClr val="FF0000"/>
                </a:solidFill>
                <a:sym typeface="Wingdings" panose="05000000000000000000" pitchFamily="2" charset="2"/>
              </a:rPr>
              <a:t>d’e</a:t>
            </a:r>
            <a:r>
              <a:rPr lang="fr-FR" sz="2000" b="1" u="sng" dirty="0" err="1">
                <a:solidFill>
                  <a:srgbClr val="FF0000"/>
                </a:solidFill>
                <a:sym typeface="Wingdings" panose="05000000000000000000" pitchFamily="2" charset="2"/>
              </a:rPr>
              <a:t>S</a:t>
            </a:r>
            <a:r>
              <a:rPr lang="fr-FR" sz="2000" dirty="0" err="1">
                <a:solidFill>
                  <a:srgbClr val="FF0000"/>
                </a:solidFill>
                <a:sym typeface="Wingdings" panose="05000000000000000000" pitchFamily="2" charset="2"/>
              </a:rPr>
              <a:t>térification</a:t>
            </a:r>
            <a:endParaRPr lang="fr-FR" sz="2000" dirty="0">
              <a:solidFill>
                <a:srgbClr val="FF0000"/>
              </a:solidFill>
            </a:endParaRPr>
          </a:p>
          <a:p>
            <a:pPr marL="342900" indent="-342900">
              <a:buAutoNum type="alphaUcParenR"/>
            </a:pPr>
            <a:endParaRPr lang="fr-FR" sz="2000" dirty="0">
              <a:solidFill>
                <a:srgbClr val="FF0000"/>
              </a:solidFill>
            </a:endParaRPr>
          </a:p>
          <a:p>
            <a:r>
              <a:rPr lang="fr-FR" sz="2000" dirty="0">
                <a:solidFill>
                  <a:srgbClr val="FF0000"/>
                </a:solidFill>
              </a:rPr>
              <a:t>B) On obtient un phénol substitué par un acide carboxylique</a:t>
            </a:r>
          </a:p>
          <a:p>
            <a:endParaRPr lang="fr-FR" sz="2000" dirty="0">
              <a:solidFill>
                <a:srgbClr val="FF0000"/>
              </a:solidFill>
            </a:endParaRPr>
          </a:p>
          <a:p>
            <a:endParaRPr lang="fr-FR" sz="2000" dirty="0">
              <a:solidFill>
                <a:srgbClr val="FF0000"/>
              </a:solidFill>
            </a:endParaRPr>
          </a:p>
          <a:p>
            <a:endParaRPr lang="fr-FR" sz="2000" dirty="0">
              <a:solidFill>
                <a:srgbClr val="FF0000"/>
              </a:solidFill>
            </a:endParaRPr>
          </a:p>
          <a:p>
            <a:endParaRPr lang="fr-FR" sz="2000" dirty="0">
              <a:solidFill>
                <a:srgbClr val="FF0000"/>
              </a:solidFill>
            </a:endParaRPr>
          </a:p>
          <a:p>
            <a:r>
              <a:rPr lang="fr-FR" sz="2000" dirty="0">
                <a:solidFill>
                  <a:srgbClr val="00B050"/>
                </a:solidFill>
              </a:rPr>
              <a:t>C) Le rendement est plus grand si on utilise un chlorure d’acyle</a:t>
            </a:r>
          </a:p>
          <a:p>
            <a:r>
              <a:rPr lang="fr-FR" sz="2000" dirty="0">
                <a:solidFill>
                  <a:srgbClr val="FF0000"/>
                </a:solidFill>
              </a:rPr>
              <a:t>D) Le produit obtenu pourra subir la transposition de </a:t>
            </a:r>
            <a:r>
              <a:rPr lang="fr-FR" sz="2000" dirty="0" err="1">
                <a:solidFill>
                  <a:srgbClr val="FF0000"/>
                </a:solidFill>
              </a:rPr>
              <a:t>Fries</a:t>
            </a:r>
            <a:endParaRPr lang="fr-FR" sz="2000" dirty="0">
              <a:solidFill>
                <a:srgbClr val="FF0000"/>
              </a:solidFill>
            </a:endParaRPr>
          </a:p>
          <a:p>
            <a:r>
              <a:rPr lang="fr-FR" sz="2000" dirty="0">
                <a:solidFill>
                  <a:srgbClr val="FF0000"/>
                </a:solidFill>
              </a:rPr>
              <a:t>E) Les propositions A,B,C et D sont fausses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2876283" y="605307"/>
            <a:ext cx="6001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800" b="1" i="1" u="sng" dirty="0"/>
              <a:t>QCM 3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5144" y="2582217"/>
            <a:ext cx="1328855" cy="1854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34217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876283" y="605307"/>
            <a:ext cx="6001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800" b="1" i="1" u="sng" dirty="0"/>
              <a:t>QCM 4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1616300" y="1909148"/>
            <a:ext cx="85215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A propos de cette réaction, donnez la (ou les) proposition(s) vraie(s):</a:t>
            </a:r>
          </a:p>
          <a:p>
            <a:endParaRPr lang="fr-FR" sz="2000" dirty="0"/>
          </a:p>
          <a:p>
            <a:endParaRPr lang="fr-FR" sz="2000" dirty="0"/>
          </a:p>
          <a:p>
            <a:endParaRPr lang="fr-FR" sz="2000" dirty="0"/>
          </a:p>
          <a:p>
            <a:endParaRPr lang="fr-FR" sz="2000" dirty="0"/>
          </a:p>
          <a:p>
            <a:endParaRPr lang="fr-FR" sz="2000" dirty="0"/>
          </a:p>
          <a:p>
            <a:endParaRPr lang="fr-FR" sz="2000" dirty="0"/>
          </a:p>
          <a:p>
            <a:r>
              <a:rPr lang="fr-FR" sz="2000" dirty="0"/>
              <a:t>A) C’est la réaction de </a:t>
            </a:r>
            <a:r>
              <a:rPr lang="fr-FR" sz="2000" dirty="0" err="1"/>
              <a:t>Kolbe</a:t>
            </a:r>
            <a:r>
              <a:rPr lang="fr-FR" sz="2000" dirty="0"/>
              <a:t> – </a:t>
            </a:r>
            <a:r>
              <a:rPr lang="fr-FR" sz="2000" dirty="0" err="1"/>
              <a:t>Schimitt</a:t>
            </a:r>
            <a:r>
              <a:rPr lang="fr-FR" sz="2000" dirty="0"/>
              <a:t> </a:t>
            </a:r>
          </a:p>
          <a:p>
            <a:r>
              <a:rPr lang="fr-FR" sz="2000" dirty="0"/>
              <a:t>B) Il s’agit d’une réaction de </a:t>
            </a:r>
            <a:r>
              <a:rPr lang="fr-FR" sz="2000" dirty="0" err="1"/>
              <a:t>formylation</a:t>
            </a:r>
            <a:endParaRPr lang="fr-FR" sz="2000" dirty="0"/>
          </a:p>
          <a:p>
            <a:r>
              <a:rPr lang="fr-FR" sz="2000" dirty="0"/>
              <a:t>C) On obtient un phénol substitué en para</a:t>
            </a:r>
          </a:p>
          <a:p>
            <a:r>
              <a:rPr lang="fr-FR" sz="2000" dirty="0"/>
              <a:t>D) La forme ortho est favorisée par une température &gt; 200°C</a:t>
            </a:r>
          </a:p>
          <a:p>
            <a:r>
              <a:rPr lang="fr-FR" sz="2000" dirty="0"/>
              <a:t>E) Les propositions A,B,C et D sont fausses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6531" y="2455750"/>
            <a:ext cx="3933724" cy="1515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97402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876283" y="605307"/>
            <a:ext cx="6001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800" b="1" i="1" u="sng" dirty="0"/>
              <a:t>QCM 4</a:t>
            </a:r>
          </a:p>
        </p:txBody>
      </p:sp>
      <p:sp>
        <p:nvSpPr>
          <p:cNvPr id="5" name="Rectangle 4"/>
          <p:cNvSpPr/>
          <p:nvPr/>
        </p:nvSpPr>
        <p:spPr>
          <a:xfrm>
            <a:off x="2238233" y="2292824"/>
            <a:ext cx="6905767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rgbClr val="00B050"/>
                </a:solidFill>
              </a:rPr>
              <a:t>A) C’est la réaction de </a:t>
            </a:r>
            <a:r>
              <a:rPr lang="fr-FR" sz="2000" dirty="0" err="1">
                <a:solidFill>
                  <a:srgbClr val="00B050"/>
                </a:solidFill>
              </a:rPr>
              <a:t>Kolbe</a:t>
            </a:r>
            <a:r>
              <a:rPr lang="fr-FR" sz="2000" dirty="0">
                <a:solidFill>
                  <a:srgbClr val="00B050"/>
                </a:solidFill>
              </a:rPr>
              <a:t> – </a:t>
            </a:r>
            <a:r>
              <a:rPr lang="fr-FR" sz="2000" dirty="0" err="1">
                <a:solidFill>
                  <a:srgbClr val="00B050"/>
                </a:solidFill>
              </a:rPr>
              <a:t>Schimitt</a:t>
            </a:r>
            <a:r>
              <a:rPr lang="fr-FR" sz="2000" dirty="0">
                <a:solidFill>
                  <a:srgbClr val="00B050"/>
                </a:solidFill>
              </a:rPr>
              <a:t> </a:t>
            </a:r>
          </a:p>
          <a:p>
            <a:pPr marL="457200" indent="-457200">
              <a:buAutoNum type="alphaUcParenR"/>
            </a:pPr>
            <a:endParaRPr lang="fr-FR" sz="2000" dirty="0">
              <a:solidFill>
                <a:srgbClr val="00B050"/>
              </a:solidFill>
            </a:endParaRPr>
          </a:p>
          <a:p>
            <a:r>
              <a:rPr lang="fr-FR" sz="2000" dirty="0">
                <a:solidFill>
                  <a:srgbClr val="FF0000"/>
                </a:solidFill>
              </a:rPr>
              <a:t>B) Il s’agit d’une réaction de </a:t>
            </a:r>
            <a:r>
              <a:rPr lang="fr-FR" sz="2000" dirty="0" err="1">
                <a:solidFill>
                  <a:srgbClr val="FF0000"/>
                </a:solidFill>
              </a:rPr>
              <a:t>formylation</a:t>
            </a:r>
            <a:endParaRPr lang="fr-FR" sz="2000" dirty="0">
              <a:solidFill>
                <a:srgbClr val="FF000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à"/>
            </a:pPr>
            <a:r>
              <a:rPr lang="fr-FR" sz="2000" dirty="0" err="1">
                <a:solidFill>
                  <a:srgbClr val="FF0000"/>
                </a:solidFill>
                <a:sym typeface="Wingdings" panose="05000000000000000000" pitchFamily="2" charset="2"/>
              </a:rPr>
              <a:t>Carboxylation</a:t>
            </a:r>
            <a:endParaRPr lang="fr-FR" sz="2000" dirty="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pPr marL="342900" indent="-342900">
              <a:buFont typeface="Wingdings" panose="05000000000000000000" pitchFamily="2" charset="2"/>
              <a:buChar char="à"/>
            </a:pPr>
            <a:endParaRPr lang="fr-FR" sz="2000" dirty="0">
              <a:solidFill>
                <a:srgbClr val="FF0000"/>
              </a:solidFill>
            </a:endParaRPr>
          </a:p>
          <a:p>
            <a:r>
              <a:rPr lang="fr-FR" sz="2000" dirty="0">
                <a:solidFill>
                  <a:srgbClr val="FF0000"/>
                </a:solidFill>
              </a:rPr>
              <a:t>C) On obtient un phénol substitué en para</a:t>
            </a:r>
          </a:p>
          <a:p>
            <a:pPr marL="342900" indent="-342900">
              <a:buFont typeface="Wingdings" panose="05000000000000000000" pitchFamily="2" charset="2"/>
              <a:buChar char="à"/>
            </a:pPr>
            <a:r>
              <a:rPr lang="fr-FR" sz="2000" dirty="0">
                <a:solidFill>
                  <a:srgbClr val="FF0000"/>
                </a:solidFill>
                <a:sym typeface="Wingdings" panose="05000000000000000000" pitchFamily="2" charset="2"/>
              </a:rPr>
              <a:t>En ortho !</a:t>
            </a:r>
          </a:p>
          <a:p>
            <a:pPr marL="342900" indent="-342900">
              <a:buFont typeface="Wingdings" panose="05000000000000000000" pitchFamily="2" charset="2"/>
              <a:buChar char="à"/>
            </a:pPr>
            <a:endParaRPr lang="fr-FR" sz="2000" dirty="0">
              <a:solidFill>
                <a:srgbClr val="FF0000"/>
              </a:solidFill>
            </a:endParaRPr>
          </a:p>
          <a:p>
            <a:r>
              <a:rPr lang="fr-FR" sz="2000" dirty="0">
                <a:solidFill>
                  <a:srgbClr val="FF0000"/>
                </a:solidFill>
              </a:rPr>
              <a:t>D) La forme ortho est favorisée par une température &gt; 200°C</a:t>
            </a:r>
          </a:p>
          <a:p>
            <a:endParaRPr lang="fr-FR" sz="2000" dirty="0">
              <a:solidFill>
                <a:srgbClr val="FF0000"/>
              </a:solidFill>
            </a:endParaRPr>
          </a:p>
          <a:p>
            <a:r>
              <a:rPr lang="fr-FR" sz="2000" dirty="0">
                <a:solidFill>
                  <a:srgbClr val="FF0000"/>
                </a:solidFill>
              </a:rPr>
              <a:t>E) Les propositions A,B,C et D sont fausses</a:t>
            </a:r>
          </a:p>
        </p:txBody>
      </p:sp>
    </p:spTree>
    <p:extLst>
      <p:ext uri="{BB962C8B-B14F-4D97-AF65-F5344CB8AC3E}">
        <p14:creationId xmlns:p14="http://schemas.microsoft.com/office/powerpoint/2010/main" val="38578223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096682" y="327546"/>
            <a:ext cx="742543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600" dirty="0"/>
              <a:t>Et </a:t>
            </a:r>
            <a:r>
              <a:rPr lang="fr-FR" sz="3600" dirty="0" err="1"/>
              <a:t>mercééééééé</a:t>
            </a:r>
            <a:r>
              <a:rPr lang="fr-FR" sz="3600" dirty="0"/>
              <a:t> pour votre attention !</a:t>
            </a:r>
          </a:p>
          <a:p>
            <a:pPr algn="ctr"/>
            <a:r>
              <a:rPr lang="fr-FR" sz="3600" dirty="0"/>
              <a:t>Rendez-vous à Marseille </a:t>
            </a:r>
            <a:r>
              <a:rPr lang="fr-FR" sz="3600" dirty="0">
                <a:sym typeface="Wingdings" panose="05000000000000000000" pitchFamily="2" charset="2"/>
              </a:rPr>
              <a:t></a:t>
            </a:r>
            <a:endParaRPr lang="fr-FR" sz="3600" dirty="0"/>
          </a:p>
        </p:txBody>
      </p:sp>
      <p:sp>
        <p:nvSpPr>
          <p:cNvPr id="5" name="ZoneTexte 4"/>
          <p:cNvSpPr txBox="1"/>
          <p:nvPr/>
        </p:nvSpPr>
        <p:spPr>
          <a:xfrm>
            <a:off x="3848670" y="1760559"/>
            <a:ext cx="5288994" cy="4539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700" dirty="0"/>
              <a:t>C’est nous les pharmaciens qui venons vous trouver</a:t>
            </a:r>
          </a:p>
          <a:p>
            <a:pPr algn="ctr"/>
            <a:r>
              <a:rPr lang="fr-FR" sz="1700" dirty="0"/>
              <a:t>Du fond des facultés pour vous administrer</a:t>
            </a:r>
          </a:p>
          <a:p>
            <a:pPr algn="ctr"/>
            <a:r>
              <a:rPr lang="fr-FR" sz="1700" dirty="0"/>
              <a:t>Les capotes, les forceps, la poudre à faire bander</a:t>
            </a:r>
          </a:p>
          <a:p>
            <a:pPr algn="ctr"/>
            <a:r>
              <a:rPr lang="fr-FR" sz="1700" dirty="0"/>
              <a:t>Et la vaseline Codex pour mieux faire pénétrer</a:t>
            </a:r>
          </a:p>
          <a:p>
            <a:pPr algn="ctr"/>
            <a:r>
              <a:rPr lang="fr-FR" sz="1700" dirty="0"/>
              <a:t>La pine dans l’con comme un couteau dans l’beurre</a:t>
            </a:r>
          </a:p>
          <a:p>
            <a:pPr algn="ctr"/>
            <a:r>
              <a:rPr lang="fr-FR" sz="1700" dirty="0"/>
              <a:t>Les impuissants baiseront avec ardeur, avec ardeur !</a:t>
            </a:r>
          </a:p>
          <a:p>
            <a:pPr algn="ctr"/>
            <a:r>
              <a:rPr lang="fr-FR" sz="1700" dirty="0"/>
              <a:t>Et si quelqu’un nous traite d’épiciers, oui d’épiciers</a:t>
            </a:r>
          </a:p>
          <a:p>
            <a:pPr algn="ctr"/>
            <a:r>
              <a:rPr lang="fr-FR" sz="1700" dirty="0"/>
              <a:t>Son cul </a:t>
            </a:r>
            <a:r>
              <a:rPr lang="fr-FR" sz="1700"/>
              <a:t>f’ra</a:t>
            </a:r>
            <a:r>
              <a:rPr lang="fr-FR" sz="1700" dirty="0"/>
              <a:t> connaissance avec nos pieds, avec nos pieds.</a:t>
            </a:r>
          </a:p>
          <a:p>
            <a:pPr algn="ctr"/>
            <a:endParaRPr lang="fr-FR" sz="1700" dirty="0"/>
          </a:p>
          <a:p>
            <a:pPr algn="ctr"/>
            <a:r>
              <a:rPr lang="fr-FR" sz="1700" dirty="0"/>
              <a:t>REFRAIN :</a:t>
            </a:r>
          </a:p>
          <a:p>
            <a:pPr algn="ctr"/>
            <a:r>
              <a:rPr lang="fr-FR" sz="1700" dirty="0"/>
              <a:t>Baisons, ma mère,</a:t>
            </a:r>
          </a:p>
          <a:p>
            <a:pPr algn="ctr"/>
            <a:r>
              <a:rPr lang="fr-FR" sz="1700" dirty="0"/>
              <a:t>Devant, derrière,</a:t>
            </a:r>
          </a:p>
          <a:p>
            <a:pPr algn="ctr"/>
            <a:r>
              <a:rPr lang="fr-FR" sz="1700" dirty="0"/>
              <a:t>Les p’tites pucelles,</a:t>
            </a:r>
          </a:p>
          <a:p>
            <a:pPr algn="ctr"/>
            <a:r>
              <a:rPr lang="fr-FR" sz="1700" dirty="0"/>
              <a:t>Les vieilles maquerelles,</a:t>
            </a:r>
          </a:p>
          <a:p>
            <a:pPr algn="ctr"/>
            <a:r>
              <a:rPr lang="fr-FR" sz="1700" dirty="0"/>
              <a:t>Les filles de rien,</a:t>
            </a:r>
          </a:p>
          <a:p>
            <a:pPr algn="ctr"/>
            <a:r>
              <a:rPr lang="fr-FR" sz="1700" dirty="0"/>
              <a:t>Les sales putains.</a:t>
            </a:r>
          </a:p>
          <a:p>
            <a:pPr algn="ctr"/>
            <a:r>
              <a:rPr lang="fr-FR" sz="1700" dirty="0"/>
              <a:t>C’est nous les pharmaciens !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302761" y="1815151"/>
            <a:ext cx="36679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i="1" u="sng" dirty="0"/>
              <a:t>Début de l’hymne des pharmaciens:</a:t>
            </a:r>
          </a:p>
        </p:txBody>
      </p:sp>
    </p:spTree>
    <p:extLst>
      <p:ext uri="{BB962C8B-B14F-4D97-AF65-F5344CB8AC3E}">
        <p14:creationId xmlns:p14="http://schemas.microsoft.com/office/powerpoint/2010/main" val="492874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heme/theme1.xml><?xml version="1.0" encoding="utf-8"?>
<a:theme xmlns:a="http://schemas.openxmlformats.org/drawingml/2006/main" name="Base">
  <a:themeElements>
    <a:clrScheme name="Base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Base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e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D9D01AC2-EE7D-4E49-99EE-8E62E4E7E8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TM03457444[[fn=Base]]</Template>
  <TotalTime>1100</TotalTime>
  <Words>1576</Words>
  <Application>Microsoft Office PowerPoint</Application>
  <PresentationFormat>Grand écran</PresentationFormat>
  <Paragraphs>337</Paragraphs>
  <Slides>41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41</vt:i4>
      </vt:variant>
    </vt:vector>
  </HeadingPairs>
  <TitlesOfParts>
    <vt:vector size="45" baseType="lpstr">
      <vt:lpstr>Corbel</vt:lpstr>
      <vt:lpstr>Times New Roman</vt:lpstr>
      <vt:lpstr>Wingdings</vt:lpstr>
      <vt:lpstr>Base</vt:lpstr>
      <vt:lpstr>SEANCE D’ANTICIPATION</vt:lpstr>
      <vt:lpstr>Présentation PowerPoint</vt:lpstr>
      <vt:lpstr>I. Définitions</vt:lpstr>
      <vt:lpstr>II. Préparations des phénols</vt:lpstr>
      <vt:lpstr>II. Préparations des phénols</vt:lpstr>
      <vt:lpstr>II. Préparations des phénols</vt:lpstr>
      <vt:lpstr>II. Préparations des phénols</vt:lpstr>
      <vt:lpstr>III. Réactivités des phénols</vt:lpstr>
      <vt:lpstr>III. Réactivités des phénols</vt:lpstr>
      <vt:lpstr>IV. Propriétés chimiques</vt:lpstr>
      <vt:lpstr>IV. Propriétés chimiques</vt:lpstr>
      <vt:lpstr>IV. Propriétés chimiques</vt:lpstr>
      <vt:lpstr>IV. Propriétés chimiques</vt:lpstr>
      <vt:lpstr>IV. Propriétés chimiques</vt:lpstr>
      <vt:lpstr>IV. Propriétés chimiques</vt:lpstr>
      <vt:lpstr>IV. Propriétés chimiques</vt:lpstr>
      <vt:lpstr>IV. Propriétés chimiques</vt:lpstr>
      <vt:lpstr>IV. Propriétés chimiques</vt:lpstr>
      <vt:lpstr>IV. Propriétés chimiques</vt:lpstr>
      <vt:lpstr>IV. Propriétés chimiques</vt:lpstr>
      <vt:lpstr>IV. Propriétés chimiques</vt:lpstr>
      <vt:lpstr>IV. Propriétés chimiques</vt:lpstr>
      <vt:lpstr>IV. Propriétés chimiques</vt:lpstr>
      <vt:lpstr>IV. Propriétés chimiques</vt:lpstr>
      <vt:lpstr>IV. Propriétés chimiques</vt:lpstr>
      <vt:lpstr>IV. Propriétés chimiques</vt:lpstr>
      <vt:lpstr>IV. Propriétés chimiques</vt:lpstr>
      <vt:lpstr>IV. Propriétés chimiques</vt:lpstr>
      <vt:lpstr>IV. Propriétés chimiques</vt:lpstr>
      <vt:lpstr>IV. Propriétés chimiques</vt:lpstr>
      <vt:lpstr>IV. Propriétés chimiques</vt:lpstr>
      <vt:lpstr>IV. Propriétés chimiques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Tut’ rentrée UE 15</dc:title>
  <dc:creator>jérémy clausse</dc:creator>
  <cp:lastModifiedBy>Loïc CLAUSSE</cp:lastModifiedBy>
  <cp:revision>84</cp:revision>
  <dcterms:created xsi:type="dcterms:W3CDTF">2017-12-22T13:25:33Z</dcterms:created>
  <dcterms:modified xsi:type="dcterms:W3CDTF">2018-03-30T07:45:56Z</dcterms:modified>
</cp:coreProperties>
</file>