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5" r:id="rId1"/>
  </p:sldMasterIdLst>
  <p:sldIdLst>
    <p:sldId id="258" r:id="rId2"/>
    <p:sldId id="259" r:id="rId3"/>
    <p:sldId id="260" r:id="rId4"/>
    <p:sldId id="261" r:id="rId5"/>
    <p:sldId id="262" r:id="rId6"/>
    <p:sldId id="286" r:id="rId7"/>
    <p:sldId id="264" r:id="rId8"/>
    <p:sldId id="276" r:id="rId9"/>
    <p:sldId id="278" r:id="rId10"/>
    <p:sldId id="265" r:id="rId11"/>
    <p:sldId id="266" r:id="rId12"/>
    <p:sldId id="267" r:id="rId13"/>
    <p:sldId id="268" r:id="rId14"/>
    <p:sldId id="269" r:id="rId15"/>
    <p:sldId id="279" r:id="rId16"/>
    <p:sldId id="280" r:id="rId17"/>
    <p:sldId id="272" r:id="rId18"/>
    <p:sldId id="273" r:id="rId19"/>
    <p:sldId id="274" r:id="rId20"/>
    <p:sldId id="281" r:id="rId21"/>
    <p:sldId id="282" r:id="rId22"/>
    <p:sldId id="285" r:id="rId23"/>
    <p:sldId id="275" r:id="rId24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Sacha Hassen Khodja" initials="SHK" lastIdx="1" clrIdx="0">
    <p:extLst>
      <p:ext uri="{19B8F6BF-5375-455C-9EA6-DF929625EA0E}">
        <p15:presenceInfo xmlns:p15="http://schemas.microsoft.com/office/powerpoint/2012/main" userId="Sacha Hassen Khodja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8" autoAdjust="0"/>
    <p:restoredTop sz="94660"/>
  </p:normalViewPr>
  <p:slideViewPr>
    <p:cSldViewPr snapToGrid="0">
      <p:cViewPr varScale="1">
        <p:scale>
          <a:sx n="94" d="100"/>
          <a:sy n="94" d="100"/>
        </p:scale>
        <p:origin x="84" y="1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19-11-18T20:05:14.915" idx="1">
    <p:pos x="8273" y="3406"/>
    <p:text/>
    <p:extLst>
      <p:ext uri="{C676402C-5697-4E1C-873F-D02D1690AC5C}">
        <p15:threadingInfo xmlns:p15="http://schemas.microsoft.com/office/powerpoint/2012/main" timeZoneBias="-6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anchor="b">
            <a:normAutofit/>
          </a:bodyPr>
          <a:lstStyle>
            <a:lvl1pPr algn="l">
              <a:lnSpc>
                <a:spcPct val="90000"/>
              </a:lnSpc>
              <a:defRPr sz="8000" spc="-50" baseline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00051" y="4645152"/>
            <a:ext cx="10058400" cy="1143000"/>
          </a:xfrm>
        </p:spPr>
        <p:txBody>
          <a:bodyPr lIns="91440" rIns="91440">
            <a:normAutofit/>
          </a:bodyPr>
          <a:lstStyle>
            <a:lvl1pPr marL="0" indent="0" algn="l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 algn="ctr">
              <a:buNone/>
              <a:defRPr sz="2400"/>
            </a:lvl2pPr>
            <a:lvl3pPr marL="914400" indent="0" algn="ctr">
              <a:buNone/>
              <a:defRPr sz="2400"/>
            </a:lvl3pPr>
            <a:lvl4pPr marL="1371600" indent="0" algn="ctr">
              <a:buNone/>
              <a:defRPr sz="2000"/>
            </a:lvl4pPr>
            <a:lvl5pPr marL="1828800" indent="0" algn="ctr">
              <a:buNone/>
              <a:defRPr sz="2000"/>
            </a:lvl5pPr>
            <a:lvl6pPr marL="2286000" indent="0" algn="ctr">
              <a:buNone/>
              <a:defRPr sz="2000"/>
            </a:lvl6pPr>
            <a:lvl7pPr marL="2743200" indent="0" algn="ctr">
              <a:buNone/>
              <a:defRPr sz="2000"/>
            </a:lvl7pPr>
            <a:lvl8pPr marL="3200400" indent="0" algn="ctr">
              <a:buNone/>
              <a:defRPr sz="2000"/>
            </a:lvl8pPr>
            <a:lvl9pPr marL="3657600" indent="0" algn="ctr">
              <a:buNone/>
              <a:defRPr sz="20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1F5DC8C3-BA5F-4EED-BB9A-A14272BD82A1}"/>
              </a:ext>
            </a:extLst>
          </p:cNvPr>
          <p:cNvCxnSpPr/>
          <p:nvPr/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925CCF1-92C0-4AF3-BFAF-4921631915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184DA70-C731-4C70-880D-CCD4705E623C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51A78A9-3DFF-4937-A9F2-5D8CF495F36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FAEB271-5CC0-4759-BC6E-8BE53AB227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210881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354D8B55-9EA8-4B81-8E84-9B93B0A27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E1D723-8F53-4F53-90B0-1982A396982E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2CA021-2578-47CB-822C-BDDFF7223B2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C4AAB51D-4141-4682-9375-DAFD5FB9DD1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7914238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585C21A-8B93-4657-B5DF-7EAEAD3BE127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80" y="758952"/>
            <a:ext cx="10058400" cy="3566160"/>
          </a:xfrm>
        </p:spPr>
        <p:txBody>
          <a:bodyPr anchor="b" anchorCtr="0">
            <a:normAutofit/>
          </a:bodyPr>
          <a:lstStyle>
            <a:lvl1pPr>
              <a:lnSpc>
                <a:spcPct val="90000"/>
              </a:lnSpc>
              <a:defRPr sz="8000" b="0">
                <a:solidFill>
                  <a:schemeClr val="tx1">
                    <a:lumMod val="85000"/>
                    <a:lumOff val="15000"/>
                  </a:schemeClr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4663440"/>
            <a:ext cx="10058400" cy="1143000"/>
          </a:xfrm>
        </p:spPr>
        <p:txBody>
          <a:bodyPr lIns="91440" rIns="91440" anchor="t" anchorCtr="0">
            <a:normAutofit/>
          </a:bodyPr>
          <a:lstStyle>
            <a:lvl1pPr marL="0" indent="0">
              <a:buNone/>
              <a:defRPr sz="2400" cap="all" spc="200" baseline="0">
                <a:solidFill>
                  <a:schemeClr val="tx1"/>
                </a:solidFill>
                <a:latin typeface="+mn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459DE2C1-4C52-40A3-8959-27B2C1BEBFF6}"/>
              </a:ext>
            </a:extLst>
          </p:cNvPr>
          <p:cNvCxnSpPr/>
          <p:nvPr/>
        </p:nvCxnSpPr>
        <p:spPr>
          <a:xfrm>
            <a:off x="1207658" y="4485132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AF2E137-EC28-48F8-9198-1F02539029B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669AF7-7BEB-44E4-9852-375E34362B5B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189422CD-6F62-4DD6-89EF-07A60B42D2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69C6AFF8-42B4-4D05-969B-9F5FB335555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61648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515944" y="2120900"/>
            <a:ext cx="4639736" cy="3748194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782D47D-B0DC-4C40-BCC6-BBBA32584A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AAAC38D-0552-4C82-B593-E6124DFADBE2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9" name="Footer Placeholder 8">
            <a:extLst>
              <a:ext uri="{FF2B5EF4-FFF2-40B4-BE49-F238E27FC236}">
                <a16:creationId xmlns:a16="http://schemas.microsoft.com/office/drawing/2014/main" id="{4690D34E-7EBD-44B2-83CA-4C126A18D7E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2AC511A1-9BBD-42DE-92FB-2AF44F8E97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7294696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97280" y="2958274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515944" y="2057400"/>
            <a:ext cx="4639736" cy="736282"/>
          </a:xfrm>
        </p:spPr>
        <p:txBody>
          <a:bodyPr lIns="91440" rIns="91440" anchor="ctr">
            <a:normAutofit/>
          </a:bodyPr>
          <a:lstStyle>
            <a:lvl1pPr marL="0" indent="0">
              <a:buNone/>
              <a:defRPr sz="2000" b="0" cap="all" baseline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515944" y="2958273"/>
            <a:ext cx="4639736" cy="2910821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8AF8A515-AA94-45D1-9223-5C2272618D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9DF0F1C-5577-4ACB-BB62-DF8F3C494C7E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11" name="Footer Placeholder 10">
            <a:extLst>
              <a:ext uri="{FF2B5EF4-FFF2-40B4-BE49-F238E27FC236}">
                <a16:creationId xmlns:a16="http://schemas.microsoft.com/office/drawing/2014/main" id="{D052F5BC-98E0-4D60-AD67-9547738B7D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A38552DC-952E-41EA-AAAF-C2187523C0B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1168131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6" name="Date Placeholder 5">
            <a:extLst>
              <a:ext uri="{FF2B5EF4-FFF2-40B4-BE49-F238E27FC236}">
                <a16:creationId xmlns:a16="http://schemas.microsoft.com/office/drawing/2014/main" id="{7392073F-158F-44A3-8913-917AFFC1BC2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775B394-D9F9-4F0C-B15D-605F45CB9E9F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7" name="Footer Placeholder 6">
            <a:extLst>
              <a:ext uri="{FF2B5EF4-FFF2-40B4-BE49-F238E27FC236}">
                <a16:creationId xmlns:a16="http://schemas.microsoft.com/office/drawing/2014/main" id="{EED72207-24CA-42B7-A975-2F8E41CBA90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8" name="Slide Number Placeholder 7">
            <a:extLst>
              <a:ext uri="{FF2B5EF4-FFF2-40B4-BE49-F238E27FC236}">
                <a16:creationId xmlns:a16="http://schemas.microsoft.com/office/drawing/2014/main" id="{D01080F2-251A-4B88-9A62-16F46D724F8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896487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A8E9C91B-7EAD-4562-AB0E-DFB9663AECE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94E9223F-721F-47BF-9FD5-0F8D12FF0D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9667345-2558-425A-8533-9BFDBCE15005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05915714-6BBA-4593-8591-4E26F7D58D9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E06F857-D2E1-44DD-ABDD-EBB739645B6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0241215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16D90D66-BCB9-4229-A829-628874352AC0}"/>
              </a:ext>
            </a:extLst>
          </p:cNvPr>
          <p:cNvSpPr/>
          <p:nvPr/>
        </p:nvSpPr>
        <p:spPr>
          <a:xfrm>
            <a:off x="16" y="0"/>
            <a:ext cx="4654296" cy="68580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43466" y="786383"/>
            <a:ext cx="3517567" cy="2093975"/>
          </a:xfrm>
        </p:spPr>
        <p:txBody>
          <a:bodyPr anchor="b">
            <a:normAutofit/>
          </a:bodyPr>
          <a:lstStyle>
            <a:lvl1pPr>
              <a:lnSpc>
                <a:spcPct val="90000"/>
              </a:lnSpc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458984" y="812799"/>
            <a:ext cx="5928344" cy="5294757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43465" y="3043050"/>
            <a:ext cx="3517567" cy="3064505"/>
          </a:xfrm>
        </p:spPr>
        <p:txBody>
          <a:bodyPr lIns="91440" rIns="91440"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643464" y="6446520"/>
            <a:ext cx="3517568" cy="365125"/>
          </a:xfrm>
        </p:spPr>
        <p:txBody>
          <a:bodyPr/>
          <a:lstStyle>
            <a:lvl1pPr algn="l">
              <a:defRPr/>
            </a:lvl1pPr>
          </a:lstStyle>
          <a:p>
            <a:fld id="{92BEA474-078D-4E9B-9B14-09A87B19DC46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458983" y="6446520"/>
            <a:ext cx="5334019" cy="365125"/>
          </a:xfrm>
        </p:spPr>
        <p:txBody>
          <a:bodyPr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3A98EE3D-8CD1-4C3F-BD1C-C98C9596463C}" type="slidenum">
              <a:rPr lang="en-US" smtClean="0"/>
              <a:pPr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633241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>
            <a:extLst>
              <a:ext uri="{FF2B5EF4-FFF2-40B4-BE49-F238E27FC236}">
                <a16:creationId xmlns:a16="http://schemas.microsoft.com/office/drawing/2014/main" id="{DA134939-39C0-4522-A125-A13DFDA66490}"/>
              </a:ext>
            </a:extLst>
          </p:cNvPr>
          <p:cNvSpPr/>
          <p:nvPr/>
        </p:nvSpPr>
        <p:spPr>
          <a:xfrm>
            <a:off x="0" y="4578350"/>
            <a:ext cx="12188825" cy="227965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5" y="0"/>
            <a:ext cx="12191985" cy="4578350"/>
          </a:xfrm>
          <a:solidFill>
            <a:schemeClr val="bg1">
              <a:lumMod val="85000"/>
            </a:schemeClr>
          </a:solidFill>
        </p:spPr>
        <p:txBody>
          <a:bodyPr lIns="457200" tIns="457200"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97279" y="4799362"/>
            <a:ext cx="10113645" cy="743682"/>
          </a:xfrm>
        </p:spPr>
        <p:txBody>
          <a:bodyPr tIns="0" bIns="0" anchor="b">
            <a:noAutofit/>
          </a:bodyPr>
          <a:lstStyle>
            <a:lvl1pPr>
              <a:defRPr sz="3600" b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97279" y="5715000"/>
            <a:ext cx="10113264" cy="609600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fld id="{4907D986-8816-4272-A432-0437A28A9828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1097279" y="6446838"/>
            <a:ext cx="6818262" cy="365125"/>
          </a:xfrm>
        </p:spPr>
        <p:txBody>
          <a:bodyPr/>
          <a:lstStyle/>
          <a:p>
            <a:pPr algn="l"/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264502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7D5506EE-1026-4F35-9ACC-BD05BE0F9B3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12A279-0833-481D-8C56-F67FD0AC6C50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B7696E5F-8D95-4450-AE52-5438E6EDE2B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99B2253-74CC-409E-BEB0-F8EFCFCB562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9924905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E1B68A5B-D9FA-424B-A4EB-30E7223836B3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412302"/>
            <a:ext cx="2628900" cy="575989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412302"/>
            <a:ext cx="7734300" cy="5759898"/>
          </a:xfrm>
        </p:spPr>
        <p:txBody>
          <a:bodyPr vert="eaVert" lIns="45720" tIns="0" rIns="45720" bIns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F33D6B0-F070-45C4-A472-19F432BE39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587DA83-5663-4C9C-B9AA-0B40A3DAFF81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9975399F-DAB2-410D-967F-ED17E6F796E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10" name="Slide Number Placeholder 9">
            <a:extLst>
              <a:ext uri="{FF2B5EF4-FFF2-40B4-BE49-F238E27FC236}">
                <a16:creationId xmlns:a16="http://schemas.microsoft.com/office/drawing/2014/main" id="{F762A46F-6BE5-4D12-9412-5CA7672EA8E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2315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>
            <a:extLst>
              <a:ext uri="{FF2B5EF4-FFF2-40B4-BE49-F238E27FC236}">
                <a16:creationId xmlns:a16="http://schemas.microsoft.com/office/drawing/2014/main" id="{416A0E3C-60E6-4F39-BC55-5F7C224E1F7C}"/>
              </a:ext>
            </a:extLst>
          </p:cNvPr>
          <p:cNvSpPr/>
          <p:nvPr/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97280" y="2108201"/>
            <a:ext cx="10058400" cy="3760891"/>
          </a:xfrm>
          <a:prstGeom prst="rect">
            <a:avLst/>
          </a:prstGeom>
        </p:spPr>
        <p:txBody>
          <a:bodyPr vert="horz" lIns="0" tIns="45720" rIns="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218426" y="6446838"/>
            <a:ext cx="2584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800">
                <a:solidFill>
                  <a:srgbClr val="FFFFFF"/>
                </a:solidFill>
              </a:defRPr>
            </a:lvl1pPr>
          </a:lstStyle>
          <a:p>
            <a:fld id="{62D6E202-B606-4609-B914-27C9371A1F6D}" type="datetime1">
              <a:rPr lang="en-US" smtClean="0"/>
              <a:t>1/17/2020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97279" y="6446838"/>
            <a:ext cx="681826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 cap="all" baseline="0">
                <a:solidFill>
                  <a:srgbClr val="FFFFFF"/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993582" y="6446838"/>
            <a:ext cx="7800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800">
                <a:solidFill>
                  <a:srgbClr val="FFFFFF"/>
                </a:solidFill>
              </a:defRPr>
            </a:lvl1pPr>
          </a:lstStyle>
          <a:p>
            <a:fld id="{3A98EE3D-8CD1-4C3F-BD1C-C98C9596463C}" type="slidenum">
              <a:rPr lang="en-US" smtClean="0"/>
              <a:t>‹N°›</a:t>
            </a:fld>
            <a:endParaRPr lang="en-US" dirty="0"/>
          </a:p>
        </p:txBody>
      </p:sp>
      <p:cxnSp>
        <p:nvCxnSpPr>
          <p:cNvPr id="10" name="Straight Connector 9">
            <a:extLst>
              <a:ext uri="{FF2B5EF4-FFF2-40B4-BE49-F238E27FC236}">
                <a16:creationId xmlns:a16="http://schemas.microsoft.com/office/drawing/2014/main" id="{C5025DAC-8B93-4160-B017-3A274A5828C0}"/>
              </a:ext>
            </a:extLst>
          </p:cNvPr>
          <p:cNvCxnSpPr/>
          <p:nvPr/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65546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4" r:id="rId1"/>
    <p:sldLayoutId id="2147483695" r:id="rId2"/>
    <p:sldLayoutId id="2147483696" r:id="rId3"/>
    <p:sldLayoutId id="2147483697" r:id="rId4"/>
    <p:sldLayoutId id="2147483704" r:id="rId5"/>
    <p:sldLayoutId id="2147483698" r:id="rId6"/>
    <p:sldLayoutId id="2147483699" r:id="rId7"/>
    <p:sldLayoutId id="2147483700" r:id="rId8"/>
    <p:sldLayoutId id="2147483703" r:id="rId9"/>
    <p:sldLayoutId id="2147483701" r:id="rId10"/>
    <p:sldLayoutId id="2147483702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i="0" kern="1200" spc="-50" baseline="0">
          <a:solidFill>
            <a:schemeClr val="tx1">
              <a:lumMod val="75000"/>
              <a:lumOff val="25000"/>
            </a:schemeClr>
          </a:solidFill>
          <a:latin typeface="+mj-lt"/>
          <a:ea typeface="+mj-ea"/>
          <a:cs typeface="+mj-cs"/>
        </a:defRPr>
      </a:lvl1pPr>
    </p:titleStyle>
    <p:bodyStyle>
      <a:lvl1pPr marL="91440" indent="-91440" algn="l" defTabSz="914400" rtl="0" eaLnBrk="1" latinLnBrk="0" hangingPunct="1">
        <a:lnSpc>
          <a:spcPct val="120000"/>
        </a:lnSpc>
        <a:spcBef>
          <a:spcPts val="1200"/>
        </a:spcBef>
        <a:spcAft>
          <a:spcPts val="200"/>
        </a:spcAft>
        <a:buClr>
          <a:schemeClr val="accent1"/>
        </a:buClr>
        <a:buSzPct val="100000"/>
        <a:buFont typeface="Calibri" panose="020F0502020204030204" pitchFamily="34" charset="0"/>
        <a:buChar char=" "/>
        <a:defRPr sz="19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38404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7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56692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74980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932688" indent="-182880" algn="l" defTabSz="914400" rtl="0" eaLnBrk="1" latinLnBrk="0" hangingPunct="1">
        <a:lnSpc>
          <a:spcPct val="100000"/>
        </a:lnSpc>
        <a:spcBef>
          <a:spcPts val="200"/>
        </a:spcBef>
        <a:spcAft>
          <a:spcPts val="400"/>
        </a:spcAft>
        <a:buClrTx/>
        <a:buFont typeface="Calibri" pitchFamily="34" charset="0"/>
        <a:buChar char="◦"/>
        <a:defRPr sz="13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1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3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15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1700000" indent="-228600" algn="l" defTabSz="914400" rtl="0" eaLnBrk="1" latinLnBrk="0" hangingPunct="1">
        <a:lnSpc>
          <a:spcPct val="90000"/>
        </a:lnSpc>
        <a:spcBef>
          <a:spcPts val="200"/>
        </a:spcBef>
        <a:spcAft>
          <a:spcPts val="400"/>
        </a:spcAft>
        <a:buClr>
          <a:schemeClr val="accent1"/>
        </a:buClr>
        <a:buFont typeface="Calibri" pitchFamily="34" charset="0"/>
        <a:buChar char="◦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4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comments" Target="../comments/comment1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4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Rectangle 12">
            <a:extLst>
              <a:ext uri="{FF2B5EF4-FFF2-40B4-BE49-F238E27FC236}">
                <a16:creationId xmlns:a16="http://schemas.microsoft.com/office/drawing/2014/main" id="{0AF4F2BA-3C03-4E2C-8ABC-0949B61B3C5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0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Titre 7">
            <a:extLst>
              <a:ext uri="{FF2B5EF4-FFF2-40B4-BE49-F238E27FC236}">
                <a16:creationId xmlns:a16="http://schemas.microsoft.com/office/drawing/2014/main" id="{D92441E4-E4D9-4418-8AF4-E0B133F759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097280" y="758952"/>
            <a:ext cx="10058400" cy="3566160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6600" dirty="0" err="1">
                <a:solidFill>
                  <a:srgbClr val="FFFFFF"/>
                </a:solidFill>
                <a:latin typeface="Century" panose="02040604050505020304" pitchFamily="18" charset="0"/>
              </a:rPr>
              <a:t>Parois</a:t>
            </a:r>
            <a:r>
              <a:rPr lang="en-US" sz="6600" dirty="0">
                <a:solidFill>
                  <a:srgbClr val="FFFFFF"/>
                </a:solidFill>
                <a:latin typeface="Century" panose="02040604050505020304" pitchFamily="18" charset="0"/>
              </a:rPr>
              <a:t> </a:t>
            </a:r>
            <a:r>
              <a:rPr lang="en-US" sz="6600" dirty="0" err="1">
                <a:solidFill>
                  <a:srgbClr val="FFFFFF"/>
                </a:solidFill>
                <a:latin typeface="Century" panose="02040604050505020304" pitchFamily="18" charset="0"/>
              </a:rPr>
              <a:t>musculaires</a:t>
            </a:r>
            <a:r>
              <a:rPr lang="en-US" sz="6600" dirty="0">
                <a:solidFill>
                  <a:srgbClr val="FFFFFF"/>
                </a:solidFill>
                <a:latin typeface="Century" panose="02040604050505020304" pitchFamily="18" charset="0"/>
              </a:rPr>
              <a:t>, </a:t>
            </a:r>
            <a:r>
              <a:rPr lang="en-US" sz="6600" dirty="0" err="1">
                <a:solidFill>
                  <a:srgbClr val="FFFFFF"/>
                </a:solidFill>
                <a:latin typeface="Century" panose="02040604050505020304" pitchFamily="18" charset="0"/>
              </a:rPr>
              <a:t>vasculaires</a:t>
            </a:r>
            <a:r>
              <a:rPr lang="en-US" sz="6600" dirty="0">
                <a:solidFill>
                  <a:srgbClr val="FFFFFF"/>
                </a:solidFill>
                <a:latin typeface="Century" panose="02040604050505020304" pitchFamily="18" charset="0"/>
              </a:rPr>
              <a:t> et </a:t>
            </a:r>
            <a:r>
              <a:rPr lang="en-US" sz="6600" dirty="0" err="1">
                <a:solidFill>
                  <a:srgbClr val="FFFFFF"/>
                </a:solidFill>
                <a:latin typeface="Century" panose="02040604050505020304" pitchFamily="18" charset="0"/>
              </a:rPr>
              <a:t>nerveuses</a:t>
            </a:r>
            <a:endParaRPr lang="en-US" sz="6600" dirty="0">
              <a:solidFill>
                <a:srgbClr val="FFFFFF"/>
              </a:solidFill>
              <a:latin typeface="Century" panose="02040604050505020304" pitchFamily="18" charset="0"/>
            </a:endParaRPr>
          </a:p>
        </p:txBody>
      </p:sp>
      <p:cxnSp>
        <p:nvCxnSpPr>
          <p:cNvPr id="15" name="Straight Connector 14">
            <a:extLst>
              <a:ext uri="{FF2B5EF4-FFF2-40B4-BE49-F238E27FC236}">
                <a16:creationId xmlns:a16="http://schemas.microsoft.com/office/drawing/2014/main" id="{A07787ED-5EDC-4C54-AD87-55B60D0FE39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rgbClr val="FFFFF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0" name="Rectangle 16">
            <a:extLst>
              <a:ext uri="{FF2B5EF4-FFF2-40B4-BE49-F238E27FC236}">
                <a16:creationId xmlns:a16="http://schemas.microsoft.com/office/drawing/2014/main" id="{B40A8CA7-7D5A-43B0-A1A0-B558ECA9EED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>
              <a:alpha val="9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B732170-891D-4C96-A5F1-CBA68A050F38}"/>
              </a:ext>
            </a:extLst>
          </p:cNvPr>
          <p:cNvSpPr txBox="1"/>
          <p:nvPr/>
        </p:nvSpPr>
        <p:spPr>
          <a:xfrm>
            <a:off x="8476826" y="5697172"/>
            <a:ext cx="535770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000" dirty="0" err="1">
                <a:latin typeface="Century" panose="02040604050505020304" pitchFamily="18" charset="0"/>
              </a:rPr>
              <a:t>Sachacetabulum</a:t>
            </a:r>
            <a:endParaRPr lang="fr-FR" sz="30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4214124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2" name="Straight Connector 11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4" name="Rectangle 13">
            <a:extLst>
              <a:ext uri="{FF2B5EF4-FFF2-40B4-BE49-F238E27FC236}">
                <a16:creationId xmlns:a16="http://schemas.microsoft.com/office/drawing/2014/main" id="{33428ACC-71EC-4171-9527-10983BA6B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18D0B75-5682-4B28-8C65-D1F5E7986F0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7915487" y="635864"/>
            <a:ext cx="3788035" cy="3494790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5000" dirty="0" err="1">
                <a:solidFill>
                  <a:schemeClr val="accent1"/>
                </a:solidFill>
                <a:latin typeface="Century" panose="02040604050505020304" pitchFamily="18" charset="0"/>
              </a:rPr>
              <a:t>Parois</a:t>
            </a:r>
            <a:r>
              <a:rPr lang="en-US" sz="5000" dirty="0">
                <a:solidFill>
                  <a:schemeClr val="accent1"/>
                </a:solidFill>
                <a:latin typeface="Century" panose="02040604050505020304" pitchFamily="18" charset="0"/>
              </a:rPr>
              <a:t> </a:t>
            </a:r>
            <a:r>
              <a:rPr lang="en-US" sz="5000" dirty="0" err="1">
                <a:solidFill>
                  <a:schemeClr val="accent1"/>
                </a:solidFill>
                <a:latin typeface="Century" panose="02040604050505020304" pitchFamily="18" charset="0"/>
              </a:rPr>
              <a:t>musculaires</a:t>
            </a:r>
            <a:endParaRPr lang="en-US" sz="5000" dirty="0">
              <a:solidFill>
                <a:schemeClr val="accent1"/>
              </a:solidFill>
              <a:latin typeface="Century" panose="02040604050505020304" pitchFamily="18" charset="0"/>
            </a:endParaRPr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1E5467F-40C6-4A6A-B472-9DE4C0A52B8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333" y="970423"/>
            <a:ext cx="7756445" cy="4459954"/>
          </a:xfrm>
          <a:prstGeom prst="rect">
            <a:avLst/>
          </a:prstGeom>
        </p:spPr>
      </p:pic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BA22713B-ABB6-4391-97F9-0449A2B9B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294754"/>
            <a:ext cx="32004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Rectangle 17">
            <a:extLst>
              <a:ext uri="{FF2B5EF4-FFF2-40B4-BE49-F238E27FC236}">
                <a16:creationId xmlns:a16="http://schemas.microsoft.com/office/drawing/2014/main" id="{2FA54FBA-21C0-44C9-AD0D-565DB1ACA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41204729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EAC8F06-4312-466A-88B6-94866BC6B0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 err="1">
                <a:solidFill>
                  <a:schemeClr val="accent1"/>
                </a:solidFill>
                <a:latin typeface="Century" panose="02040604050505020304" pitchFamily="18" charset="0"/>
              </a:rPr>
              <a:t>Obturateur</a:t>
            </a:r>
            <a:r>
              <a:rPr lang="en-US" sz="4800" dirty="0">
                <a:solidFill>
                  <a:schemeClr val="accent1"/>
                </a:solidFill>
                <a:latin typeface="Century" panose="02040604050505020304" pitchFamily="18" charset="0"/>
              </a:rPr>
              <a:t> Interne</a:t>
            </a:r>
          </a:p>
        </p:txBody>
      </p:sp>
      <p:pic>
        <p:nvPicPr>
          <p:cNvPr id="6" name="Espace réservé du contenu 5" descr="Une image contenant personne, tenant, petit, homme&#10;&#10;Description générée automatiquement">
            <a:extLst>
              <a:ext uri="{FF2B5EF4-FFF2-40B4-BE49-F238E27FC236}">
                <a16:creationId xmlns:a16="http://schemas.microsoft.com/office/drawing/2014/main" id="{62AF92AE-CD5E-424C-9EFD-25292E36476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264" r="6731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12196DFA-F649-4910-9883-C829D6AC41A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72074" y="2108201"/>
            <a:ext cx="5983606" cy="3760891"/>
          </a:xfrm>
        </p:spPr>
        <p:txBody>
          <a:bodyPr vert="horz" lIns="0" tIns="45720" rIns="0" bIns="45720"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US" sz="2000" dirty="0">
              <a:latin typeface="Century" panose="02040604050505020304" pitchFamily="18" charset="0"/>
            </a:endParaRP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PELVI-TROCHANTERIEN +++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Sur le </a:t>
            </a:r>
            <a:r>
              <a:rPr lang="en-US" sz="2000" dirty="0" err="1">
                <a:latin typeface="Century" panose="02040604050505020304" pitchFamily="18" charset="0"/>
              </a:rPr>
              <a:t>pourtour</a:t>
            </a:r>
            <a:r>
              <a:rPr lang="en-US" sz="2000" dirty="0">
                <a:latin typeface="Century" panose="02040604050505020304" pitchFamily="18" charset="0"/>
              </a:rPr>
              <a:t> du foramen </a:t>
            </a:r>
            <a:r>
              <a:rPr lang="en-US" sz="2000" dirty="0" err="1">
                <a:latin typeface="Century" panose="02040604050505020304" pitchFamily="18" charset="0"/>
              </a:rPr>
              <a:t>obturé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Face </a:t>
            </a:r>
            <a:r>
              <a:rPr lang="en-US" sz="2000" b="1" dirty="0" err="1">
                <a:latin typeface="Century" panose="02040604050505020304" pitchFamily="18" charset="0"/>
              </a:rPr>
              <a:t>endopelvienne</a:t>
            </a:r>
            <a:endParaRPr lang="en-US" sz="2000" b="1" dirty="0">
              <a:latin typeface="Century" panose="02040604050505020304" pitchFamily="18" charset="0"/>
            </a:endParaRP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dirty="0" err="1">
                <a:latin typeface="Century" panose="02040604050505020304" pitchFamily="18" charset="0"/>
              </a:rPr>
              <a:t>Passe</a:t>
            </a:r>
            <a:r>
              <a:rPr lang="en-US" sz="2000" dirty="0">
                <a:latin typeface="Century" panose="02040604050505020304" pitchFamily="18" charset="0"/>
              </a:rPr>
              <a:t> dans la petite </a:t>
            </a:r>
            <a:r>
              <a:rPr lang="en-US" sz="2000" dirty="0" err="1">
                <a:latin typeface="Century" panose="02040604050505020304" pitchFamily="18" charset="0"/>
              </a:rPr>
              <a:t>échancrure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sciatique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b="1" dirty="0">
                <a:latin typeface="Century" panose="02040604050505020304" pitchFamily="18" charset="0"/>
              </a:rPr>
              <a:t>Grand trochanter </a:t>
            </a:r>
            <a:r>
              <a:rPr lang="en-US" sz="2000" b="1" dirty="0" err="1">
                <a:latin typeface="Century" panose="02040604050505020304" pitchFamily="18" charset="0"/>
              </a:rPr>
              <a:t>fémoral</a:t>
            </a:r>
            <a:r>
              <a:rPr lang="en-US" sz="2000" b="1" dirty="0">
                <a:latin typeface="Century" panose="02040604050505020304" pitchFamily="18" charset="0"/>
              </a:rPr>
              <a:t> +++</a:t>
            </a:r>
          </a:p>
        </p:txBody>
      </p:sp>
    </p:spTree>
    <p:extLst>
      <p:ext uri="{BB962C8B-B14F-4D97-AF65-F5344CB8AC3E}">
        <p14:creationId xmlns:p14="http://schemas.microsoft.com/office/powerpoint/2010/main" val="389782302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0A32332F-5DC0-439E-BEAF-ED2CA2EAB2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 err="1">
                <a:solidFill>
                  <a:schemeClr val="accent1"/>
                </a:solidFill>
                <a:latin typeface="Century" panose="02040604050505020304" pitchFamily="18" charset="0"/>
              </a:rPr>
              <a:t>Pyriforme</a:t>
            </a:r>
            <a:endParaRPr lang="en-US" sz="4800" dirty="0">
              <a:solidFill>
                <a:schemeClr val="accent1"/>
              </a:solidFill>
              <a:latin typeface="Century" panose="02040604050505020304" pitchFamily="18" charset="0"/>
            </a:endParaRPr>
          </a:p>
        </p:txBody>
      </p:sp>
      <p:pic>
        <p:nvPicPr>
          <p:cNvPr id="6" name="Espace réservé du contenu 5" descr="Une image contenant personne, intérieur, femme, tenant&#10;&#10;Description générée automatiquement">
            <a:extLst>
              <a:ext uri="{FF2B5EF4-FFF2-40B4-BE49-F238E27FC236}">
                <a16:creationId xmlns:a16="http://schemas.microsoft.com/office/drawing/2014/main" id="{DB8160F0-B8A7-4695-AB64-C4FA658BB29F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277" r="14526"/>
          <a:stretch/>
        </p:blipFill>
        <p:spPr>
          <a:xfrm>
            <a:off x="0" y="10"/>
            <a:ext cx="4580077" cy="685799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0828CB0-3F80-433D-88A0-8BE8048665C7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72074" y="2108201"/>
            <a:ext cx="5983606" cy="3760891"/>
          </a:xfrm>
        </p:spPr>
        <p:txBody>
          <a:bodyPr vert="horz" lIns="0" tIns="45720" rIns="0" bIns="45720"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PELVI-TROCHANTERIEN +++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Face </a:t>
            </a:r>
            <a:r>
              <a:rPr lang="en-US" sz="2000" dirty="0" err="1">
                <a:latin typeface="Century" panose="02040604050505020304" pitchFamily="18" charset="0"/>
              </a:rPr>
              <a:t>antérieure</a:t>
            </a:r>
            <a:r>
              <a:rPr lang="en-US" sz="2000" dirty="0">
                <a:latin typeface="Century" panose="02040604050505020304" pitchFamily="18" charset="0"/>
              </a:rPr>
              <a:t> sacrum (S2-S3-S4)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Grande </a:t>
            </a:r>
            <a:r>
              <a:rPr lang="en-US" sz="2000" dirty="0" err="1">
                <a:latin typeface="Century" panose="02040604050505020304" pitchFamily="18" charset="0"/>
              </a:rPr>
              <a:t>échancrure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sciatique</a:t>
            </a:r>
            <a:r>
              <a:rPr lang="en-US" sz="2000" dirty="0">
                <a:latin typeface="Century" panose="02040604050505020304" pitchFamily="18" charset="0"/>
              </a:rPr>
              <a:t> (la </a:t>
            </a:r>
            <a:r>
              <a:rPr lang="en-US" sz="2000" dirty="0" err="1">
                <a:latin typeface="Century" panose="02040604050505020304" pitchFamily="18" charset="0"/>
              </a:rPr>
              <a:t>divise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en</a:t>
            </a:r>
            <a:r>
              <a:rPr lang="en-US" sz="2000" dirty="0">
                <a:latin typeface="Century" panose="02040604050505020304" pitchFamily="18" charset="0"/>
              </a:rPr>
              <a:t> deux </a:t>
            </a:r>
            <a:r>
              <a:rPr lang="en-US" sz="2000" dirty="0" err="1">
                <a:latin typeface="Century" panose="02040604050505020304" pitchFamily="18" charset="0"/>
              </a:rPr>
              <a:t>canaux</a:t>
            </a:r>
            <a:r>
              <a:rPr lang="en-US" sz="2000" dirty="0">
                <a:latin typeface="Century" panose="02040604050505020304" pitchFamily="18" charset="0"/>
              </a:rPr>
              <a:t>)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b="1" dirty="0">
                <a:latin typeface="Century" panose="02040604050505020304" pitchFamily="18" charset="0"/>
              </a:rPr>
              <a:t>Grand trochanter </a:t>
            </a:r>
            <a:r>
              <a:rPr lang="en-US" sz="2000" b="1" dirty="0" err="1">
                <a:latin typeface="Century" panose="02040604050505020304" pitchFamily="18" charset="0"/>
              </a:rPr>
              <a:t>fémoral</a:t>
            </a:r>
            <a:r>
              <a:rPr lang="en-US" sz="2000" b="1" dirty="0">
                <a:latin typeface="Century" panose="02040604050505020304" pitchFamily="18" charset="0"/>
              </a:rPr>
              <a:t> +++</a:t>
            </a:r>
            <a:br>
              <a:rPr lang="en-US" dirty="0"/>
            </a:br>
            <a:endParaRPr lang="en-US" dirty="0"/>
          </a:p>
          <a:p>
            <a:pPr marL="201168" lvl="1" indent="0">
              <a:buFont typeface="Calibri" panose="020F0502020204030204" pitchFamily="34" charset="0"/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1372749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0926689-A6AE-4F83-BC40-81B182A93ED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accent1"/>
                </a:solidFill>
                <a:latin typeface="Century" panose="02040604050505020304" pitchFamily="18" charset="0"/>
              </a:rPr>
              <a:t>Grande échancrure sciatique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EBE4475-D64E-4E3B-9228-AEC38A1813A9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 algn="ctr"/>
            <a:r>
              <a:rPr lang="fr-FR" sz="2400" b="1" dirty="0">
                <a:solidFill>
                  <a:schemeClr val="accent1"/>
                </a:solidFill>
                <a:latin typeface="Century" panose="02040604050505020304" pitchFamily="18" charset="0"/>
              </a:rPr>
              <a:t>Canal sus pyramidal</a:t>
            </a:r>
          </a:p>
          <a:p>
            <a:pPr algn="just">
              <a:buFont typeface="Wingdings" panose="05000000000000000000" pitchFamily="2" charset="2"/>
              <a:buChar char="v"/>
            </a:pPr>
            <a:r>
              <a:rPr lang="fr-FR" dirty="0">
                <a:latin typeface="Century" panose="02040604050505020304" pitchFamily="18" charset="0"/>
              </a:rPr>
              <a:t>  </a:t>
            </a:r>
            <a:r>
              <a:rPr lang="fr-FR" sz="2000" dirty="0">
                <a:latin typeface="Century" panose="02040604050505020304" pitchFamily="18" charset="0"/>
              </a:rPr>
              <a:t>Entre grande échancrure sciatique et bord supérieur du muscle pyramidal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000" dirty="0">
                <a:latin typeface="Century" panose="02040604050505020304" pitchFamily="18" charset="0"/>
              </a:rPr>
              <a:t>  Artère glutéale supérieure 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2DD3D37-D957-43D1-BAFE-F0D1223EFDE1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fr-FR" sz="2400" b="1" dirty="0">
                <a:solidFill>
                  <a:schemeClr val="accent1"/>
                </a:solidFill>
                <a:latin typeface="Century" panose="02040604050505020304" pitchFamily="18" charset="0"/>
              </a:rPr>
              <a:t>Canal sous pyramidal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dirty="0">
                <a:latin typeface="Century" panose="02040604050505020304" pitchFamily="18" charset="0"/>
              </a:rPr>
              <a:t>  </a:t>
            </a:r>
            <a:r>
              <a:rPr lang="fr-FR" sz="2000" dirty="0">
                <a:latin typeface="Century" panose="02040604050505020304" pitchFamily="18" charset="0"/>
              </a:rPr>
              <a:t>Entre bord inférieur du muscle pyramidal et grande échancrure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000" dirty="0">
                <a:latin typeface="Century" panose="02040604050505020304" pitchFamily="18" charset="0"/>
              </a:rPr>
              <a:t>  Pédicule vasculo-nerveux glutéal inférieur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fr-FR" sz="2000" b="1" dirty="0">
                <a:latin typeface="Century" panose="02040604050505020304" pitchFamily="18" charset="0"/>
              </a:rPr>
              <a:t>  Nerf sciatique +++</a:t>
            </a:r>
          </a:p>
        </p:txBody>
      </p:sp>
    </p:spTree>
    <p:extLst>
      <p:ext uri="{BB962C8B-B14F-4D97-AF65-F5344CB8AC3E}">
        <p14:creationId xmlns:p14="http://schemas.microsoft.com/office/powerpoint/2010/main" val="20192845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ADEFFDF-EB1F-4A1D-98D4-A6130D0132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accent1"/>
                </a:solidFill>
                <a:latin typeface="Century" panose="02040604050505020304" pitchFamily="18" charset="0"/>
              </a:rPr>
              <a:t>Grande échancrure sciatique</a:t>
            </a:r>
            <a:endParaRPr lang="fr-FR" dirty="0"/>
          </a:p>
        </p:txBody>
      </p:sp>
      <p:pic>
        <p:nvPicPr>
          <p:cNvPr id="5" name="Espace réservé du contenu 4" descr="Une image contenant lumière&#10;&#10;Description générée automatiquement">
            <a:extLst>
              <a:ext uri="{FF2B5EF4-FFF2-40B4-BE49-F238E27FC236}">
                <a16:creationId xmlns:a16="http://schemas.microsoft.com/office/drawing/2014/main" id="{E4BD7485-D49E-4021-966C-2F93D1E0821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0663" y="2041088"/>
            <a:ext cx="8170673" cy="4141598"/>
          </a:xfrm>
        </p:spPr>
      </p:pic>
    </p:spTree>
    <p:extLst>
      <p:ext uri="{BB962C8B-B14F-4D97-AF65-F5344CB8AC3E}">
        <p14:creationId xmlns:p14="http://schemas.microsoft.com/office/powerpoint/2010/main" val="79433678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87F5E225-59AB-4C2B-AE5F-C1124FECE3C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 err="1">
                <a:solidFill>
                  <a:schemeClr val="accent1"/>
                </a:solidFill>
                <a:latin typeface="Century" panose="02040604050505020304" pitchFamily="18" charset="0"/>
              </a:rPr>
              <a:t>Ilio</a:t>
            </a:r>
            <a:r>
              <a:rPr lang="en-US" sz="4800" dirty="0">
                <a:solidFill>
                  <a:schemeClr val="accent1"/>
                </a:solidFill>
                <a:latin typeface="Century" panose="02040604050505020304" pitchFamily="18" charset="0"/>
              </a:rPr>
              <a:t> psoas</a:t>
            </a:r>
          </a:p>
        </p:txBody>
      </p:sp>
      <p:pic>
        <p:nvPicPr>
          <p:cNvPr id="6" name="Espace réservé du contenu 5" descr="Une image contenant surf, femme, plage, complet&#10;&#10;Description générée automatiquement">
            <a:extLst>
              <a:ext uri="{FF2B5EF4-FFF2-40B4-BE49-F238E27FC236}">
                <a16:creationId xmlns:a16="http://schemas.microsoft.com/office/drawing/2014/main" id="{003884FE-F65F-41AC-A497-E44F57E403F3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2280" r="14129"/>
          <a:stretch/>
        </p:blipFill>
        <p:spPr>
          <a:xfrm>
            <a:off x="20" y="10"/>
            <a:ext cx="4580077" cy="685799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206D227-3F85-4854-A57F-FA7DE160AB5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72074" y="2108201"/>
            <a:ext cx="5983606" cy="3760891"/>
          </a:xfrm>
        </p:spPr>
        <p:txBody>
          <a:bodyPr vert="horz" lIns="0" tIns="45720" rIns="0" bIns="45720" rtlCol="0">
            <a:normAutofit/>
          </a:bodyPr>
          <a:lstStyle/>
          <a:p>
            <a:pPr marL="0" indent="0">
              <a:lnSpc>
                <a:spcPct val="100000"/>
              </a:lnSpc>
              <a:buNone/>
            </a:pPr>
            <a:endParaRPr lang="en-US" dirty="0"/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b="1" dirty="0">
                <a:latin typeface="Century" panose="02040604050505020304" pitchFamily="18" charset="0"/>
              </a:rPr>
              <a:t>  Réunion</a:t>
            </a:r>
            <a:r>
              <a:rPr lang="en-US" sz="2000" dirty="0">
                <a:latin typeface="Century" panose="02040604050505020304" pitchFamily="18" charset="0"/>
              </a:rPr>
              <a:t> du muscle </a:t>
            </a:r>
            <a:r>
              <a:rPr lang="en-US" sz="2000" dirty="0" err="1">
                <a:latin typeface="Century" panose="02040604050505020304" pitchFamily="18" charset="0"/>
              </a:rPr>
              <a:t>iliaque</a:t>
            </a:r>
            <a:r>
              <a:rPr lang="en-US" sz="2000" dirty="0">
                <a:latin typeface="Century" panose="02040604050505020304" pitchFamily="18" charset="0"/>
              </a:rPr>
              <a:t> (ligament </a:t>
            </a:r>
            <a:r>
              <a:rPr lang="en-US" sz="2000" dirty="0" err="1">
                <a:latin typeface="Century" panose="02040604050505020304" pitchFamily="18" charset="0"/>
              </a:rPr>
              <a:t>arqué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médial</a:t>
            </a:r>
            <a:r>
              <a:rPr lang="en-US" sz="2000" dirty="0">
                <a:latin typeface="Century" panose="02040604050505020304" pitchFamily="18" charset="0"/>
              </a:rPr>
              <a:t> du DTA)…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… et du muscle psoas (muscle plat)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dirty="0" err="1">
                <a:latin typeface="Century" panose="02040604050505020304" pitchFamily="18" charset="0"/>
              </a:rPr>
              <a:t>Tapisse</a:t>
            </a:r>
            <a:r>
              <a:rPr lang="en-US" sz="2000" dirty="0">
                <a:latin typeface="Century" panose="02040604050505020304" pitchFamily="18" charset="0"/>
              </a:rPr>
              <a:t> la FI interne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Le psoas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le plus </a:t>
            </a:r>
            <a:r>
              <a:rPr lang="en-US" sz="2000" dirty="0" err="1">
                <a:latin typeface="Century" panose="02040604050505020304" pitchFamily="18" charset="0"/>
              </a:rPr>
              <a:t>profond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dirty="0" err="1">
                <a:latin typeface="Century" panose="02040604050505020304" pitchFamily="18" charset="0"/>
              </a:rPr>
              <a:t>Vallée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ou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gouttière</a:t>
            </a:r>
            <a:r>
              <a:rPr lang="en-US" sz="2000" dirty="0">
                <a:latin typeface="Century" panose="02040604050505020304" pitchFamily="18" charset="0"/>
              </a:rPr>
              <a:t> du psoas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v"/>
            </a:pPr>
            <a:r>
              <a:rPr lang="en-US" sz="2000" b="1" dirty="0">
                <a:latin typeface="Century" panose="02040604050505020304" pitchFamily="18" charset="0"/>
              </a:rPr>
              <a:t>  Petit trochanter </a:t>
            </a:r>
            <a:r>
              <a:rPr lang="en-US" sz="2000" b="1" dirty="0" err="1">
                <a:latin typeface="Century" panose="02040604050505020304" pitchFamily="18" charset="0"/>
              </a:rPr>
              <a:t>fémoral</a:t>
            </a:r>
            <a:endParaRPr lang="en-US" sz="2000" b="1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0772309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des parois musculaires du petit bassin…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Le muscle pyramidal possède une insertion distale sur le petit trochanter fémoral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B) </a:t>
            </a:r>
            <a:r>
              <a:rPr lang="en-US" sz="2000" dirty="0">
                <a:latin typeface="Century" panose="02040604050505020304" pitchFamily="18" charset="0"/>
              </a:rPr>
              <a:t>Le muscle </a:t>
            </a:r>
            <a:r>
              <a:rPr lang="en-US" sz="2000" dirty="0" err="1">
                <a:latin typeface="Century" panose="02040604050505020304" pitchFamily="18" charset="0"/>
              </a:rPr>
              <a:t>obturateur</a:t>
            </a:r>
            <a:r>
              <a:rPr lang="en-US" sz="2000" dirty="0">
                <a:latin typeface="Century" panose="02040604050505020304" pitchFamily="18" charset="0"/>
              </a:rPr>
              <a:t> interne </a:t>
            </a:r>
            <a:r>
              <a:rPr lang="en-US" sz="2000" dirty="0" err="1">
                <a:latin typeface="Century" panose="02040604050505020304" pitchFamily="18" charset="0"/>
              </a:rPr>
              <a:t>tapisse</a:t>
            </a:r>
            <a:r>
              <a:rPr lang="en-US" sz="2000" dirty="0">
                <a:latin typeface="Century" panose="02040604050505020304" pitchFamily="18" charset="0"/>
              </a:rPr>
              <a:t> la face interne de la membrane </a:t>
            </a:r>
            <a:r>
              <a:rPr lang="en-US" sz="2000" dirty="0" err="1">
                <a:latin typeface="Century" panose="02040604050505020304" pitchFamily="18" charset="0"/>
              </a:rPr>
              <a:t>obturatrice</a:t>
            </a:r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C) </a:t>
            </a:r>
            <a:r>
              <a:rPr lang="en-US" sz="2000" dirty="0">
                <a:latin typeface="Century" panose="02040604050505020304" pitchFamily="18" charset="0"/>
              </a:rPr>
              <a:t>Dans la fosse </a:t>
            </a:r>
            <a:r>
              <a:rPr lang="en-US" sz="2000" dirty="0" err="1">
                <a:latin typeface="Century" panose="02040604050505020304" pitchFamily="18" charset="0"/>
              </a:rPr>
              <a:t>iliaque</a:t>
            </a:r>
            <a:r>
              <a:rPr lang="en-US" sz="2000" dirty="0">
                <a:latin typeface="Century" panose="02040604050505020304" pitchFamily="18" charset="0"/>
              </a:rPr>
              <a:t> interne, le muscle psoas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plus </a:t>
            </a:r>
            <a:r>
              <a:rPr lang="en-US" sz="2000" dirty="0" err="1">
                <a:latin typeface="Century" panose="02040604050505020304" pitchFamily="18" charset="0"/>
              </a:rPr>
              <a:t>superficiel</a:t>
            </a:r>
            <a:r>
              <a:rPr lang="en-US" sz="2000" dirty="0">
                <a:latin typeface="Century" panose="02040604050505020304" pitchFamily="18" charset="0"/>
              </a:rPr>
              <a:t> que le muscle </a:t>
            </a:r>
            <a:r>
              <a:rPr lang="en-US" sz="2000" dirty="0" err="1">
                <a:latin typeface="Century" panose="02040604050505020304" pitchFamily="18" charset="0"/>
              </a:rPr>
              <a:t>iliaque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r>
              <a:rPr lang="en-US" sz="2000" dirty="0">
                <a:latin typeface="Century" panose="02040604050505020304" pitchFamily="18" charset="0"/>
              </a:rPr>
              <a:t>D) Les muscles ilio-psoas, </a:t>
            </a:r>
            <a:r>
              <a:rPr lang="en-US" sz="2000" dirty="0" err="1">
                <a:latin typeface="Century" panose="02040604050505020304" pitchFamily="18" charset="0"/>
              </a:rPr>
              <a:t>obturateur</a:t>
            </a:r>
            <a:r>
              <a:rPr lang="en-US" sz="2000" dirty="0">
                <a:latin typeface="Century" panose="02040604050505020304" pitchFamily="18" charset="0"/>
              </a:rPr>
              <a:t> interne et pyramidal </a:t>
            </a:r>
            <a:r>
              <a:rPr lang="en-US" sz="2000" dirty="0" err="1">
                <a:latin typeface="Century" panose="02040604050505020304" pitchFamily="18" charset="0"/>
              </a:rPr>
              <a:t>appartiennent</a:t>
            </a:r>
            <a:r>
              <a:rPr lang="en-US" sz="2000" dirty="0">
                <a:latin typeface="Century" panose="02040604050505020304" pitchFamily="18" charset="0"/>
              </a:rPr>
              <a:t> au petit </a:t>
            </a:r>
            <a:r>
              <a:rPr lang="en-US" sz="2000" dirty="0" err="1">
                <a:latin typeface="Century" panose="02040604050505020304" pitchFamily="18" charset="0"/>
              </a:rPr>
              <a:t>bassin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endParaRPr lang="fr-FR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99994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9CEC54-6DC2-451D-B772-1586A0AAD24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chemeClr val="accent1"/>
                </a:solidFill>
                <a:latin typeface="Century" panose="02040604050505020304" pitchFamily="18" charset="0"/>
              </a:rPr>
              <a:t>A propos des parois musculaires du petit bassin…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7202AE06-11C8-4BBF-B10A-F4EE488B49D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Le muscle pyramidal possède une insertion distale sur le </a:t>
            </a:r>
            <a:r>
              <a:rPr lang="fr-FR" sz="2000" strike="sngStrike" dirty="0">
                <a:latin typeface="Century" panose="02040604050505020304" pitchFamily="18" charset="0"/>
              </a:rPr>
              <a:t>petit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grand</a:t>
            </a:r>
            <a:r>
              <a:rPr lang="fr-FR" sz="2000" dirty="0">
                <a:latin typeface="Century" panose="02040604050505020304" pitchFamily="18" charset="0"/>
              </a:rPr>
              <a:t> trochanter fémoral </a:t>
            </a:r>
          </a:p>
          <a:p>
            <a:r>
              <a:rPr lang="fr-FR" sz="2000" b="1" dirty="0">
                <a:latin typeface="Century" panose="02040604050505020304" pitchFamily="18" charset="0"/>
              </a:rPr>
              <a:t>B) </a:t>
            </a:r>
            <a:r>
              <a:rPr lang="en-US" sz="2000" b="1" dirty="0">
                <a:latin typeface="Century" panose="02040604050505020304" pitchFamily="18" charset="0"/>
              </a:rPr>
              <a:t>Le muscle </a:t>
            </a:r>
            <a:r>
              <a:rPr lang="en-US" sz="2000" b="1" dirty="0" err="1">
                <a:latin typeface="Century" panose="02040604050505020304" pitchFamily="18" charset="0"/>
              </a:rPr>
              <a:t>obturateur</a:t>
            </a:r>
            <a:r>
              <a:rPr lang="en-US" sz="2000" b="1" dirty="0">
                <a:latin typeface="Century" panose="02040604050505020304" pitchFamily="18" charset="0"/>
              </a:rPr>
              <a:t> interne </a:t>
            </a:r>
            <a:r>
              <a:rPr lang="en-US" sz="2000" b="1" dirty="0" err="1">
                <a:latin typeface="Century" panose="02040604050505020304" pitchFamily="18" charset="0"/>
              </a:rPr>
              <a:t>tapisse</a:t>
            </a:r>
            <a:r>
              <a:rPr lang="en-US" sz="2000" b="1" dirty="0">
                <a:latin typeface="Century" panose="02040604050505020304" pitchFamily="18" charset="0"/>
              </a:rPr>
              <a:t> la face interne de la membrane </a:t>
            </a:r>
            <a:r>
              <a:rPr lang="en-US" sz="2000" b="1" dirty="0" err="1">
                <a:latin typeface="Century" panose="02040604050505020304" pitchFamily="18" charset="0"/>
              </a:rPr>
              <a:t>obturatrice</a:t>
            </a:r>
            <a:endParaRPr lang="fr-FR" sz="2000" b="1" dirty="0">
              <a:latin typeface="Century" panose="02040604050505020304" pitchFamily="18" charset="0"/>
            </a:endParaRPr>
          </a:p>
          <a:p>
            <a:r>
              <a:rPr lang="fr-FR" sz="2000" b="1" dirty="0">
                <a:latin typeface="Century" panose="02040604050505020304" pitchFamily="18" charset="0"/>
              </a:rPr>
              <a:t>C) </a:t>
            </a:r>
            <a:r>
              <a:rPr lang="en-US" sz="2000" b="1" dirty="0">
                <a:latin typeface="Century" panose="02040604050505020304" pitchFamily="18" charset="0"/>
              </a:rPr>
              <a:t>Dans la fosse </a:t>
            </a:r>
            <a:r>
              <a:rPr lang="en-US" sz="2000" b="1" dirty="0" err="1">
                <a:latin typeface="Century" panose="02040604050505020304" pitchFamily="18" charset="0"/>
              </a:rPr>
              <a:t>iliaque</a:t>
            </a:r>
            <a:r>
              <a:rPr lang="en-US" sz="2000" b="1" dirty="0">
                <a:latin typeface="Century" panose="02040604050505020304" pitchFamily="18" charset="0"/>
              </a:rPr>
              <a:t> interne, le muscle psoas </a:t>
            </a:r>
            <a:r>
              <a:rPr lang="en-US" sz="2000" b="1" dirty="0" err="1">
                <a:latin typeface="Century" panose="02040604050505020304" pitchFamily="18" charset="0"/>
              </a:rPr>
              <a:t>est</a:t>
            </a:r>
            <a:r>
              <a:rPr lang="en-US" sz="2000" b="1" dirty="0">
                <a:latin typeface="Century" panose="02040604050505020304" pitchFamily="18" charset="0"/>
              </a:rPr>
              <a:t> plus </a:t>
            </a:r>
            <a:r>
              <a:rPr lang="en-US" sz="2000" b="1" dirty="0" err="1">
                <a:latin typeface="Century" panose="02040604050505020304" pitchFamily="18" charset="0"/>
              </a:rPr>
              <a:t>superficiel</a:t>
            </a:r>
            <a:r>
              <a:rPr lang="en-US" sz="2000" b="1" dirty="0">
                <a:latin typeface="Century" panose="02040604050505020304" pitchFamily="18" charset="0"/>
              </a:rPr>
              <a:t> que le muscle </a:t>
            </a:r>
            <a:r>
              <a:rPr lang="en-US" sz="2000" b="1" dirty="0" err="1">
                <a:latin typeface="Century" panose="02040604050505020304" pitchFamily="18" charset="0"/>
              </a:rPr>
              <a:t>iliaque</a:t>
            </a:r>
            <a:r>
              <a:rPr lang="en-US" sz="2000" b="1" dirty="0">
                <a:latin typeface="Century" panose="02040604050505020304" pitchFamily="18" charset="0"/>
              </a:rPr>
              <a:t> </a:t>
            </a:r>
          </a:p>
          <a:p>
            <a:r>
              <a:rPr lang="en-US" sz="2000" dirty="0">
                <a:latin typeface="Century" panose="02040604050505020304" pitchFamily="18" charset="0"/>
              </a:rPr>
              <a:t>D) Les muscles ilio-psoas, </a:t>
            </a:r>
            <a:r>
              <a:rPr lang="en-US" sz="2000" dirty="0" err="1">
                <a:latin typeface="Century" panose="02040604050505020304" pitchFamily="18" charset="0"/>
              </a:rPr>
              <a:t>obturateur</a:t>
            </a:r>
            <a:r>
              <a:rPr lang="en-US" sz="2000" dirty="0">
                <a:latin typeface="Century" panose="02040604050505020304" pitchFamily="18" charset="0"/>
              </a:rPr>
              <a:t> interne et pyramidal </a:t>
            </a:r>
            <a:r>
              <a:rPr lang="en-US" sz="2000" dirty="0" err="1">
                <a:latin typeface="Century" panose="02040604050505020304" pitchFamily="18" charset="0"/>
              </a:rPr>
              <a:t>appartiennent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strike="sngStrike" dirty="0">
                <a:latin typeface="Century" panose="02040604050505020304" pitchFamily="18" charset="0"/>
              </a:rPr>
              <a:t>au petit basin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au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membre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inférieur</a:t>
            </a:r>
            <a:endParaRPr lang="fr-FR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E) </a:t>
            </a:r>
            <a:r>
              <a:rPr lang="en-US" sz="2000" dirty="0">
                <a:latin typeface="Century" panose="02040604050505020304" pitchFamily="18" charset="0"/>
              </a:rPr>
              <a:t>Les propositions A, B, C et D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fausses</a:t>
            </a:r>
            <a:endParaRPr lang="fr-FR" sz="2000" dirty="0">
              <a:latin typeface="Century" panose="02040604050505020304" pitchFamily="18" charset="0"/>
            </a:endParaRP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22871C32-E5AC-4EB1-8C41-72DFCECD6BA0}"/>
              </a:ext>
            </a:extLst>
          </p:cNvPr>
          <p:cNvSpPr txBox="1"/>
          <p:nvPr/>
        </p:nvSpPr>
        <p:spPr>
          <a:xfrm>
            <a:off x="9055946" y="5407427"/>
            <a:ext cx="4077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BC</a:t>
            </a:r>
          </a:p>
        </p:txBody>
      </p:sp>
    </p:spTree>
    <p:extLst>
      <p:ext uri="{BB962C8B-B14F-4D97-AF65-F5344CB8AC3E}">
        <p14:creationId xmlns:p14="http://schemas.microsoft.com/office/powerpoint/2010/main" val="110963602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28" name="Rectangle 27">
            <a:extLst>
              <a:ext uri="{FF2B5EF4-FFF2-40B4-BE49-F238E27FC236}">
                <a16:creationId xmlns:a16="http://schemas.microsoft.com/office/drawing/2014/main" id="{33428ACC-71EC-4171-9527-10983BA6B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A731AF1-B541-4904-A95E-2DEB082CBC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8524" y="640081"/>
            <a:ext cx="3401961" cy="3494790"/>
          </a:xfrm>
        </p:spPr>
        <p:txBody>
          <a:bodyPr>
            <a:normAutofit/>
          </a:bodyPr>
          <a:lstStyle/>
          <a:p>
            <a:pPr algn="ctr"/>
            <a:r>
              <a:rPr lang="fr-FR" sz="4600" dirty="0">
                <a:solidFill>
                  <a:srgbClr val="FF0000"/>
                </a:solidFill>
                <a:latin typeface="Century" panose="02040604050505020304" pitchFamily="18" charset="0"/>
              </a:rPr>
              <a:t>Parois vasculaires</a:t>
            </a:r>
          </a:p>
        </p:txBody>
      </p:sp>
      <p:pic>
        <p:nvPicPr>
          <p:cNvPr id="7" name="Image 6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84F931F4-D2FB-4686-B439-1E15C87D79F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99214" y="640081"/>
            <a:ext cx="5581786" cy="5054156"/>
          </a:xfrm>
          <a:prstGeom prst="rect">
            <a:avLst/>
          </a:prstGeom>
        </p:spPr>
      </p:pic>
      <p:cxnSp>
        <p:nvCxnSpPr>
          <p:cNvPr id="30" name="Straight Connector 29">
            <a:extLst>
              <a:ext uri="{FF2B5EF4-FFF2-40B4-BE49-F238E27FC236}">
                <a16:creationId xmlns:a16="http://schemas.microsoft.com/office/drawing/2014/main" id="{BA22713B-ABB6-4391-97F9-0449A2B9B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294754"/>
            <a:ext cx="32004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2" name="Rectangle 31">
            <a:extLst>
              <a:ext uri="{FF2B5EF4-FFF2-40B4-BE49-F238E27FC236}">
                <a16:creationId xmlns:a16="http://schemas.microsoft.com/office/drawing/2014/main" id="{2FA54FBA-21C0-44C9-AD0D-565DB1ACA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02296436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DE0B5D3-AD30-4B54-8006-DA572319CA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Century" panose="02040604050505020304" pitchFamily="18" charset="0"/>
              </a:rPr>
              <a:t>Réseau veineux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C18B42B-85E1-45D0-B773-6D34D315EA5D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dirty="0"/>
              <a:t>  </a:t>
            </a:r>
            <a:r>
              <a:rPr lang="fr-FR" dirty="0">
                <a:latin typeface="Century" panose="02040604050505020304" pitchFamily="18" charset="0"/>
              </a:rPr>
              <a:t>Veine iliaque interne + externe donnent iliaque commune 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dirty="0">
                <a:latin typeface="Century" panose="02040604050505020304" pitchFamily="18" charset="0"/>
              </a:rPr>
              <a:t>  Les deux iliaques communes se </a:t>
            </a:r>
            <a:r>
              <a:rPr lang="fr-FR" b="1" dirty="0">
                <a:latin typeface="Century" panose="02040604050505020304" pitchFamily="18" charset="0"/>
              </a:rPr>
              <a:t>réunissent en L4 </a:t>
            </a:r>
            <a:r>
              <a:rPr lang="fr-FR" dirty="0">
                <a:latin typeface="Century" panose="02040604050505020304" pitchFamily="18" charset="0"/>
              </a:rPr>
              <a:t>pour former la VCI </a:t>
            </a:r>
          </a:p>
          <a:p>
            <a:pPr marL="0" indent="0">
              <a:buClr>
                <a:srgbClr val="FF0000"/>
              </a:buClr>
              <a:buNone/>
            </a:pPr>
            <a:endParaRPr lang="fr-FR" sz="2400" dirty="0">
              <a:latin typeface="Century" panose="02040604050505020304" pitchFamily="18" charset="0"/>
            </a:endParaRPr>
          </a:p>
          <a:p>
            <a:pPr marL="0" indent="0" algn="ctr">
              <a:buClr>
                <a:srgbClr val="FF0000"/>
              </a:buClr>
              <a:buNone/>
            </a:pPr>
            <a:r>
              <a:rPr lang="fr-FR" sz="2400" dirty="0">
                <a:solidFill>
                  <a:srgbClr val="FF0000"/>
                </a:solidFill>
                <a:latin typeface="Century" panose="02040604050505020304" pitchFamily="18" charset="0"/>
              </a:rPr>
              <a:t>Le plan artériel se trouve </a:t>
            </a:r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au dessus et en avant</a:t>
            </a:r>
            <a:r>
              <a:rPr lang="fr-FR" sz="2400" dirty="0">
                <a:solidFill>
                  <a:srgbClr val="FF0000"/>
                </a:solidFill>
                <a:latin typeface="Century" panose="02040604050505020304" pitchFamily="18" charset="0"/>
              </a:rPr>
              <a:t> du plan veineux +++</a:t>
            </a:r>
          </a:p>
        </p:txBody>
      </p:sp>
      <p:pic>
        <p:nvPicPr>
          <p:cNvPr id="6" name="Espace réservé du contenu 5" descr="Une image contenant personne, femme, photo, assis&#10;&#10;Description générée automatiquement">
            <a:extLst>
              <a:ext uri="{FF2B5EF4-FFF2-40B4-BE49-F238E27FC236}">
                <a16:creationId xmlns:a16="http://schemas.microsoft.com/office/drawing/2014/main" id="{0094834E-FC83-442C-AA2C-78A9D537BA62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41062" y="2120900"/>
            <a:ext cx="4814618" cy="4029287"/>
          </a:xfrm>
        </p:spPr>
      </p:pic>
    </p:spTree>
    <p:extLst>
      <p:ext uri="{BB962C8B-B14F-4D97-AF65-F5344CB8AC3E}">
        <p14:creationId xmlns:p14="http://schemas.microsoft.com/office/powerpoint/2010/main" val="4844469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2C5282-9862-44FB-A297-AB19B999197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Century" panose="02040604050505020304" pitchFamily="18" charset="0"/>
              </a:rPr>
              <a:t>Réseau artériel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1D9A39-1121-4F47-8700-9A07D072A622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/>
          <a:lstStyle/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dirty="0"/>
              <a:t>  </a:t>
            </a:r>
            <a:r>
              <a:rPr lang="fr-FR" dirty="0">
                <a:latin typeface="Century" panose="02040604050505020304" pitchFamily="18" charset="0"/>
              </a:rPr>
              <a:t>Division de l’aorte </a:t>
            </a:r>
            <a:r>
              <a:rPr lang="fr-FR" b="1" dirty="0">
                <a:latin typeface="Century" panose="02040604050505020304" pitchFamily="18" charset="0"/>
              </a:rPr>
              <a:t>en regard de L4 ++</a:t>
            </a:r>
          </a:p>
          <a:p>
            <a:pPr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dirty="0">
                <a:latin typeface="Century" panose="02040604050505020304" pitchFamily="18" charset="0"/>
              </a:rPr>
              <a:t>  L’iliaque commune se divise en regard de l’articulation sacro-iliaque</a:t>
            </a:r>
          </a:p>
          <a:p>
            <a:pPr marL="0" indent="0" algn="ctr">
              <a:buClr>
                <a:srgbClr val="FF0000"/>
              </a:buClr>
              <a:buNone/>
            </a:pPr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Artère iliaque externe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fr-FR" dirty="0">
              <a:latin typeface="Century" panose="02040604050505020304" pitchFamily="18" charset="0"/>
            </a:endParaRP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</a:rPr>
              <a:t>Dans le détroit supérieur au dessus de la ligne innominée 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</a:rPr>
              <a:t>Sort du PB (triangle de Scarpa) 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</a:rPr>
              <a:t>Donne l’artère fémorale 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fr-FR" dirty="0"/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F5EBD333-BB33-473F-A591-EBF073C1986B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ctr"/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Artère iliaque interne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fr-FR" dirty="0">
              <a:latin typeface="Century" panose="02040604050505020304" pitchFamily="18" charset="0"/>
            </a:endParaRP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</a:rPr>
              <a:t>Principal apport vasculaires des viscères du PB +++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</a:rPr>
              <a:t>Trajet centimétrique 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r>
              <a:rPr lang="fr-FR" dirty="0">
                <a:latin typeface="Century" panose="02040604050505020304" pitchFamily="18" charset="0"/>
              </a:rPr>
              <a:t>Donne de nombreuses </a:t>
            </a:r>
            <a:r>
              <a:rPr lang="fr-FR" b="1" dirty="0">
                <a:latin typeface="Century" panose="02040604050505020304" pitchFamily="18" charset="0"/>
              </a:rPr>
              <a:t>terminales</a:t>
            </a:r>
            <a:r>
              <a:rPr lang="fr-FR" dirty="0">
                <a:latin typeface="Century" panose="02040604050505020304" pitchFamily="18" charset="0"/>
              </a:rPr>
              <a:t> (12)</a:t>
            </a:r>
          </a:p>
          <a:p>
            <a:pPr lvl="1">
              <a:buClr>
                <a:srgbClr val="FF0000"/>
              </a:buClr>
              <a:buFont typeface="Arial" panose="020B0604020202020204" pitchFamily="34" charset="0"/>
              <a:buChar char="•"/>
            </a:pPr>
            <a:endParaRPr lang="fr-FR" dirty="0">
              <a:latin typeface="Century" panose="02040604050505020304" pitchFamily="18" charset="0"/>
            </a:endParaRPr>
          </a:p>
          <a:p>
            <a:pPr marL="544068" lvl="1" indent="-342900">
              <a:buClr>
                <a:srgbClr val="FF0000"/>
              </a:buClr>
              <a:buAutoNum type="arabicPeriod"/>
            </a:pPr>
            <a:r>
              <a:rPr lang="fr-FR" dirty="0">
                <a:latin typeface="Century" panose="02040604050505020304" pitchFamily="18" charset="0"/>
              </a:rPr>
              <a:t>Tronc </a:t>
            </a:r>
            <a:r>
              <a:rPr lang="fr-FR" b="1" dirty="0">
                <a:latin typeface="Century" panose="02040604050505020304" pitchFamily="18" charset="0"/>
              </a:rPr>
              <a:t>postérieur</a:t>
            </a:r>
            <a:r>
              <a:rPr lang="fr-FR" dirty="0">
                <a:latin typeface="Century" panose="02040604050505020304" pitchFamily="18" charset="0"/>
              </a:rPr>
              <a:t> : destinée pariétale</a:t>
            </a:r>
          </a:p>
          <a:p>
            <a:pPr marL="544068" lvl="1" indent="-342900">
              <a:buClr>
                <a:srgbClr val="FF0000"/>
              </a:buClr>
              <a:buAutoNum type="arabicPeriod"/>
            </a:pPr>
            <a:endParaRPr lang="fr-FR" dirty="0">
              <a:latin typeface="Century" panose="02040604050505020304" pitchFamily="18" charset="0"/>
            </a:endParaRPr>
          </a:p>
          <a:p>
            <a:pPr marL="544068" lvl="1" indent="-342900">
              <a:buClr>
                <a:srgbClr val="FF0000"/>
              </a:buClr>
              <a:buAutoNum type="arabicPeriod"/>
            </a:pPr>
            <a:r>
              <a:rPr lang="fr-FR" dirty="0">
                <a:latin typeface="Century" panose="02040604050505020304" pitchFamily="18" charset="0"/>
              </a:rPr>
              <a:t>Tronc</a:t>
            </a:r>
            <a:r>
              <a:rPr lang="fr-FR" b="1" dirty="0">
                <a:latin typeface="Century" panose="02040604050505020304" pitchFamily="18" charset="0"/>
              </a:rPr>
              <a:t> antérieur </a:t>
            </a:r>
            <a:r>
              <a:rPr lang="fr-FR" dirty="0">
                <a:latin typeface="Century" panose="02040604050505020304" pitchFamily="18" charset="0"/>
              </a:rPr>
              <a:t>: destinée viscérale </a:t>
            </a:r>
            <a:r>
              <a:rPr lang="fr-FR" b="1" dirty="0">
                <a:latin typeface="Century" panose="02040604050505020304" pitchFamily="18" charset="0"/>
              </a:rPr>
              <a:t>ET</a:t>
            </a:r>
            <a:r>
              <a:rPr lang="fr-FR" dirty="0">
                <a:latin typeface="Century" panose="02040604050505020304" pitchFamily="18" charset="0"/>
              </a:rPr>
              <a:t> pariétale</a:t>
            </a:r>
          </a:p>
        </p:txBody>
      </p:sp>
    </p:spTree>
    <p:extLst>
      <p:ext uri="{BB962C8B-B14F-4D97-AF65-F5344CB8AC3E}">
        <p14:creationId xmlns:p14="http://schemas.microsoft.com/office/powerpoint/2010/main" val="316940082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Espace réservé du contenu 5" descr="Une image contenant dessin&#10;&#10;Description générée automatiquement">
            <a:extLst>
              <a:ext uri="{FF2B5EF4-FFF2-40B4-BE49-F238E27FC236}">
                <a16:creationId xmlns:a16="http://schemas.microsoft.com/office/drawing/2014/main" id="{EA08992C-192B-429E-89D5-EA2FB12470DB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83504" y="1965468"/>
            <a:ext cx="3737082" cy="4376321"/>
          </a:xfrm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5735A5CF-BB04-45AE-80C6-5C08A9B1C6B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Century" panose="02040604050505020304" pitchFamily="18" charset="0"/>
              </a:rPr>
              <a:t>Réseau artériel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E0D8A01-A6DA-4C93-91EE-F3EE21A2D0D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>
            <a:noAutofit/>
          </a:bodyPr>
          <a:lstStyle/>
          <a:p>
            <a:pPr marL="0" indent="0" algn="ctr">
              <a:buClr>
                <a:srgbClr val="FF0000"/>
              </a:buClr>
              <a:buNone/>
            </a:pPr>
            <a:r>
              <a:rPr lang="fr-FR" sz="2000" dirty="0">
                <a:latin typeface="Century" panose="02040604050505020304" pitchFamily="18" charset="0"/>
              </a:rPr>
              <a:t>Il est important de connaître la position des uretères par rapport aux vaisseaux pelviens</a:t>
            </a:r>
          </a:p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dirty="0">
                <a:latin typeface="Century" panose="02040604050505020304" pitchFamily="18" charset="0"/>
              </a:rPr>
              <a:t>  </a:t>
            </a:r>
            <a:r>
              <a:rPr lang="fr-FR" sz="2000" b="1" dirty="0">
                <a:latin typeface="Century" panose="02040604050505020304" pitchFamily="18" charset="0"/>
              </a:rPr>
              <a:t>A GAUCHE </a:t>
            </a:r>
            <a:r>
              <a:rPr lang="fr-FR" sz="2000" dirty="0">
                <a:latin typeface="Century" panose="02040604050505020304" pitchFamily="18" charset="0"/>
              </a:rPr>
              <a:t>: l’uretère croise l’artère iliaque primitive (</a:t>
            </a:r>
            <a:r>
              <a:rPr lang="fr-FR" sz="2000" dirty="0">
                <a:solidFill>
                  <a:srgbClr val="FF0000"/>
                </a:solidFill>
                <a:latin typeface="Century" panose="02040604050505020304" pitchFamily="18" charset="0"/>
              </a:rPr>
              <a:t>en dedans et au dessus de la bifurcation</a:t>
            </a:r>
            <a:r>
              <a:rPr lang="fr-FR" sz="2000" dirty="0">
                <a:latin typeface="Century" panose="02040604050505020304" pitchFamily="18" charset="0"/>
              </a:rPr>
              <a:t>) </a:t>
            </a:r>
          </a:p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b="1" dirty="0">
                <a:latin typeface="Century" panose="02040604050505020304" pitchFamily="18" charset="0"/>
              </a:rPr>
              <a:t>A DROITE </a:t>
            </a:r>
            <a:r>
              <a:rPr lang="fr-FR" sz="2000" dirty="0">
                <a:latin typeface="Century" panose="02040604050505020304" pitchFamily="18" charset="0"/>
              </a:rPr>
              <a:t>: il croise l’artère iliaque externe (</a:t>
            </a:r>
            <a:r>
              <a:rPr lang="fr-FR" sz="2000" dirty="0">
                <a:solidFill>
                  <a:srgbClr val="FF0000"/>
                </a:solidFill>
                <a:latin typeface="Century" panose="02040604050505020304" pitchFamily="18" charset="0"/>
              </a:rPr>
              <a:t>en dehors et en dessous de la bifurcation</a:t>
            </a:r>
            <a:r>
              <a:rPr lang="fr-FR" sz="2000" dirty="0">
                <a:latin typeface="Century" panose="02040604050505020304" pitchFamily="18" charset="0"/>
              </a:rPr>
              <a:t>) </a:t>
            </a:r>
          </a:p>
        </p:txBody>
      </p:sp>
    </p:spTree>
    <p:extLst>
      <p:ext uri="{BB962C8B-B14F-4D97-AF65-F5344CB8AC3E}">
        <p14:creationId xmlns:p14="http://schemas.microsoft.com/office/powerpoint/2010/main" val="126967909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9802EB4-5F2A-44CC-BA8D-AC29F15962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Century" panose="02040604050505020304" pitchFamily="18" charset="0"/>
              </a:rPr>
              <a:t>Réseau lymphatique +++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11CED97-FCA1-4070-8DBF-FA7998567012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2120901"/>
            <a:ext cx="4639736" cy="2125980"/>
          </a:xfrm>
        </p:spPr>
        <p:txBody>
          <a:bodyPr>
            <a:normAutofit/>
          </a:bodyPr>
          <a:lstStyle/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dirty="0">
                <a:latin typeface="Century" panose="02040604050505020304" pitchFamily="18" charset="0"/>
              </a:rPr>
              <a:t>  </a:t>
            </a:r>
            <a:r>
              <a:rPr lang="fr-FR" sz="2000" b="1" dirty="0">
                <a:latin typeface="Century" panose="02040604050505020304" pitchFamily="18" charset="0"/>
              </a:rPr>
              <a:t>Très riche </a:t>
            </a:r>
            <a:r>
              <a:rPr lang="fr-FR" sz="2000" dirty="0">
                <a:latin typeface="Century" panose="02040604050505020304" pitchFamily="18" charset="0"/>
              </a:rPr>
              <a:t>au niveau du petit bassin, les nœuds sont répartis en plusieurs groupes </a:t>
            </a:r>
          </a:p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b="1" dirty="0">
                <a:latin typeface="Century" panose="02040604050505020304" pitchFamily="18" charset="0"/>
              </a:rPr>
              <a:t>Incidence pathologique </a:t>
            </a:r>
            <a:r>
              <a:rPr lang="fr-FR" sz="2000" dirty="0">
                <a:latin typeface="Century" panose="02040604050505020304" pitchFamily="18" charset="0"/>
              </a:rPr>
              <a:t>importante (</a:t>
            </a:r>
            <a:r>
              <a:rPr lang="fr-FR" sz="2000" dirty="0" err="1">
                <a:latin typeface="Century" panose="02040604050505020304" pitchFamily="18" charset="0"/>
              </a:rPr>
              <a:t>Kc</a:t>
            </a:r>
            <a:r>
              <a:rPr lang="fr-FR" sz="2000" dirty="0">
                <a:latin typeface="Century" panose="02040604050505020304" pitchFamily="18" charset="0"/>
              </a:rPr>
              <a:t> vulve/marge anale) +++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ACA190F6-3327-4565-A130-7C31F2182AB9}"/>
              </a:ext>
            </a:extLst>
          </p:cNvPr>
          <p:cNvSpPr>
            <a:spLocks noGrp="1"/>
          </p:cNvSpPr>
          <p:nvPr>
            <p:ph sz="half" idx="2"/>
          </p:nvPr>
        </p:nvSpPr>
        <p:spPr/>
        <p:txBody>
          <a:bodyPr/>
          <a:lstStyle/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dirty="0"/>
              <a:t>  </a:t>
            </a:r>
            <a:r>
              <a:rPr lang="fr-FR" sz="2000" dirty="0">
                <a:latin typeface="Century" panose="02040604050505020304" pitchFamily="18" charset="0"/>
              </a:rPr>
              <a:t>Nœuds lymphatiques inguinaux superficiels (4 cadrans) </a:t>
            </a:r>
          </a:p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dirty="0">
                <a:latin typeface="Century" panose="02040604050505020304" pitchFamily="18" charset="0"/>
              </a:rPr>
              <a:t>  Chaine iliaque externe (médiale, moyenne, latérale par rapport aux vx)</a:t>
            </a:r>
          </a:p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dirty="0">
                <a:latin typeface="Century" panose="02040604050505020304" pitchFamily="18" charset="0"/>
              </a:rPr>
              <a:t>  Chaine hypogastrique </a:t>
            </a:r>
          </a:p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dirty="0">
                <a:latin typeface="Century" panose="02040604050505020304" pitchFamily="18" charset="0"/>
              </a:rPr>
              <a:t> Chaine primitive/commune</a:t>
            </a:r>
          </a:p>
          <a:p>
            <a:pPr algn="just">
              <a:buClr>
                <a:srgbClr val="FF0000"/>
              </a:buClr>
              <a:buFont typeface="Wingdings" panose="05000000000000000000" pitchFamily="2" charset="2"/>
              <a:buChar char="q"/>
            </a:pPr>
            <a:r>
              <a:rPr lang="fr-FR" sz="2000" dirty="0">
                <a:latin typeface="Century" panose="02040604050505020304" pitchFamily="18" charset="0"/>
              </a:rPr>
              <a:t>  Nœuds du promontoire (face antérieure du sacrum)</a:t>
            </a:r>
          </a:p>
        </p:txBody>
      </p:sp>
      <p:pic>
        <p:nvPicPr>
          <p:cNvPr id="8" name="Image 7" descr="Une image contenant dessin&#10;&#10;Description générée automatiquement">
            <a:extLst>
              <a:ext uri="{FF2B5EF4-FFF2-40B4-BE49-F238E27FC236}">
                <a16:creationId xmlns:a16="http://schemas.microsoft.com/office/drawing/2014/main" id="{BDDB19A1-8548-4FEA-AA2D-70AD4EEEB6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80417" y="4246881"/>
            <a:ext cx="2664490" cy="19983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2753200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D39567-F0CC-4C7A-8ED2-51B8A43DB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b="1" dirty="0">
                <a:solidFill>
                  <a:srgbClr val="FF0000"/>
                </a:solidFill>
                <a:latin typeface="Century" panose="02040604050505020304" pitchFamily="18" charset="0"/>
              </a:rPr>
              <a:t>A propos de la vascularisation du petit bassin…</a:t>
            </a:r>
            <a:endParaRPr lang="fr-FR" sz="4800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D7E3C5-A600-4228-A0F4-776FAACEE8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000" dirty="0">
                <a:latin typeface="Century" panose="02040604050505020304" pitchFamily="18" charset="0"/>
              </a:rPr>
              <a:t>A) L’artère hypogastrique possède douze rameaux terminaux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B) Le tronc postérieur de l’artère hypogastrique donne quatre rameaux à destinée pariétale</a:t>
            </a:r>
          </a:p>
          <a:p>
            <a:r>
              <a:rPr lang="fr-FR" sz="2000" dirty="0">
                <a:latin typeface="Century" panose="02040604050505020304" pitchFamily="18" charset="0"/>
              </a:rPr>
              <a:t>C) Il existe très souvent une anastomose entre l’artère obturatrice et l’artère iliaque externe, la </a:t>
            </a:r>
            <a:r>
              <a:rPr lang="fr-FR" sz="2000" i="1" dirty="0">
                <a:latin typeface="Century" panose="02040604050505020304" pitchFamily="18" charset="0"/>
              </a:rPr>
              <a:t>corona </a:t>
            </a:r>
            <a:r>
              <a:rPr lang="fr-FR" sz="2000" i="1" dirty="0" err="1">
                <a:latin typeface="Century" panose="02040604050505020304" pitchFamily="18" charset="0"/>
              </a:rPr>
              <a:t>mortis</a:t>
            </a:r>
            <a:r>
              <a:rPr lang="fr-FR" sz="2000" dirty="0">
                <a:latin typeface="Century" panose="02040604050505020304" pitchFamily="18" charset="0"/>
              </a:rPr>
              <a:t>, menaçant le pronostic vital en cas d’hémorragie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D) L’artère pudendale interne est un rameau terminal de l’artère hypogastrique, vascularisant une grande partie du périnée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E) Les propositions A, B, C, D et E sont fausses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12469449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4D39567-F0CC-4C7A-8ED2-51B8A43DB9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b="1" dirty="0">
                <a:solidFill>
                  <a:srgbClr val="FF0000"/>
                </a:solidFill>
                <a:latin typeface="Century" panose="02040604050505020304" pitchFamily="18" charset="0"/>
              </a:rPr>
              <a:t>A propos de la vascularisation du petit bassin…</a:t>
            </a:r>
            <a:endParaRPr lang="fr-FR" sz="4800" dirty="0">
              <a:solidFill>
                <a:srgbClr val="FF0000"/>
              </a:solidFill>
              <a:latin typeface="Century" panose="020406040505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6D7E3C5-A600-4228-A0F4-776FAACEE8FD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sz="2000" b="1" dirty="0">
                <a:latin typeface="Century" panose="02040604050505020304" pitchFamily="18" charset="0"/>
              </a:rPr>
              <a:t>A) L’artère hypogastrique possède douze rameaux terminaux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B) Le tronc postérieur de l’artère hypogastrique donne </a:t>
            </a:r>
            <a:r>
              <a:rPr lang="fr-FR" sz="2000" strike="sngStrike" dirty="0">
                <a:latin typeface="Century" panose="02040604050505020304" pitchFamily="18" charset="0"/>
              </a:rPr>
              <a:t>quatre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trois</a:t>
            </a:r>
            <a:r>
              <a:rPr lang="fr-FR" sz="2000" dirty="0">
                <a:latin typeface="Century" panose="02040604050505020304" pitchFamily="18" charset="0"/>
              </a:rPr>
              <a:t> rameaux à destinée pariétale</a:t>
            </a:r>
          </a:p>
          <a:p>
            <a:r>
              <a:rPr lang="fr-FR" sz="2000" b="1" dirty="0">
                <a:latin typeface="Century" panose="02040604050505020304" pitchFamily="18" charset="0"/>
              </a:rPr>
              <a:t>C) Il existe très souvent une anastomose entre l’artère obturatrice et l’artère iliaque externe, la </a:t>
            </a:r>
            <a:r>
              <a:rPr lang="fr-FR" sz="2000" b="1" i="1" dirty="0">
                <a:latin typeface="Century" panose="02040604050505020304" pitchFamily="18" charset="0"/>
              </a:rPr>
              <a:t>corona </a:t>
            </a:r>
            <a:r>
              <a:rPr lang="fr-FR" sz="2000" b="1" i="1" dirty="0" err="1">
                <a:latin typeface="Century" panose="02040604050505020304" pitchFamily="18" charset="0"/>
              </a:rPr>
              <a:t>mortis</a:t>
            </a:r>
            <a:r>
              <a:rPr lang="fr-FR" sz="2000" b="1" dirty="0">
                <a:latin typeface="Century" panose="02040604050505020304" pitchFamily="18" charset="0"/>
              </a:rPr>
              <a:t>, menaçant le pronostic vital en cas d’hémorragie </a:t>
            </a:r>
          </a:p>
          <a:p>
            <a:r>
              <a:rPr lang="fr-FR" sz="2000" b="1" dirty="0">
                <a:latin typeface="Century" panose="02040604050505020304" pitchFamily="18" charset="0"/>
              </a:rPr>
              <a:t>D) L’artère pudendale interne est un rameau terminal de l’artère hypogastrique, vascularisant une grande partie du périnée </a:t>
            </a:r>
          </a:p>
          <a:p>
            <a:r>
              <a:rPr lang="fr-FR" sz="2000" dirty="0">
                <a:latin typeface="Century" panose="02040604050505020304" pitchFamily="18" charset="0"/>
              </a:rPr>
              <a:t>E) Les propositions A, B, C, D et E sont fausses</a:t>
            </a:r>
          </a:p>
          <a:p>
            <a:endParaRPr lang="fr-FR" dirty="0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679B1E8-BD69-4B14-976A-F6DACA7AB3C9}"/>
              </a:ext>
            </a:extLst>
          </p:cNvPr>
          <p:cNvSpPr txBox="1"/>
          <p:nvPr/>
        </p:nvSpPr>
        <p:spPr>
          <a:xfrm>
            <a:off x="9055946" y="5407427"/>
            <a:ext cx="4077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ACD</a:t>
            </a:r>
          </a:p>
        </p:txBody>
      </p:sp>
    </p:spTree>
    <p:extLst>
      <p:ext uri="{BB962C8B-B14F-4D97-AF65-F5344CB8AC3E}">
        <p14:creationId xmlns:p14="http://schemas.microsoft.com/office/powerpoint/2010/main" val="2047065248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7" name="Rectangle 36">
            <a:extLst>
              <a:ext uri="{FF2B5EF4-FFF2-40B4-BE49-F238E27FC236}">
                <a16:creationId xmlns:a16="http://schemas.microsoft.com/office/drawing/2014/main" id="{33428ACC-71EC-4171-9527-10983BA6B4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DA731AF1-B541-4904-A95E-2DEB082CBCE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108524" y="625551"/>
            <a:ext cx="3401961" cy="3494790"/>
          </a:xfrm>
        </p:spPr>
        <p:txBody>
          <a:bodyPr>
            <a:normAutofit/>
          </a:bodyPr>
          <a:lstStyle/>
          <a:p>
            <a:pPr algn="ctr"/>
            <a:r>
              <a:rPr lang="fr-FR" sz="5400" dirty="0">
                <a:solidFill>
                  <a:schemeClr val="accent2"/>
                </a:solidFill>
                <a:latin typeface="Century" panose="02040604050505020304" pitchFamily="18" charset="0"/>
              </a:rPr>
              <a:t>Parois nerveuses</a:t>
            </a:r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BEE74819-C867-4D42-96DA-D81E5E698F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3999" y="799726"/>
            <a:ext cx="6912217" cy="4734866"/>
          </a:xfrm>
          <a:prstGeom prst="rect">
            <a:avLst/>
          </a:prstGeom>
        </p:spPr>
      </p:pic>
      <p:cxnSp>
        <p:nvCxnSpPr>
          <p:cNvPr id="39" name="Straight Connector 38">
            <a:extLst>
              <a:ext uri="{FF2B5EF4-FFF2-40B4-BE49-F238E27FC236}">
                <a16:creationId xmlns:a16="http://schemas.microsoft.com/office/drawing/2014/main" id="{BA22713B-ABB6-4391-97F9-0449A2B9B6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8209305" y="4294754"/>
            <a:ext cx="32004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Rectangle 40">
            <a:extLst>
              <a:ext uri="{FF2B5EF4-FFF2-40B4-BE49-F238E27FC236}">
                <a16:creationId xmlns:a16="http://schemas.microsoft.com/office/drawing/2014/main" id="{2FA54FBA-21C0-44C9-AD0D-565DB1ACAC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  <p:extLst>
      <p:ext uri="{BB962C8B-B14F-4D97-AF65-F5344CB8AC3E}">
        <p14:creationId xmlns:p14="http://schemas.microsoft.com/office/powerpoint/2010/main" val="1360111285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D2B61DA-342B-4BC4-BAB8-26A21D1DB39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097280" y="286603"/>
            <a:ext cx="10058400" cy="1450757"/>
          </a:xfrm>
        </p:spPr>
        <p:txBody>
          <a:bodyPr/>
          <a:lstStyle/>
          <a:p>
            <a:r>
              <a:rPr lang="fr-FR">
                <a:solidFill>
                  <a:schemeClr val="accent2"/>
                </a:solidFill>
                <a:latin typeface="Century" panose="02040604050505020304" pitchFamily="18" charset="0"/>
              </a:rPr>
              <a:t>Innervation somatique</a:t>
            </a:r>
            <a:endParaRPr lang="fr-FR" dirty="0">
              <a:solidFill>
                <a:schemeClr val="accent2"/>
              </a:solidFill>
              <a:latin typeface="Century" panose="02040604050505020304" pitchFamily="18" charset="0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D9245D1B-7F92-4D58-AA0B-C22D5EC36C5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1097280" y="2120900"/>
            <a:ext cx="4639736" cy="3748193"/>
          </a:xfrm>
        </p:spPr>
        <p:txBody>
          <a:bodyPr>
            <a:normAutofit/>
          </a:bodyPr>
          <a:lstStyle/>
          <a:p>
            <a:pPr algn="ctr"/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Anastomoses entre rameaux antérieurs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fr-FR" sz="2000" dirty="0">
                <a:latin typeface="Century" panose="02040604050505020304" pitchFamily="18" charset="0"/>
              </a:rPr>
              <a:t>  Tronc lombo-sacré : L4-L5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fr-FR" sz="2000" dirty="0">
                <a:latin typeface="Century" panose="02040604050505020304" pitchFamily="18" charset="0"/>
              </a:rPr>
              <a:t>  Nerf sciatique : L4-L5-S1-S2-S3</a:t>
            </a:r>
          </a:p>
          <a:p>
            <a:pPr lvl="1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fr-FR" sz="1800" dirty="0">
                <a:latin typeface="Century" panose="02040604050505020304" pitchFamily="18" charset="0"/>
              </a:rPr>
              <a:t>Nerf tibial (L4-L5) : fléchisseur </a:t>
            </a:r>
          </a:p>
          <a:p>
            <a:pPr lvl="1"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fr-FR" sz="1800" dirty="0">
                <a:latin typeface="Century" panose="02040604050505020304" pitchFamily="18" charset="0"/>
              </a:rPr>
              <a:t>Nerf fibulaire (S1-S2-S3) : releveur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fr-FR" sz="2000" dirty="0">
                <a:latin typeface="Century" panose="02040604050505020304" pitchFamily="18" charset="0"/>
              </a:rPr>
              <a:t>  Nerf pudendal : S2-S3-S4</a:t>
            </a:r>
          </a:p>
          <a:p>
            <a:pPr>
              <a:buClr>
                <a:schemeClr val="accent2"/>
              </a:buClr>
              <a:buFont typeface="Wingdings" panose="05000000000000000000" pitchFamily="2" charset="2"/>
              <a:buChar char="ü"/>
            </a:pPr>
            <a:r>
              <a:rPr lang="fr-FR" sz="2000" dirty="0">
                <a:latin typeface="Century" panose="02040604050505020304" pitchFamily="18" charset="0"/>
              </a:rPr>
              <a:t>  Nerf rectal inférieur : S4</a:t>
            </a:r>
          </a:p>
        </p:txBody>
      </p:sp>
      <p:pic>
        <p:nvPicPr>
          <p:cNvPr id="6" name="Espace réservé du contenu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B54DB202-E660-4B9F-B57A-140D33B9F24C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986" y="2120900"/>
            <a:ext cx="3902746" cy="4126746"/>
          </a:xfrm>
        </p:spPr>
      </p:pic>
    </p:spTree>
    <p:extLst>
      <p:ext uri="{BB962C8B-B14F-4D97-AF65-F5344CB8AC3E}">
        <p14:creationId xmlns:p14="http://schemas.microsoft.com/office/powerpoint/2010/main" val="48461178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376639F-3A4F-4A00-9A5A-A439A702BA1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chemeClr val="accent2"/>
                </a:solidFill>
                <a:latin typeface="Century" panose="02040604050505020304" pitchFamily="18" charset="0"/>
              </a:rPr>
              <a:t>Innervation végétative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78AB584-A8F0-4CD4-B4D2-DDEBCF62167F}"/>
              </a:ext>
            </a:extLst>
          </p:cNvPr>
          <p:cNvSpPr>
            <a:spLocks noGrp="1"/>
          </p:cNvSpPr>
          <p:nvPr>
            <p:ph sz="half" idx="1"/>
          </p:nvPr>
        </p:nvSpPr>
        <p:spPr/>
        <p:txBody>
          <a:bodyPr>
            <a:normAutofit fontScale="92500" lnSpcReduction="10000"/>
          </a:bodyPr>
          <a:lstStyle/>
          <a:p>
            <a:pPr algn="ctr"/>
            <a:r>
              <a:rPr lang="fr-FR" b="1" dirty="0">
                <a:solidFill>
                  <a:schemeClr val="accent2"/>
                </a:solidFill>
                <a:latin typeface="Century" panose="02040604050505020304" pitchFamily="18" charset="0"/>
              </a:rPr>
              <a:t>Par le biais du PHI +++</a:t>
            </a:r>
          </a:p>
          <a:p>
            <a:r>
              <a:rPr lang="fr-FR" b="1" dirty="0">
                <a:latin typeface="Century" panose="02040604050505020304" pitchFamily="18" charset="0"/>
              </a:rPr>
              <a:t>1. Parasympathique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r-FR" dirty="0">
                <a:latin typeface="Century" panose="02040604050505020304" pitchFamily="18" charset="0"/>
              </a:rPr>
              <a:t>  Nerfs érecteurs d’</a:t>
            </a:r>
            <a:r>
              <a:rPr lang="fr-FR" dirty="0" err="1">
                <a:latin typeface="Century" panose="02040604050505020304" pitchFamily="18" charset="0"/>
              </a:rPr>
              <a:t>Eckard</a:t>
            </a:r>
            <a:r>
              <a:rPr lang="fr-FR" dirty="0">
                <a:latin typeface="Century" panose="02040604050505020304" pitchFamily="18" charset="0"/>
              </a:rPr>
              <a:t>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r-FR" dirty="0">
                <a:latin typeface="Century" panose="02040604050505020304" pitchFamily="18" charset="0"/>
              </a:rPr>
              <a:t>  Miction, défécation, érection </a:t>
            </a:r>
          </a:p>
          <a:p>
            <a:pPr marL="0" indent="0">
              <a:buNone/>
            </a:pPr>
            <a:r>
              <a:rPr lang="fr-FR" b="1" dirty="0">
                <a:latin typeface="Century" panose="02040604050505020304" pitchFamily="18" charset="0"/>
              </a:rPr>
              <a:t>  2. Orthosympathique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r-FR" dirty="0">
                <a:latin typeface="Century" panose="02040604050505020304" pitchFamily="18" charset="0"/>
              </a:rPr>
              <a:t>  Nerfs pré-sacré (PHS) </a:t>
            </a:r>
          </a:p>
          <a:p>
            <a:pPr>
              <a:buFont typeface="Wingdings" panose="05000000000000000000" pitchFamily="2" charset="2"/>
              <a:buChar char="ü"/>
            </a:pPr>
            <a:r>
              <a:rPr lang="fr-FR" dirty="0">
                <a:latin typeface="Century" panose="02040604050505020304" pitchFamily="18" charset="0"/>
              </a:rPr>
              <a:t>  Nerfs splanchniques </a:t>
            </a:r>
            <a:r>
              <a:rPr lang="fr-FR" dirty="0" err="1">
                <a:latin typeface="Century" panose="02040604050505020304" pitchFamily="18" charset="0"/>
              </a:rPr>
              <a:t>orthoS</a:t>
            </a:r>
            <a:endParaRPr lang="fr-FR" dirty="0">
              <a:latin typeface="Century" panose="02040604050505020304" pitchFamily="18" charset="0"/>
            </a:endParaRPr>
          </a:p>
          <a:p>
            <a:pPr>
              <a:buFont typeface="Wingdings" panose="05000000000000000000" pitchFamily="2" charset="2"/>
              <a:buChar char="ü"/>
            </a:pPr>
            <a:r>
              <a:rPr lang="fr-FR" dirty="0"/>
              <a:t>   </a:t>
            </a:r>
            <a:r>
              <a:rPr lang="fr-FR" dirty="0">
                <a:latin typeface="Century" panose="02040604050505020304" pitchFamily="18" charset="0"/>
              </a:rPr>
              <a:t>Fermeture sphincters lisses + sécrétions</a:t>
            </a:r>
          </a:p>
        </p:txBody>
      </p:sp>
      <p:pic>
        <p:nvPicPr>
          <p:cNvPr id="6" name="Espace réservé du contenu 5" descr="Une image contenant texte, carte&#10;&#10;Description générée automatiquement">
            <a:extLst>
              <a:ext uri="{FF2B5EF4-FFF2-40B4-BE49-F238E27FC236}">
                <a16:creationId xmlns:a16="http://schemas.microsoft.com/office/drawing/2014/main" id="{8E49661E-F892-40CF-AA3B-674E1BE63265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54986" y="2120900"/>
            <a:ext cx="5040954" cy="3748193"/>
          </a:xfrm>
        </p:spPr>
      </p:pic>
    </p:spTree>
    <p:extLst>
      <p:ext uri="{BB962C8B-B14F-4D97-AF65-F5344CB8AC3E}">
        <p14:creationId xmlns:p14="http://schemas.microsoft.com/office/powerpoint/2010/main" val="33869165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86851E-83E3-48AB-9FE7-F976D96F6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chemeClr val="accent3"/>
                </a:solidFill>
                <a:latin typeface="Century" panose="02040604050505020304" pitchFamily="18" charset="0"/>
              </a:rPr>
              <a:t>A propos de l’innervation du petit bassin…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B2F846-72C1-44BD-B955-883FC9AB5E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</a:t>
            </a:r>
            <a:r>
              <a:rPr lang="en-US" sz="2000" dirty="0">
                <a:latin typeface="Century" panose="02040604050505020304" pitchFamily="18" charset="0"/>
              </a:rPr>
              <a:t>Le nerf pudendal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uniquement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moteur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endParaRPr lang="fr-FR" sz="2000" dirty="0">
              <a:latin typeface="Century" panose="02040604050505020304" pitchFamily="18" charset="0"/>
            </a:endParaRPr>
          </a:p>
          <a:p>
            <a:r>
              <a:rPr lang="en-US" sz="2000" dirty="0">
                <a:latin typeface="Century" panose="02040604050505020304" pitchFamily="18" charset="0"/>
              </a:rPr>
              <a:t>B) Le nerf rectal </a:t>
            </a:r>
            <a:r>
              <a:rPr lang="en-US" sz="2000" dirty="0" err="1">
                <a:latin typeface="Century" panose="02040604050505020304" pitchFamily="18" charset="0"/>
              </a:rPr>
              <a:t>inférieur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un </a:t>
            </a:r>
            <a:r>
              <a:rPr lang="en-US" sz="2000" dirty="0" err="1">
                <a:latin typeface="Century" panose="02040604050505020304" pitchFamily="18" charset="0"/>
              </a:rPr>
              <a:t>rameau</a:t>
            </a:r>
            <a:r>
              <a:rPr lang="en-US" sz="2000" dirty="0">
                <a:latin typeface="Century" panose="02040604050505020304" pitchFamily="18" charset="0"/>
              </a:rPr>
              <a:t> du nerf tibial</a:t>
            </a:r>
          </a:p>
          <a:p>
            <a:r>
              <a:rPr lang="en-US" sz="2000" dirty="0">
                <a:latin typeface="Century" panose="02040604050505020304" pitchFamily="18" charset="0"/>
              </a:rPr>
              <a:t>C) La </a:t>
            </a:r>
            <a:r>
              <a:rPr lang="en-US" sz="2000" dirty="0" err="1">
                <a:latin typeface="Century" panose="02040604050505020304" pitchFamily="18" charset="0"/>
              </a:rPr>
              <a:t>majorité</a:t>
            </a:r>
            <a:r>
              <a:rPr lang="en-US" sz="2000" dirty="0">
                <a:latin typeface="Century" panose="02040604050505020304" pitchFamily="18" charset="0"/>
              </a:rPr>
              <a:t> des nerfs </a:t>
            </a:r>
            <a:r>
              <a:rPr lang="en-US" sz="2000" dirty="0" err="1">
                <a:latin typeface="Century" panose="02040604050505020304" pitchFamily="18" charset="0"/>
              </a:rPr>
              <a:t>étudiés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cours</a:t>
            </a:r>
            <a:r>
              <a:rPr lang="en-US" sz="2000" dirty="0">
                <a:latin typeface="Century" panose="02040604050505020304" pitchFamily="18" charset="0"/>
              </a:rPr>
              <a:t> ne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pas des anastomoses entre des </a:t>
            </a:r>
            <a:r>
              <a:rPr lang="en-US" sz="2000" dirty="0" err="1">
                <a:latin typeface="Century" panose="02040604050505020304" pitchFamily="18" charset="0"/>
              </a:rPr>
              <a:t>rameaux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antérieurs</a:t>
            </a:r>
            <a:r>
              <a:rPr lang="en-US" sz="2000" dirty="0">
                <a:latin typeface="Century" panose="02040604050505020304" pitchFamily="18" charset="0"/>
              </a:rPr>
              <a:t> de nerfs </a:t>
            </a:r>
            <a:r>
              <a:rPr lang="en-US" sz="2000" dirty="0" err="1">
                <a:latin typeface="Century" panose="02040604050505020304" pitchFamily="18" charset="0"/>
              </a:rPr>
              <a:t>spinaux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lombaires</a:t>
            </a:r>
            <a:r>
              <a:rPr lang="en-US" sz="2000" dirty="0">
                <a:latin typeface="Century" panose="02040604050505020304" pitchFamily="18" charset="0"/>
              </a:rPr>
              <a:t> et </a:t>
            </a:r>
            <a:r>
              <a:rPr lang="en-US" sz="2000" dirty="0" err="1">
                <a:latin typeface="Century" panose="02040604050505020304" pitchFamily="18" charset="0"/>
              </a:rPr>
              <a:t>sacrés</a:t>
            </a:r>
            <a:endParaRPr lang="en-US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D) Le nerf obturateur provient des rameaux antérieurs des nerfs spinaux S2, S3 et S4</a:t>
            </a:r>
          </a:p>
          <a:p>
            <a:r>
              <a:rPr lang="fr-FR" sz="2000" dirty="0">
                <a:latin typeface="Century" panose="02040604050505020304" pitchFamily="18" charset="0"/>
              </a:rPr>
              <a:t>E) Les propositions A, B, C, D et E sont fausses</a:t>
            </a:r>
          </a:p>
        </p:txBody>
      </p:sp>
    </p:spTree>
    <p:extLst>
      <p:ext uri="{BB962C8B-B14F-4D97-AF65-F5344CB8AC3E}">
        <p14:creationId xmlns:p14="http://schemas.microsoft.com/office/powerpoint/2010/main" val="618650304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F86851E-83E3-48AB-9FE7-F976D96F64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fr-FR" sz="4800" dirty="0">
                <a:solidFill>
                  <a:schemeClr val="accent3"/>
                </a:solidFill>
                <a:latin typeface="Century" panose="02040604050505020304" pitchFamily="18" charset="0"/>
              </a:rPr>
              <a:t>A propos de l’innervation du petit bassin…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3FB2F846-72C1-44BD-B955-883FC9AB5ED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fr-FR" sz="2000" dirty="0">
                <a:latin typeface="Century" panose="02040604050505020304" pitchFamily="18" charset="0"/>
              </a:rPr>
              <a:t>A) </a:t>
            </a:r>
            <a:r>
              <a:rPr lang="en-US" sz="2000" dirty="0">
                <a:latin typeface="Century" panose="02040604050505020304" pitchFamily="18" charset="0"/>
              </a:rPr>
              <a:t>Le nerf pudendal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strike="sngStrike" dirty="0" err="1">
                <a:latin typeface="Century" panose="02040604050505020304" pitchFamily="18" charset="0"/>
              </a:rPr>
              <a:t>uniquement</a:t>
            </a:r>
            <a:r>
              <a:rPr lang="en-US" sz="2000" strike="sngStrike" dirty="0">
                <a:latin typeface="Century" panose="02040604050505020304" pitchFamily="18" charset="0"/>
              </a:rPr>
              <a:t> </a:t>
            </a:r>
            <a:r>
              <a:rPr lang="en-US" sz="2000" strike="sngStrike" dirty="0" err="1">
                <a:latin typeface="Century" panose="02040604050505020304" pitchFamily="18" charset="0"/>
              </a:rPr>
              <a:t>moteur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moteur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ET </a:t>
            </a:r>
            <a:r>
              <a:rPr lang="en-US" sz="2000" b="1" dirty="0" err="1">
                <a:solidFill>
                  <a:srgbClr val="FF0000"/>
                </a:solidFill>
                <a:latin typeface="Century" panose="02040604050505020304" pitchFamily="18" charset="0"/>
              </a:rPr>
              <a:t>sensitif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 +++</a:t>
            </a:r>
            <a:endParaRPr lang="fr-FR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r>
              <a:rPr lang="en-US" sz="2000" dirty="0">
                <a:latin typeface="Century" panose="02040604050505020304" pitchFamily="18" charset="0"/>
              </a:rPr>
              <a:t>B) Le nerf rectal </a:t>
            </a:r>
            <a:r>
              <a:rPr lang="en-US" sz="2000" dirty="0" err="1">
                <a:latin typeface="Century" panose="02040604050505020304" pitchFamily="18" charset="0"/>
              </a:rPr>
              <a:t>inférieur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est</a:t>
            </a:r>
            <a:r>
              <a:rPr lang="en-US" sz="2000" dirty="0">
                <a:latin typeface="Century" panose="02040604050505020304" pitchFamily="18" charset="0"/>
              </a:rPr>
              <a:t> un </a:t>
            </a:r>
            <a:r>
              <a:rPr lang="en-US" sz="2000" dirty="0" err="1">
                <a:latin typeface="Century" panose="02040604050505020304" pitchFamily="18" charset="0"/>
              </a:rPr>
              <a:t>rameau</a:t>
            </a:r>
            <a:r>
              <a:rPr lang="en-US" sz="2000" dirty="0">
                <a:latin typeface="Century" panose="02040604050505020304" pitchFamily="18" charset="0"/>
              </a:rPr>
              <a:t> du nerf </a:t>
            </a:r>
            <a:r>
              <a:rPr lang="en-US" sz="2000" strike="sngStrike" dirty="0">
                <a:latin typeface="Century" panose="02040604050505020304" pitchFamily="18" charset="0"/>
              </a:rPr>
              <a:t>tibial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pudendal</a:t>
            </a:r>
            <a:endParaRPr lang="en-US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r>
              <a:rPr lang="en-US" sz="2000" dirty="0">
                <a:latin typeface="Century" panose="02040604050505020304" pitchFamily="18" charset="0"/>
              </a:rPr>
              <a:t>C) La </a:t>
            </a:r>
            <a:r>
              <a:rPr lang="en-US" sz="2000" dirty="0" err="1">
                <a:latin typeface="Century" panose="02040604050505020304" pitchFamily="18" charset="0"/>
              </a:rPr>
              <a:t>majorité</a:t>
            </a:r>
            <a:r>
              <a:rPr lang="en-US" sz="2000" dirty="0">
                <a:latin typeface="Century" panose="02040604050505020304" pitchFamily="18" charset="0"/>
              </a:rPr>
              <a:t> des nerfs </a:t>
            </a:r>
            <a:r>
              <a:rPr lang="en-US" sz="2000" dirty="0" err="1">
                <a:latin typeface="Century" panose="02040604050505020304" pitchFamily="18" charset="0"/>
              </a:rPr>
              <a:t>étudiés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en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cours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strike="sngStrike" dirty="0">
                <a:latin typeface="Century" panose="02040604050505020304" pitchFamily="18" charset="0"/>
              </a:rPr>
              <a:t>ne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sont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strike="sngStrike" dirty="0">
                <a:latin typeface="Century" panose="02040604050505020304" pitchFamily="18" charset="0"/>
              </a:rPr>
              <a:t>pas</a:t>
            </a:r>
            <a:r>
              <a:rPr lang="en-US" sz="2000" dirty="0">
                <a:latin typeface="Century" panose="02040604050505020304" pitchFamily="18" charset="0"/>
              </a:rPr>
              <a:t> des anastomoses entre des </a:t>
            </a:r>
            <a:r>
              <a:rPr lang="en-US" sz="2000" dirty="0" err="1">
                <a:latin typeface="Century" panose="02040604050505020304" pitchFamily="18" charset="0"/>
              </a:rPr>
              <a:t>rameaux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antérieurs</a:t>
            </a:r>
            <a:r>
              <a:rPr lang="en-US" sz="2000" dirty="0">
                <a:latin typeface="Century" panose="02040604050505020304" pitchFamily="18" charset="0"/>
              </a:rPr>
              <a:t> de nerfs </a:t>
            </a:r>
            <a:r>
              <a:rPr lang="en-US" sz="2000" dirty="0" err="1">
                <a:latin typeface="Century" panose="02040604050505020304" pitchFamily="18" charset="0"/>
              </a:rPr>
              <a:t>spinaux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lombaires</a:t>
            </a:r>
            <a:r>
              <a:rPr lang="en-US" sz="2000" dirty="0">
                <a:latin typeface="Century" panose="02040604050505020304" pitchFamily="18" charset="0"/>
              </a:rPr>
              <a:t> et </a:t>
            </a:r>
            <a:r>
              <a:rPr lang="en-US" sz="2000" dirty="0" err="1">
                <a:latin typeface="Century" panose="02040604050505020304" pitchFamily="18" charset="0"/>
              </a:rPr>
              <a:t>sacrés</a:t>
            </a:r>
            <a:endParaRPr lang="en-US" sz="2000" dirty="0">
              <a:latin typeface="Century" panose="02040604050505020304" pitchFamily="18" charset="0"/>
            </a:endParaRPr>
          </a:p>
          <a:p>
            <a:r>
              <a:rPr lang="fr-FR" sz="2000" dirty="0">
                <a:latin typeface="Century" panose="02040604050505020304" pitchFamily="18" charset="0"/>
              </a:rPr>
              <a:t>D) Le nerf obturateur provient des rameaux antérieurs des nerfs spinaux </a:t>
            </a:r>
            <a:r>
              <a:rPr lang="fr-FR" sz="2000" strike="sngStrike" dirty="0">
                <a:latin typeface="Century" panose="02040604050505020304" pitchFamily="18" charset="0"/>
              </a:rPr>
              <a:t>S2, S3 et S4</a:t>
            </a:r>
            <a:r>
              <a:rPr lang="fr-FR" sz="2000" dirty="0">
                <a:latin typeface="Century" panose="02040604050505020304" pitchFamily="18" charset="0"/>
              </a:rPr>
              <a:t> </a:t>
            </a:r>
            <a:r>
              <a:rPr lang="fr-FR" sz="2000" b="1" dirty="0">
                <a:solidFill>
                  <a:srgbClr val="FF0000"/>
                </a:solidFill>
                <a:latin typeface="Century" panose="02040604050505020304" pitchFamily="18" charset="0"/>
              </a:rPr>
              <a:t>L2, L3 et L4</a:t>
            </a:r>
            <a:endParaRPr lang="fr-FR" sz="2000" b="1" strike="sngStrike" dirty="0">
              <a:solidFill>
                <a:srgbClr val="FF0000"/>
              </a:solidFill>
              <a:latin typeface="Century" panose="02040604050505020304" pitchFamily="18" charset="0"/>
            </a:endParaRPr>
          </a:p>
          <a:p>
            <a:r>
              <a:rPr lang="fr-FR" sz="2000" b="1" dirty="0">
                <a:latin typeface="Century" panose="02040604050505020304" pitchFamily="18" charset="0"/>
              </a:rPr>
              <a:t>E) Les propositions A, B, C, D et E sont fausses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E1CB8DD7-236A-4786-A4E3-C9811E61B48B}"/>
              </a:ext>
            </a:extLst>
          </p:cNvPr>
          <p:cNvSpPr txBox="1"/>
          <p:nvPr/>
        </p:nvSpPr>
        <p:spPr>
          <a:xfrm>
            <a:off x="9116906" y="5120641"/>
            <a:ext cx="407754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dirty="0">
                <a:solidFill>
                  <a:srgbClr val="FF0000"/>
                </a:solidFill>
                <a:latin typeface="Century" panose="02040604050505020304" pitchFamily="18" charset="0"/>
              </a:rPr>
              <a:t>Réponse : E</a:t>
            </a:r>
          </a:p>
        </p:txBody>
      </p:sp>
    </p:spTree>
    <p:extLst>
      <p:ext uri="{BB962C8B-B14F-4D97-AF65-F5344CB8AC3E}">
        <p14:creationId xmlns:p14="http://schemas.microsoft.com/office/powerpoint/2010/main" val="104733212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>
            <a:lumMod val="8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>
            <a:extLst>
              <a:ext uri="{FF2B5EF4-FFF2-40B4-BE49-F238E27FC236}">
                <a16:creationId xmlns:a16="http://schemas.microsoft.com/office/drawing/2014/main" id="{416A0E3C-60E6-4F39-BC55-5F7C224E1F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13" name="Straight Connector 12">
            <a:extLst>
              <a:ext uri="{FF2B5EF4-FFF2-40B4-BE49-F238E27FC236}">
                <a16:creationId xmlns:a16="http://schemas.microsoft.com/office/drawing/2014/main" id="{C5025DAC-8B93-4160-B017-3A274A5828C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3532" y="1897380"/>
            <a:ext cx="996696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 useBgFill="1">
        <p:nvSpPr>
          <p:cNvPr id="15" name="Rectangle 14">
            <a:extLst>
              <a:ext uri="{FF2B5EF4-FFF2-40B4-BE49-F238E27FC236}">
                <a16:creationId xmlns:a16="http://schemas.microsoft.com/office/drawing/2014/main" id="{67B74F2B-9534-4540-96B0-5C8E958B940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1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E5AB4EAB-245D-4A5B-8EDA-7BA3D62D896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72074" y="286603"/>
            <a:ext cx="5983605" cy="1450757"/>
          </a:xfr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z="4800" dirty="0">
                <a:solidFill>
                  <a:schemeClr val="accent1"/>
                </a:solidFill>
                <a:latin typeface="Century" panose="02040604050505020304" pitchFamily="18" charset="0"/>
              </a:rPr>
              <a:t>Projection  des </a:t>
            </a:r>
            <a:r>
              <a:rPr lang="en-US" sz="4800" dirty="0" err="1">
                <a:solidFill>
                  <a:schemeClr val="accent1"/>
                </a:solidFill>
                <a:latin typeface="Century" panose="02040604050505020304" pitchFamily="18" charset="0"/>
              </a:rPr>
              <a:t>organes</a:t>
            </a:r>
            <a:r>
              <a:rPr lang="en-US" sz="4800" dirty="0">
                <a:solidFill>
                  <a:schemeClr val="accent1"/>
                </a:solidFill>
                <a:latin typeface="Century" panose="02040604050505020304" pitchFamily="18" charset="0"/>
              </a:rPr>
              <a:t> du PB </a:t>
            </a:r>
          </a:p>
        </p:txBody>
      </p:sp>
      <p:pic>
        <p:nvPicPr>
          <p:cNvPr id="6" name="Espace réservé du contenu 5">
            <a:extLst>
              <a:ext uri="{FF2B5EF4-FFF2-40B4-BE49-F238E27FC236}">
                <a16:creationId xmlns:a16="http://schemas.microsoft.com/office/drawing/2014/main" id="{AFF8AC84-01BD-4030-8D20-4A6CDA0EB4DD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12" r="10694"/>
          <a:stretch/>
        </p:blipFill>
        <p:spPr>
          <a:xfrm>
            <a:off x="-4769" y="0"/>
            <a:ext cx="4580077" cy="6857990"/>
          </a:xfrm>
          <a:prstGeom prst="rect">
            <a:avLst/>
          </a:prstGeom>
        </p:spPr>
      </p:pic>
      <p:cxnSp>
        <p:nvCxnSpPr>
          <p:cNvPr id="17" name="Straight Connector 16">
            <a:extLst>
              <a:ext uri="{FF2B5EF4-FFF2-40B4-BE49-F238E27FC236}">
                <a16:creationId xmlns:a16="http://schemas.microsoft.com/office/drawing/2014/main" id="{33BECB2B-2CFA-412C-880F-C4B60974936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5242903" y="1917852"/>
            <a:ext cx="594360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727F16C-E031-43E6-A8D8-9CFBF9FD7F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72074" y="2108201"/>
            <a:ext cx="5983606" cy="3760891"/>
          </a:xfrm>
        </p:spPr>
        <p:txBody>
          <a:bodyPr vert="horz" lIns="0" tIns="45720" rIns="0" bIns="45720" rtlCol="0">
            <a:normAutofit/>
          </a:bodyPr>
          <a:lstStyle/>
          <a:p>
            <a:pPr>
              <a:lnSpc>
                <a:spcPct val="100000"/>
              </a:lnSpc>
              <a:buFont typeface="Calibri" panose="020F0502020204030204" pitchFamily="34" charset="0"/>
              <a:buChar char="o"/>
            </a:pPr>
            <a:r>
              <a:rPr lang="en-US" sz="2000" dirty="0">
                <a:latin typeface="Century" panose="02040604050505020304" pitchFamily="18" charset="0"/>
              </a:rPr>
              <a:t>  Clitoris : sous la </a:t>
            </a:r>
            <a:r>
              <a:rPr lang="en-US" sz="2000" dirty="0" err="1">
                <a:latin typeface="Century" panose="02040604050505020304" pitchFamily="18" charset="0"/>
              </a:rPr>
              <a:t>symphyse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o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dirty="0" err="1">
                <a:latin typeface="Century" panose="02040604050505020304" pitchFamily="18" charset="0"/>
              </a:rPr>
              <a:t>Vessie</a:t>
            </a:r>
            <a:r>
              <a:rPr lang="en-US" sz="2000" dirty="0">
                <a:latin typeface="Century" panose="02040604050505020304" pitchFamily="18" charset="0"/>
              </a:rPr>
              <a:t> : foramen </a:t>
            </a:r>
            <a:r>
              <a:rPr lang="en-US" sz="2000" dirty="0" err="1">
                <a:latin typeface="Century" panose="02040604050505020304" pitchFamily="18" charset="0"/>
              </a:rPr>
              <a:t>obturé</a:t>
            </a:r>
            <a:r>
              <a:rPr lang="en-US" sz="2000" dirty="0">
                <a:latin typeface="Century" panose="02040604050505020304" pitchFamily="18" charset="0"/>
              </a:rPr>
              <a:t> (vide) / au-dessus de la </a:t>
            </a:r>
            <a:r>
              <a:rPr lang="en-US" sz="2000" dirty="0" err="1">
                <a:latin typeface="Century" panose="02040604050505020304" pitchFamily="18" charset="0"/>
              </a:rPr>
              <a:t>symphyse</a:t>
            </a:r>
            <a:r>
              <a:rPr lang="en-US" sz="2000" dirty="0">
                <a:latin typeface="Century" panose="02040604050505020304" pitchFamily="18" charset="0"/>
              </a:rPr>
              <a:t> (</a:t>
            </a:r>
            <a:r>
              <a:rPr lang="en-US" sz="2000" dirty="0" err="1">
                <a:latin typeface="Century" panose="02040604050505020304" pitchFamily="18" charset="0"/>
              </a:rPr>
              <a:t>pleine</a:t>
            </a:r>
            <a:r>
              <a:rPr lang="en-US" sz="2000" dirty="0">
                <a:latin typeface="Century" panose="02040604050505020304" pitchFamily="18" charset="0"/>
              </a:rPr>
              <a:t>)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o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dirty="0" err="1">
                <a:latin typeface="Century" panose="02040604050505020304" pitchFamily="18" charset="0"/>
              </a:rPr>
              <a:t>Vagin</a:t>
            </a:r>
            <a:r>
              <a:rPr lang="en-US" sz="2000" dirty="0">
                <a:latin typeface="Century" panose="02040604050505020304" pitchFamily="18" charset="0"/>
              </a:rPr>
              <a:t> : sur </a:t>
            </a:r>
            <a:r>
              <a:rPr lang="en-US" sz="2000" dirty="0" err="1">
                <a:latin typeface="Century" panose="02040604050505020304" pitchFamily="18" charset="0"/>
              </a:rPr>
              <a:t>l’ischion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o"/>
            </a:pPr>
            <a:r>
              <a:rPr lang="en-US" sz="2000" dirty="0">
                <a:latin typeface="Century" panose="02040604050505020304" pitchFamily="18" charset="0"/>
              </a:rPr>
              <a:t>  </a:t>
            </a:r>
            <a:r>
              <a:rPr lang="en-US" sz="2000" dirty="0" err="1">
                <a:latin typeface="Century" panose="02040604050505020304" pitchFamily="18" charset="0"/>
              </a:rPr>
              <a:t>Utérus</a:t>
            </a:r>
            <a:r>
              <a:rPr lang="en-US" sz="2000" dirty="0">
                <a:latin typeface="Century" panose="02040604050505020304" pitchFamily="18" charset="0"/>
              </a:rPr>
              <a:t> : surface </a:t>
            </a:r>
            <a:r>
              <a:rPr lang="en-US" sz="2000" dirty="0" err="1">
                <a:latin typeface="Century" panose="02040604050505020304" pitchFamily="18" charset="0"/>
              </a:rPr>
              <a:t>quadrilatère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o"/>
            </a:pPr>
            <a:r>
              <a:rPr lang="en-US" sz="2000" dirty="0">
                <a:latin typeface="Century" panose="02040604050505020304" pitchFamily="18" charset="0"/>
              </a:rPr>
              <a:t>  Col de </a:t>
            </a:r>
            <a:r>
              <a:rPr lang="en-US" sz="2000" dirty="0" err="1">
                <a:latin typeface="Century" panose="02040604050505020304" pitchFamily="18" charset="0"/>
              </a:rPr>
              <a:t>l’utérus</a:t>
            </a:r>
            <a:r>
              <a:rPr lang="en-US" sz="2000" dirty="0">
                <a:latin typeface="Century" panose="02040604050505020304" pitchFamily="18" charset="0"/>
              </a:rPr>
              <a:t> : </a:t>
            </a:r>
            <a:r>
              <a:rPr lang="en-US" sz="2000" dirty="0" err="1">
                <a:latin typeface="Century" panose="02040604050505020304" pitchFamily="18" charset="0"/>
              </a:rPr>
              <a:t>épine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sciatique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  <a:p>
            <a:pPr>
              <a:lnSpc>
                <a:spcPct val="100000"/>
              </a:lnSpc>
              <a:buFont typeface="Calibri" panose="020F0502020204030204" pitchFamily="34" charset="0"/>
              <a:buChar char="o"/>
            </a:pPr>
            <a:r>
              <a:rPr lang="en-US" sz="2000" dirty="0">
                <a:latin typeface="Century" panose="02040604050505020304" pitchFamily="18" charset="0"/>
              </a:rPr>
              <a:t>  Rectum : </a:t>
            </a:r>
            <a:r>
              <a:rPr lang="en-US" sz="2000" dirty="0" err="1">
                <a:latin typeface="Century" panose="02040604050505020304" pitchFamily="18" charset="0"/>
              </a:rPr>
              <a:t>concavité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  <a:r>
              <a:rPr lang="en-US" sz="2000" dirty="0" err="1">
                <a:latin typeface="Century" panose="02040604050505020304" pitchFamily="18" charset="0"/>
              </a:rPr>
              <a:t>sacrée</a:t>
            </a:r>
            <a:r>
              <a:rPr lang="en-US" sz="2000" dirty="0">
                <a:latin typeface="Century" panose="020406040505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063770710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Rectangle 25">
            <a:extLst>
              <a:ext uri="{FF2B5EF4-FFF2-40B4-BE49-F238E27FC236}">
                <a16:creationId xmlns:a16="http://schemas.microsoft.com/office/drawing/2014/main" id="{39E3965E-AC41-4711-9D10-E25ABB132D8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175" y="6400800"/>
            <a:ext cx="12188825" cy="457200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cxnSp>
        <p:nvCxnSpPr>
          <p:cNvPr id="28" name="Straight Connector 27">
            <a:extLst>
              <a:ext uri="{FF2B5EF4-FFF2-40B4-BE49-F238E27FC236}">
                <a16:creationId xmlns:a16="http://schemas.microsoft.com/office/drawing/2014/main" id="{1F5DC8C3-BA5F-4EED-BB9A-A14272BD82A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207658" y="4474741"/>
            <a:ext cx="9875520" cy="0"/>
          </a:xfrm>
          <a:prstGeom prst="line">
            <a:avLst/>
          </a:prstGeom>
          <a:ln w="12700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3" name="Image 2" descr="Une image contenant dessin&#10;&#10;Description générée automatiquement">
            <a:extLst>
              <a:ext uri="{FF2B5EF4-FFF2-40B4-BE49-F238E27FC236}">
                <a16:creationId xmlns:a16="http://schemas.microsoft.com/office/drawing/2014/main" id="{B57733DF-69C9-48C1-8482-025B64C8DA7F}"/>
              </a:ext>
            </a:extLst>
          </p:cNvPr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166" b="14165"/>
          <a:stretch/>
        </p:blipFill>
        <p:spPr>
          <a:xfrm>
            <a:off x="-32" y="10"/>
            <a:ext cx="12192031" cy="4915066"/>
          </a:xfrm>
          <a:prstGeom prst="rect">
            <a:avLst/>
          </a:prstGeom>
        </p:spPr>
      </p:pic>
      <p:sp>
        <p:nvSpPr>
          <p:cNvPr id="30" name="Rectangle 29">
            <a:extLst>
              <a:ext uri="{FF2B5EF4-FFF2-40B4-BE49-F238E27FC236}">
                <a16:creationId xmlns:a16="http://schemas.microsoft.com/office/drawing/2014/main" id="{0B4FB531-34DA-4777-9BD5-5B885DC38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07" y="4915076"/>
            <a:ext cx="12188952" cy="1942924"/>
          </a:xfrm>
          <a:prstGeom prst="rect">
            <a:avLst/>
          </a:prstGeom>
          <a:solidFill>
            <a:srgbClr val="26262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ZoneTexte 1">
            <a:extLst>
              <a:ext uri="{FF2B5EF4-FFF2-40B4-BE49-F238E27FC236}">
                <a16:creationId xmlns:a16="http://schemas.microsoft.com/office/drawing/2014/main" id="{363C00EB-B76C-446F-ADF3-61D91224A2DB}"/>
              </a:ext>
            </a:extLst>
          </p:cNvPr>
          <p:cNvSpPr txBox="1"/>
          <p:nvPr/>
        </p:nvSpPr>
        <p:spPr>
          <a:xfrm>
            <a:off x="828675" y="5120639"/>
            <a:ext cx="7137263" cy="1280161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algn="r">
              <a:lnSpc>
                <a:spcPct val="90000"/>
              </a:lnSpc>
              <a:spcBef>
                <a:spcPct val="0"/>
              </a:spcBef>
              <a:spcAft>
                <a:spcPts val="600"/>
              </a:spcAft>
            </a:pPr>
            <a:r>
              <a:rPr lang="en-US" sz="4800" spc="-5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L’UE9 </a:t>
            </a:r>
            <a:r>
              <a:rPr lang="en-US" sz="4800" spc="-5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vous</a:t>
            </a:r>
            <a:r>
              <a:rPr lang="en-US" sz="4800" spc="-5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</a:t>
            </a:r>
            <a:r>
              <a:rPr lang="en-US" sz="4800" spc="-50" dirty="0" err="1">
                <a:solidFill>
                  <a:srgbClr val="FFFFFF"/>
                </a:solidFill>
                <a:latin typeface="+mj-lt"/>
                <a:ea typeface="+mj-ea"/>
                <a:cs typeface="+mj-cs"/>
              </a:rPr>
              <a:t>aime</a:t>
            </a:r>
            <a:r>
              <a:rPr lang="en-US" sz="4800" spc="-50" dirty="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 ❤️</a:t>
            </a:r>
          </a:p>
        </p:txBody>
      </p:sp>
      <p:cxnSp>
        <p:nvCxnSpPr>
          <p:cNvPr id="32" name="Straight Connector 31">
            <a:extLst>
              <a:ext uri="{FF2B5EF4-FFF2-40B4-BE49-F238E27FC236}">
                <a16:creationId xmlns:a16="http://schemas.microsoft.com/office/drawing/2014/main" id="{D5B557D3-D7B4-404B-84A1-9BD182BE5B0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 rot="16200000">
            <a:off x="7532813" y="5760720"/>
            <a:ext cx="1188720" cy="0"/>
          </a:xfrm>
          <a:prstGeom prst="line">
            <a:avLst/>
          </a:prstGeom>
          <a:ln w="19050">
            <a:solidFill>
              <a:schemeClr val="accent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714816011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>
</file>

<file path=ppt/theme/theme1.xml><?xml version="1.0" encoding="utf-8"?>
<a:theme xmlns:a="http://schemas.openxmlformats.org/drawingml/2006/main" name="RetrospectVTI">
  <a:themeElements>
    <a:clrScheme name="">
      <a:dk1>
        <a:srgbClr val="000000"/>
      </a:dk1>
      <a:lt1>
        <a:srgbClr val="FFFFFF"/>
      </a:lt1>
      <a:dk2>
        <a:srgbClr val="312441"/>
      </a:dk2>
      <a:lt2>
        <a:srgbClr val="E2E8E6"/>
      </a:lt2>
      <a:accent1>
        <a:srgbClr val="EE6E96"/>
      </a:accent1>
      <a:accent2>
        <a:srgbClr val="EB4EC0"/>
      </a:accent2>
      <a:accent3>
        <a:srgbClr val="DC6EEE"/>
      </a:accent3>
      <a:accent4>
        <a:srgbClr val="924EEB"/>
      </a:accent4>
      <a:accent5>
        <a:srgbClr val="716EEE"/>
      </a:accent5>
      <a:accent6>
        <a:srgbClr val="4E8CEB"/>
      </a:accent6>
      <a:hlink>
        <a:srgbClr val="568F7D"/>
      </a:hlink>
      <a:folHlink>
        <a:srgbClr val="7F7F7F"/>
      </a:folHlink>
    </a:clrScheme>
    <a:fontScheme name="Retrospect">
      <a:majorFont>
        <a:latin typeface="Sagona Extra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Sagona Book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Retrospec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hade val="92000"/>
                <a:satMod val="130000"/>
              </a:schemeClr>
            </a:gs>
            <a:gs pos="45000">
              <a:schemeClr val="phClr">
                <a:tint val="60000"/>
                <a:shade val="99000"/>
                <a:satMod val="120000"/>
              </a:schemeClr>
            </a:gs>
            <a:gs pos="100000">
              <a:schemeClr val="phClr">
                <a:tint val="55000"/>
                <a:satMod val="14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  <a:satMod val="130000"/>
              </a:schemeClr>
            </a:gs>
            <a:gs pos="34000">
              <a:schemeClr val="phClr">
                <a:shade val="87000"/>
                <a:satMod val="125000"/>
              </a:schemeClr>
            </a:gs>
            <a:gs pos="70000">
              <a:schemeClr val="phClr">
                <a:tint val="100000"/>
                <a:shade val="90000"/>
                <a:satMod val="130000"/>
              </a:schemeClr>
            </a:gs>
            <a:gs pos="100000">
              <a:schemeClr val="phClr">
                <a:tint val="100000"/>
                <a:shade val="100000"/>
                <a:satMod val="11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2700000" algn="br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44450" dist="25400" dir="2700000" algn="br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9800000"/>
            </a:lightRig>
          </a:scene3d>
          <a:sp3d prstMaterial="flat">
            <a:bevelT w="25400" h="31750"/>
          </a:sp3d>
        </a:effectStyle>
      </a:effectStyleLst>
      <a:bgFillStyleLst>
        <a:solidFill>
          <a:schemeClr val="phClr"/>
        </a:solidFill>
        <a:solidFill>
          <a:schemeClr val="phClr">
            <a:tint val="90000"/>
            <a:shade val="97000"/>
            <a:satMod val="130000"/>
          </a:schemeClr>
        </a:solidFill>
        <a:gradFill rotWithShape="1">
          <a:gsLst>
            <a:gs pos="0">
              <a:schemeClr val="phClr">
                <a:tint val="96000"/>
                <a:shade val="99000"/>
                <a:satMod val="140000"/>
              </a:schemeClr>
            </a:gs>
            <a:gs pos="65000">
              <a:schemeClr val="phClr">
                <a:tint val="100000"/>
                <a:shade val="80000"/>
                <a:satMod val="130000"/>
              </a:schemeClr>
            </a:gs>
            <a:gs pos="100000">
              <a:schemeClr val="phClr">
                <a:tint val="100000"/>
                <a:shade val="48000"/>
                <a:satMod val="120000"/>
              </a:schemeClr>
            </a:gs>
          </a:gsLst>
          <a:lin ang="162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RetrospectVTI" id="{ABE3C30C-0FC0-4450-828E-52DE70F1BCCB}" vid="{A6E2497D-935A-4CFD-B9FD-6DCB15FA68BF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130</TotalTime>
  <Words>1076</Words>
  <Application>Microsoft Office PowerPoint</Application>
  <PresentationFormat>Grand écran</PresentationFormat>
  <Paragraphs>133</Paragraphs>
  <Slides>23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6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23</vt:i4>
      </vt:variant>
    </vt:vector>
  </HeadingPairs>
  <TitlesOfParts>
    <vt:vector size="30" baseType="lpstr">
      <vt:lpstr>Arial</vt:lpstr>
      <vt:lpstr>Calibri</vt:lpstr>
      <vt:lpstr>Century</vt:lpstr>
      <vt:lpstr>Sagona Book</vt:lpstr>
      <vt:lpstr>Sagona ExtraLight</vt:lpstr>
      <vt:lpstr>Wingdings</vt:lpstr>
      <vt:lpstr>RetrospectVTI</vt:lpstr>
      <vt:lpstr>Parois musculaires, vasculaires et nerveuses</vt:lpstr>
      <vt:lpstr>Parois musculaires</vt:lpstr>
      <vt:lpstr>Obturateur Interne</vt:lpstr>
      <vt:lpstr>Pyriforme</vt:lpstr>
      <vt:lpstr>Grande échancrure sciatique</vt:lpstr>
      <vt:lpstr>Grande échancrure sciatique</vt:lpstr>
      <vt:lpstr>Ilio psoas</vt:lpstr>
      <vt:lpstr>A propos des parois musculaires du petit bassin…</vt:lpstr>
      <vt:lpstr>A propos des parois musculaires du petit bassin…</vt:lpstr>
      <vt:lpstr>Parois vasculaires</vt:lpstr>
      <vt:lpstr>Réseau veineux </vt:lpstr>
      <vt:lpstr>Réseau artériel </vt:lpstr>
      <vt:lpstr>Réseau artériel</vt:lpstr>
      <vt:lpstr>Réseau lymphatique +++</vt:lpstr>
      <vt:lpstr>A propos de la vascularisation du petit bassin…</vt:lpstr>
      <vt:lpstr>A propos de la vascularisation du petit bassin…</vt:lpstr>
      <vt:lpstr>Parois nerveuses</vt:lpstr>
      <vt:lpstr>Innervation somatique</vt:lpstr>
      <vt:lpstr>Innervation végétative</vt:lpstr>
      <vt:lpstr>A propos de l’innervation du petit bassin…</vt:lpstr>
      <vt:lpstr>A propos de l’innervation du petit bassin…</vt:lpstr>
      <vt:lpstr>Projection  des organes du PB </vt:lpstr>
      <vt:lpstr>Présentation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Parois musculaires, vasculaires et nerveuses</dc:title>
  <dc:creator>Sacha Hassen Khodja</dc:creator>
  <cp:lastModifiedBy>Sacha H-k</cp:lastModifiedBy>
  <cp:revision>10</cp:revision>
  <dcterms:created xsi:type="dcterms:W3CDTF">2019-11-18T21:27:39Z</dcterms:created>
  <dcterms:modified xsi:type="dcterms:W3CDTF">2020-01-17T13:24:11Z</dcterms:modified>
</cp:coreProperties>
</file>