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7" d="100"/>
          <a:sy n="87" d="100"/>
        </p:scale>
        <p:origin x="149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1/9/2014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261ps1m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9953" y="1154894"/>
            <a:ext cx="6677492" cy="55255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681082" y="436946"/>
            <a:ext cx="7576287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rgbClr val="3366FF"/>
                </a:solidFill>
              </a:rPr>
              <a:t>UE 13 : Morphogénèse cranio-faciale</a:t>
            </a:r>
            <a:endParaRPr lang="fr-FR" sz="3200" b="1" u="sng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820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 smtClean="0"/>
              <a:t>UE13 : La Mastication</a:t>
            </a:r>
            <a:endParaRPr lang="fr-FR" b="1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b="1" u="sng" dirty="0" smtClean="0">
                <a:solidFill>
                  <a:srgbClr val="FF6600"/>
                </a:solidFill>
              </a:rPr>
              <a:t>Introduction</a:t>
            </a:r>
          </a:p>
          <a:p>
            <a:pPr marL="0" indent="0">
              <a:buNone/>
            </a:pPr>
            <a:r>
              <a:rPr lang="fr-FR" u="sng" dirty="0" smtClean="0"/>
              <a:t>Rôle de la mastication </a:t>
            </a:r>
            <a:r>
              <a:rPr lang="fr-FR" dirty="0" smtClean="0"/>
              <a:t>: bol plastique, glissant et cohésif .</a:t>
            </a:r>
          </a:p>
          <a:p>
            <a:pPr marL="0" indent="0">
              <a:buNone/>
            </a:pPr>
            <a:r>
              <a:rPr lang="fr-FR" dirty="0" smtClean="0"/>
              <a:t>Les dents, la salive et le système neuromusculaire sont impliqués dans la formation du bol alimentaire et sont contrôlés par le système nerveux central .</a:t>
            </a:r>
            <a:endParaRPr lang="fr-FR" dirty="0"/>
          </a:p>
        </p:txBody>
      </p:sp>
      <p:pic>
        <p:nvPicPr>
          <p:cNvPr id="6" name="Image 5" descr="Capture d’écran 2014-01-08 à 18.04.34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021" y="4462350"/>
            <a:ext cx="3146489" cy="21839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4470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Cycle masticatoire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1600200"/>
            <a:ext cx="8042276" cy="5035913"/>
          </a:xfrm>
        </p:spPr>
        <p:txBody>
          <a:bodyPr>
            <a:normAutofit fontScale="92500"/>
          </a:bodyPr>
          <a:lstStyle/>
          <a:p>
            <a:endParaRPr lang="fr-FR" dirty="0" smtClean="0"/>
          </a:p>
          <a:p>
            <a:r>
              <a:rPr lang="fr-FR" dirty="0" smtClean="0"/>
              <a:t>Un cycle masticatoire débute à l’ouverture de la bouche ( abaissement de la mandibule ) et se termine à la fermeture de la bouche ( fermeture de la mandibule ) .</a:t>
            </a:r>
          </a:p>
          <a:p>
            <a:endParaRPr lang="fr-FR" dirty="0"/>
          </a:p>
          <a:p>
            <a:endParaRPr lang="fr-FR" dirty="0" smtClean="0"/>
          </a:p>
          <a:p>
            <a:endParaRPr lang="fr-FR" dirty="0" smtClean="0"/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L’enchainement des cycles jusqu’à la déglutition forme une séquence de mastication .</a:t>
            </a:r>
            <a:endParaRPr lang="fr-FR" dirty="0"/>
          </a:p>
        </p:txBody>
      </p:sp>
      <p:pic>
        <p:nvPicPr>
          <p:cNvPr id="4" name="Image 3" descr="Capture d’écran 2014-01-09 à 00.38.00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058" y="3480820"/>
            <a:ext cx="7737493" cy="225145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2300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Méthode d’évaluation de la mastication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9250" lvl="1" indent="0">
              <a:buNone/>
            </a:pPr>
            <a:r>
              <a:rPr lang="fr-FR" b="1" dirty="0" smtClean="0">
                <a:solidFill>
                  <a:srgbClr val="FF6600"/>
                </a:solidFill>
              </a:rPr>
              <a:t>Questionnaires (GOHAI)</a:t>
            </a:r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r>
              <a:rPr lang="fr-FR" u="sng" dirty="0" smtClean="0"/>
              <a:t>Ex</a:t>
            </a:r>
            <a:r>
              <a:rPr lang="fr-FR" dirty="0" smtClean="0"/>
              <a:t> : - Avez-vous pu avaler convenablement ?</a:t>
            </a:r>
          </a:p>
          <a:p>
            <a:pPr marL="349250" lvl="1" indent="0">
              <a:buNone/>
            </a:pPr>
            <a:r>
              <a:rPr lang="fr-FR" dirty="0"/>
              <a:t> </a:t>
            </a:r>
            <a:r>
              <a:rPr lang="fr-FR" dirty="0" smtClean="0"/>
              <a:t>     </a:t>
            </a:r>
          </a:p>
          <a:p>
            <a:pPr marL="349250" lvl="1" indent="0">
              <a:buNone/>
            </a:pPr>
            <a:r>
              <a:rPr lang="fr-FR" dirty="0" smtClean="0"/>
              <a:t>      -  Vos dents ou vos gencives sont-elles sensibles au froid, au chaud ou au aliments sucrés ?</a:t>
            </a:r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r>
              <a:rPr lang="fr-FR" dirty="0" smtClean="0"/>
              <a:t>       - Aves vous éprouvé de l’embarras pour manger devant les autres à cause de problèmes avec vos dents ou votre appareil dentaire ?</a:t>
            </a:r>
          </a:p>
          <a:p>
            <a:pPr marL="349250" lvl="1" indent="0">
              <a:buNone/>
            </a:pPr>
            <a:r>
              <a:rPr lang="fr-FR" dirty="0"/>
              <a:t> </a:t>
            </a:r>
            <a:endParaRPr lang="fr-FR" dirty="0" smtClean="0"/>
          </a:p>
          <a:p>
            <a:pPr marL="349250" lvl="1" indent="0">
              <a:buNone/>
            </a:pPr>
            <a:r>
              <a:rPr lang="fr-FR" b="1" dirty="0" smtClean="0"/>
              <a:t>SCORE ?</a:t>
            </a:r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endParaRPr lang="fr-FR" dirty="0" smtClean="0"/>
          </a:p>
          <a:p>
            <a:pPr marL="349250" lvl="1" indent="0">
              <a:buNone/>
            </a:pP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87082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808237"/>
            <a:ext cx="8042276" cy="4343400"/>
          </a:xfrm>
        </p:spPr>
        <p:txBody>
          <a:bodyPr/>
          <a:lstStyle/>
          <a:p>
            <a:r>
              <a:rPr lang="fr-FR" b="1" dirty="0" smtClean="0">
                <a:solidFill>
                  <a:srgbClr val="FF6600"/>
                </a:solidFill>
              </a:rPr>
              <a:t>Méthodes anatomiques ( contacts occlusaux)</a:t>
            </a:r>
          </a:p>
          <a:p>
            <a:pPr marL="0" indent="0">
              <a:buNone/>
            </a:pPr>
            <a:r>
              <a:rPr lang="fr-FR" dirty="0" smtClean="0"/>
              <a:t>Surfaces de contacts ?</a:t>
            </a:r>
          </a:p>
          <a:p>
            <a:pPr marL="0" indent="0">
              <a:buNone/>
            </a:pPr>
            <a:r>
              <a:rPr lang="fr-FR" dirty="0" smtClean="0"/>
              <a:t>Nombres d’unité de contacts ?</a:t>
            </a:r>
          </a:p>
          <a:p>
            <a:pPr marL="0" indent="0">
              <a:buNone/>
            </a:pPr>
            <a:endParaRPr lang="fr-FR" dirty="0" smtClean="0"/>
          </a:p>
          <a:p>
            <a:endParaRPr lang="fr-FR" dirty="0"/>
          </a:p>
        </p:txBody>
      </p:sp>
      <p:pic>
        <p:nvPicPr>
          <p:cNvPr id="4" name="Image 3" descr="Capture d’écran 2014-01-08 à 18.36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494" y="3424713"/>
            <a:ext cx="2552700" cy="3276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Capture d’écran 2014-01-08 à 18.35.5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490" y="3424713"/>
            <a:ext cx="2374900" cy="3327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9415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277114"/>
            <a:ext cx="8042276" cy="4343400"/>
          </a:xfrm>
        </p:spPr>
        <p:txBody>
          <a:bodyPr/>
          <a:lstStyle/>
          <a:p>
            <a:pPr lvl="1"/>
            <a:r>
              <a:rPr lang="fr-FR" b="1" dirty="0" smtClean="0">
                <a:solidFill>
                  <a:srgbClr val="FF6600"/>
                </a:solidFill>
              </a:rPr>
              <a:t>Electromyographie (étude de l’activité musculaire)</a:t>
            </a:r>
          </a:p>
        </p:txBody>
      </p:sp>
      <p:pic>
        <p:nvPicPr>
          <p:cNvPr id="4" name="Image 3" descr="Capture d’écran 2014-01-08 à 18.38.30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036" y="1334602"/>
            <a:ext cx="2540122" cy="18999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Capture d’écran 2014-01-08 à 18.38.54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4118"/>
            <a:ext cx="9144000" cy="2719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98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771996"/>
            <a:ext cx="8042276" cy="4343400"/>
          </a:xfrm>
        </p:spPr>
        <p:txBody>
          <a:bodyPr/>
          <a:lstStyle/>
          <a:p>
            <a:r>
              <a:rPr lang="fr-FR" b="1" dirty="0" smtClean="0">
                <a:solidFill>
                  <a:srgbClr val="FF6600"/>
                </a:solidFill>
              </a:rPr>
              <a:t>Granulométrie (étude de la taille du bol)</a:t>
            </a:r>
          </a:p>
          <a:p>
            <a:r>
              <a:rPr lang="fr-FR" u="sng" dirty="0" smtClean="0"/>
              <a:t>3 méthodes différentes :</a:t>
            </a:r>
          </a:p>
          <a:p>
            <a:pPr>
              <a:buFont typeface="Wingdings" charset="2"/>
              <a:buChar char="ü"/>
            </a:pPr>
            <a:r>
              <a:rPr lang="fr-FR" dirty="0" smtClean="0"/>
              <a:t>Tamis</a:t>
            </a:r>
          </a:p>
          <a:p>
            <a:pPr>
              <a:buFont typeface="Wingdings" charset="2"/>
              <a:buChar char="ü"/>
            </a:pPr>
            <a:r>
              <a:rPr lang="fr-FR" dirty="0" smtClean="0"/>
              <a:t> Diffraction laser</a:t>
            </a:r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Analyse d’image</a:t>
            </a:r>
            <a:endParaRPr lang="fr-FR" dirty="0"/>
          </a:p>
        </p:txBody>
      </p:sp>
      <p:pic>
        <p:nvPicPr>
          <p:cNvPr id="4" name="Image 3" descr="Capture d’écran 2014-01-08 à 18.41.0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151" y="2498143"/>
            <a:ext cx="2946400" cy="2413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0768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864019"/>
            <a:ext cx="8042276" cy="4343400"/>
          </a:xfrm>
        </p:spPr>
        <p:txBody>
          <a:bodyPr/>
          <a:lstStyle/>
          <a:p>
            <a:r>
              <a:rPr lang="fr-FR" b="1" dirty="0" smtClean="0">
                <a:solidFill>
                  <a:srgbClr val="FF6600"/>
                </a:solidFill>
              </a:rPr>
              <a:t>Cinématique (étude des mouvements de la mandibule)</a:t>
            </a:r>
          </a:p>
          <a:p>
            <a:pPr marL="0" indent="0">
              <a:buNone/>
            </a:pPr>
            <a:r>
              <a:rPr lang="fr-FR" u="sng" dirty="0" smtClean="0"/>
              <a:t>Vidéo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18.43.4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513" y="2381556"/>
            <a:ext cx="4796325" cy="42118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4681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277115"/>
            <a:ext cx="8042276" cy="4343400"/>
          </a:xfrm>
        </p:spPr>
        <p:txBody>
          <a:bodyPr/>
          <a:lstStyle/>
          <a:p>
            <a:pPr marL="0" indent="0">
              <a:buNone/>
            </a:pPr>
            <a:r>
              <a:rPr lang="fr-FR" u="sng" dirty="0" smtClean="0"/>
              <a:t>Etudes des mouvements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18.44.01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8382" y="1034661"/>
            <a:ext cx="4469469" cy="20041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Capture d’écran 2014-01-08 à 18.45.23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2446"/>
            <a:ext cx="9144000" cy="2750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5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596231"/>
            <a:ext cx="8042276" cy="4343400"/>
          </a:xfrm>
        </p:spPr>
        <p:txBody>
          <a:bodyPr/>
          <a:lstStyle/>
          <a:p>
            <a:r>
              <a:rPr lang="fr-FR" b="1" dirty="0" smtClean="0">
                <a:solidFill>
                  <a:srgbClr val="FF6600"/>
                </a:solidFill>
              </a:rPr>
              <a:t>Etudes des forces musculaires</a:t>
            </a:r>
          </a:p>
          <a:p>
            <a:endParaRPr lang="fr-FR" dirty="0"/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Force maximale théorique</a:t>
            </a:r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Force maximale de morsure</a:t>
            </a:r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Force maximale de mastication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9239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Le cycle masticatoire</a:t>
            </a:r>
            <a:endParaRPr lang="fr-FR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b="1" u="sng" dirty="0" smtClean="0"/>
              <a:t>Chez le sujet sain.</a:t>
            </a:r>
          </a:p>
          <a:p>
            <a:endParaRPr lang="fr-FR" dirty="0"/>
          </a:p>
          <a:p>
            <a:r>
              <a:rPr lang="fr-FR" dirty="0" smtClean="0"/>
              <a:t> Pas de variabilité entre les répétition de mastication d’un même aliment</a:t>
            </a:r>
          </a:p>
          <a:p>
            <a:r>
              <a:rPr lang="fr-FR" dirty="0"/>
              <a:t> </a:t>
            </a:r>
            <a:r>
              <a:rPr lang="fr-FR" dirty="0" smtClean="0"/>
              <a:t>Pas de variabilité entre les séances (espacées de plusieurs jours)</a:t>
            </a:r>
          </a:p>
          <a:p>
            <a:r>
              <a:rPr lang="fr-FR" dirty="0" smtClean="0"/>
              <a:t> MAIS il existe une variation de méthode masticatoire entre individus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4633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435885"/>
            <a:ext cx="8042276" cy="4343400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 ATTENTION !</a:t>
            </a:r>
          </a:p>
          <a:p>
            <a:pPr marL="0" indent="0">
              <a:buNone/>
            </a:pPr>
            <a:r>
              <a:rPr lang="fr-FR" dirty="0" smtClean="0"/>
              <a:t>Il existe un variation de mastication selon la dureté de l’aliment .</a:t>
            </a:r>
          </a:p>
          <a:p>
            <a:pPr marL="0" indent="0">
              <a:buNone/>
            </a:pPr>
            <a:r>
              <a:rPr lang="fr-FR" dirty="0" smtClean="0"/>
              <a:t>Tout les paramètres de mastication  (sauf la fréquence de mastication) sont affectés par l’augmentation de dureté d’un aliment :</a:t>
            </a:r>
          </a:p>
          <a:p>
            <a:pPr>
              <a:buFont typeface="Wingdings" charset="2"/>
              <a:buChar char="ü"/>
            </a:pPr>
            <a:r>
              <a:rPr lang="fr-FR" dirty="0" smtClean="0"/>
              <a:t> La durée de la séquence</a:t>
            </a:r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L’amplitude verticale</a:t>
            </a:r>
          </a:p>
          <a:p>
            <a:pPr>
              <a:buFont typeface="Wingdings" charset="2"/>
              <a:buChar char="ü"/>
            </a:pPr>
            <a:r>
              <a:rPr lang="fr-FR" dirty="0"/>
              <a:t> </a:t>
            </a:r>
            <a:r>
              <a:rPr lang="fr-FR" dirty="0" smtClean="0"/>
              <a:t>L’activité EMG par cycle</a:t>
            </a:r>
          </a:p>
          <a:p>
            <a:pPr>
              <a:buFont typeface="Wingdings" charset="2"/>
              <a:buChar char="ü"/>
            </a:pPr>
            <a:endParaRPr lang="fr-FR" dirty="0" smtClean="0"/>
          </a:p>
        </p:txBody>
      </p:sp>
      <p:pic>
        <p:nvPicPr>
          <p:cNvPr id="4" name="Image 3" descr="Capture d’écran 2014-01-08 à 18.55.2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3896" y="5045370"/>
            <a:ext cx="6312728" cy="147744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71142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488808"/>
            <a:ext cx="8042276" cy="4343400"/>
          </a:xfrm>
        </p:spPr>
        <p:txBody>
          <a:bodyPr/>
          <a:lstStyle/>
          <a:p>
            <a:r>
              <a:rPr lang="fr-FR" dirty="0" smtClean="0"/>
              <a:t> Effet de l’âge sur les paramètres de mastication</a:t>
            </a:r>
          </a:p>
          <a:p>
            <a:pPr marL="0" indent="0">
              <a:buNone/>
            </a:pPr>
            <a:r>
              <a:rPr lang="fr-FR" dirty="0" smtClean="0"/>
              <a:t>L’âge entraine une augmentation du nombre de cycle par séquence (1 cycle/an)</a:t>
            </a:r>
          </a:p>
          <a:p>
            <a:pPr marL="0" indent="0">
              <a:buNone/>
            </a:pPr>
            <a:r>
              <a:rPr lang="fr-FR" dirty="0" smtClean="0"/>
              <a:t>Seule la fréquence de mastication n’est pas affectée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5" descr="Capture d’écran 2014-01-09 à 00.07.2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453" y="3085958"/>
            <a:ext cx="3263900" cy="3492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2796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Etude du bol alimentaire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La taille du bol alimentaire varie avec l’aliment</a:t>
            </a:r>
          </a:p>
        </p:txBody>
      </p:sp>
      <p:pic>
        <p:nvPicPr>
          <p:cNvPr id="4" name="Image 3" descr="Capture d’écran 2014-01-08 à 19.01.3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580" y="3216551"/>
            <a:ext cx="3302039" cy="21985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5" name="Image 4" descr="Capture d’écran 2014-01-08 à 19.01.50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037" y="3216551"/>
            <a:ext cx="3232639" cy="21689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5581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882424"/>
            <a:ext cx="8042276" cy="4343400"/>
          </a:xfrm>
        </p:spPr>
        <p:txBody>
          <a:bodyPr/>
          <a:lstStyle/>
          <a:p>
            <a:r>
              <a:rPr lang="fr-FR" dirty="0" smtClean="0"/>
              <a:t> Mais elle ne varie pas en fonction du sujet </a:t>
            </a:r>
          </a:p>
          <a:p>
            <a:endParaRPr lang="fr-FR" dirty="0"/>
          </a:p>
          <a:p>
            <a:pPr marL="0" indent="0">
              <a:buNone/>
            </a:pPr>
            <a:endParaRPr lang="fr-FR" dirty="0" smtClean="0"/>
          </a:p>
        </p:txBody>
      </p:sp>
      <p:pic>
        <p:nvPicPr>
          <p:cNvPr id="4" name="Image 3" descr="Capture d’écran 2014-01-08 à 19.03.1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570" y="2468558"/>
            <a:ext cx="3635430" cy="34750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Image 5" descr="Capture d’écran 2014-01-08 à 19.03.23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481" y="2468558"/>
            <a:ext cx="3939070" cy="347504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5072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Effet de l’</a:t>
            </a:r>
            <a:r>
              <a:rPr lang="fr-FR" u="sng" dirty="0" err="1" smtClean="0"/>
              <a:t>édentement</a:t>
            </a:r>
            <a:r>
              <a:rPr lang="fr-FR" u="sng" dirty="0" smtClean="0"/>
              <a:t> chez le sujet âgé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 Comme chez le sujet denté, le nombre de cycle et donc la durée de mastication augmentent avec la dureté de l’aliment.</a:t>
            </a:r>
          </a:p>
          <a:p>
            <a:r>
              <a:rPr lang="fr-FR" dirty="0"/>
              <a:t> </a:t>
            </a:r>
            <a:r>
              <a:rPr lang="fr-FR" dirty="0" smtClean="0"/>
              <a:t>La fréquence de mastication reste stable, mais ATTENTION, comparé au sujet denté elle est plus faible lorsque la dureté augmente (intervalle plus long)</a:t>
            </a:r>
          </a:p>
          <a:p>
            <a:r>
              <a:rPr lang="fr-FR" dirty="0" smtClean="0"/>
              <a:t> L’activité EMG par cycle reste identique quelques soit la dureté, mais l’activité EMG par séquence augmente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358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Malnutrition: phénomène multifactoriel</a:t>
            </a:r>
            <a:endParaRPr lang="fr-FR" u="sng" dirty="0"/>
          </a:p>
        </p:txBody>
      </p:sp>
      <p:pic>
        <p:nvPicPr>
          <p:cNvPr id="4" name="Espace réservé du contenu 3" descr="Capture d’écran 2014-01-08 à 19.14.37.png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30" r="5630"/>
          <a:stretch>
            <a:fillRect/>
          </a:stretch>
        </p:blipFill>
        <p:spPr>
          <a:xfrm>
            <a:off x="355237" y="1444532"/>
            <a:ext cx="8594725" cy="46417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355236" y="6086294"/>
            <a:ext cx="8594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30% des personnes âgées édentées présentent soit un risque de malnutrition, soit une malnutrition avérée.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161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u="sng" dirty="0" smtClean="0"/>
              <a:t>Muscles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b="1" i="1" u="sng" dirty="0" smtClean="0"/>
              <a:t>ELEVATEURS</a:t>
            </a:r>
          </a:p>
          <a:p>
            <a:pPr>
              <a:buFont typeface="Wingdings" charset="2"/>
              <a:buChar char="v"/>
            </a:pPr>
            <a:r>
              <a:rPr lang="fr-FR" dirty="0"/>
              <a:t> </a:t>
            </a:r>
            <a:r>
              <a:rPr lang="fr-FR" u="sng" dirty="0" smtClean="0">
                <a:solidFill>
                  <a:schemeClr val="accent6"/>
                </a:solidFill>
              </a:rPr>
              <a:t>Temporal</a:t>
            </a:r>
            <a:endParaRPr lang="fr-FR" u="sng" dirty="0">
              <a:solidFill>
                <a:schemeClr val="accent6"/>
              </a:solidFill>
            </a:endParaRPr>
          </a:p>
        </p:txBody>
      </p:sp>
      <p:pic>
        <p:nvPicPr>
          <p:cNvPr id="4" name="Image 3" descr="Capture d’écran 2014-01-08 à 23.34.58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534" y="1799397"/>
            <a:ext cx="3892894" cy="46147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67378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559373"/>
            <a:ext cx="8042276" cy="4343400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fr-FR" dirty="0" smtClean="0"/>
              <a:t> </a:t>
            </a:r>
            <a:r>
              <a:rPr lang="fr-FR" u="sng" dirty="0" smtClean="0">
                <a:solidFill>
                  <a:srgbClr val="C00000"/>
                </a:solidFill>
              </a:rPr>
              <a:t>Masséter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4" name="Image 3" descr="Capture d’écran 2014-01-08 à 23.36.1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207" y="934980"/>
            <a:ext cx="3910070" cy="495275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30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577014"/>
            <a:ext cx="8042276" cy="4343400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fr-FR" dirty="0" smtClean="0"/>
              <a:t> </a:t>
            </a:r>
            <a:r>
              <a:rPr lang="fr-FR" u="sng" dirty="0" smtClean="0">
                <a:solidFill>
                  <a:srgbClr val="C00000"/>
                </a:solidFill>
              </a:rPr>
              <a:t>Ptérygoïdien médian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23.38.1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099" y="1465191"/>
            <a:ext cx="6162884" cy="474008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923746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435884"/>
            <a:ext cx="8042276" cy="4343400"/>
          </a:xfrm>
        </p:spPr>
        <p:txBody>
          <a:bodyPr/>
          <a:lstStyle/>
          <a:p>
            <a:pPr marL="0" indent="0">
              <a:buNone/>
            </a:pPr>
            <a:r>
              <a:rPr lang="fr-FR" b="1" i="1" u="sng" dirty="0" smtClean="0"/>
              <a:t>PROPULSION et DIDUCTION</a:t>
            </a:r>
          </a:p>
          <a:p>
            <a:pPr>
              <a:buFont typeface="Wingdings" charset="2"/>
              <a:buChar char="v"/>
            </a:pPr>
            <a:r>
              <a:rPr lang="fr-FR" dirty="0"/>
              <a:t> </a:t>
            </a:r>
            <a:r>
              <a:rPr lang="fr-FR" u="sng" dirty="0" smtClean="0">
                <a:solidFill>
                  <a:srgbClr val="C00000"/>
                </a:solidFill>
              </a:rPr>
              <a:t>Ptérygoïdien latéral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23.39.44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029" y="2099298"/>
            <a:ext cx="6823189" cy="42118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225176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700502"/>
            <a:ext cx="8042276" cy="4343400"/>
          </a:xfrm>
        </p:spPr>
        <p:txBody>
          <a:bodyPr/>
          <a:lstStyle/>
          <a:p>
            <a:pPr marL="0" indent="0">
              <a:buNone/>
            </a:pPr>
            <a:r>
              <a:rPr lang="fr-FR" b="1" i="1" u="sng" dirty="0" smtClean="0"/>
              <a:t>ABAISSEURS</a:t>
            </a:r>
          </a:p>
          <a:p>
            <a:pPr>
              <a:buFont typeface="Wingdings" charset="2"/>
              <a:buChar char="v"/>
            </a:pPr>
            <a:r>
              <a:rPr lang="fr-FR" dirty="0"/>
              <a:t> </a:t>
            </a:r>
            <a:r>
              <a:rPr lang="fr-FR" u="sng" dirty="0" smtClean="0">
                <a:solidFill>
                  <a:srgbClr val="C00000"/>
                </a:solidFill>
              </a:rPr>
              <a:t>Ventre antérieur du digastrique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23.41.16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812" y="1991430"/>
            <a:ext cx="5507654" cy="446082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855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859272"/>
            <a:ext cx="8042276" cy="4343400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fr-FR" dirty="0" smtClean="0"/>
              <a:t> </a:t>
            </a:r>
            <a:r>
              <a:rPr lang="fr-FR" u="sng" dirty="0" err="1" smtClean="0">
                <a:solidFill>
                  <a:srgbClr val="C00000"/>
                </a:solidFill>
              </a:rPr>
              <a:t>Mylohyoïdien</a:t>
            </a:r>
            <a:endParaRPr lang="fr-FR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 descr="Capture d’écran 2014-01-08 à 23.43.23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085" y="2088896"/>
            <a:ext cx="4846529" cy="415672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24730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275" y="757990"/>
            <a:ext cx="8042276" cy="4343400"/>
          </a:xfrm>
        </p:spPr>
        <p:txBody>
          <a:bodyPr/>
          <a:lstStyle/>
          <a:p>
            <a:pPr>
              <a:buFont typeface="Wingdings" charset="2"/>
              <a:buChar char="v"/>
            </a:pPr>
            <a:r>
              <a:rPr lang="fr-FR" dirty="0"/>
              <a:t> </a:t>
            </a:r>
            <a:r>
              <a:rPr lang="fr-FR" u="sng" dirty="0" smtClean="0">
                <a:solidFill>
                  <a:srgbClr val="C00000"/>
                </a:solidFill>
              </a:rPr>
              <a:t>Muscle </a:t>
            </a:r>
            <a:r>
              <a:rPr lang="fr-FR" u="sng" dirty="0" err="1" smtClean="0">
                <a:solidFill>
                  <a:srgbClr val="C00000"/>
                </a:solidFill>
              </a:rPr>
              <a:t>géniohyoïdien</a:t>
            </a:r>
            <a:endParaRPr lang="fr-FR" u="sng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fr-FR" dirty="0" smtClean="0"/>
          </a:p>
          <a:p>
            <a:pPr marL="0" indent="0">
              <a:buNone/>
            </a:pPr>
            <a:endParaRPr lang="fr-FR" dirty="0" smtClean="0"/>
          </a:p>
        </p:txBody>
      </p:sp>
      <p:pic>
        <p:nvPicPr>
          <p:cNvPr id="4" name="Image 3" descr="Capture d’écran 2014-01-08 à 23.43.5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283" y="2092682"/>
            <a:ext cx="4186321" cy="408258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07600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/>
        </p:nvSpPr>
        <p:spPr>
          <a:xfrm>
            <a:off x="549275" y="414421"/>
            <a:ext cx="80422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5400" dirty="0" smtClean="0">
                <a:solidFill>
                  <a:srgbClr val="FF0000"/>
                </a:solidFill>
              </a:rPr>
              <a:t>Merci pour votre attention et gardez la pêche !</a:t>
            </a:r>
            <a:endParaRPr lang="fr-FR" sz="5400" dirty="0">
              <a:solidFill>
                <a:srgbClr val="FF0000"/>
              </a:solidFill>
            </a:endParaRPr>
          </a:p>
        </p:txBody>
      </p:sp>
      <p:pic>
        <p:nvPicPr>
          <p:cNvPr id="13" name="Image 12" descr="chevre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601" y="3190908"/>
            <a:ext cx="3360903" cy="351008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667617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s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Brise.thmx</Template>
  <TotalTime>802</TotalTime>
  <Words>512</Words>
  <Application>Microsoft Office PowerPoint</Application>
  <PresentationFormat>Affichage à l'écran (4:3)</PresentationFormat>
  <Paragraphs>79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9" baseType="lpstr">
      <vt:lpstr>News Gothic MT</vt:lpstr>
      <vt:lpstr>Wingdings</vt:lpstr>
      <vt:lpstr>Wingdings 2</vt:lpstr>
      <vt:lpstr>Brise</vt:lpstr>
      <vt:lpstr>Présentation PowerPoint</vt:lpstr>
      <vt:lpstr>UE13 : La Mastication</vt:lpstr>
      <vt:lpstr>Cycle masticatoire</vt:lpstr>
      <vt:lpstr>Méthode d’évaluation de la mastication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Le cycle masticatoire</vt:lpstr>
      <vt:lpstr>Présentation PowerPoint</vt:lpstr>
      <vt:lpstr>Présentation PowerPoint</vt:lpstr>
      <vt:lpstr>Etude du bol alimentaire</vt:lpstr>
      <vt:lpstr>Présentation PowerPoint</vt:lpstr>
      <vt:lpstr>Effet de l’édentement chez le sujet âgé</vt:lpstr>
      <vt:lpstr>Malnutrition: phénomène multifactoriel</vt:lpstr>
      <vt:lpstr>Muscles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FABRE Brice</dc:creator>
  <cp:lastModifiedBy>Thibault</cp:lastModifiedBy>
  <cp:revision>20</cp:revision>
  <dcterms:created xsi:type="dcterms:W3CDTF">2014-01-08T16:47:46Z</dcterms:created>
  <dcterms:modified xsi:type="dcterms:W3CDTF">2014-01-09T20:16:02Z</dcterms:modified>
</cp:coreProperties>
</file>