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99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3" autoAdjust="0"/>
    <p:restoredTop sz="94660"/>
  </p:normalViewPr>
  <p:slideViewPr>
    <p:cSldViewPr snapToGrid="0">
      <p:cViewPr varScale="1">
        <p:scale>
          <a:sx n="67" d="100"/>
          <a:sy n="67" d="100"/>
        </p:scale>
        <p:origin x="74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8-15T13:20:52.9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0 742 24575,'0'-8'0,"0"1"0,0 0 0,3-1 0,1 1 0,14-11 0,-8 9 0,11-13 0,-8 9 0,3-3 0,7-7 0,-5 5 0,4-5 0,-4 2 0,3 2 0,-1-8 0,1 9 0,-3-9 0,5 4 0,-3-5 0,8-2 0,-8 2 0,8-1 0,-9 6 0,0 0 0,-3 6 0,-7 5 0,2 0 0,-3 8 0,-4-3 0,3 6 0,-3-10 0,8-3 0,2-4 0,8-4 0,-4 0 0,10-2 0,-9 1 0,3 0 0,-9 6 0,3 4 0,-7 1 0,2 8 0,-3-3 0,-4 6 0,-1-2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8-15T13:20:55.26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24575,'0'16'0,"0"2"0,4 10 0,1 5 0,4-5 0,4 0 0,-3-1 0,2-10 0,-3 5 0,-1-10 0,0 0 0,-4-4 0,3-1 0,-7 0 0,6 0 0,-2 0 0,3 0 0,1 0 0,-1 1 0,1 3 0,4 2 0,2 8 0,2-3 0,2 4 0,-5-6 0,-2-3 0,-3-1 0,0-5 0,-1 1 0,-3-1 0,3-3 0,-6 3 0,2-4 0,-3 1 0,0-1 0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2275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530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4508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6427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5187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3495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542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fr-FR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58318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87687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550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151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32C351-96BF-48D9-B4F0-68DC35806853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2FEADBD-9A44-4330-9D28-BB94D1E9AA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412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image" Target="../media/image9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customXml" Target="../ink/ink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BEDA19-440F-4326-A441-E91FF31A36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Séance application tut rentrée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786CF9E-510C-4E84-89D3-5186D2AE96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0310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A719AE-736B-4F4B-AB64-C916E8A7E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799" y="642594"/>
            <a:ext cx="10296525" cy="1371600"/>
          </a:xfrm>
        </p:spPr>
        <p:txBody>
          <a:bodyPr>
            <a:normAutofit/>
          </a:bodyPr>
          <a:lstStyle/>
          <a:p>
            <a:pPr algn="ctr"/>
            <a:r>
              <a:rPr lang="fr-FR" sz="4400" dirty="0"/>
              <a:t>CONNECTEZ VOUS SUR SOCRATIVE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A13B1EA-E311-4342-9336-C524826905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5400" dirty="0"/>
              <a:t>SALLE :</a:t>
            </a:r>
          </a:p>
          <a:p>
            <a:pPr marL="0" indent="0" algn="ctr">
              <a:buNone/>
            </a:pPr>
            <a:endParaRPr lang="fr-FR" sz="5400" dirty="0"/>
          </a:p>
          <a:p>
            <a:pPr marL="0" indent="0" algn="ctr">
              <a:buNone/>
            </a:pPr>
            <a:r>
              <a:rPr lang="fr-FR" sz="8800" dirty="0">
                <a:solidFill>
                  <a:srgbClr val="FF3399"/>
                </a:solidFill>
              </a:rPr>
              <a:t>FUSHUE3A</a:t>
            </a:r>
          </a:p>
        </p:txBody>
      </p:sp>
    </p:spTree>
    <p:extLst>
      <p:ext uri="{BB962C8B-B14F-4D97-AF65-F5344CB8AC3E}">
        <p14:creationId xmlns:p14="http://schemas.microsoft.com/office/powerpoint/2010/main" val="512694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7F40C734-333B-4E2A-B250-E6AF0028802C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1066800" y="947394"/>
                <a:ext cx="10058400" cy="1371600"/>
              </a:xfrm>
            </p:spPr>
            <p:txBody>
              <a:bodyPr>
                <a:normAutofit fontScale="90000"/>
              </a:bodyPr>
              <a:lstStyle/>
              <a:p>
                <a:r>
                  <a:rPr lang="fr-FR" dirty="0"/>
                  <a:t>QCM 1 : </a:t>
                </a:r>
                <a:r>
                  <a:rPr lang="fr-FR" sz="3100" b="1" dirty="0"/>
                  <a:t>Le Molybdène a une masse atomique de 95,95 u, sachant que le nombre d’Avogadro est égal à </a:t>
                </a:r>
                <a:br>
                  <a:rPr lang="fr-FR" sz="3100" b="1" dirty="0"/>
                </a:br>
                <a:r>
                  <a:rPr lang="fr-FR" sz="3100" b="1" dirty="0"/>
                  <a:t>6,02.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31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3100" b="1" i="1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fr-FR" sz="3100" b="1" i="1">
                            <a:latin typeface="Cambria Math" panose="02040503050406030204" pitchFamily="18" charset="0"/>
                          </a:rPr>
                          <m:t>𝟐𝟑</m:t>
                        </m:r>
                      </m:sup>
                    </m:sSup>
                  </m:oMath>
                </a14:m>
                <a:r>
                  <a:rPr lang="fr-FR" sz="3100" b="1" dirty="0"/>
                  <a:t>, donnez-la (les) proposition(s) vraie(s) :</a:t>
                </a:r>
                <a:br>
                  <a:rPr lang="fr-FR" sz="3100" dirty="0"/>
                </a:br>
                <a:endParaRPr lang="fr-FR" dirty="0"/>
              </a:p>
            </p:txBody>
          </p:sp>
        </mc:Choice>
        <mc:Fallback xmlns="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7F40C734-333B-4E2A-B250-E6AF0028802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066800" y="947394"/>
                <a:ext cx="10058400" cy="1371600"/>
              </a:xfrm>
              <a:blipFill>
                <a:blip r:embed="rId2"/>
                <a:stretch>
                  <a:fillRect l="-2364" t="-3822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277AFBD1-90E7-4949-B09D-D8173B03895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066800" y="2655570"/>
                <a:ext cx="10058400" cy="393192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fr-FR" sz="2800" dirty="0"/>
                  <a:t>A) Un atome de Mo a une masse 95,95 g</a:t>
                </a:r>
              </a:p>
              <a:p>
                <a:pPr marL="0" indent="0">
                  <a:buNone/>
                </a:pPr>
                <a:r>
                  <a:rPr lang="fr-FR" sz="2800" dirty="0"/>
                  <a:t>B) Il a 95 nucléons</a:t>
                </a:r>
              </a:p>
              <a:p>
                <a:pPr marL="0" indent="0">
                  <a:buNone/>
                </a:pPr>
                <a:r>
                  <a:rPr lang="fr-FR" sz="2800" dirty="0"/>
                  <a:t>C) Le numéro atomique est égal à 96</a:t>
                </a:r>
              </a:p>
              <a:p>
                <a:pPr marL="0" indent="0">
                  <a:buNone/>
                </a:pPr>
                <a:r>
                  <a:rPr lang="fr-FR" sz="2800" dirty="0"/>
                  <a:t>D) Un atome de Mo a une masse d’environ 16</a:t>
                </a:r>
                <a:r>
                  <a:rPr lang="fr-FR" sz="2800" b="1" dirty="0"/>
                  <a:t>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28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800" b="1" i="1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fr-FR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sz="2800" b="1" i="1">
                            <a:latin typeface="Cambria Math" panose="02040503050406030204" pitchFamily="18" charset="0"/>
                          </a:rPr>
                          <m:t>𝟐𝟑</m:t>
                        </m:r>
                      </m:sup>
                    </m:sSup>
                  </m:oMath>
                </a14:m>
                <a:r>
                  <a:rPr lang="fr-FR" sz="2800" b="1" dirty="0"/>
                  <a:t>u</a:t>
                </a:r>
              </a:p>
              <a:p>
                <a:pPr marL="0" indent="0">
                  <a:buNone/>
                </a:pPr>
                <a:r>
                  <a:rPr lang="fr-FR" sz="2800" dirty="0"/>
                  <a:t>E) Les propositions A, B, C et D sont fausses.</a:t>
                </a:r>
                <a:endParaRPr lang="fr-FR" dirty="0"/>
              </a:p>
              <a:p>
                <a:pPr marL="0" indent="0">
                  <a:buNone/>
                </a:pPr>
                <a:endParaRPr lang="fr-FR" sz="2800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277AFBD1-90E7-4949-B09D-D8173B03895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66800" y="2655570"/>
                <a:ext cx="10058400" cy="3931920"/>
              </a:xfrm>
              <a:blipFill>
                <a:blip r:embed="rId3"/>
                <a:stretch>
                  <a:fillRect l="-1212" t="-170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70419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6515EE-863F-4E5B-9A69-E9084569C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 : 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FDFBD302-8B14-40E6-B4C5-72F552C8C9F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fr-FR" sz="2800" dirty="0"/>
                  <a:t>A) Un atome de Mo a une masse 95,95 </a:t>
                </a:r>
                <a:r>
                  <a:rPr lang="fr-FR" sz="2800" b="1" dirty="0"/>
                  <a:t>u </a:t>
                </a:r>
                <a:endParaRPr lang="fr-FR" sz="2800" dirty="0"/>
              </a:p>
              <a:p>
                <a:pPr marL="0" indent="0">
                  <a:buNone/>
                </a:pPr>
                <a:r>
                  <a:rPr lang="fr-FR" sz="2800" dirty="0"/>
                  <a:t>B) Il a </a:t>
                </a:r>
                <a:r>
                  <a:rPr lang="fr-FR" sz="2800" b="1" dirty="0"/>
                  <a:t>96</a:t>
                </a:r>
                <a:r>
                  <a:rPr lang="fr-FR" sz="2800" dirty="0"/>
                  <a:t> nucléons </a:t>
                </a:r>
                <a:r>
                  <a:rPr lang="fr-FR" sz="2800" b="1" dirty="0"/>
                  <a:t>ATTENTION ON ARRONDIT A L’ENTIER LE PLUS PROCHE</a:t>
                </a:r>
                <a:endParaRPr lang="fr-FR" sz="2800" dirty="0"/>
              </a:p>
              <a:p>
                <a:pPr marL="0" indent="0">
                  <a:buNone/>
                </a:pPr>
                <a:r>
                  <a:rPr lang="fr-FR" sz="2800" dirty="0"/>
                  <a:t>C) Le </a:t>
                </a:r>
                <a:r>
                  <a:rPr lang="fr-FR" sz="2800" strike="sngStrike" dirty="0"/>
                  <a:t>numéro atomique</a:t>
                </a:r>
                <a:r>
                  <a:rPr lang="fr-FR" sz="2800" dirty="0"/>
                  <a:t> est égal à 96 </a:t>
                </a:r>
                <a:r>
                  <a:rPr lang="fr-FR" sz="2800" dirty="0">
                    <a:sym typeface="Wingdings" panose="05000000000000000000" pitchFamily="2" charset="2"/>
                  </a:rPr>
                  <a:t></a:t>
                </a:r>
                <a:r>
                  <a:rPr lang="fr-FR" sz="2800" dirty="0"/>
                  <a:t> </a:t>
                </a:r>
                <a:r>
                  <a:rPr lang="fr-FR" sz="2800" b="1" dirty="0"/>
                  <a:t>Le nombre de masse (A) est de 96</a:t>
                </a:r>
                <a:r>
                  <a:rPr lang="fr-FR" sz="2800" dirty="0"/>
                  <a:t>, le numéro atomique de 42 </a:t>
                </a:r>
              </a:p>
              <a:p>
                <a:pPr marL="0" indent="0">
                  <a:buNone/>
                </a:pPr>
                <a:r>
                  <a:rPr lang="fr-FR" sz="2800" dirty="0"/>
                  <a:t>D) Un atome de Mo a une masse d’environ 16</a:t>
                </a:r>
                <a:r>
                  <a:rPr lang="fr-FR" sz="2800" b="1" dirty="0"/>
                  <a:t>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28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800" b="1" i="1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fr-FR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sz="2800" b="1" i="1">
                            <a:latin typeface="Cambria Math" panose="02040503050406030204" pitchFamily="18" charset="0"/>
                          </a:rPr>
                          <m:t>𝟐𝟑</m:t>
                        </m:r>
                      </m:sup>
                    </m:sSup>
                  </m:oMath>
                </a14:m>
                <a:r>
                  <a:rPr lang="fr-FR" sz="2800" b="1" dirty="0"/>
                  <a:t> Grammes </a:t>
                </a:r>
                <a:endParaRPr lang="fr-FR" sz="2800" dirty="0"/>
              </a:p>
              <a:p>
                <a:pPr marL="0" indent="0">
                  <a:buNone/>
                </a:pPr>
                <a:r>
                  <a:rPr lang="fr-FR" sz="2800" dirty="0"/>
                  <a:t>E) </a:t>
                </a:r>
                <a:r>
                  <a:rPr lang="fr-FR" sz="2800" b="1" dirty="0"/>
                  <a:t>VRAI</a:t>
                </a:r>
                <a:endParaRPr lang="fr-FR" sz="2800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FDFBD302-8B14-40E6-B4C5-72F552C8C9F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2" t="-2636" r="-90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977583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94D568-2C93-4BD0-9CC2-6D9831FE32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128369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fr-FR" dirty="0"/>
              <a:t>QCM 2 : </a:t>
            </a:r>
            <a:r>
              <a:rPr lang="fr-FR" sz="4000" b="1" dirty="0"/>
              <a:t>A propos des particules, donnez-la (les) proposition(s) vraie(s) :</a:t>
            </a:r>
            <a:br>
              <a:rPr lang="fr-FR" sz="4000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93BB44-950B-4F35-8034-E0E2811771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19"/>
            <a:ext cx="10058400" cy="4383405"/>
          </a:xfrm>
        </p:spPr>
        <p:txBody>
          <a:bodyPr/>
          <a:lstStyle/>
          <a:p>
            <a:pPr marL="0" indent="0">
              <a:buNone/>
            </a:pPr>
            <a:r>
              <a:rPr lang="fr-FR" sz="2800" dirty="0"/>
              <a:t>A) L’électron et le proton ont une masse relativiste</a:t>
            </a:r>
          </a:p>
          <a:p>
            <a:pPr marL="0" indent="0">
              <a:buNone/>
            </a:pPr>
            <a:r>
              <a:rPr lang="fr-FR" sz="2800" dirty="0"/>
              <a:t>B) Le neutron est instable en dehors du noyau et se désintègre spontanément</a:t>
            </a:r>
          </a:p>
          <a:p>
            <a:pPr marL="0" indent="0">
              <a:buNone/>
            </a:pPr>
            <a:r>
              <a:rPr lang="fr-FR" sz="2800" dirty="0"/>
              <a:t>C) L’électronvolt permet d’exprimer les énergies mises en jeu dans l’atome</a:t>
            </a:r>
          </a:p>
          <a:p>
            <a:pPr marL="0" indent="0">
              <a:buNone/>
            </a:pPr>
            <a:r>
              <a:rPr lang="fr-FR" sz="2800" dirty="0"/>
              <a:t>D) Le neutron est plus lourd que le proton</a:t>
            </a:r>
          </a:p>
          <a:p>
            <a:pPr marL="0" indent="0">
              <a:buNone/>
            </a:pPr>
            <a:r>
              <a:rPr lang="fr-FR" sz="2800" dirty="0"/>
              <a:t>E) Les propositions A, B, C et D sont fausses.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94432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8C5A3E-295F-4F00-9F27-3FEB22517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2 : BCD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79AC57-8ADF-4EB7-AC6D-196872BE4D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800" dirty="0"/>
              <a:t>A) L’électron </a:t>
            </a:r>
            <a:r>
              <a:rPr lang="fr-FR" sz="2800" strike="sngStrike" dirty="0"/>
              <a:t>et le proton </a:t>
            </a:r>
            <a:r>
              <a:rPr lang="fr-FR" sz="2800" dirty="0"/>
              <a:t>ont une masse relativiste</a:t>
            </a:r>
          </a:p>
          <a:p>
            <a:pPr marL="0" indent="0">
              <a:buNone/>
            </a:pPr>
            <a:r>
              <a:rPr lang="fr-FR" sz="2800" b="1" dirty="0"/>
              <a:t>B) Le neutron est instable en dehors du noyau et se désintègre spontanément</a:t>
            </a:r>
          </a:p>
          <a:p>
            <a:pPr marL="0" indent="0">
              <a:buNone/>
            </a:pPr>
            <a:r>
              <a:rPr lang="fr-FR" sz="2800" b="1" dirty="0"/>
              <a:t>C) L’électronvolt permet d’exprimer les énergies mises en jeu dans l’atome</a:t>
            </a:r>
          </a:p>
          <a:p>
            <a:pPr marL="0" indent="0">
              <a:buNone/>
            </a:pPr>
            <a:r>
              <a:rPr lang="fr-FR" sz="2800" b="1" dirty="0"/>
              <a:t>D) Le neutron est plus lourd que le proton</a:t>
            </a:r>
          </a:p>
          <a:p>
            <a:pPr marL="0" indent="0">
              <a:buNone/>
            </a:pPr>
            <a:r>
              <a:rPr lang="fr-FR" sz="2800" dirty="0"/>
              <a:t>E) Les propositions A, B, C et D sont fausses.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36697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A9ACAA-BEDA-45BC-9A1E-0D48A972C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175994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fr-FR" dirty="0"/>
              <a:t>QCM 3 : </a:t>
            </a:r>
            <a:r>
              <a:rPr lang="fr-FR" sz="2700" b="1" dirty="0"/>
              <a:t>Quel est le numéro atomique du Titane sachant que l’énergie de liaison de sa couche L est de -122,4 eV et que sa constante d’écran est de 16 ?</a:t>
            </a:r>
            <a:r>
              <a:rPr lang="fr-FR" sz="2700" dirty="0"/>
              <a:t> </a:t>
            </a:r>
            <a:br>
              <a:rPr lang="fr-FR" sz="2700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3CBF11-20E9-4129-8797-86B826C41C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344447"/>
            <a:ext cx="10058400" cy="3931920"/>
          </a:xfrm>
        </p:spPr>
        <p:txBody>
          <a:bodyPr/>
          <a:lstStyle/>
          <a:p>
            <a:pPr marL="0" indent="0">
              <a:buNone/>
            </a:pPr>
            <a:r>
              <a:rPr lang="fr-FR" sz="3200" dirty="0"/>
              <a:t>A) 18</a:t>
            </a:r>
          </a:p>
          <a:p>
            <a:pPr marL="0" indent="0">
              <a:buNone/>
            </a:pPr>
            <a:r>
              <a:rPr lang="fr-FR" sz="3200" dirty="0"/>
              <a:t>B) 20</a:t>
            </a:r>
          </a:p>
          <a:p>
            <a:pPr marL="0" indent="0">
              <a:buNone/>
            </a:pPr>
            <a:r>
              <a:rPr lang="fr-FR" sz="3200" dirty="0"/>
              <a:t>C) 21</a:t>
            </a:r>
          </a:p>
          <a:p>
            <a:pPr marL="0" indent="0">
              <a:buNone/>
            </a:pPr>
            <a:r>
              <a:rPr lang="fr-FR" sz="3200" dirty="0"/>
              <a:t>D) 22</a:t>
            </a:r>
          </a:p>
          <a:p>
            <a:pPr marL="0" indent="0">
              <a:buNone/>
            </a:pPr>
            <a:r>
              <a:rPr lang="fr-FR" sz="3200" dirty="0"/>
              <a:t>E) 24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401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77CDE0-5511-4552-B6CC-7969B999D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3 : 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5ED6FF66-1AA4-4F2F-9881-297CBE6AFEF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fr-FR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𝑾</m:t>
                        </m:r>
                      </m:e>
                      <m:sub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fr-FR" b="1" dirty="0"/>
                  <a:t>=</a:t>
                </a:r>
                <a14:m>
                  <m:oMath xmlns:m="http://schemas.openxmlformats.org/officeDocument/2006/math">
                    <m:r>
                      <a:rPr lang="fr-FR" b="1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fr-FR" b="1" i="1">
                        <a:latin typeface="Cambria Math" panose="02040503050406030204" pitchFamily="18" charset="0"/>
                      </a:rPr>
                      <m:t>𝟏𝟑</m:t>
                    </m:r>
                    <m:r>
                      <a:rPr lang="fr-FR" b="1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b="1" i="1">
                        <a:latin typeface="Cambria Math" panose="02040503050406030204" pitchFamily="18" charset="0"/>
                      </a:rPr>
                      <m:t>𝟔</m:t>
                    </m:r>
                    <m:f>
                      <m:f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1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𝒁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b="1" i="1" smtClean="0">
                            <a:latin typeface="Cambria Math" panose="02040503050406030204" pitchFamily="18" charset="0"/>
                          </a:rPr>
                          <m:t>𝝈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)²</m:t>
                        </m:r>
                      </m:num>
                      <m:den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r>
                  <a:rPr lang="fr-FR" b="1" dirty="0"/>
                  <a:t>eV    	(on enlève les moins car on les retrouve des 2 côtés)</a:t>
                </a:r>
              </a:p>
              <a:p>
                <a:pPr marL="0" indent="0">
                  <a:buNone/>
                </a:pPr>
                <a:r>
                  <a:rPr lang="fr-FR" b="1" dirty="0"/>
                  <a:t>Z=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fr-FR" b="1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fr-FR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fr-FR" b="1" i="1">
                                    <a:latin typeface="Cambria Math" panose="02040503050406030204" pitchFamily="18" charset="0"/>
                                  </a:rPr>
                                  <m:t>𝑾</m:t>
                                </m:r>
                              </m:e>
                              <m:sub>
                                <m:r>
                                  <a:rPr lang="fr-FR" b="1" i="1">
                                    <a:latin typeface="Cambria Math" panose="02040503050406030204" pitchFamily="18" charset="0"/>
                                  </a:rPr>
                                  <m:t>𝒏</m:t>
                                </m:r>
                              </m:sub>
                            </m:sSub>
                            <m:r>
                              <a:rPr lang="fr-FR" b="1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  <m:r>
                              <a:rPr lang="fr-FR" b="1" i="1">
                                <a:latin typeface="Cambria Math" panose="02040503050406030204" pitchFamily="18" charset="0"/>
                              </a:rPr>
                              <m:t>𝒏</m:t>
                            </m:r>
                            <m:r>
                              <a:rPr lang="fr-FR" b="1" i="1">
                                <a:latin typeface="Cambria Math" panose="02040503050406030204" pitchFamily="18" charset="0"/>
                              </a:rPr>
                              <m:t>²</m:t>
                            </m:r>
                          </m:num>
                          <m:den>
                            <m:r>
                              <a:rPr lang="fr-FR" b="1" i="1">
                                <a:latin typeface="Cambria Math" panose="02040503050406030204" pitchFamily="18" charset="0"/>
                              </a:rPr>
                              <m:t>𝟏𝟑</m:t>
                            </m:r>
                            <m:r>
                              <a:rPr lang="fr-FR" b="1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b="1" i="1">
                                <a:latin typeface="Cambria Math" panose="02040503050406030204" pitchFamily="18" charset="0"/>
                              </a:rPr>
                              <m:t>𝟔</m:t>
                            </m:r>
                          </m:den>
                        </m:f>
                      </m:e>
                    </m:rad>
                    <m:r>
                      <a:rPr lang="fr-FR">
                        <a:latin typeface="Cambria Math" panose="02040503050406030204" pitchFamily="18" charset="0"/>
                      </a:rPr>
                      <m:t>+</m:t>
                    </m:r>
                    <m:r>
                      <a:rPr lang="fr-FR" b="1" i="1">
                        <a:latin typeface="Cambria Math" panose="02040503050406030204" pitchFamily="18" charset="0"/>
                      </a:rPr>
                      <m:t>𝝈</m:t>
                    </m:r>
                  </m:oMath>
                </a14:m>
                <a:r>
                  <a:rPr lang="fr-FR" dirty="0"/>
                  <a:t> </a:t>
                </a:r>
                <a:endParaRPr lang="fr-FR" b="1" dirty="0"/>
              </a:p>
              <a:p>
                <a:pPr marL="0" indent="0">
                  <a:buNone/>
                </a:pPr>
                <a:r>
                  <a:rPr lang="fr-FR" b="1" dirty="0"/>
                  <a:t>Donc </a:t>
                </a:r>
                <a:endParaRPr lang="fr-FR" b="1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2000">
                                  <a:latin typeface="Cambria Math" panose="02040503050406030204" pitchFamily="18" charset="0"/>
                                </a:rPr>
                                <m:t>𝑾</m:t>
                              </m:r>
                            </m:e>
                            <m:sub>
                              <m:r>
                                <a:rPr lang="fr-FR" sz="2000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sub>
                          </m:sSub>
                        </m:num>
                        <m:den>
                          <m:r>
                            <a:rPr lang="fr-FR" sz="2000">
                              <a:latin typeface="Cambria Math" panose="02040503050406030204" pitchFamily="18" charset="0"/>
                            </a:rPr>
                            <m:t>𝟏𝟑</m:t>
                          </m:r>
                          <m:r>
                            <a:rPr lang="fr-FR" sz="200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sz="2000">
                              <a:latin typeface="Cambria Math" panose="02040503050406030204" pitchFamily="18" charset="0"/>
                            </a:rPr>
                            <m:t>𝟔</m:t>
                          </m:r>
                        </m:den>
                      </m:f>
                      <m:r>
                        <a:rPr lang="fr-FR" sz="200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sz="2000">
                              <a:latin typeface="Cambria Math" panose="02040503050406030204" pitchFamily="18" charset="0"/>
                            </a:rPr>
                            <m:t>𝟏𝟐𝟐</m:t>
                          </m:r>
                          <m:r>
                            <a:rPr lang="fr-FR" sz="200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sz="2000">
                              <a:latin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fr-FR" sz="2000">
                              <a:latin typeface="Cambria Math" panose="02040503050406030204" pitchFamily="18" charset="0"/>
                            </a:rPr>
                            <m:t>𝟏𝟑</m:t>
                          </m:r>
                          <m:r>
                            <a:rPr lang="fr-FR" sz="200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sz="2000">
                              <a:latin typeface="Cambria Math" panose="02040503050406030204" pitchFamily="18" charset="0"/>
                            </a:rPr>
                            <m:t>𝟔</m:t>
                          </m:r>
                        </m:den>
                      </m:f>
                      <m:r>
                        <a:rPr lang="fr-FR" sz="20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fr-FR" sz="2000"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fr-FR" sz="200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fr-FR" sz="2000" dirty="0"/>
              </a:p>
              <a:p>
                <a:pPr marL="0" lvl="2" indent="0">
                  <a:spcBef>
                    <a:spcPts val="900"/>
                  </a:spcBef>
                  <a:buNone/>
                </a:pPr>
                <a:r>
                  <a:rPr lang="fr-FR" sz="2000" dirty="0"/>
                  <a:t>		9*n²= 9*4 = 36</a:t>
                </a:r>
              </a:p>
              <a:p>
                <a:pPr marL="0" lvl="4" indent="0">
                  <a:spcBef>
                    <a:spcPts val="900"/>
                  </a:spcBef>
                  <a:buNone/>
                </a:pPr>
                <a:r>
                  <a:rPr lang="fr-FR" sz="2000" dirty="0"/>
                  <a:t>				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fr-FR" sz="20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sz="2000">
                            <a:latin typeface="Cambria Math" panose="02040503050406030204" pitchFamily="18" charset="0"/>
                          </a:rPr>
                          <m:t>36</m:t>
                        </m:r>
                      </m:e>
                    </m:rad>
                    <m:r>
                      <a:rPr lang="fr-FR" sz="2000">
                        <a:latin typeface="Cambria Math" panose="02040503050406030204" pitchFamily="18" charset="0"/>
                      </a:rPr>
                      <m:t>=6</m:t>
                    </m:r>
                  </m:oMath>
                </a14:m>
                <a:endParaRPr lang="fr-FR" sz="2000" dirty="0"/>
              </a:p>
              <a:p>
                <a:pPr marL="0" lvl="7" indent="0">
                  <a:spcBef>
                    <a:spcPts val="900"/>
                  </a:spcBef>
                  <a:buNone/>
                </a:pPr>
                <a:r>
                  <a:rPr lang="fr-FR" sz="2000" dirty="0"/>
                  <a:t>					6+ </a:t>
                </a:r>
                <a14:m>
                  <m:oMath xmlns:m="http://schemas.openxmlformats.org/officeDocument/2006/math">
                    <m:r>
                      <a:rPr lang="fr-FR" sz="2000">
                        <a:latin typeface="Cambria Math" panose="02040503050406030204" pitchFamily="18" charset="0"/>
                      </a:rPr>
                      <m:t>𝝈</m:t>
                    </m:r>
                  </m:oMath>
                </a14:m>
                <a:r>
                  <a:rPr lang="fr-FR" sz="2000" dirty="0"/>
                  <a:t>= 6+16= 22</a:t>
                </a:r>
              </a:p>
              <a:p>
                <a:pPr marL="0" indent="0">
                  <a:buNone/>
                </a:pPr>
                <a:endParaRPr lang="fr-FR" dirty="0"/>
              </a:p>
              <a:p>
                <a:pPr marL="0" indent="0">
                  <a:buNone/>
                </a:pPr>
                <a:r>
                  <a:rPr lang="fr-FR" sz="2000" dirty="0"/>
                  <a:t>Donc Z=22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5ED6FF66-1AA4-4F2F-9881-297CBE6AFEF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45" b="-15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22839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3F5E49-4BDC-4974-AF64-E064BC112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QCM 4 : </a:t>
            </a:r>
            <a:r>
              <a:rPr lang="fr-FR" sz="2700" b="1" dirty="0"/>
              <a:t>Quelle épaisseur, d’aluminium (CDA = 250 m) permettrait d’atténuer exactement 75 % d’un flux de photons ?</a:t>
            </a:r>
            <a:endParaRPr lang="fr-FR" b="1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F70A7C-D85B-47F3-A14B-3ABD5980F9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/>
              <a:t>A) 2,5 x 10</a:t>
            </a:r>
            <a:r>
              <a:rPr lang="en-US" sz="3200" baseline="30000" dirty="0"/>
              <a:t>3</a:t>
            </a:r>
            <a:r>
              <a:rPr lang="en-US" sz="3200" dirty="0"/>
              <a:t> cm </a:t>
            </a:r>
            <a:endParaRPr lang="fr-FR" sz="3200" dirty="0"/>
          </a:p>
          <a:p>
            <a:pPr marL="0" indent="0">
              <a:buNone/>
            </a:pPr>
            <a:r>
              <a:rPr lang="en-US" sz="3200" dirty="0"/>
              <a:t>B) 25 x 10</a:t>
            </a:r>
            <a:r>
              <a:rPr lang="en-US" sz="3200" baseline="30000" dirty="0"/>
              <a:t>4</a:t>
            </a:r>
            <a:r>
              <a:rPr lang="en-US" sz="3200" dirty="0"/>
              <a:t> mm </a:t>
            </a:r>
            <a:endParaRPr lang="fr-FR" sz="3200" dirty="0"/>
          </a:p>
          <a:p>
            <a:pPr marL="0" indent="0">
              <a:buNone/>
            </a:pPr>
            <a:r>
              <a:rPr lang="en-US" sz="3200" dirty="0"/>
              <a:t>C) 5 x 10</a:t>
            </a:r>
            <a:r>
              <a:rPr lang="en-US" sz="3200" baseline="30000" dirty="0"/>
              <a:t>5</a:t>
            </a:r>
            <a:r>
              <a:rPr lang="en-US" sz="3200" dirty="0"/>
              <a:t> mm</a:t>
            </a:r>
            <a:endParaRPr lang="fr-FR" sz="3200" dirty="0"/>
          </a:p>
          <a:p>
            <a:pPr marL="0" indent="0">
              <a:buNone/>
            </a:pPr>
            <a:r>
              <a:rPr lang="fr-FR" sz="3200" dirty="0"/>
              <a:t>D) 5 x 10</a:t>
            </a:r>
            <a:r>
              <a:rPr lang="fr-FR" sz="3200" baseline="30000" dirty="0"/>
              <a:t>3</a:t>
            </a:r>
            <a:r>
              <a:rPr lang="fr-FR" sz="3200" dirty="0"/>
              <a:t> mm</a:t>
            </a:r>
          </a:p>
          <a:p>
            <a:pPr marL="0" indent="0">
              <a:buNone/>
            </a:pPr>
            <a:r>
              <a:rPr lang="fr-FR" sz="3200" dirty="0"/>
              <a:t>E) Les réponses A, B, C et D sont fausses.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56823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ACA211-5463-5D4C-AFED-B28C73F3C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4 : 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4E9B87-9E4C-AB41-9085-2A9DB71ADD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>
                <a:latin typeface="Calibri" panose="020F0502020204030204" pitchFamily="34" charset="0"/>
              </a:rPr>
              <a:t>1- On converti en cm</a:t>
            </a:r>
            <a:r>
              <a:rPr lang="fr-FR" dirty="0">
                <a:latin typeface="Times New Roman" panose="02020603050405020304" pitchFamily="18" charset="0"/>
              </a:rPr>
              <a:t>, donc </a:t>
            </a:r>
          </a:p>
          <a:p>
            <a:pPr marL="0" indent="0">
              <a:buNone/>
            </a:pPr>
            <a:r>
              <a:rPr lang="fr-FR" dirty="0">
                <a:latin typeface="Times New Roman" panose="02020603050405020304" pitchFamily="18" charset="0"/>
              </a:rPr>
              <a:t>2- On détermine le nombre de CDA : </a:t>
            </a:r>
          </a:p>
          <a:p>
            <a:pPr marL="0" indent="0">
              <a:buNone/>
            </a:pPr>
            <a:r>
              <a:rPr lang="fr-FR" dirty="0">
                <a:latin typeface="Times New Roman" panose="02020603050405020304" pitchFamily="18" charset="0"/>
              </a:rPr>
              <a:t>1 CDA atténue 50% des photons incidents </a:t>
            </a:r>
          </a:p>
          <a:p>
            <a:pPr marL="0" indent="0">
              <a:buNone/>
            </a:pPr>
            <a:r>
              <a:rPr lang="fr-FR" dirty="0">
                <a:latin typeface="Times New Roman" panose="02020603050405020304" pitchFamily="18" charset="0"/>
              </a:rPr>
              <a:t>2 CDA atténué 75% des photons incidents </a:t>
            </a:r>
          </a:p>
          <a:p>
            <a:pPr marL="0" indent="0">
              <a:buNone/>
            </a:pPr>
            <a:r>
              <a:rPr lang="fr-FR" dirty="0">
                <a:latin typeface="Times New Roman" panose="02020603050405020304" pitchFamily="18" charset="0"/>
              </a:rPr>
              <a:t>Donc ici c’est 2 CDA, soit </a:t>
            </a:r>
          </a:p>
          <a:p>
            <a:pPr marL="0" indent="0">
              <a:buNone/>
            </a:pPr>
            <a:r>
              <a:rPr lang="fr-FR" sz="1400" dirty="0">
                <a:latin typeface="Arial" panose="020B0604020202020204" pitchFamily="34" charset="0"/>
              </a:rPr>
              <a:t>A) </a:t>
            </a:r>
            <a:r>
              <a:rPr lang="fr-FR" sz="1400" u="sng" dirty="0">
                <a:solidFill>
                  <a:srgbClr val="000000"/>
                </a:solidFill>
                <a:latin typeface="Arial" panose="020B0604020202020204" pitchFamily="34" charset="0"/>
              </a:rPr>
              <a:t>Faux</a:t>
            </a:r>
            <a:r>
              <a:rPr lang="fr-FR" sz="1400" dirty="0">
                <a:solidFill>
                  <a:srgbClr val="000000"/>
                </a:solidFill>
                <a:latin typeface="Arial" panose="020B0604020202020204" pitchFamily="34" charset="0"/>
              </a:rPr>
              <a:t> : 2,5 cm </a:t>
            </a:r>
          </a:p>
          <a:p>
            <a:pPr marL="0" indent="0">
              <a:buNone/>
            </a:pPr>
            <a:r>
              <a:rPr lang="fr-FR" sz="1400" dirty="0">
                <a:latin typeface="Arial" panose="020B0604020202020204" pitchFamily="34" charset="0"/>
              </a:rPr>
              <a:t>B</a:t>
            </a:r>
            <a:r>
              <a:rPr lang="fr-FR" sz="1400" dirty="0">
                <a:solidFill>
                  <a:srgbClr val="000000"/>
                </a:solidFill>
                <a:latin typeface="Arial" panose="020B0604020202020204" pitchFamily="34" charset="0"/>
              </a:rPr>
              <a:t>) </a:t>
            </a:r>
            <a:r>
              <a:rPr lang="fr-FR" sz="1400" u="sng" dirty="0">
                <a:solidFill>
                  <a:srgbClr val="000000"/>
                </a:solidFill>
                <a:latin typeface="Arial" panose="020B0604020202020204" pitchFamily="34" charset="0"/>
              </a:rPr>
              <a:t>Faux</a:t>
            </a:r>
            <a:r>
              <a:rPr lang="fr-FR" sz="1400" dirty="0">
                <a:solidFill>
                  <a:srgbClr val="000000"/>
                </a:solidFill>
                <a:latin typeface="Arial" panose="020B0604020202020204" pitchFamily="34" charset="0"/>
              </a:rPr>
              <a:t> : 25 x 10</a:t>
            </a:r>
            <a:r>
              <a:rPr lang="fr-FR" sz="1400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fr-FR" sz="1400" dirty="0">
                <a:solidFill>
                  <a:srgbClr val="000000"/>
                </a:solidFill>
                <a:latin typeface="Arial" panose="020B0604020202020204" pitchFamily="34" charset="0"/>
              </a:rPr>
              <a:t> m = 25 x 10</a:t>
            </a:r>
            <a:r>
              <a:rPr lang="fr-FR" sz="1400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r>
              <a:rPr lang="fr-FR" sz="1400" dirty="0">
                <a:solidFill>
                  <a:srgbClr val="000000"/>
                </a:solidFill>
                <a:latin typeface="Arial" panose="020B0604020202020204" pitchFamily="34" charset="0"/>
              </a:rPr>
              <a:t> cm</a:t>
            </a:r>
          </a:p>
          <a:p>
            <a:pPr marL="0" indent="0">
              <a:buNone/>
            </a:pPr>
            <a:r>
              <a:rPr lang="fr-FR" sz="1400" dirty="0">
                <a:latin typeface="Arial" panose="020B0604020202020204" pitchFamily="34" charset="0"/>
              </a:rPr>
              <a:t>C) </a:t>
            </a:r>
            <a:r>
              <a:rPr lang="fr-FR" sz="1400" u="sng" dirty="0">
                <a:solidFill>
                  <a:srgbClr val="000000"/>
                </a:solidFill>
                <a:latin typeface="Arial" panose="020B0604020202020204" pitchFamily="34" charset="0"/>
              </a:rPr>
              <a:t>Faux</a:t>
            </a:r>
            <a:r>
              <a:rPr lang="fr-FR" sz="1400" dirty="0">
                <a:solidFill>
                  <a:srgbClr val="000000"/>
                </a:solidFill>
                <a:latin typeface="Arial" panose="020B0604020202020204" pitchFamily="34" charset="0"/>
              </a:rPr>
              <a:t> : 5 mm = 5 x 10</a:t>
            </a:r>
            <a:r>
              <a:rPr lang="fr-FR" sz="1400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-1</a:t>
            </a:r>
            <a:r>
              <a:rPr lang="fr-FR" sz="1400" dirty="0">
                <a:solidFill>
                  <a:srgbClr val="000000"/>
                </a:solidFill>
                <a:latin typeface="Arial" panose="020B0604020202020204" pitchFamily="34" charset="0"/>
              </a:rPr>
              <a:t> cm = 0,5 cm </a:t>
            </a:r>
            <a:endParaRPr lang="fr-FR" sz="1400" u="sng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fr-FR" sz="1400" dirty="0">
                <a:latin typeface="Arial" panose="020B0604020202020204" pitchFamily="34" charset="0"/>
              </a:rPr>
              <a:t>D) </a:t>
            </a:r>
            <a:r>
              <a:rPr lang="fr-FR" sz="1400" u="sng" dirty="0">
                <a:solidFill>
                  <a:srgbClr val="000000"/>
                </a:solidFill>
                <a:latin typeface="Arial" panose="020B0604020202020204" pitchFamily="34" charset="0"/>
              </a:rPr>
              <a:t>Faux</a:t>
            </a:r>
            <a:r>
              <a:rPr lang="fr-FR" sz="1400" dirty="0">
                <a:solidFill>
                  <a:srgbClr val="000000"/>
                </a:solidFill>
                <a:latin typeface="Arial" panose="020B0604020202020204" pitchFamily="34" charset="0"/>
              </a:rPr>
              <a:t> : 500 mm = 500 x 10</a:t>
            </a:r>
            <a:r>
              <a:rPr lang="fr-FR" sz="1400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-1</a:t>
            </a:r>
            <a:r>
              <a:rPr lang="fr-FR" sz="1400" dirty="0">
                <a:solidFill>
                  <a:srgbClr val="000000"/>
                </a:solidFill>
                <a:latin typeface="Arial" panose="020B0604020202020204" pitchFamily="34" charset="0"/>
              </a:rPr>
              <a:t> cm = 50 cm </a:t>
            </a:r>
          </a:p>
          <a:p>
            <a:pPr marL="0" indent="0">
              <a:buNone/>
            </a:pPr>
            <a:r>
              <a:rPr lang="fr-FR" sz="1400" dirty="0">
                <a:latin typeface="Arial" panose="020B0604020202020204" pitchFamily="34" charset="0"/>
              </a:rPr>
              <a:t>E) </a:t>
            </a:r>
            <a:r>
              <a:rPr lang="fr-FR" sz="1400" u="sng" dirty="0">
                <a:solidFill>
                  <a:srgbClr val="000000"/>
                </a:solidFill>
                <a:latin typeface="Arial" panose="020B0604020202020204" pitchFamily="34" charset="0"/>
              </a:rPr>
              <a:t>Vrai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38" name="Image 37">
            <a:extLst>
              <a:ext uri="{FF2B5EF4-FFF2-40B4-BE49-F238E27FC236}">
                <a16:creationId xmlns:a16="http://schemas.microsoft.com/office/drawing/2014/main" id="{2C995870-262A-6149-963C-B38788DCCF9D}"/>
              </a:ext>
            </a:extLst>
          </p:cNvPr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583" y="2224143"/>
            <a:ext cx="1701800" cy="17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Image 38">
            <a:extLst>
              <a:ext uri="{FF2B5EF4-FFF2-40B4-BE49-F238E27FC236}">
                <a16:creationId xmlns:a16="http://schemas.microsoft.com/office/drawing/2014/main" id="{923F7F90-9EE9-6F4E-814C-A82E7EC99BF5}"/>
              </a:ext>
            </a:extLst>
          </p:cNvPr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800" y="3782183"/>
            <a:ext cx="2489200" cy="177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9118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10B9DB-BAA0-4DE4-A70E-910DA65F1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QCM 5 : </a:t>
            </a:r>
            <a:r>
              <a:rPr lang="fr-FR" sz="2000" b="1" dirty="0"/>
              <a:t>L’atome de fluor, subit une excitation par passage d’un électron de la couche K à la couche M. Son retour à l’état fondamental suit une cascade de réarrangement, quels sont les propositions exactes ? </a:t>
            </a:r>
            <a:br>
              <a:rPr lang="fr-FR" sz="2000" b="1" dirty="0"/>
            </a:br>
            <a:r>
              <a:rPr lang="fr-FR" sz="2000" b="1" dirty="0"/>
              <a:t>Données : │W</a:t>
            </a:r>
            <a:r>
              <a:rPr lang="fr-FR" sz="2000" b="1" baseline="-25000" dirty="0"/>
              <a:t>K</a:t>
            </a:r>
            <a:r>
              <a:rPr lang="fr-FR" sz="2000" b="1" dirty="0"/>
              <a:t>│= - 65,8 eV ; │W</a:t>
            </a:r>
            <a:r>
              <a:rPr lang="fr-FR" sz="2000" b="1" baseline="-25000" dirty="0"/>
              <a:t>L</a:t>
            </a:r>
            <a:r>
              <a:rPr lang="fr-FR" sz="2000" b="1" dirty="0"/>
              <a:t>│= - 16,5 eV ; │W</a:t>
            </a:r>
            <a:r>
              <a:rPr lang="fr-FR" sz="2000" b="1" baseline="-25000" dirty="0"/>
              <a:t>M</a:t>
            </a:r>
            <a:r>
              <a:rPr lang="fr-FR" sz="2000" b="1" dirty="0"/>
              <a:t>│= - 7,3 eV.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219CB6-BA5A-4953-91F2-7480A4A0D7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dirty="0"/>
              <a:t>A) L’atome de fluor peut émettre un photon de fluorescence de 16,5 eV, lors de son retour à l’état fondamental </a:t>
            </a:r>
          </a:p>
          <a:p>
            <a:pPr marL="0" indent="0">
              <a:buNone/>
            </a:pPr>
            <a:r>
              <a:rPr lang="fr-FR" sz="2400" dirty="0"/>
              <a:t>B) L’atome de fluor peut émettre un photon de fluorescence de 58,5 eV lors de son retour à l’état fondamental </a:t>
            </a:r>
          </a:p>
          <a:p>
            <a:pPr marL="0" indent="0">
              <a:buNone/>
            </a:pPr>
            <a:r>
              <a:rPr lang="fr-FR" sz="2400" dirty="0"/>
              <a:t>C) On peut observer un électron d’Auger de 9,2 eV, lors de son retour à l’état fondamental</a:t>
            </a:r>
          </a:p>
          <a:p>
            <a:pPr marL="0" indent="0">
              <a:buNone/>
            </a:pPr>
            <a:r>
              <a:rPr lang="fr-FR" sz="2400" dirty="0"/>
              <a:t>D) On peut observer un électron d’Auger de 49,3 eV, lors de son retour à l’état fondamental</a:t>
            </a:r>
          </a:p>
          <a:p>
            <a:pPr marL="0" indent="0">
              <a:buNone/>
            </a:pPr>
            <a:r>
              <a:rPr lang="fr-FR" sz="2400" dirty="0"/>
              <a:t>E) Les réponses A, B, C et D sont fausses.</a:t>
            </a:r>
          </a:p>
        </p:txBody>
      </p:sp>
    </p:spTree>
    <p:extLst>
      <p:ext uri="{BB962C8B-B14F-4D97-AF65-F5344CB8AC3E}">
        <p14:creationId xmlns:p14="http://schemas.microsoft.com/office/powerpoint/2010/main" val="428361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83273E-DA14-44E2-B550-82B92EFFA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5 : B 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041339E-7A85-4FDF-BD8F-A61AAC0170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Autofit/>
          </a:bodyPr>
          <a:lstStyle/>
          <a:p>
            <a:pPr marL="0" indent="0">
              <a:buNone/>
            </a:pPr>
            <a:r>
              <a:rPr lang="fr-FR" sz="1600" dirty="0"/>
              <a:t>A) </a:t>
            </a:r>
            <a:r>
              <a:rPr lang="fr-FR" sz="1600" u="sng" dirty="0"/>
              <a:t>Faux</a:t>
            </a:r>
            <a:r>
              <a:rPr lang="fr-FR" sz="1600" dirty="0"/>
              <a:t> : après vérification des combinaisons, on se rend compte que seulement le comblement direct de la couche L produira ce photon d’énergie E = W</a:t>
            </a:r>
            <a:r>
              <a:rPr lang="fr-FR" sz="1600" baseline="-25000" dirty="0"/>
              <a:t>L</a:t>
            </a:r>
            <a:r>
              <a:rPr lang="fr-FR" sz="1600" dirty="0"/>
              <a:t> = 16,5 eV, ce pendant il faudrait utiliser un électron libre (impossible lors d’une excitation) </a:t>
            </a:r>
          </a:p>
          <a:p>
            <a:pPr marL="0" indent="0">
              <a:buNone/>
            </a:pPr>
            <a:r>
              <a:rPr lang="fr-FR" sz="1600" dirty="0"/>
              <a:t>B) </a:t>
            </a:r>
            <a:r>
              <a:rPr lang="fr-FR" sz="1600" u="sng" dirty="0"/>
              <a:t>Vrai</a:t>
            </a:r>
            <a:endParaRPr lang="fr-FR" sz="1600" dirty="0"/>
          </a:p>
          <a:p>
            <a:pPr marL="0" indent="0">
              <a:buNone/>
            </a:pPr>
            <a:r>
              <a:rPr lang="fr-FR" sz="1600" dirty="0"/>
              <a:t>C) </a:t>
            </a:r>
            <a:r>
              <a:rPr lang="fr-FR" sz="1600" u="sng" dirty="0"/>
              <a:t>Faux</a:t>
            </a:r>
            <a:r>
              <a:rPr lang="fr-FR" sz="1600" dirty="0"/>
              <a:t> : il faudrait qu’un électron libre comble la couche L, émettant un photon d’énergie E</a:t>
            </a:r>
            <a:r>
              <a:rPr lang="fr-FR" sz="1600" baseline="-25000" dirty="0"/>
              <a:t>L</a:t>
            </a:r>
            <a:r>
              <a:rPr lang="fr-FR" sz="1600" dirty="0"/>
              <a:t> = W</a:t>
            </a:r>
            <a:r>
              <a:rPr lang="fr-FR" sz="1600" baseline="-25000" dirty="0"/>
              <a:t>L </a:t>
            </a:r>
            <a:r>
              <a:rPr lang="fr-FR" sz="1600" dirty="0"/>
              <a:t>= 16,5 eV, puis que le photon émis arrache l’électron de la couche M, soit </a:t>
            </a:r>
            <a:r>
              <a:rPr lang="fr-FR" sz="1600" dirty="0" err="1"/>
              <a:t>T</a:t>
            </a:r>
            <a:r>
              <a:rPr lang="fr-FR" sz="1600" dirty="0"/>
              <a:t> = E</a:t>
            </a:r>
            <a:r>
              <a:rPr lang="fr-FR" sz="1600" baseline="-25000" dirty="0"/>
              <a:t>L</a:t>
            </a:r>
            <a:r>
              <a:rPr lang="fr-FR" sz="1600" dirty="0"/>
              <a:t> – W</a:t>
            </a:r>
            <a:r>
              <a:rPr lang="fr-FR" sz="1600" baseline="-25000" dirty="0"/>
              <a:t>M</a:t>
            </a:r>
            <a:r>
              <a:rPr lang="fr-FR" sz="1600" dirty="0"/>
              <a:t> = 16,5 – 7,3 = 9,2 eV. Impossible ici, car dans une excitation on ne touche pas aux électrons libres pour notre retour à l’état fondamental</a:t>
            </a:r>
          </a:p>
          <a:p>
            <a:pPr marL="0" indent="0">
              <a:buNone/>
            </a:pPr>
            <a:r>
              <a:rPr lang="fr-FR" sz="1600" dirty="0"/>
              <a:t>D) </a:t>
            </a:r>
            <a:r>
              <a:rPr lang="fr-FR" sz="1600" u="sng" dirty="0"/>
              <a:t>Faux</a:t>
            </a:r>
            <a:r>
              <a:rPr lang="fr-FR" sz="1600" dirty="0"/>
              <a:t> : il faudrait qu’un électron libre comble la couche K, émettant un photon d’énergie E</a:t>
            </a:r>
            <a:r>
              <a:rPr lang="fr-FR" sz="1600" baseline="-25000" dirty="0"/>
              <a:t>K</a:t>
            </a:r>
            <a:r>
              <a:rPr lang="fr-FR" sz="1600" dirty="0"/>
              <a:t> = W</a:t>
            </a:r>
            <a:r>
              <a:rPr lang="fr-FR" sz="1600" baseline="-25000" dirty="0"/>
              <a:t>K</a:t>
            </a:r>
            <a:r>
              <a:rPr lang="fr-FR" sz="1600" dirty="0"/>
              <a:t> = 65,8 eV puis que le photon émis arrache l’électron de la couche L, </a:t>
            </a:r>
            <a:r>
              <a:rPr lang="fr-FR" sz="1600" dirty="0" err="1"/>
              <a:t>T</a:t>
            </a:r>
            <a:r>
              <a:rPr lang="fr-FR" sz="1600" dirty="0"/>
              <a:t> = E</a:t>
            </a:r>
            <a:r>
              <a:rPr lang="fr-FR" sz="1600" baseline="-25000" dirty="0"/>
              <a:t>K</a:t>
            </a:r>
            <a:r>
              <a:rPr lang="fr-FR" sz="1600" dirty="0"/>
              <a:t> – W</a:t>
            </a:r>
            <a:r>
              <a:rPr lang="fr-FR" sz="1600" baseline="-25000" dirty="0"/>
              <a:t>L</a:t>
            </a:r>
            <a:r>
              <a:rPr lang="fr-FR" sz="1600" dirty="0"/>
              <a:t> = 65,8 – 16,5 = 49,3 eV. Impossible ici, car dans une excitation on ne touche pas les électrons libres pour notre retour à l’état fondamental</a:t>
            </a:r>
          </a:p>
          <a:p>
            <a:pPr marL="0" indent="0">
              <a:buNone/>
            </a:pPr>
            <a:r>
              <a:rPr lang="fr-FR" sz="1600" dirty="0"/>
              <a:t>E) </a:t>
            </a:r>
            <a:r>
              <a:rPr lang="fr-FR" sz="1600" u="sng" dirty="0"/>
              <a:t>Faux</a:t>
            </a:r>
            <a:endParaRPr lang="fr-FR" sz="1600" dirty="0"/>
          </a:p>
          <a:p>
            <a:pPr marL="0" indent="0">
              <a:buNone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968286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D9DBA3-BF95-4E90-B0D0-F6523A0A1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/>
              <a:t>QCM 6 : </a:t>
            </a:r>
            <a:r>
              <a:rPr lang="fr-FR" sz="2700" b="1" dirty="0"/>
              <a:t>A propos de l’effet photo-électrique :</a:t>
            </a:r>
            <a:r>
              <a:rPr lang="fr-FR" sz="2700" dirty="0"/>
              <a:t>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62C698-438A-413E-B0DE-CCED13E345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sz="2600" dirty="0"/>
              <a:t>A) Sa probabilité de survenue est d’autant plus élevée que l’atome est riche en électron   </a:t>
            </a:r>
          </a:p>
          <a:p>
            <a:pPr marL="0" indent="0">
              <a:buNone/>
            </a:pPr>
            <a:r>
              <a:rPr lang="fr-FR" sz="2600" dirty="0"/>
              <a:t>B) Plus l’énergie du photon incidente augmente, moins l’interaction par effet photo-électrique est probable </a:t>
            </a:r>
          </a:p>
          <a:p>
            <a:pPr marL="0" indent="0">
              <a:buNone/>
            </a:pPr>
            <a:r>
              <a:rPr lang="fr-FR" sz="2600" dirty="0"/>
              <a:t>C) L’énergie cinétique </a:t>
            </a:r>
            <a:r>
              <a:rPr lang="fr-FR" sz="2600" dirty="0" err="1"/>
              <a:t>T</a:t>
            </a:r>
            <a:r>
              <a:rPr lang="fr-FR" sz="2600" dirty="0"/>
              <a:t> de l’électron percuté sera inférieur à l’énergie du photon incident (perte d’énergie par diffusion d’un deuxième photon)</a:t>
            </a:r>
          </a:p>
          <a:p>
            <a:pPr marL="0" indent="0">
              <a:buNone/>
            </a:pPr>
            <a:r>
              <a:rPr lang="fr-FR" sz="2600" dirty="0"/>
              <a:t>D) Le rayonnement incident disparaît totalement </a:t>
            </a:r>
          </a:p>
          <a:p>
            <a:pPr marL="0" indent="0">
              <a:buNone/>
            </a:pPr>
            <a:r>
              <a:rPr lang="fr-FR" sz="2600" dirty="0"/>
              <a:t>E) Les réponses A, B, C et D sont fausses.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63291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4D03C4-4689-4148-B1ED-8D8EBFC0B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6 : ABD  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FB63B00-1C6A-42FB-BD88-33E11F55BE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3200" dirty="0">
                <a:solidFill>
                  <a:prstClr val="black"/>
                </a:solidFill>
              </a:rPr>
              <a:t>A) </a:t>
            </a:r>
            <a:r>
              <a:rPr lang="fr-FR" sz="3200" u="sng" dirty="0">
                <a:solidFill>
                  <a:prstClr val="black"/>
                </a:solidFill>
              </a:rPr>
              <a:t>Vrai</a:t>
            </a:r>
            <a:r>
              <a:rPr lang="fr-FR" sz="3200" dirty="0">
                <a:solidFill>
                  <a:prstClr val="black"/>
                </a:solidFill>
              </a:rPr>
              <a:t> : Plus Z augmente, plus la probabilité augmente </a:t>
            </a:r>
            <a:endParaRPr lang="fr-FR" sz="3200" b="1" dirty="0">
              <a:solidFill>
                <a:prstClr val="black"/>
              </a:solidFill>
            </a:endParaRPr>
          </a:p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3200" dirty="0">
                <a:solidFill>
                  <a:prstClr val="black"/>
                </a:solidFill>
              </a:rPr>
              <a:t>B) </a:t>
            </a:r>
            <a:r>
              <a:rPr lang="fr-FR" sz="3200" u="sng" dirty="0">
                <a:solidFill>
                  <a:prstClr val="black"/>
                </a:solidFill>
              </a:rPr>
              <a:t>Vrai</a:t>
            </a:r>
            <a:r>
              <a:rPr lang="fr-FR" sz="3200" dirty="0">
                <a:solidFill>
                  <a:prstClr val="black"/>
                </a:solidFill>
              </a:rPr>
              <a:t> : On se laisse pas perturber par la tournure de phrase !!!! </a:t>
            </a:r>
            <a:endParaRPr lang="fr-FR" sz="3200" b="1" dirty="0">
              <a:solidFill>
                <a:prstClr val="black"/>
              </a:solidFill>
            </a:endParaRPr>
          </a:p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3200" dirty="0">
                <a:solidFill>
                  <a:prstClr val="black"/>
                </a:solidFill>
              </a:rPr>
              <a:t>C) </a:t>
            </a:r>
            <a:r>
              <a:rPr lang="fr-FR" sz="3200" u="sng" dirty="0">
                <a:solidFill>
                  <a:prstClr val="black"/>
                </a:solidFill>
              </a:rPr>
              <a:t>Faux</a:t>
            </a:r>
            <a:r>
              <a:rPr lang="fr-FR" sz="3200" dirty="0">
                <a:solidFill>
                  <a:prstClr val="black"/>
                </a:solidFill>
              </a:rPr>
              <a:t> : L’énergie cinétique </a:t>
            </a:r>
            <a:r>
              <a:rPr lang="fr-FR" sz="3200" dirty="0" err="1">
                <a:solidFill>
                  <a:prstClr val="black"/>
                </a:solidFill>
              </a:rPr>
              <a:t>T</a:t>
            </a:r>
            <a:r>
              <a:rPr lang="fr-FR" sz="3200" dirty="0">
                <a:solidFill>
                  <a:prstClr val="black"/>
                </a:solidFill>
              </a:rPr>
              <a:t> est identique à l’énergie du photon incident</a:t>
            </a:r>
          </a:p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3200" dirty="0">
                <a:solidFill>
                  <a:prstClr val="black"/>
                </a:solidFill>
              </a:rPr>
              <a:t>D) </a:t>
            </a:r>
            <a:r>
              <a:rPr lang="fr-FR" sz="3200" u="sng" dirty="0">
                <a:solidFill>
                  <a:prstClr val="black"/>
                </a:solidFill>
              </a:rPr>
              <a:t>Vrai</a:t>
            </a:r>
            <a:r>
              <a:rPr lang="fr-FR" sz="3200" dirty="0">
                <a:solidFill>
                  <a:prstClr val="black"/>
                </a:solidFill>
              </a:rPr>
              <a:t> : La totalité de l’énergie est cédée à l’électron </a:t>
            </a:r>
            <a:endParaRPr lang="fr-FR" sz="3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426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AAFA783D-AB38-40E3-AAF2-DAE6B5AC3FE6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r>
                  <a:rPr lang="fr-FR" dirty="0"/>
                  <a:t>QCM 7 : </a:t>
                </a:r>
                <a:r>
                  <a:rPr lang="fr-FR" sz="3600" dirty="0"/>
                  <a:t>Si l’énergie incidente est supérieur ou égale à l’énergie de liaison de la couche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fr-FR" sz="36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fr-FR" sz="3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3600" b="0" i="1" smtClean="0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fr-FR" sz="3600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e>
                    </m:d>
                  </m:oMath>
                </a14:m>
                <a:r>
                  <a:rPr lang="fr-FR" sz="3600" dirty="0"/>
                  <a:t>, quels sont les propositions exactes ?</a:t>
                </a:r>
              </a:p>
            </p:txBody>
          </p:sp>
        </mc:Choice>
        <mc:Fallback xmlns="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AAFA783D-AB38-40E3-AAF2-DAE6B5AC3FE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525" t="-20183" r="-126" b="-19266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55ADE3-7960-4AFF-BB67-70FA589A3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3600" dirty="0">
                <a:solidFill>
                  <a:prstClr val="black"/>
                </a:solidFill>
              </a:rPr>
              <a:t>A) On peut observer une ionisation de la couche L</a:t>
            </a:r>
          </a:p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en-US" sz="3600" dirty="0">
                <a:solidFill>
                  <a:prstClr val="black"/>
                </a:solidFill>
              </a:rPr>
              <a:t>B) </a:t>
            </a:r>
            <a:r>
              <a:rPr lang="fr-FR" sz="3600" dirty="0">
                <a:solidFill>
                  <a:prstClr val="black"/>
                </a:solidFill>
              </a:rPr>
              <a:t>On pourra observer une cascade de réarrangement sans utiliser d’électron libre </a:t>
            </a:r>
          </a:p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en-US" sz="3600" dirty="0">
                <a:solidFill>
                  <a:prstClr val="black"/>
                </a:solidFill>
              </a:rPr>
              <a:t>C) </a:t>
            </a:r>
            <a:r>
              <a:rPr lang="fr-FR" sz="3600" dirty="0">
                <a:solidFill>
                  <a:prstClr val="black"/>
                </a:solidFill>
              </a:rPr>
              <a:t>La cascade </a:t>
            </a:r>
            <a:r>
              <a:rPr lang="fr-FR" sz="3600">
                <a:solidFill>
                  <a:prstClr val="black"/>
                </a:solidFill>
              </a:rPr>
              <a:t>de réarrangement se </a:t>
            </a:r>
            <a:r>
              <a:rPr lang="fr-FR" sz="3600" dirty="0">
                <a:solidFill>
                  <a:prstClr val="black"/>
                </a:solidFill>
              </a:rPr>
              <a:t>fait à partir d’un électron libre</a:t>
            </a:r>
          </a:p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en-US" sz="3600" dirty="0">
                <a:solidFill>
                  <a:prstClr val="black"/>
                </a:solidFill>
              </a:rPr>
              <a:t>D) On </a:t>
            </a:r>
            <a:r>
              <a:rPr lang="en-US" sz="3600" dirty="0" err="1">
                <a:solidFill>
                  <a:prstClr val="black"/>
                </a:solidFill>
              </a:rPr>
              <a:t>pourrait</a:t>
            </a:r>
            <a:r>
              <a:rPr lang="en-US" sz="3600" dirty="0">
                <a:solidFill>
                  <a:prstClr val="black"/>
                </a:solidFill>
              </a:rPr>
              <a:t> observer </a:t>
            </a:r>
            <a:r>
              <a:rPr lang="en-US" sz="3600" dirty="0" err="1">
                <a:solidFill>
                  <a:prstClr val="black"/>
                </a:solidFill>
              </a:rPr>
              <a:t>une</a:t>
            </a:r>
            <a:r>
              <a:rPr lang="en-US" sz="3600" dirty="0">
                <a:solidFill>
                  <a:prstClr val="black"/>
                </a:solidFill>
              </a:rPr>
              <a:t> excitation de la </a:t>
            </a:r>
            <a:r>
              <a:rPr lang="en-US" sz="3600" dirty="0" err="1">
                <a:solidFill>
                  <a:prstClr val="black"/>
                </a:solidFill>
              </a:rPr>
              <a:t>couche</a:t>
            </a:r>
            <a:r>
              <a:rPr lang="en-US" sz="3600" dirty="0">
                <a:solidFill>
                  <a:prstClr val="black"/>
                </a:solidFill>
              </a:rPr>
              <a:t> K </a:t>
            </a:r>
            <a:r>
              <a:rPr lang="en-US" sz="3600" dirty="0" err="1">
                <a:solidFill>
                  <a:prstClr val="black"/>
                </a:solidFill>
              </a:rPr>
              <a:t>vers</a:t>
            </a:r>
            <a:r>
              <a:rPr lang="en-US" sz="3600" dirty="0">
                <a:solidFill>
                  <a:prstClr val="black"/>
                </a:solidFill>
              </a:rPr>
              <a:t> </a:t>
            </a:r>
            <a:r>
              <a:rPr lang="en-US" sz="3600" dirty="0" err="1">
                <a:solidFill>
                  <a:prstClr val="black"/>
                </a:solidFill>
              </a:rPr>
              <a:t>une</a:t>
            </a:r>
            <a:r>
              <a:rPr lang="en-US" sz="3600" dirty="0">
                <a:solidFill>
                  <a:prstClr val="black"/>
                </a:solidFill>
              </a:rPr>
              <a:t> </a:t>
            </a:r>
            <a:r>
              <a:rPr lang="en-US" sz="3600" dirty="0" err="1">
                <a:solidFill>
                  <a:prstClr val="black"/>
                </a:solidFill>
              </a:rPr>
              <a:t>couche</a:t>
            </a:r>
            <a:r>
              <a:rPr lang="en-US" sz="3600" dirty="0">
                <a:solidFill>
                  <a:prstClr val="black"/>
                </a:solidFill>
              </a:rPr>
              <a:t> </a:t>
            </a:r>
            <a:r>
              <a:rPr lang="en-US" sz="3600" dirty="0" err="1">
                <a:solidFill>
                  <a:prstClr val="black"/>
                </a:solidFill>
              </a:rPr>
              <a:t>périphérique</a:t>
            </a:r>
            <a:endParaRPr lang="fr-FR" sz="3600" dirty="0">
              <a:solidFill>
                <a:prstClr val="black"/>
              </a:solidFill>
            </a:endParaRPr>
          </a:p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3600" dirty="0">
                <a:solidFill>
                  <a:prstClr val="black"/>
                </a:solidFill>
              </a:rPr>
              <a:t>E) Les réponses A, B, C et D sont fausses.</a:t>
            </a:r>
          </a:p>
        </p:txBody>
      </p:sp>
    </p:spTree>
    <p:extLst>
      <p:ext uri="{BB962C8B-B14F-4D97-AF65-F5344CB8AC3E}">
        <p14:creationId xmlns:p14="http://schemas.microsoft.com/office/powerpoint/2010/main" val="3811680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40B762-5155-4BC0-8BBA-CD6DF995A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7 : A, C, 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A81795D6-E572-42F3-A3A6-4D954839321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pPr marL="0" lvl="0" indent="0">
                  <a:buClr>
                    <a:prstClr val="black">
                      <a:lumMod val="85000"/>
                      <a:lumOff val="15000"/>
                    </a:prstClr>
                  </a:buClr>
                  <a:buNone/>
                </a:pPr>
                <a:r>
                  <a:rPr lang="fr-FR" sz="3600" dirty="0">
                    <a:solidFill>
                      <a:prstClr val="black"/>
                    </a:solidFill>
                  </a:rPr>
                  <a:t>A) </a:t>
                </a:r>
                <a:r>
                  <a:rPr lang="fr-FR" sz="3600" u="sng" dirty="0">
                    <a:solidFill>
                      <a:prstClr val="black"/>
                    </a:solidFill>
                  </a:rPr>
                  <a:t>Vrai</a:t>
                </a:r>
              </a:p>
              <a:p>
                <a:pPr marL="0" lvl="0" indent="0">
                  <a:buClr>
                    <a:prstClr val="black">
                      <a:lumMod val="85000"/>
                      <a:lumOff val="15000"/>
                    </a:prstClr>
                  </a:buClr>
                  <a:buNone/>
                </a:pPr>
                <a:r>
                  <a:rPr lang="en-US" sz="3600" dirty="0">
                    <a:solidFill>
                      <a:prstClr val="black"/>
                    </a:solidFill>
                  </a:rPr>
                  <a:t>B) </a:t>
                </a:r>
                <a:r>
                  <a:rPr lang="en-US" sz="3600" u="sng" dirty="0">
                    <a:solidFill>
                      <a:prstClr val="black"/>
                    </a:solidFill>
                  </a:rPr>
                  <a:t>Faux</a:t>
                </a:r>
                <a:r>
                  <a:rPr lang="en-US" sz="3600" dirty="0">
                    <a:solidFill>
                      <a:prstClr val="black"/>
                    </a:solidFill>
                  </a:rPr>
                  <a:t> : IONISATION, il faut un </a:t>
                </a:r>
                <a:r>
                  <a:rPr lang="en-US" sz="3600" dirty="0" err="1">
                    <a:solidFill>
                      <a:prstClr val="black"/>
                    </a:solidFill>
                  </a:rPr>
                  <a:t>électron</a:t>
                </a:r>
                <a:r>
                  <a:rPr lang="en-US" sz="3600" dirty="0">
                    <a:solidFill>
                      <a:prstClr val="black"/>
                    </a:solidFill>
                  </a:rPr>
                  <a:t> libre </a:t>
                </a:r>
                <a:r>
                  <a:rPr lang="en-US" sz="3600" dirty="0" err="1">
                    <a:solidFill>
                      <a:prstClr val="black"/>
                    </a:solidFill>
                  </a:rPr>
                  <a:t>sinon</a:t>
                </a:r>
                <a:r>
                  <a:rPr lang="en-US" sz="3600" dirty="0">
                    <a:solidFill>
                      <a:prstClr val="black"/>
                    </a:solidFill>
                  </a:rPr>
                  <a:t> </a:t>
                </a:r>
                <a:r>
                  <a:rPr lang="en-US" sz="3600" dirty="0" err="1">
                    <a:solidFill>
                      <a:prstClr val="black"/>
                    </a:solidFill>
                  </a:rPr>
                  <a:t>l’atome</a:t>
                </a:r>
                <a:r>
                  <a:rPr lang="en-US" sz="3600" dirty="0">
                    <a:solidFill>
                      <a:prstClr val="black"/>
                    </a:solidFill>
                  </a:rPr>
                  <a:t> sera </a:t>
                </a:r>
                <a:r>
                  <a:rPr lang="en-US" sz="3600" dirty="0" err="1">
                    <a:solidFill>
                      <a:prstClr val="black"/>
                    </a:solidFill>
                  </a:rPr>
                  <a:t>toujours</a:t>
                </a:r>
                <a:r>
                  <a:rPr lang="en-US" sz="3600" dirty="0">
                    <a:solidFill>
                      <a:prstClr val="black"/>
                    </a:solidFill>
                  </a:rPr>
                  <a:t> </a:t>
                </a:r>
                <a:r>
                  <a:rPr lang="en-US" sz="3600" dirty="0" err="1">
                    <a:solidFill>
                      <a:prstClr val="black"/>
                    </a:solidFill>
                  </a:rPr>
                  <a:t>déficitaire</a:t>
                </a:r>
                <a:r>
                  <a:rPr lang="en-US" sz="3600" dirty="0">
                    <a:solidFill>
                      <a:prstClr val="black"/>
                    </a:solidFill>
                  </a:rPr>
                  <a:t>. </a:t>
                </a:r>
                <a:endParaRPr lang="fr-FR" sz="3600" dirty="0">
                  <a:solidFill>
                    <a:prstClr val="black"/>
                  </a:solidFill>
                </a:endParaRPr>
              </a:p>
              <a:p>
                <a:pPr marL="0" lvl="0" indent="0">
                  <a:buClr>
                    <a:prstClr val="black">
                      <a:lumMod val="85000"/>
                      <a:lumOff val="15000"/>
                    </a:prstClr>
                  </a:buClr>
                  <a:buNone/>
                </a:pPr>
                <a:r>
                  <a:rPr lang="en-US" sz="3600" dirty="0">
                    <a:solidFill>
                      <a:prstClr val="black"/>
                    </a:solidFill>
                  </a:rPr>
                  <a:t>C) </a:t>
                </a:r>
                <a:r>
                  <a:rPr lang="fr-FR" sz="3600" u="sng" dirty="0">
                    <a:solidFill>
                      <a:prstClr val="black"/>
                    </a:solidFill>
                  </a:rPr>
                  <a:t>Vrai</a:t>
                </a:r>
                <a:r>
                  <a:rPr lang="fr-FR" sz="3600" dirty="0">
                    <a:solidFill>
                      <a:prstClr val="black"/>
                    </a:solidFill>
                  </a:rPr>
                  <a:t> : Toujours</a:t>
                </a:r>
              </a:p>
              <a:p>
                <a:pPr marL="0" lvl="0" indent="0">
                  <a:buClr>
                    <a:prstClr val="black">
                      <a:lumMod val="85000"/>
                      <a:lumOff val="15000"/>
                    </a:prstClr>
                  </a:buClr>
                  <a:buNone/>
                </a:pPr>
                <a:r>
                  <a:rPr lang="en-US" sz="3600" dirty="0">
                    <a:solidFill>
                      <a:prstClr val="black"/>
                    </a:solidFill>
                  </a:rPr>
                  <a:t>D) </a:t>
                </a:r>
                <a:r>
                  <a:rPr lang="fr-FR" sz="3600" u="sng" dirty="0">
                    <a:solidFill>
                      <a:prstClr val="black"/>
                    </a:solidFill>
                  </a:rPr>
                  <a:t>Vrai</a:t>
                </a:r>
                <a:r>
                  <a:rPr lang="fr-FR" sz="3600" dirty="0">
                    <a:solidFill>
                      <a:prstClr val="black"/>
                    </a:solidFill>
                  </a:rPr>
                  <a:t> : Rien n’est impossible, voyons !!</a:t>
                </a:r>
              </a:p>
              <a:p>
                <a:pPr marL="0" lvl="0" indent="0">
                  <a:buClr>
                    <a:prstClr val="black">
                      <a:lumMod val="85000"/>
                      <a:lumOff val="15000"/>
                    </a:prstClr>
                  </a:buClr>
                  <a:buNone/>
                </a:pPr>
                <a:r>
                  <a:rPr lang="fr-FR" sz="3600" dirty="0">
                    <a:solidFill>
                      <a:prstClr val="black"/>
                    </a:solidFill>
                  </a:rPr>
                  <a:t>Non je rigole, on voit ça ensemble : </a:t>
                </a:r>
              </a:p>
              <a:p>
                <a:pPr marL="0" lvl="0" indent="0">
                  <a:buClr>
                    <a:prstClr val="black">
                      <a:lumMod val="85000"/>
                      <a:lumOff val="15000"/>
                    </a:prstClr>
                  </a:buClr>
                  <a:buNone/>
                </a:pPr>
                <a:r>
                  <a:rPr lang="fr-FR" sz="3600" dirty="0">
                    <a:solidFill>
                      <a:prstClr val="black"/>
                    </a:solidFill>
                  </a:rPr>
                  <a:t>Si on prend en valeur absolue l’énergie de la couche K &gt; à la couche L &gt; à la couche M. </a:t>
                </a:r>
              </a:p>
              <a:p>
                <a:pPr marL="0" lvl="0" indent="0">
                  <a:buClr>
                    <a:prstClr val="black">
                      <a:lumMod val="85000"/>
                      <a:lumOff val="15000"/>
                    </a:prstClr>
                  </a:buClr>
                  <a:buNone/>
                </a:pPr>
                <a:r>
                  <a:rPr lang="fr-FR" sz="3600" dirty="0">
                    <a:solidFill>
                      <a:prstClr val="black"/>
                    </a:solidFill>
                  </a:rPr>
                  <a:t>Donc si E &gt;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fr-FR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fr-FR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36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fr-FR" sz="36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e>
                    </m:d>
                  </m:oMath>
                </a14:m>
                <a:r>
                  <a:rPr lang="fr-FR" sz="3600" dirty="0">
                    <a:solidFill>
                      <a:prstClr val="black"/>
                    </a:solidFill>
                  </a:rPr>
                  <a:t>, rien n’empêche E d’être égal à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fr-FR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fr-FR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36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fr-FR" sz="3600" b="0" i="1" smtClean="0">
                                <a:latin typeface="Cambria Math" panose="02040503050406030204" pitchFamily="18" charset="0"/>
                              </a:rPr>
                              <m:t>𝐾</m:t>
                            </m:r>
                          </m:sub>
                        </m:sSub>
                      </m:e>
                    </m:d>
                    <m:r>
                      <a:rPr lang="fr-FR" sz="3600" b="0" i="1" smtClean="0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begChr m:val="|"/>
                        <m:endChr m:val="|"/>
                        <m:ctrlPr>
                          <a:rPr lang="fr-FR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fr-FR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36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fr-FR" sz="3600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sub>
                        </m:sSub>
                      </m:e>
                    </m:d>
                  </m:oMath>
                </a14:m>
                <a:r>
                  <a:rPr lang="fr-FR" sz="3600" dirty="0">
                    <a:solidFill>
                      <a:prstClr val="black"/>
                    </a:solidFill>
                  </a:rPr>
                  <a:t> (excitation).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A81795D6-E572-42F3-A3A6-4D954839321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136" t="-3226" b="-96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5932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B3458A7C-7532-4A22-896B-4E62B63639B0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fr-FR" dirty="0"/>
                  <a:t>QCM 8 : </a:t>
                </a:r>
                <a:r>
                  <a:rPr lang="fr-FR" sz="2200" b="1" dirty="0"/>
                  <a:t>Calculer le coefficient massique d’atténuation du Nickel en cm</a:t>
                </a:r>
                <a:r>
                  <a:rPr lang="fr-FR" sz="2200" b="1" baseline="30000" dirty="0"/>
                  <a:t>2</a:t>
                </a:r>
                <a:r>
                  <a:rPr lang="fr-FR" sz="2200" b="1" dirty="0"/>
                  <a:t>.g</a:t>
                </a:r>
                <a:r>
                  <a:rPr lang="fr-FR" sz="2200" b="1" baseline="30000" dirty="0"/>
                  <a:t>-1</a:t>
                </a:r>
                <a:r>
                  <a:rPr lang="fr-FR" sz="2200" b="1" dirty="0"/>
                  <a:t> ?</a:t>
                </a:r>
                <a:br>
                  <a:rPr lang="fr-FR" sz="2200" b="1" dirty="0"/>
                </a:br>
                <a:r>
                  <a:rPr lang="fr-FR" sz="2200" b="1" dirty="0"/>
                  <a:t>	Données : CDA = 2 m ; Masse volumique </a:t>
                </a:r>
                <a14:m>
                  <m:oMath xmlns:m="http://schemas.openxmlformats.org/officeDocument/2006/math">
                    <m:r>
                      <a:rPr lang="fr-FR" sz="2200" b="1" i="1" dirty="0">
                        <a:latin typeface="Cambria Math" panose="02040503050406030204" pitchFamily="18" charset="0"/>
                      </a:rPr>
                      <m:t>𝝆</m:t>
                    </m:r>
                    <m:r>
                      <a:rPr lang="fr-FR" sz="2200" b="1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fr-FR" sz="2200" b="1" dirty="0"/>
                  <a:t> 8,9 g·cm</a:t>
                </a:r>
                <a:r>
                  <a:rPr lang="fr-FR" sz="2200" b="1" baseline="30000" dirty="0"/>
                  <a:t>-3</a:t>
                </a:r>
                <a:r>
                  <a:rPr lang="fr-FR" sz="2200" b="1" dirty="0"/>
                  <a:t> ; Ln</a:t>
                </a:r>
                <a:r>
                  <a:rPr lang="fr-FR" sz="2200" b="1" baseline="-25000" dirty="0"/>
                  <a:t>2</a:t>
                </a:r>
                <a:r>
                  <a:rPr lang="fr-FR" sz="2200" b="1" dirty="0"/>
                  <a:t> = 0,7.</a:t>
                </a:r>
                <a:endParaRPr lang="fr-FR" b="1" dirty="0"/>
              </a:p>
            </p:txBody>
          </p:sp>
        </mc:Choice>
        <mc:Fallback xmlns="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B3458A7C-7532-4A22-896B-4E62B63639B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904" t="-14679" b="-733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7FD533-1F4F-4BEE-A23C-58A47814F1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3600" dirty="0"/>
              <a:t>A) 4 </a:t>
            </a:r>
          </a:p>
          <a:p>
            <a:pPr marL="0" indent="0">
              <a:buNone/>
            </a:pPr>
            <a:r>
              <a:rPr lang="en-US" sz="3600" dirty="0"/>
              <a:t>B) 4 x 10</a:t>
            </a:r>
            <a:r>
              <a:rPr lang="en-US" sz="3600" baseline="30000" dirty="0"/>
              <a:t>-2</a:t>
            </a:r>
            <a:endParaRPr lang="fr-FR" sz="3600" dirty="0"/>
          </a:p>
          <a:p>
            <a:pPr marL="0" indent="0">
              <a:buNone/>
            </a:pPr>
            <a:r>
              <a:rPr lang="en-US" sz="3600" dirty="0"/>
              <a:t>C) 2 x 10</a:t>
            </a:r>
            <a:r>
              <a:rPr lang="en-US" sz="3600" baseline="30000" dirty="0"/>
              <a:t>-4</a:t>
            </a:r>
            <a:endParaRPr lang="fr-FR" sz="3600" dirty="0"/>
          </a:p>
          <a:p>
            <a:pPr marL="0" indent="0">
              <a:buNone/>
            </a:pPr>
            <a:r>
              <a:rPr lang="en-US" sz="3600" dirty="0"/>
              <a:t>D) 3</a:t>
            </a:r>
            <a:endParaRPr lang="fr-FR" sz="3600" dirty="0"/>
          </a:p>
          <a:p>
            <a:pPr marL="0" indent="0">
              <a:buNone/>
            </a:pPr>
            <a:r>
              <a:rPr lang="fr-FR" sz="3600" dirty="0"/>
              <a:t>E) Les réponses A, B, C et D sont fausses.</a:t>
            </a:r>
          </a:p>
          <a:p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E03E389-66F0-5645-8B40-87142285262E}"/>
              </a:ext>
            </a:extLst>
          </p:cNvPr>
          <p:cNvSpPr txBox="1"/>
          <p:nvPr/>
        </p:nvSpPr>
        <p:spPr>
          <a:xfrm>
            <a:off x="4267200" y="131379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059080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B29A8A-FBCC-4385-A531-0536BF766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8 : A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7497E7-5453-409C-8B3B-2D42A95552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dirty="0">
              <a:ea typeface="Cambria Math" panose="02040503050406030204" pitchFamily="18" charset="0"/>
            </a:endParaRPr>
          </a:p>
          <a:p>
            <a:pPr marL="0" indent="0">
              <a:buNone/>
            </a:pPr>
            <a:endParaRPr lang="fr-FR" dirty="0">
              <a:ea typeface="Cambria Math" panose="02040503050406030204" pitchFamily="18" charset="0"/>
            </a:endParaRPr>
          </a:p>
          <a:p>
            <a:pPr marL="0" indent="0">
              <a:buNone/>
            </a:pPr>
            <a:r>
              <a:rPr lang="fr-FR" dirty="0"/>
              <a:t>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Encre 3">
                <a:extLst>
                  <a:ext uri="{FF2B5EF4-FFF2-40B4-BE49-F238E27FC236}">
                    <a16:creationId xmlns:a16="http://schemas.microsoft.com/office/drawing/2014/main" id="{6491A082-6969-7948-867C-060860E4209D}"/>
                  </a:ext>
                </a:extLst>
              </p14:cNvPr>
              <p14:cNvContentPartPr/>
              <p14:nvPr/>
            </p14:nvContentPartPr>
            <p14:xfrm>
              <a:off x="3877705" y="4591130"/>
              <a:ext cx="238320" cy="267480"/>
            </p14:xfrm>
          </p:contentPart>
        </mc:Choice>
        <mc:Fallback xmlns="">
          <p:pic>
            <p:nvPicPr>
              <p:cNvPr id="4" name="Encre 3">
                <a:extLst>
                  <a:ext uri="{FF2B5EF4-FFF2-40B4-BE49-F238E27FC236}">
                    <a16:creationId xmlns:a16="http://schemas.microsoft.com/office/drawing/2014/main" id="{6491A082-6969-7948-867C-060860E4209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868705" y="4582130"/>
                <a:ext cx="255960" cy="285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Encre 4">
                <a:extLst>
                  <a:ext uri="{FF2B5EF4-FFF2-40B4-BE49-F238E27FC236}">
                    <a16:creationId xmlns:a16="http://schemas.microsoft.com/office/drawing/2014/main" id="{0692340F-C999-DA47-8F4D-A1E50643C754}"/>
                  </a:ext>
                </a:extLst>
              </p14:cNvPr>
              <p14:cNvContentPartPr/>
              <p14:nvPr/>
            </p14:nvContentPartPr>
            <p14:xfrm>
              <a:off x="4532554" y="4332419"/>
              <a:ext cx="91080" cy="168840"/>
            </p14:xfrm>
          </p:contentPart>
        </mc:Choice>
        <mc:Fallback xmlns="">
          <p:pic>
            <p:nvPicPr>
              <p:cNvPr id="5" name="Encre 4">
                <a:extLst>
                  <a:ext uri="{FF2B5EF4-FFF2-40B4-BE49-F238E27FC236}">
                    <a16:creationId xmlns:a16="http://schemas.microsoft.com/office/drawing/2014/main" id="{0692340F-C999-DA47-8F4D-A1E50643C75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523914" y="4323419"/>
                <a:ext cx="108720" cy="1864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Image 6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0D50D23A-5492-634E-877E-911FA4142A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1668806"/>
            <a:ext cx="7518400" cy="4546600"/>
          </a:xfrm>
          <a:prstGeom prst="rect">
            <a:avLst/>
          </a:prstGeom>
        </p:spPr>
      </p:pic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96F920E9-70E7-D74A-8755-367379D2515C}"/>
              </a:ext>
            </a:extLst>
          </p:cNvPr>
          <p:cNvCxnSpPr/>
          <p:nvPr/>
        </p:nvCxnSpPr>
        <p:spPr>
          <a:xfrm flipV="1">
            <a:off x="4116025" y="5056094"/>
            <a:ext cx="267716" cy="9413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B2579AA8-2008-E240-A0AB-576DE03A9755}"/>
              </a:ext>
            </a:extLst>
          </p:cNvPr>
          <p:cNvCxnSpPr>
            <a:cxnSpLocks/>
          </p:cNvCxnSpPr>
          <p:nvPr/>
        </p:nvCxnSpPr>
        <p:spPr>
          <a:xfrm>
            <a:off x="4623634" y="4858610"/>
            <a:ext cx="0" cy="1033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69254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7B6824-7B8B-4F2A-B7A1-13E90EB72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QCM 9 :</a:t>
            </a:r>
            <a:r>
              <a:rPr lang="fr-FR" b="1" dirty="0"/>
              <a:t> </a:t>
            </a:r>
            <a:r>
              <a:rPr lang="fr-FR" sz="2200" b="1" dirty="0"/>
              <a:t>Soit l’atome de fer (Z=26). Les énergies de ses électrons sont (en keV) : WK = -0,1913 ; WL = -0,0478 ; WM = -0,0213. Un électron de la couche K est expulsé. hors de l’atome. Quels sont les phénomènes observables ?</a:t>
            </a:r>
            <a:r>
              <a:rPr lang="fr-FR" sz="2200" dirty="0"/>
              <a:t> 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E1DA08-FF85-4AD1-B9E7-9C79A5880E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fr-FR" sz="2800" dirty="0"/>
              <a:t>A) L’émission d’un photon de fluorescence d’énergie E = 122,2 eV</a:t>
            </a:r>
          </a:p>
          <a:p>
            <a:pPr marL="0" indent="0">
              <a:buNone/>
            </a:pPr>
            <a:r>
              <a:rPr lang="fr-FR" sz="2800" dirty="0"/>
              <a:t>B) L’émission d’un d’électron d’Auger d’énergie E = 47,8 eV</a:t>
            </a:r>
          </a:p>
          <a:p>
            <a:pPr marL="0" indent="0">
              <a:buNone/>
            </a:pPr>
            <a:r>
              <a:rPr lang="fr-FR" sz="2800" dirty="0"/>
              <a:t>C) L’émission d’un photon de fluorescence d’énergie E = 4,8 eV</a:t>
            </a:r>
          </a:p>
          <a:p>
            <a:pPr marL="0" indent="0">
              <a:buNone/>
            </a:pPr>
            <a:r>
              <a:rPr lang="fr-FR" sz="2800" dirty="0"/>
              <a:t>D) L’émission d’un photon de fluorescence d’énergie E = 26,5 eV</a:t>
            </a:r>
          </a:p>
          <a:p>
            <a:pPr marL="0" indent="0">
              <a:buNone/>
            </a:pPr>
            <a:r>
              <a:rPr lang="fr-FR" sz="2800" dirty="0"/>
              <a:t>E) Les propositions A, B, C et D sont fausses.</a:t>
            </a:r>
          </a:p>
        </p:txBody>
      </p:sp>
    </p:spTree>
    <p:extLst>
      <p:ext uri="{BB962C8B-B14F-4D97-AF65-F5344CB8AC3E}">
        <p14:creationId xmlns:p14="http://schemas.microsoft.com/office/powerpoint/2010/main" val="11021965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38767D-1AEB-4580-A033-C51DCA1C3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9 : D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882405-FBAC-46E0-A63D-AAB6A855D0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/>
              <a:t>A) </a:t>
            </a:r>
            <a:r>
              <a:rPr lang="fr-FR" u="sng" dirty="0"/>
              <a:t>Faux</a:t>
            </a:r>
            <a:r>
              <a:rPr lang="fr-FR" dirty="0"/>
              <a:t> : AUGER ! Un électron de la couche L comble la couche K, émettant un photon d’énergie E</a:t>
            </a:r>
            <a:r>
              <a:rPr lang="fr-FR" baseline="-25000" dirty="0"/>
              <a:t>(L</a:t>
            </a:r>
            <a:r>
              <a:rPr lang="fr-FR" baseline="-25000" dirty="0">
                <a:sym typeface="Wingdings" pitchFamily="2" charset="2"/>
              </a:rPr>
              <a:t></a:t>
            </a:r>
            <a:r>
              <a:rPr lang="fr-FR" baseline="-25000" dirty="0"/>
              <a:t>K)</a:t>
            </a:r>
            <a:r>
              <a:rPr lang="fr-FR" dirty="0"/>
              <a:t> = </a:t>
            </a:r>
            <a:r>
              <a:rPr lang="fr-FR" dirty="0" err="1"/>
              <a:t>W</a:t>
            </a:r>
            <a:r>
              <a:rPr lang="fr-FR" baseline="-25000" dirty="0" err="1"/>
              <a:t>k</a:t>
            </a:r>
            <a:r>
              <a:rPr lang="fr-FR" dirty="0"/>
              <a:t> – W</a:t>
            </a:r>
            <a:r>
              <a:rPr lang="fr-FR" baseline="-25000" dirty="0"/>
              <a:t>L</a:t>
            </a:r>
            <a:r>
              <a:rPr lang="fr-FR" dirty="0"/>
              <a:t> = 191,3 – 47,8 = 143,5 eV puis le photon émis d’énergie E</a:t>
            </a:r>
            <a:r>
              <a:rPr lang="fr-FR" baseline="-25000" dirty="0"/>
              <a:t>(L</a:t>
            </a:r>
            <a:r>
              <a:rPr lang="fr-FR" baseline="-25000" dirty="0">
                <a:sym typeface="Wingdings" pitchFamily="2" charset="2"/>
              </a:rPr>
              <a:t></a:t>
            </a:r>
            <a:r>
              <a:rPr lang="fr-FR" baseline="-25000" dirty="0"/>
              <a:t>K)</a:t>
            </a:r>
            <a:r>
              <a:rPr lang="fr-FR" dirty="0"/>
              <a:t> expulse un électron de la couche M, soit </a:t>
            </a:r>
            <a:r>
              <a:rPr lang="fr-FR" dirty="0" err="1"/>
              <a:t>T</a:t>
            </a:r>
            <a:r>
              <a:rPr lang="fr-FR" dirty="0"/>
              <a:t> = E</a:t>
            </a:r>
            <a:r>
              <a:rPr lang="fr-FR" baseline="-25000" dirty="0"/>
              <a:t>(L</a:t>
            </a:r>
            <a:r>
              <a:rPr lang="fr-FR" baseline="-25000" dirty="0">
                <a:sym typeface="Wingdings" pitchFamily="2" charset="2"/>
              </a:rPr>
              <a:t></a:t>
            </a:r>
            <a:r>
              <a:rPr lang="fr-FR" baseline="-25000" dirty="0"/>
              <a:t>K)</a:t>
            </a:r>
            <a:r>
              <a:rPr lang="fr-FR" dirty="0"/>
              <a:t> – W</a:t>
            </a:r>
            <a:r>
              <a:rPr lang="fr-FR" baseline="-25000" dirty="0"/>
              <a:t>M</a:t>
            </a:r>
            <a:r>
              <a:rPr lang="fr-FR" dirty="0"/>
              <a:t> = 143,5 – 47,8 = 122,2 eV</a:t>
            </a:r>
          </a:p>
          <a:p>
            <a:pPr marL="0" indent="0">
              <a:buNone/>
            </a:pPr>
            <a:r>
              <a:rPr lang="fr-FR" dirty="0"/>
              <a:t>B) </a:t>
            </a:r>
            <a:r>
              <a:rPr lang="fr-FR" u="sng" dirty="0"/>
              <a:t>Faux</a:t>
            </a:r>
            <a:r>
              <a:rPr lang="fr-FR" dirty="0"/>
              <a:t> : FLUORESCENCE ! Un électron libre va combler la couche L, émet un photon d’énergie E</a:t>
            </a:r>
            <a:r>
              <a:rPr lang="fr-FR" baseline="-25000" dirty="0"/>
              <a:t>L</a:t>
            </a:r>
            <a:r>
              <a:rPr lang="fr-FR" dirty="0"/>
              <a:t> = 47,8 eV </a:t>
            </a:r>
          </a:p>
          <a:p>
            <a:pPr marL="0" indent="0">
              <a:buNone/>
            </a:pPr>
            <a:r>
              <a:rPr lang="fr-FR" dirty="0"/>
              <a:t>C) </a:t>
            </a:r>
            <a:r>
              <a:rPr lang="fr-FR" u="sng" dirty="0"/>
              <a:t>Faux</a:t>
            </a:r>
            <a:r>
              <a:rPr lang="fr-FR" dirty="0"/>
              <a:t> : AUGER ! Un électron de la couche M comble la couche L, émettant un photon d’énergie E</a:t>
            </a:r>
            <a:r>
              <a:rPr lang="fr-FR" baseline="-25000" dirty="0"/>
              <a:t>(M</a:t>
            </a:r>
            <a:r>
              <a:rPr lang="fr-FR" baseline="-25000" dirty="0">
                <a:sym typeface="Wingdings" pitchFamily="2" charset="2"/>
              </a:rPr>
              <a:t></a:t>
            </a:r>
            <a:r>
              <a:rPr lang="fr-FR" baseline="-25000" dirty="0"/>
              <a:t>L)</a:t>
            </a:r>
            <a:r>
              <a:rPr lang="fr-FR" dirty="0"/>
              <a:t> = W</a:t>
            </a:r>
            <a:r>
              <a:rPr lang="fr-FR" baseline="-25000" dirty="0"/>
              <a:t>L</a:t>
            </a:r>
            <a:r>
              <a:rPr lang="fr-FR" dirty="0"/>
              <a:t> – W</a:t>
            </a:r>
            <a:r>
              <a:rPr lang="fr-FR" baseline="-25000" dirty="0"/>
              <a:t>M</a:t>
            </a:r>
            <a:r>
              <a:rPr lang="fr-FR" dirty="0"/>
              <a:t> = 47,8 – 21,3 = 26,5 eV puis le photon émis d’énergie E</a:t>
            </a:r>
            <a:r>
              <a:rPr lang="fr-FR" baseline="-25000" dirty="0"/>
              <a:t>(M</a:t>
            </a:r>
            <a:r>
              <a:rPr lang="fr-FR" baseline="-25000" dirty="0">
                <a:sym typeface="Wingdings" pitchFamily="2" charset="2"/>
              </a:rPr>
              <a:t></a:t>
            </a:r>
            <a:r>
              <a:rPr lang="fr-FR" baseline="-25000" dirty="0"/>
              <a:t>L)</a:t>
            </a:r>
            <a:r>
              <a:rPr lang="fr-FR" dirty="0"/>
              <a:t> expulse un électron de la couche M, soit </a:t>
            </a:r>
            <a:r>
              <a:rPr lang="fr-FR" dirty="0" err="1"/>
              <a:t>T</a:t>
            </a:r>
            <a:r>
              <a:rPr lang="fr-FR" dirty="0"/>
              <a:t> = E</a:t>
            </a:r>
            <a:r>
              <a:rPr lang="fr-FR" baseline="-25000" dirty="0"/>
              <a:t>(M</a:t>
            </a:r>
            <a:r>
              <a:rPr lang="fr-FR" baseline="-25000" dirty="0">
                <a:sym typeface="Wingdings" pitchFamily="2" charset="2"/>
              </a:rPr>
              <a:t></a:t>
            </a:r>
            <a:r>
              <a:rPr lang="fr-FR" baseline="-25000" dirty="0"/>
              <a:t>L) </a:t>
            </a:r>
            <a:r>
              <a:rPr lang="fr-FR" dirty="0"/>
              <a:t>- W</a:t>
            </a:r>
            <a:r>
              <a:rPr lang="fr-FR" baseline="-25000" dirty="0"/>
              <a:t>M</a:t>
            </a:r>
            <a:r>
              <a:rPr lang="fr-FR" dirty="0"/>
              <a:t> = 26,5 – 21,3 = 4,8 eV </a:t>
            </a:r>
          </a:p>
          <a:p>
            <a:pPr marL="0" indent="0">
              <a:buNone/>
            </a:pPr>
            <a:r>
              <a:rPr lang="fr-FR" dirty="0"/>
              <a:t>D) </a:t>
            </a:r>
            <a:r>
              <a:rPr lang="fr-FR" u="sng" dirty="0"/>
              <a:t>Vrai</a:t>
            </a:r>
            <a:r>
              <a:rPr lang="fr-FR" dirty="0"/>
              <a:t> : un électron de la couche M comble la couche L, émettant un photon d’énergie E</a:t>
            </a:r>
            <a:r>
              <a:rPr lang="fr-FR" baseline="-25000" dirty="0"/>
              <a:t>(M</a:t>
            </a:r>
            <a:r>
              <a:rPr lang="fr-FR" baseline="-25000" dirty="0">
                <a:sym typeface="Wingdings" pitchFamily="2" charset="2"/>
              </a:rPr>
              <a:t></a:t>
            </a:r>
            <a:r>
              <a:rPr lang="fr-FR" baseline="-25000" dirty="0"/>
              <a:t>L)</a:t>
            </a:r>
            <a:r>
              <a:rPr lang="fr-FR" dirty="0"/>
              <a:t> = W</a:t>
            </a:r>
            <a:r>
              <a:rPr lang="fr-FR" baseline="-25000" dirty="0"/>
              <a:t>L</a:t>
            </a:r>
            <a:r>
              <a:rPr lang="fr-FR" dirty="0"/>
              <a:t> – W</a:t>
            </a:r>
            <a:r>
              <a:rPr lang="fr-FR" baseline="-25000" dirty="0"/>
              <a:t>M</a:t>
            </a:r>
            <a:r>
              <a:rPr lang="fr-FR" dirty="0"/>
              <a:t> = 47,8 – 21,3 = 26,5 eV</a:t>
            </a:r>
          </a:p>
          <a:p>
            <a:pPr marL="0" indent="0">
              <a:buNone/>
            </a:pPr>
            <a:r>
              <a:rPr lang="fr-FR" dirty="0"/>
              <a:t>E) </a:t>
            </a:r>
            <a:r>
              <a:rPr lang="fr-FR" u="sng" dirty="0"/>
              <a:t>Faux </a:t>
            </a:r>
            <a:endParaRPr lang="fr-FR" dirty="0"/>
          </a:p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510872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6E6CC4-DBF2-412E-B90C-5C22A2662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337919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fr-FR" dirty="0"/>
              <a:t>QCM 10 : </a:t>
            </a:r>
            <a:r>
              <a:rPr lang="fr-FR" sz="2700" b="1" dirty="0"/>
              <a:t>Calculez l’énergie de liaison des nucléons (en MeV) du samarium (Z=62) de masse molaire atomique = 150,360 u. Données : Masses : du proton = 1.007 ; du neutron = 1.009 ; de l’électron = 0.00055</a:t>
            </a:r>
            <a:br>
              <a:rPr lang="fr-FR" sz="2700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A2197E8-8519-4DA3-8F7F-A507B23778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579370"/>
            <a:ext cx="10058400" cy="3931920"/>
          </a:xfrm>
        </p:spPr>
        <p:txBody>
          <a:bodyPr/>
          <a:lstStyle/>
          <a:p>
            <a:pPr marL="0" indent="0">
              <a:buNone/>
            </a:pPr>
            <a:r>
              <a:rPr lang="fr-FR" sz="2800" dirty="0"/>
              <a:t>A) 806</a:t>
            </a:r>
          </a:p>
          <a:p>
            <a:pPr marL="0" indent="0">
              <a:buNone/>
            </a:pPr>
            <a:r>
              <a:rPr lang="fr-FR" sz="2800" dirty="0"/>
              <a:t>B) 690</a:t>
            </a:r>
          </a:p>
          <a:p>
            <a:pPr marL="0" indent="0">
              <a:buNone/>
            </a:pPr>
            <a:r>
              <a:rPr lang="fr-FR" sz="2800" dirty="0"/>
              <a:t>C) 850</a:t>
            </a:r>
          </a:p>
          <a:p>
            <a:pPr marL="0" indent="0">
              <a:buNone/>
            </a:pPr>
            <a:r>
              <a:rPr lang="fr-FR" sz="2800" dirty="0"/>
              <a:t>D) 780</a:t>
            </a:r>
          </a:p>
          <a:p>
            <a:pPr marL="0" indent="0">
              <a:buNone/>
            </a:pPr>
            <a:r>
              <a:rPr lang="fr-FR" sz="2800" dirty="0"/>
              <a:t>E) 640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264500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56137F-07B6-41F3-B66A-25AFDFC59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10 : A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EF9FCD-E60E-4EAC-8231-62762B49F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dirty="0"/>
              <a:t>ΔM= Masse des nucléons – masse du noyau = (1,007*62 + 1,009 * 88) – 150,36 = 0,866</a:t>
            </a:r>
          </a:p>
          <a:p>
            <a:r>
              <a:rPr lang="fr-FR" sz="2800" dirty="0"/>
              <a:t> </a:t>
            </a:r>
          </a:p>
          <a:p>
            <a:r>
              <a:rPr lang="fr-FR" sz="2800" dirty="0"/>
              <a:t>Energie de liaison = 0,866* 931,5 = environ 806 MeV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187549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4EE4AB-2371-4E76-B541-B795F7FE8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033119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fr-FR" dirty="0"/>
              <a:t>QCM 11 : </a:t>
            </a:r>
            <a:r>
              <a:rPr lang="fr-FR" sz="4000" b="1" dirty="0"/>
              <a:t>A propos des facteurs de stabilités, donnez-la (les) proposition(s) vraie(s) :</a:t>
            </a:r>
            <a:br>
              <a:rPr lang="fr-FR" sz="4000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0F398C-C64B-463A-A1E9-5FE8828EB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487322"/>
            <a:ext cx="10058400" cy="3931920"/>
          </a:xfrm>
        </p:spPr>
        <p:txBody>
          <a:bodyPr/>
          <a:lstStyle/>
          <a:p>
            <a:pPr marL="0" indent="0">
              <a:buNone/>
            </a:pPr>
            <a:r>
              <a:rPr lang="fr-FR" sz="2400" dirty="0"/>
              <a:t>A) Avec l’énergie de liaison par nucléons, le pic de stabilité est pour le Nickel 60 avec 9,5 MeV</a:t>
            </a:r>
          </a:p>
          <a:p>
            <a:pPr marL="0" indent="0">
              <a:buNone/>
            </a:pPr>
            <a:r>
              <a:rPr lang="fr-FR" sz="2400" dirty="0"/>
              <a:t>B) Les pics de stabilités sont dû aux nombres magiques.</a:t>
            </a:r>
          </a:p>
          <a:p>
            <a:pPr marL="0" indent="0">
              <a:buNone/>
            </a:pPr>
            <a:r>
              <a:rPr lang="fr-FR" sz="2400" dirty="0"/>
              <a:t>C) Les noyaux avec le nombre de protons et de neutrons impairs sont stables car le nombre de nucléons est pairs</a:t>
            </a:r>
          </a:p>
          <a:p>
            <a:pPr marL="0" indent="0">
              <a:buNone/>
            </a:pPr>
            <a:r>
              <a:rPr lang="fr-FR" sz="2400" dirty="0"/>
              <a:t>D) Les noyaux stables de A&gt;20, le sont grâce à un nombre de neutron supérieur et reste sur la première bissectrice</a:t>
            </a:r>
          </a:p>
          <a:p>
            <a:pPr marL="0" indent="0">
              <a:buNone/>
            </a:pPr>
            <a:r>
              <a:rPr lang="fr-FR" sz="2400" dirty="0"/>
              <a:t>E) Les propositions A, B, C et D sont fausses.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18545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FE8D1E-856E-4DFA-9DD9-66934A875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11 : B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EEDBAE6-2770-4FA7-88F7-5663886C9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800" dirty="0"/>
              <a:t>A) Avec l’énergie de liaison par nucléons, le pic de stabilité est pour le Nickel 60 avec </a:t>
            </a:r>
            <a:r>
              <a:rPr lang="fr-FR" sz="2800" strike="sngStrike" dirty="0"/>
              <a:t>9,5 MeV </a:t>
            </a:r>
            <a:r>
              <a:rPr lang="fr-FR" sz="2800" b="1" dirty="0"/>
              <a:t>8,5 MeV</a:t>
            </a:r>
            <a:endParaRPr lang="fr-FR" sz="2800" dirty="0"/>
          </a:p>
          <a:p>
            <a:pPr marL="0" indent="0">
              <a:buNone/>
            </a:pPr>
            <a:r>
              <a:rPr lang="fr-FR" sz="2800" b="1" dirty="0"/>
              <a:t>B) Vrai </a:t>
            </a:r>
            <a:endParaRPr lang="fr-FR" sz="2800" dirty="0"/>
          </a:p>
          <a:p>
            <a:pPr marL="0" indent="0">
              <a:buNone/>
            </a:pPr>
            <a:r>
              <a:rPr lang="fr-FR" sz="2800" dirty="0"/>
              <a:t>C) Non, il n’y a que 5 noyaux stables </a:t>
            </a:r>
          </a:p>
          <a:p>
            <a:pPr marL="0" indent="0">
              <a:buNone/>
            </a:pPr>
            <a:r>
              <a:rPr lang="fr-FR" sz="2800" dirty="0"/>
              <a:t>D) Alors oui mais ils ne sont pas sur la première bissectrice</a:t>
            </a:r>
          </a:p>
          <a:p>
            <a:pPr marL="0" indent="0">
              <a:buNone/>
            </a:pPr>
            <a:r>
              <a:rPr lang="fr-FR" sz="2800" dirty="0"/>
              <a:t>E)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074962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25717C-2ACE-4792-94A6-45BB035FD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249072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fr-FR" dirty="0"/>
              <a:t>QCM 12 : </a:t>
            </a:r>
            <a:r>
              <a:rPr lang="fr-FR" sz="2200" b="1" dirty="0" err="1"/>
              <a:t>Tartinebiscotte</a:t>
            </a:r>
            <a:r>
              <a:rPr lang="fr-FR" sz="2200" b="1" dirty="0"/>
              <a:t> et </a:t>
            </a:r>
            <a:r>
              <a:rPr lang="fr-FR" sz="2200" b="1" dirty="0" err="1"/>
              <a:t>Thomss_f</a:t>
            </a:r>
            <a:r>
              <a:rPr lang="fr-FR" sz="2200" b="1" dirty="0"/>
              <a:t> dansaient sur du colonel </a:t>
            </a:r>
            <a:r>
              <a:rPr lang="fr-FR" sz="2200" b="1" dirty="0" err="1"/>
              <a:t>Reyel</a:t>
            </a:r>
            <a:r>
              <a:rPr lang="fr-FR" sz="2200" b="1" dirty="0"/>
              <a:t>. En trébuchant, ils tombent et fissionnent un noyau d’uranium 235 en un noyau Sr 94 et de Xe 139 ainsi que 2 neutrons. Calculez l’énergie libérée par la réaction en MeV</a:t>
            </a:r>
            <a:br>
              <a:rPr lang="fr-FR" sz="2200" b="1" dirty="0"/>
            </a:br>
            <a:br>
              <a:rPr lang="fr-FR" sz="2200" dirty="0"/>
            </a:br>
            <a:r>
              <a:rPr lang="fr-FR" sz="2200" b="1" dirty="0"/>
              <a:t>Données : Masses : du proton = 1.007 ; du neutron = 1.009 ; de l’électron = 0.00055 ; de l’uranium : 235,043 u ; du Strontium : 93,915 u ; du Xénon : 139,921 u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6F57168-88BE-4399-9BB2-C9BAC70D6E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620672"/>
            <a:ext cx="10058400" cy="3931920"/>
          </a:xfrm>
        </p:spPr>
        <p:txBody>
          <a:bodyPr/>
          <a:lstStyle/>
          <a:p>
            <a:endParaRPr lang="fr-FR" dirty="0"/>
          </a:p>
          <a:p>
            <a:pPr marL="0" indent="0">
              <a:buNone/>
            </a:pPr>
            <a:r>
              <a:rPr lang="fr-FR" sz="2800" dirty="0"/>
              <a:t>A) 690</a:t>
            </a:r>
            <a:br>
              <a:rPr lang="fr-FR" sz="2800" dirty="0"/>
            </a:br>
            <a:r>
              <a:rPr lang="fr-FR" sz="2800" dirty="0"/>
              <a:t>B) 720</a:t>
            </a:r>
            <a:br>
              <a:rPr lang="fr-FR" sz="2800" dirty="0"/>
            </a:br>
            <a:r>
              <a:rPr lang="fr-FR" sz="2800" dirty="0"/>
              <a:t>C) 755</a:t>
            </a:r>
            <a:br>
              <a:rPr lang="fr-FR" sz="2800" dirty="0"/>
            </a:br>
            <a:r>
              <a:rPr lang="fr-FR" sz="2800" dirty="0"/>
              <a:t>D) 777</a:t>
            </a:r>
            <a:br>
              <a:rPr lang="fr-FR" sz="2800" dirty="0"/>
            </a:br>
            <a:r>
              <a:rPr lang="fr-FR" sz="2800" dirty="0"/>
              <a:t>E) 800</a:t>
            </a:r>
          </a:p>
          <a:p>
            <a:pPr marL="0" indent="0">
              <a:buNone/>
            </a:pPr>
            <a:r>
              <a:rPr lang="fr-FR" sz="2800" dirty="0"/>
              <a:t>F) 1124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249159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6B4FC3-CAFE-4600-94FF-52F12BCAF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12 : F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91E679-C5B7-4095-B90F-0D1F019A2C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800" dirty="0"/>
              <a:t>ΔM= masse de l’uranium- (Masse du strontium + Masse du xénon )</a:t>
            </a:r>
          </a:p>
          <a:p>
            <a:pPr marL="0" indent="0">
              <a:buNone/>
            </a:pPr>
            <a:r>
              <a:rPr lang="fr-FR" sz="2800" dirty="0"/>
              <a:t>E= ΔM* 931,5 </a:t>
            </a:r>
          </a:p>
          <a:p>
            <a:pPr marL="0" indent="0">
              <a:buNone/>
            </a:pPr>
            <a:r>
              <a:rPr lang="fr-FR" sz="2800" dirty="0"/>
              <a:t>E= 1124</a:t>
            </a:r>
          </a:p>
          <a:p>
            <a:pPr marL="0" indent="0">
              <a:buNone/>
            </a:pPr>
            <a:endParaRPr lang="fr-FR" sz="2800" dirty="0"/>
          </a:p>
          <a:p>
            <a:pPr marL="0" indent="0">
              <a:buNone/>
            </a:pPr>
            <a:r>
              <a:rPr lang="fr-FR" sz="2800" dirty="0"/>
              <a:t>Désolée </a:t>
            </a:r>
            <a:r>
              <a:rPr lang="fr-FR" sz="2800"/>
              <a:t>pour l’errata </a:t>
            </a:r>
            <a:endParaRPr lang="fr-FR" sz="28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826341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2D104E-FF33-4F1B-8790-7A8AD54CB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QCM 13 : </a:t>
            </a:r>
            <a:r>
              <a:rPr lang="fr-FR" sz="3100" b="1" dirty="0"/>
              <a:t>A propos des généralités radioactives, donnez-la (les) proposition(s) vraie(s) :</a:t>
            </a:r>
            <a:r>
              <a:rPr lang="fr-FR" sz="3100" dirty="0"/>
              <a:t> 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E5EAC1D-AA18-4334-9C73-E137DED3A1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sz="3200" dirty="0"/>
              <a:t>A) Une mutation radioactive est la modification spontanée du noyau d’un atome </a:t>
            </a:r>
          </a:p>
          <a:p>
            <a:pPr marL="0" indent="0">
              <a:buNone/>
            </a:pPr>
            <a:r>
              <a:rPr lang="fr-FR" sz="3200" dirty="0"/>
              <a:t>B) La conversion interne (transformation isobarique) </a:t>
            </a:r>
          </a:p>
          <a:p>
            <a:pPr marL="0" indent="0">
              <a:buNone/>
            </a:pPr>
            <a:r>
              <a:rPr lang="fr-FR" sz="3200" dirty="0"/>
              <a:t>C) Il y a toujours perte de masse</a:t>
            </a:r>
          </a:p>
          <a:p>
            <a:pPr marL="0" indent="0">
              <a:buNone/>
            </a:pPr>
            <a:r>
              <a:rPr lang="fr-FR" sz="3200" dirty="0"/>
              <a:t>D) Il y a toujours conservation de la charge </a:t>
            </a:r>
          </a:p>
          <a:p>
            <a:pPr marL="0" indent="0">
              <a:buNone/>
            </a:pPr>
            <a:r>
              <a:rPr lang="fr-FR" sz="3200" dirty="0"/>
              <a:t>E) Les propositions A, B, C et D sont fausses. </a:t>
            </a:r>
          </a:p>
        </p:txBody>
      </p:sp>
    </p:spTree>
    <p:extLst>
      <p:ext uri="{BB962C8B-B14F-4D97-AF65-F5344CB8AC3E}">
        <p14:creationId xmlns:p14="http://schemas.microsoft.com/office/powerpoint/2010/main" val="13427590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6146BA-4F0B-4582-BA68-F7DAC8B1A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13 : ACD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8D7A90-C34C-4931-897D-0E30558332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3200" b="1" dirty="0"/>
              <a:t>A) Vrai</a:t>
            </a:r>
            <a:endParaRPr lang="fr-FR" sz="3200" dirty="0"/>
          </a:p>
          <a:p>
            <a:pPr marL="0" indent="0">
              <a:buNone/>
            </a:pPr>
            <a:r>
              <a:rPr lang="fr-FR" sz="3200" dirty="0"/>
              <a:t>B) Attention la conversion interne est isomérique </a:t>
            </a:r>
          </a:p>
          <a:p>
            <a:pPr marL="0" indent="0">
              <a:buNone/>
            </a:pPr>
            <a:r>
              <a:rPr lang="fr-FR" sz="3200" b="1" dirty="0"/>
              <a:t>C) Vrai</a:t>
            </a:r>
            <a:endParaRPr lang="fr-FR" sz="3200" dirty="0"/>
          </a:p>
          <a:p>
            <a:pPr marL="0" indent="0">
              <a:buNone/>
            </a:pPr>
            <a:r>
              <a:rPr lang="fr-FR" sz="3200" b="1" dirty="0"/>
              <a:t>D) Vrai</a:t>
            </a:r>
            <a:endParaRPr lang="fr-FR" sz="32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222360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BB4F4D72-BFB3-4C23-B58C-9AC24DC2D3D3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1066800" y="1223619"/>
                <a:ext cx="10058400" cy="1371600"/>
              </a:xfrm>
            </p:spPr>
            <p:txBody>
              <a:bodyPr>
                <a:normAutofit fontScale="90000"/>
              </a:bodyPr>
              <a:lstStyle/>
              <a:p>
                <a:r>
                  <a:rPr lang="fr-FR" dirty="0"/>
                  <a:t>QCM 14 : </a:t>
                </a:r>
                <a:r>
                  <a:rPr lang="fr-FR" sz="2700" b="1" dirty="0"/>
                  <a:t>Soit la transformation : 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fr-FR" sz="2700" b="1" i="1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fr-FR" sz="2700" b="1" i="1">
                            <a:latin typeface="Cambria Math" panose="02040503050406030204" pitchFamily="18" charset="0"/>
                          </a:rPr>
                          <m:t>𝟗𝟖</m:t>
                        </m:r>
                      </m:sub>
                      <m:sup>
                        <m:r>
                          <a:rPr lang="fr-FR" sz="2700" b="1" i="1">
                            <a:latin typeface="Cambria Math" panose="02040503050406030204" pitchFamily="18" charset="0"/>
                          </a:rPr>
                          <m:t>𝟐𝟓𝟏</m:t>
                        </m:r>
                      </m:sup>
                      <m:e>
                        <m:r>
                          <a:rPr lang="fr-FR" sz="2700" b="1" i="1">
                            <a:latin typeface="Cambria Math" panose="02040503050406030204" pitchFamily="18" charset="0"/>
                          </a:rPr>
                          <m:t>𝑪𝒇</m:t>
                        </m:r>
                      </m:e>
                    </m:sPre>
                  </m:oMath>
                </a14:m>
                <a:r>
                  <a:rPr lang="fr-FR" sz="2700" b="1" dirty="0">
                    <a:sym typeface="Wingdings" panose="05000000000000000000" pitchFamily="2" charset="2"/>
                  </a:rPr>
                  <a:t>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fr-FR" sz="2700" b="1" i="1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fr-FR" sz="2700" b="1" i="1">
                            <a:latin typeface="Cambria Math" panose="02040503050406030204" pitchFamily="18" charset="0"/>
                          </a:rPr>
                          <m:t>𝟗𝟔</m:t>
                        </m:r>
                      </m:sub>
                      <m:sup>
                        <m:r>
                          <a:rPr lang="fr-FR" sz="2700" b="1" i="1">
                            <a:latin typeface="Cambria Math" panose="02040503050406030204" pitchFamily="18" charset="0"/>
                          </a:rPr>
                          <m:t>𝟐𝟒𝟕</m:t>
                        </m:r>
                      </m:sup>
                      <m:e>
                        <m:r>
                          <a:rPr lang="fr-FR" sz="2700" b="1" i="1">
                            <a:latin typeface="Cambria Math" panose="02040503050406030204" pitchFamily="18" charset="0"/>
                          </a:rPr>
                          <m:t>𝑪𝒎</m:t>
                        </m:r>
                      </m:e>
                    </m:sPre>
                  </m:oMath>
                </a14:m>
                <a:r>
                  <a:rPr lang="fr-FR" sz="2700" b="1" dirty="0"/>
                  <a:t>+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fr-FR" sz="2700" b="1" i="1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fr-FR" sz="2700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  <m:sup>
                        <m:r>
                          <a:rPr lang="fr-FR" sz="2700" b="1" i="1">
                            <a:latin typeface="Cambria Math" panose="02040503050406030204" pitchFamily="18" charset="0"/>
                          </a:rPr>
                          <m:t>𝟒</m:t>
                        </m:r>
                      </m:sup>
                      <m:e>
                        <m:r>
                          <a:rPr lang="fr-FR" sz="2700" b="1" i="1">
                            <a:latin typeface="Cambria Math" panose="02040503050406030204" pitchFamily="18" charset="0"/>
                          </a:rPr>
                          <m:t>𝑯𝒆</m:t>
                        </m:r>
                      </m:e>
                    </m:sPre>
                  </m:oMath>
                </a14:m>
                <a:r>
                  <a:rPr lang="fr-FR" sz="2700" b="1" dirty="0"/>
                  <a:t>. </a:t>
                </a:r>
                <a:br>
                  <a:rPr lang="fr-FR" sz="2700" b="1" dirty="0"/>
                </a:br>
                <a:r>
                  <a:rPr lang="fr-FR" sz="2700" b="1" dirty="0"/>
                  <a:t>Quelle est l’énergie libérée durant cette transformation ? Données : M(251 ; 98) = 251,1415 u ; M(247 ; 96) = 247,0704 u ; M(4;2) = 4,0026 u</a:t>
                </a:r>
                <a:r>
                  <a:rPr lang="fr-FR" sz="2700" dirty="0"/>
                  <a:t> </a:t>
                </a:r>
                <a:br>
                  <a:rPr lang="fr-FR" sz="2700" dirty="0"/>
                </a:br>
                <a:endParaRPr lang="fr-FR" dirty="0"/>
              </a:p>
            </p:txBody>
          </p:sp>
        </mc:Choice>
        <mc:Fallback xmlns="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BB4F4D72-BFB3-4C23-B58C-9AC24DC2D3D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066800" y="1223619"/>
                <a:ext cx="10058400" cy="1371600"/>
              </a:xfrm>
              <a:blipFill>
                <a:blip r:embed="rId2"/>
                <a:stretch>
                  <a:fillRect l="-2364" t="-46222" r="-24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22DAF5-2077-4CEC-8153-960BE8650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703195"/>
            <a:ext cx="10058400" cy="3931920"/>
          </a:xfrm>
        </p:spPr>
        <p:txBody>
          <a:bodyPr/>
          <a:lstStyle/>
          <a:p>
            <a:pPr marL="0" indent="0">
              <a:buNone/>
            </a:pPr>
            <a:r>
              <a:rPr lang="fr-FR" sz="2400" dirty="0"/>
              <a:t>A) 86,8 MeV </a:t>
            </a:r>
          </a:p>
          <a:p>
            <a:pPr marL="0" indent="0">
              <a:buNone/>
            </a:pPr>
            <a:r>
              <a:rPr lang="fr-FR" sz="2400" dirty="0"/>
              <a:t>B) 48,3 MeV</a:t>
            </a:r>
          </a:p>
          <a:p>
            <a:pPr marL="0" indent="0">
              <a:buNone/>
            </a:pPr>
            <a:r>
              <a:rPr lang="fr-FR" sz="2400" dirty="0"/>
              <a:t>C) 102,9 MeV</a:t>
            </a:r>
          </a:p>
          <a:p>
            <a:pPr marL="0" indent="0">
              <a:buNone/>
            </a:pPr>
            <a:r>
              <a:rPr lang="fr-FR" sz="2400" dirty="0"/>
              <a:t>D) 15,6 MeV</a:t>
            </a:r>
          </a:p>
          <a:p>
            <a:pPr marL="0" indent="0">
              <a:buNone/>
            </a:pPr>
            <a:r>
              <a:rPr lang="fr-FR" sz="2400" dirty="0"/>
              <a:t>E) 63,8 MeV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501785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DDEEDE-A8B9-4143-8DCA-6495C4CD0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14 : E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9B32EE4-B35B-4C97-9FA2-3B850F27B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800" dirty="0"/>
              <a:t>ΔM = 251,1415 - 247,0704 - 4,0026 = 0,0685 u, </a:t>
            </a:r>
          </a:p>
          <a:p>
            <a:pPr marL="0" indent="0">
              <a:buNone/>
            </a:pPr>
            <a:r>
              <a:rPr lang="fr-FR" sz="2800" dirty="0"/>
              <a:t>donc on a : E &lt; 68,5 MeV. </a:t>
            </a:r>
          </a:p>
          <a:p>
            <a:pPr marL="0" indent="0">
              <a:buNone/>
            </a:pPr>
            <a:r>
              <a:rPr lang="fr-FR" sz="2800" dirty="0"/>
              <a:t>Petite astuce pour trouver Ed dans ce genre de QCM : </a:t>
            </a:r>
          </a:p>
          <a:p>
            <a:pPr marL="0" indent="0">
              <a:buNone/>
            </a:pPr>
            <a:r>
              <a:rPr lang="fr-FR" sz="2800" dirty="0"/>
              <a:t>multipliez directement ΔM par 1000, puis choisissez la valeur un peu inférieure à ce que vous avez trouvé</a:t>
            </a:r>
          </a:p>
        </p:txBody>
      </p:sp>
    </p:spTree>
    <p:extLst>
      <p:ext uri="{BB962C8B-B14F-4D97-AF65-F5344CB8AC3E}">
        <p14:creationId xmlns:p14="http://schemas.microsoft.com/office/powerpoint/2010/main" val="25052948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93451081-A04C-42E2-A7CF-63DA08970A6C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r>
                  <a:rPr lang="fr-FR" dirty="0"/>
                  <a:t>QCM 15 : </a:t>
                </a:r>
                <a:r>
                  <a:rPr lang="fr-FR" sz="4000" b="1" dirty="0"/>
                  <a:t>Le cobalt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fr-FR" sz="4000" b="1" i="1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fr-FR" sz="4000" b="1" i="1">
                            <a:latin typeface="Cambria Math" panose="02040503050406030204" pitchFamily="18" charset="0"/>
                          </a:rPr>
                          <m:t>𝟐𝟕</m:t>
                        </m:r>
                      </m:sub>
                      <m:sup>
                        <m:r>
                          <a:rPr lang="fr-FR" sz="4000" b="1" i="1">
                            <a:latin typeface="Cambria Math" panose="02040503050406030204" pitchFamily="18" charset="0"/>
                          </a:rPr>
                          <m:t>𝟔𝟎</m:t>
                        </m:r>
                      </m:sup>
                      <m:e>
                        <m:r>
                          <a:rPr lang="fr-FR" sz="4000" b="1" i="1">
                            <a:latin typeface="Cambria Math" panose="02040503050406030204" pitchFamily="18" charset="0"/>
                          </a:rPr>
                          <m:t>𝑪𝒐</m:t>
                        </m:r>
                      </m:e>
                    </m:sPre>
                  </m:oMath>
                </a14:m>
                <a:r>
                  <a:rPr lang="fr-FR" sz="4000" b="1" dirty="0"/>
                  <a:t> se transforme en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fr-FR" sz="4000" b="1" i="1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fr-FR" sz="4000" b="1" i="1">
                            <a:latin typeface="Cambria Math" panose="02040503050406030204" pitchFamily="18" charset="0"/>
                          </a:rPr>
                          <m:t>𝟐𝟖</m:t>
                        </m:r>
                      </m:sub>
                      <m:sup>
                        <m:r>
                          <a:rPr lang="fr-FR" sz="4000" b="1" i="1">
                            <a:latin typeface="Cambria Math" panose="02040503050406030204" pitchFamily="18" charset="0"/>
                          </a:rPr>
                          <m:t>𝟔𝟎</m:t>
                        </m:r>
                      </m:sup>
                      <m:e>
                        <m:r>
                          <a:rPr lang="fr-FR" sz="4000" b="1" i="1">
                            <a:latin typeface="Cambria Math" panose="02040503050406030204" pitchFamily="18" charset="0"/>
                          </a:rPr>
                          <m:t>𝑵𝒊</m:t>
                        </m:r>
                      </m:e>
                    </m:sPre>
                    <m:r>
                      <a:rPr lang="fr-FR" sz="4000" b="1" i="1">
                        <a:latin typeface="Cambria Math" panose="02040503050406030204" pitchFamily="18" charset="0"/>
                      </a:rPr>
                      <m:t>. </m:t>
                    </m:r>
                  </m:oMath>
                </a14:m>
                <a:r>
                  <a:rPr lang="fr-FR" sz="4000" b="1" dirty="0"/>
                  <a:t>Donnez la (les) proposition(s) vraie(s) :</a:t>
                </a:r>
                <a:endParaRPr lang="fr-FR" dirty="0"/>
              </a:p>
            </p:txBody>
          </p:sp>
        </mc:Choice>
        <mc:Fallback xmlns="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93451081-A04C-42E2-A7CF-63DA08970A6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364" t="-7556" r="-182" b="-1066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4191F35-B0AC-443A-B2A0-C0735C8C4E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800" dirty="0"/>
              <a:t>A) C’est une désintégration β+</a:t>
            </a:r>
          </a:p>
          <a:p>
            <a:pPr marL="0" indent="0">
              <a:buNone/>
            </a:pPr>
            <a:r>
              <a:rPr lang="fr-FR" sz="2800" dirty="0"/>
              <a:t>B) C’est une désintégration β-</a:t>
            </a:r>
          </a:p>
          <a:p>
            <a:pPr marL="0" indent="0">
              <a:buNone/>
            </a:pPr>
            <a:r>
              <a:rPr lang="fr-FR" sz="2800" dirty="0"/>
              <a:t>C) Le spectre est continu de 0 à Emax </a:t>
            </a:r>
          </a:p>
          <a:p>
            <a:pPr marL="0" indent="0">
              <a:buNone/>
            </a:pPr>
            <a:r>
              <a:rPr lang="fr-FR" sz="2800" dirty="0"/>
              <a:t>D) Un antineutrino est émis </a:t>
            </a:r>
          </a:p>
          <a:p>
            <a:pPr marL="0" indent="0">
              <a:buNone/>
            </a:pPr>
            <a:r>
              <a:rPr lang="fr-FR" sz="2800" dirty="0"/>
              <a:t>E) Les propositions A, B, C et D sont fausses.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64961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0E3D87-3622-430B-92F0-9074A6304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15 :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E8037C-E34C-48A2-8842-C838C9DC8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800" dirty="0"/>
              <a:t>A) Faux voir B</a:t>
            </a:r>
          </a:p>
          <a:p>
            <a:pPr marL="0" indent="0">
              <a:buNone/>
            </a:pPr>
            <a:r>
              <a:rPr lang="fr-FR" sz="2800" b="1" dirty="0"/>
              <a:t>B) Vrai</a:t>
            </a:r>
            <a:endParaRPr lang="fr-FR" sz="2800" dirty="0"/>
          </a:p>
          <a:p>
            <a:pPr marL="0" indent="0">
              <a:buNone/>
            </a:pPr>
            <a:r>
              <a:rPr lang="fr-FR" sz="2800" dirty="0"/>
              <a:t>C) Faux : en théorie, mais en pratique il est décalé vers la gauche à cause des forces de Coulomb </a:t>
            </a:r>
          </a:p>
          <a:p>
            <a:pPr marL="0" indent="0">
              <a:buNone/>
            </a:pPr>
            <a:r>
              <a:rPr lang="fr-FR" sz="2800" b="1" dirty="0"/>
              <a:t>D) Vrai</a:t>
            </a:r>
            <a:endParaRPr lang="fr-FR" sz="28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12201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27528B-9578-46E5-8F3A-2378FE0C2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909294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fr-FR" dirty="0"/>
              <a:t>QCM 16 : </a:t>
            </a:r>
            <a:r>
              <a:rPr lang="fr-FR" sz="3100" b="1" dirty="0" err="1"/>
              <a:t>Yamitose</a:t>
            </a:r>
            <a:r>
              <a:rPr lang="fr-FR" sz="3100" b="1" dirty="0"/>
              <a:t> et </a:t>
            </a:r>
            <a:r>
              <a:rPr lang="fr-FR" sz="3100" b="1" dirty="0" err="1"/>
              <a:t>Cycloéxane</a:t>
            </a:r>
            <a:r>
              <a:rPr lang="fr-FR" sz="3100" b="1" dirty="0"/>
              <a:t>, 2 grands médecins nucléaires, ont une patiente atteinte d’un cancer de la thyroïde. A propose de ça donnez-la (les) proposition(s) vraie(s) :</a:t>
            </a:r>
            <a:br>
              <a:rPr lang="fr-FR" sz="3100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81DA591-C590-4AA9-9E0B-818E75F275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b="1" u="sng" dirty="0"/>
          </a:p>
          <a:p>
            <a:pPr marL="0" indent="0">
              <a:buNone/>
            </a:pPr>
            <a:r>
              <a:rPr lang="fr-FR" sz="2000" dirty="0"/>
              <a:t>A) Elles vont lui donner de l’iode 131 émetteur β- pour détruire les cellules</a:t>
            </a:r>
          </a:p>
          <a:p>
            <a:pPr marL="0" indent="0">
              <a:buNone/>
            </a:pPr>
            <a:r>
              <a:rPr lang="fr-FR" sz="2000" dirty="0"/>
              <a:t>B) Elles vont lui donner du </a:t>
            </a:r>
            <a:r>
              <a:rPr lang="fr-FR" sz="2000" dirty="0" err="1"/>
              <a:t>Thalium</a:t>
            </a:r>
            <a:r>
              <a:rPr lang="fr-FR" sz="2000" dirty="0"/>
              <a:t> 201 émetteur β- pour détruire les cellules</a:t>
            </a:r>
          </a:p>
          <a:p>
            <a:pPr marL="0" indent="0">
              <a:buNone/>
            </a:pPr>
            <a:r>
              <a:rPr lang="fr-FR" sz="2000" b="1" dirty="0"/>
              <a:t>Elles trouvent la bonne molécule pour détruire les cellules cancéreuses. </a:t>
            </a:r>
            <a:br>
              <a:rPr lang="fr-FR" sz="2000" b="1" dirty="0"/>
            </a:br>
            <a:r>
              <a:rPr lang="fr-FR" sz="2000" b="1" dirty="0"/>
              <a:t>A propos de cette molécule</a:t>
            </a:r>
            <a:endParaRPr lang="fr-FR" sz="2000" dirty="0"/>
          </a:p>
          <a:p>
            <a:pPr marL="0" indent="0">
              <a:buNone/>
            </a:pPr>
            <a:r>
              <a:rPr lang="fr-FR" sz="2000" dirty="0"/>
              <a:t>C) C’est un émetteur de photons gamma qui va permettre de visualiser l’efficacité du traitement</a:t>
            </a:r>
          </a:p>
          <a:p>
            <a:pPr marL="0" indent="0">
              <a:buNone/>
            </a:pPr>
            <a:r>
              <a:rPr lang="fr-FR" sz="2000" dirty="0"/>
              <a:t>D) Spectre de raie électromagnétique d’origine atomiques</a:t>
            </a:r>
          </a:p>
          <a:p>
            <a:pPr marL="0" indent="0">
              <a:buNone/>
            </a:pPr>
            <a:r>
              <a:rPr lang="fr-FR" sz="2000" dirty="0"/>
              <a:t>E) Les propositions A, B, C et D sont fausses.</a:t>
            </a:r>
          </a:p>
        </p:txBody>
      </p:sp>
    </p:spTree>
    <p:extLst>
      <p:ext uri="{BB962C8B-B14F-4D97-AF65-F5344CB8AC3E}">
        <p14:creationId xmlns:p14="http://schemas.microsoft.com/office/powerpoint/2010/main" val="10729520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7EED9E-55E6-4260-A202-68C5552EA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16 : AC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910CCF-90F5-4576-831D-C27ABDEB82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400" b="1" dirty="0"/>
              <a:t>A) Vrai</a:t>
            </a:r>
            <a:endParaRPr lang="fr-FR" sz="2400" dirty="0"/>
          </a:p>
          <a:p>
            <a:pPr marL="0" indent="0">
              <a:buNone/>
            </a:pPr>
            <a:r>
              <a:rPr lang="fr-FR" sz="2400" dirty="0"/>
              <a:t>B) Voir A : le </a:t>
            </a:r>
            <a:r>
              <a:rPr lang="fr-FR" sz="2400" dirty="0" err="1"/>
              <a:t>Thalium</a:t>
            </a:r>
            <a:r>
              <a:rPr lang="fr-FR" sz="2400" dirty="0"/>
              <a:t> 201 est utilisé pour visualiser l’irrigation du cœur, capture électronique </a:t>
            </a:r>
          </a:p>
          <a:p>
            <a:pPr marL="0" indent="0">
              <a:buNone/>
            </a:pPr>
            <a:r>
              <a:rPr lang="fr-FR" sz="2400" b="1" dirty="0"/>
              <a:t>C) Vrai</a:t>
            </a:r>
            <a:endParaRPr lang="fr-FR" sz="2400" dirty="0"/>
          </a:p>
          <a:p>
            <a:pPr marL="0" indent="0">
              <a:buNone/>
            </a:pPr>
            <a:r>
              <a:rPr lang="fr-FR" sz="2400" dirty="0"/>
              <a:t>D) origine nucléaire </a:t>
            </a:r>
          </a:p>
          <a:p>
            <a:pPr marL="0" indent="0">
              <a:buNone/>
            </a:pPr>
            <a:r>
              <a:rPr lang="fr-FR" sz="2400" dirty="0"/>
              <a:t>E)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72282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14A3DC-3721-4BC0-BF5D-FB7058790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/>
              <a:t>QCM 17 : </a:t>
            </a:r>
            <a:r>
              <a:rPr lang="fr-FR" sz="3600" b="1" dirty="0"/>
              <a:t>A propos des lois cinétiques, donnez la (les) proposition(s) vraie(s) :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3A467EC-0292-465D-90B4-15E040E6F9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sz="2800" dirty="0"/>
              <a:t>A) La constante radioactive à pour dimension l’inverse d’un temps</a:t>
            </a:r>
          </a:p>
          <a:p>
            <a:pPr marL="0" indent="0">
              <a:buNone/>
            </a:pPr>
            <a:r>
              <a:rPr lang="fr-FR" sz="2800" dirty="0"/>
              <a:t>B) Elle dépend des conditions physico-chimique du milieu</a:t>
            </a:r>
          </a:p>
          <a:p>
            <a:pPr marL="0" indent="0">
              <a:buNone/>
            </a:pPr>
            <a:r>
              <a:rPr lang="fr-FR" sz="2800" dirty="0"/>
              <a:t>C) La période radioactive à pour dimension l’inverse d’un temps</a:t>
            </a:r>
          </a:p>
          <a:p>
            <a:pPr marL="0" indent="0">
              <a:buNone/>
            </a:pPr>
            <a:r>
              <a:rPr lang="fr-FR" sz="2800" dirty="0"/>
              <a:t>D) La constante radioactive permet de calculer le nombre de radionucléides, quand la population initiale est réduite de moitié</a:t>
            </a:r>
          </a:p>
          <a:p>
            <a:pPr marL="0" indent="0">
              <a:buNone/>
            </a:pPr>
            <a:r>
              <a:rPr lang="fr-FR" sz="2800" dirty="0"/>
              <a:t>E) Les propositions A, B, C et D sont fausses.</a:t>
            </a:r>
          </a:p>
        </p:txBody>
      </p:sp>
    </p:spTree>
    <p:extLst>
      <p:ext uri="{BB962C8B-B14F-4D97-AF65-F5344CB8AC3E}">
        <p14:creationId xmlns:p14="http://schemas.microsoft.com/office/powerpoint/2010/main" val="42269507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84C6F9-4239-4A3A-820C-8CBDEE7A3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17 : A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613A3A-C1C2-4449-B140-3D2D6197B6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fr-FR" sz="2800" dirty="0"/>
              <a:t>A) </a:t>
            </a:r>
            <a:r>
              <a:rPr lang="fr-FR" sz="2800" u="sng" dirty="0"/>
              <a:t>Vrai</a:t>
            </a:r>
            <a:r>
              <a:rPr lang="fr-FR" sz="2800" dirty="0"/>
              <a:t> : La constante radioactive à pour dimension l’inverse d’un temps</a:t>
            </a:r>
          </a:p>
          <a:p>
            <a:pPr marL="0" indent="0">
              <a:buNone/>
            </a:pPr>
            <a:r>
              <a:rPr lang="fr-FR" sz="2800" dirty="0"/>
              <a:t>B) </a:t>
            </a:r>
            <a:r>
              <a:rPr lang="fr-FR" sz="2800" u="sng" dirty="0"/>
              <a:t>Faux</a:t>
            </a:r>
            <a:r>
              <a:rPr lang="fr-FR" sz="2800" dirty="0"/>
              <a:t> : Elle dépend </a:t>
            </a:r>
            <a:r>
              <a:rPr lang="fr-FR" sz="2800" b="1" i="1" u="sng" dirty="0"/>
              <a:t>PAS</a:t>
            </a:r>
            <a:r>
              <a:rPr lang="fr-FR" sz="2800" dirty="0"/>
              <a:t> des conditions physico-chimique du milieu</a:t>
            </a:r>
          </a:p>
          <a:p>
            <a:pPr marL="0" indent="0">
              <a:buNone/>
            </a:pPr>
            <a:r>
              <a:rPr lang="fr-FR" sz="2800" dirty="0"/>
              <a:t>C) </a:t>
            </a:r>
            <a:r>
              <a:rPr lang="fr-FR" sz="2800" u="sng" dirty="0"/>
              <a:t>Faux</a:t>
            </a:r>
            <a:r>
              <a:rPr lang="fr-FR" sz="2800" dirty="0"/>
              <a:t> : La période radioactive à pour dimension </a:t>
            </a:r>
            <a:r>
              <a:rPr lang="fr-FR" sz="2800" b="1" i="1" strike="sngStrike" dirty="0"/>
              <a:t>l’inverse d</a:t>
            </a:r>
            <a:r>
              <a:rPr lang="fr-FR" sz="2800" dirty="0"/>
              <a:t>’un temps</a:t>
            </a:r>
          </a:p>
          <a:p>
            <a:pPr marL="0" indent="0">
              <a:buNone/>
            </a:pPr>
            <a:r>
              <a:rPr lang="fr-FR" sz="2800" dirty="0"/>
              <a:t>D) </a:t>
            </a:r>
            <a:r>
              <a:rPr lang="fr-FR" sz="2800" u="sng" dirty="0"/>
              <a:t>Faux</a:t>
            </a:r>
            <a:r>
              <a:rPr lang="fr-FR" sz="2800" dirty="0"/>
              <a:t> : La constante radioactive permet de calculer le nombre de radionucléides, quand </a:t>
            </a:r>
            <a:r>
              <a:rPr lang="fr-FR" sz="2800" b="1" i="1" strike="sngStrike" dirty="0"/>
              <a:t>la population initiale est réduite de moitié</a:t>
            </a:r>
            <a:r>
              <a:rPr lang="fr-FR" sz="2800" b="1" i="1" dirty="0"/>
              <a:t> </a:t>
            </a:r>
            <a:r>
              <a:rPr lang="fr-FR" sz="2800" dirty="0"/>
              <a:t>Il ne reste plus que 37 % de la population initiale.</a:t>
            </a:r>
          </a:p>
          <a:p>
            <a:pPr marL="0" indent="0">
              <a:buNone/>
            </a:pPr>
            <a:r>
              <a:rPr lang="fr-FR" sz="2800" dirty="0"/>
              <a:t>E) </a:t>
            </a:r>
            <a:r>
              <a:rPr lang="fr-FR" sz="2800" u="sng" dirty="0"/>
              <a:t>Faux</a:t>
            </a:r>
          </a:p>
        </p:txBody>
      </p:sp>
    </p:spTree>
    <p:extLst>
      <p:ext uri="{BB962C8B-B14F-4D97-AF65-F5344CB8AC3E}">
        <p14:creationId xmlns:p14="http://schemas.microsoft.com/office/powerpoint/2010/main" val="10951432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139AF1-B94B-45D7-8B20-8D5590EB2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QCM 18 : </a:t>
            </a:r>
            <a:r>
              <a:rPr lang="fr-FR" sz="2700" b="1" dirty="0"/>
              <a:t>On procède à une injection d’Iode à 15 heures. Son activité est de 600 MBq, la période physique de l’iode est de 6 heures et sa période biologique de 2 heures. Quelle sera l’activité de l’iode à 19 heure 45 ? :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C7684C2-56BA-40F3-8523-90344BB059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3600" dirty="0"/>
              <a:t>A) 300</a:t>
            </a:r>
          </a:p>
          <a:p>
            <a:pPr marL="0" indent="0">
              <a:buNone/>
            </a:pPr>
            <a:r>
              <a:rPr lang="fr-FR" sz="3600" dirty="0"/>
              <a:t>B) 150</a:t>
            </a:r>
          </a:p>
          <a:p>
            <a:pPr marL="0" indent="0">
              <a:buNone/>
            </a:pPr>
            <a:r>
              <a:rPr lang="fr-FR" sz="3600" dirty="0"/>
              <a:t>C) 75</a:t>
            </a:r>
          </a:p>
          <a:p>
            <a:pPr marL="0" indent="0">
              <a:buNone/>
            </a:pPr>
            <a:r>
              <a:rPr lang="fr-FR" sz="3600" dirty="0"/>
              <a:t>D) 600</a:t>
            </a:r>
          </a:p>
          <a:p>
            <a:pPr marL="0" indent="0">
              <a:buNone/>
            </a:pPr>
            <a:r>
              <a:rPr lang="fr-FR" sz="3600" dirty="0"/>
              <a:t>E) Les propositions A, B, C et D sont fausses.</a:t>
            </a:r>
          </a:p>
        </p:txBody>
      </p:sp>
    </p:spTree>
    <p:extLst>
      <p:ext uri="{BB962C8B-B14F-4D97-AF65-F5344CB8AC3E}">
        <p14:creationId xmlns:p14="http://schemas.microsoft.com/office/powerpoint/2010/main" val="20173251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2C44DA-7674-4854-80A8-3B8D86519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18 : C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90DB586-B05B-47BD-9CE1-1E2A72BBDB9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fr-FR" dirty="0"/>
                  <a:t>1- On mets le temps dans la même unité : </a:t>
                </a:r>
              </a:p>
              <a:p>
                <a:pPr marL="0" indent="0">
                  <a:buNone/>
                </a:pPr>
                <a:r>
                  <a:rPr lang="fr-FR" dirty="0"/>
                  <a:t>2- On applique : 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𝑒𝑓𝑓</m:t>
                              </m:r>
                            </m:sub>
                          </m:sSub>
                        </m:den>
                      </m:f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𝑝h𝑦𝑠𝑖𝑞𝑢𝑒</m:t>
                              </m:r>
                            </m:sub>
                          </m:sSub>
                        </m:den>
                      </m:f>
                      <m:r>
                        <a:rPr lang="fr-FR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𝑏𝑖𝑜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fr-FR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𝑒𝑓𝑓</m:t>
                            </m:r>
                          </m:sub>
                        </m:sSub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fr-FR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fr-FR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fr-FR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fr-FR" dirty="0">
                    <a:effectLst/>
                  </a:rPr>
                  <a:t> on a donc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0" i="1" smtClean="0">
                            <a:effectLst/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fr-FR" b="0" i="1" smtClean="0">
                            <a:effectLst/>
                            <a:latin typeface="Cambria Math" panose="02040503050406030204" pitchFamily="18" charset="0"/>
                          </a:rPr>
                          <m:t>𝑒𝑓𝑓</m:t>
                        </m:r>
                      </m:sub>
                    </m:sSub>
                    <m:r>
                      <a:rPr lang="fr-FR" b="0" i="1" smtClean="0">
                        <a:effectLst/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fr-FR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effectLst/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fr-FR" b="0" i="1" smtClean="0">
                            <a:effectLst/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fr-FR" b="0" i="1" smtClean="0">
                        <a:effectLst/>
                        <a:latin typeface="Cambria Math" panose="02040503050406030204" pitchFamily="18" charset="0"/>
                      </a:rPr>
                      <m:t>=1,5 </m:t>
                    </m:r>
                    <m:r>
                      <a:rPr lang="fr-FR" b="0" i="1" smtClean="0">
                        <a:effectLst/>
                        <a:latin typeface="Cambria Math" panose="02040503050406030204" pitchFamily="18" charset="0"/>
                      </a:rPr>
                      <m:t>h𝑒𝑢𝑟𝑒</m:t>
                    </m:r>
                    <m:r>
                      <a:rPr lang="fr-FR" b="0" i="1" smtClean="0">
                        <a:effectLst/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fr-FR" b="0" dirty="0">
                  <a:effectLst/>
                </a:endParaRPr>
              </a:p>
              <a:p>
                <a:pPr marL="0" indent="0">
                  <a:buNone/>
                </a:pPr>
                <a:r>
                  <a:rPr lang="fr-FR" b="0" dirty="0">
                    <a:effectLst/>
                  </a:rPr>
                  <a:t>3- On compte les périodes : </a:t>
                </a:r>
              </a:p>
              <a:p>
                <a:pPr marL="0" indent="0" algn="ctr">
                  <a:buNone/>
                </a:pPr>
                <a:r>
                  <a:rPr lang="fr-FR" dirty="0"/>
                  <a:t>15h à 16h30 </a:t>
                </a:r>
                <a:r>
                  <a:rPr lang="fr-FR" dirty="0">
                    <a:sym typeface="Wingdings" pitchFamily="2" charset="2"/>
                  </a:rPr>
                  <a:t> 1 période ; 16h30 à 18h  1 période ; 18h à 19h30  1 période ; 19h30 à 19h45  Pas de période !! Pour compter une période, elle doit être achevée !!</a:t>
                </a:r>
              </a:p>
              <a:p>
                <a:pPr marL="0" indent="0" algn="ctr">
                  <a:buNone/>
                </a:pPr>
                <a:r>
                  <a:rPr lang="fr-FR" dirty="0">
                    <a:sym typeface="Wingdings" pitchFamily="2" charset="2"/>
                  </a:rPr>
                  <a:t>ON A 3 PERIODES DONC ON DIVISE L’ACTIVITE, 3 FOIS PAR 2 !! ON DIVISE PAS PAR 3 OU PAR 6 HEIN !!</a:t>
                </a:r>
              </a:p>
              <a:p>
                <a:pPr marL="0" indent="0" algn="ctr">
                  <a:buNone/>
                </a:pPr>
                <a:r>
                  <a:rPr lang="fr-FR" dirty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fr-FR" dirty="0" smtClean="0">
                        <a:latin typeface="Cambria Math" panose="02040503050406030204" pitchFamily="18" charset="0"/>
                        <a:sym typeface="Wingdings" pitchFamily="2" charset="2"/>
                      </a:rPr>
                      <m:t>A</m:t>
                    </m:r>
                    <m:d>
                      <m:dPr>
                        <m:ctrlPr>
                          <a:rPr lang="fr-FR" b="0" i="1" dirty="0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</m:ctrlPr>
                      </m:dPr>
                      <m:e>
                        <m:r>
                          <a:rPr lang="fr-FR" b="0" i="1" dirty="0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  <m:t>3</m:t>
                        </m:r>
                        <m:r>
                          <a:rPr lang="fr-FR" b="0" i="1" dirty="0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  <m:t>𝑇</m:t>
                        </m:r>
                      </m:e>
                    </m:d>
                    <m:r>
                      <a:rPr lang="fr-FR" b="0" i="1" dirty="0" smtClean="0">
                        <a:latin typeface="Cambria Math" panose="02040503050406030204" pitchFamily="18" charset="0"/>
                        <a:sym typeface="Wingdings" pitchFamily="2" charset="2"/>
                      </a:rPr>
                      <m:t>=</m:t>
                    </m:r>
                    <m:f>
                      <m:fPr>
                        <m:ctrlPr>
                          <a:rPr lang="fr-FR" i="1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  <m:t>600</m:t>
                        </m:r>
                      </m:num>
                      <m:den>
                        <m:r>
                          <a:rPr lang="fr-FR" b="0" i="1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  <m:t>2</m:t>
                        </m:r>
                      </m:den>
                    </m:f>
                    <m:r>
                      <a:rPr lang="fr-FR" b="0" i="1" smtClean="0">
                        <a:latin typeface="Cambria Math" panose="02040503050406030204" pitchFamily="18" charset="0"/>
                        <a:sym typeface="Wingdings" pitchFamily="2" charset="2"/>
                      </a:rPr>
                      <m:t>=300=</m:t>
                    </m:r>
                    <m:f>
                      <m:fPr>
                        <m:ctrlPr>
                          <a:rPr lang="fr-FR" b="0" i="1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  <m:t>300</m:t>
                        </m:r>
                      </m:num>
                      <m:den>
                        <m:r>
                          <a:rPr lang="fr-FR" b="0" i="1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  <m:t>2</m:t>
                        </m:r>
                      </m:den>
                    </m:f>
                    <m:r>
                      <a:rPr lang="fr-FR" b="0" i="1" smtClean="0">
                        <a:latin typeface="Cambria Math" panose="02040503050406030204" pitchFamily="18" charset="0"/>
                        <a:sym typeface="Wingdings" pitchFamily="2" charset="2"/>
                      </a:rPr>
                      <m:t>=150= </m:t>
                    </m:r>
                    <m:f>
                      <m:fPr>
                        <m:ctrlPr>
                          <a:rPr lang="fr-FR" b="0" i="1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  <m:t>150</m:t>
                        </m:r>
                      </m:num>
                      <m:den>
                        <m:r>
                          <a:rPr lang="fr-FR" b="0" i="1" smtClean="0">
                            <a:latin typeface="Cambria Math" panose="02040503050406030204" pitchFamily="18" charset="0"/>
                            <a:sym typeface="Wingdings" pitchFamily="2" charset="2"/>
                          </a:rPr>
                          <m:t>2</m:t>
                        </m:r>
                      </m:den>
                    </m:f>
                    <m:r>
                      <a:rPr lang="fr-FR" b="0" i="1" smtClean="0">
                        <a:latin typeface="Cambria Math" panose="02040503050406030204" pitchFamily="18" charset="0"/>
                        <a:sym typeface="Wingdings" pitchFamily="2" charset="2"/>
                      </a:rPr>
                      <m:t>=75</m:t>
                    </m:r>
                  </m:oMath>
                </a14:m>
                <a:endParaRPr lang="fr-FR" dirty="0">
                  <a:effectLst/>
                </a:endParaRPr>
              </a:p>
              <a:p>
                <a:pPr marL="0" indent="0" algn="ctr">
                  <a:buNone/>
                </a:pPr>
                <a:r>
                  <a:rPr lang="fr-FR" dirty="0">
                    <a:effectLst/>
                  </a:rPr>
                  <a:t> </a:t>
                </a: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90DB586-B05B-47BD-9CE1-1E2A72BBDB9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379" t="-1935" r="-37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81039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DD8A3-B129-447A-94D2-46D956CE3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QCM 19 : </a:t>
            </a:r>
            <a:r>
              <a:rPr lang="fr-FR" sz="36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A propos des lois cinétiques, donnez la (les) proposition(s) vraie(s) :</a:t>
            </a:r>
            <a:r>
              <a:rPr lang="fr-FR" dirty="0"/>
              <a:t>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E5CBE9B-38BF-4886-917B-D94A08B407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3600" dirty="0"/>
              <a:t>A) 1 𝐶𝑖 = 3,7 × 10</a:t>
            </a:r>
            <a:r>
              <a:rPr lang="fr-FR" sz="3600" baseline="30000" dirty="0"/>
              <a:t>10 </a:t>
            </a:r>
            <a:r>
              <a:rPr lang="fr-FR" sz="3600" dirty="0"/>
              <a:t>𝐵𝑞 = 37 𝐺𝐵𝑞</a:t>
            </a:r>
          </a:p>
          <a:p>
            <a:pPr marL="0" indent="0">
              <a:buNone/>
            </a:pPr>
            <a:r>
              <a:rPr lang="fr-FR" sz="3600" dirty="0"/>
              <a:t>B) 1 𝐶𝑖 = 370 × 10</a:t>
            </a:r>
            <a:r>
              <a:rPr lang="fr-FR" sz="3600" baseline="30000" dirty="0"/>
              <a:t>9 </a:t>
            </a:r>
            <a:r>
              <a:rPr lang="fr-FR" sz="3600" dirty="0"/>
              <a:t>𝐵𝑞 = 37 𝐺𝐵𝑞</a:t>
            </a:r>
          </a:p>
          <a:p>
            <a:pPr marL="0" indent="0">
              <a:buNone/>
            </a:pPr>
            <a:r>
              <a:rPr lang="fr-FR" sz="3600" dirty="0"/>
              <a:t>C) 1 𝐶𝑖 = 37 × 10</a:t>
            </a:r>
            <a:r>
              <a:rPr lang="fr-FR" sz="3600" baseline="30000" dirty="0"/>
              <a:t>9 </a:t>
            </a:r>
            <a:r>
              <a:rPr lang="fr-FR" sz="3600" dirty="0"/>
              <a:t>𝐵𝑞 = 37 ×10</a:t>
            </a:r>
            <a:r>
              <a:rPr lang="fr-FR" sz="3600" baseline="30000" dirty="0"/>
              <a:t>3 </a:t>
            </a:r>
            <a:r>
              <a:rPr lang="fr-FR" sz="3600" dirty="0"/>
              <a:t>𝑀𝐵𝑞</a:t>
            </a:r>
          </a:p>
          <a:p>
            <a:pPr marL="0" indent="0">
              <a:buNone/>
            </a:pPr>
            <a:r>
              <a:rPr lang="fr-FR" sz="3600" dirty="0"/>
              <a:t>D) 1 𝐶𝑖 = 0,37 × 10</a:t>
            </a:r>
            <a:r>
              <a:rPr lang="fr-FR" sz="3600" baseline="30000" dirty="0"/>
              <a:t>11 </a:t>
            </a:r>
            <a:r>
              <a:rPr lang="fr-FR" sz="3600" dirty="0"/>
              <a:t>𝐵𝑞 = 3,7 ×10</a:t>
            </a:r>
            <a:r>
              <a:rPr lang="fr-FR" sz="3600" baseline="30000" dirty="0"/>
              <a:t>1 </a:t>
            </a:r>
            <a:r>
              <a:rPr lang="fr-FR" sz="3600" dirty="0"/>
              <a:t>𝐺𝐵𝑞</a:t>
            </a:r>
          </a:p>
          <a:p>
            <a:pPr marL="0" indent="0">
              <a:buNone/>
            </a:pPr>
            <a:r>
              <a:rPr lang="fr-FR" sz="3600" dirty="0"/>
              <a:t>E) Les propositions A, B, C et D sont fausses.</a:t>
            </a:r>
          </a:p>
        </p:txBody>
      </p:sp>
    </p:spTree>
    <p:extLst>
      <p:ext uri="{BB962C8B-B14F-4D97-AF65-F5344CB8AC3E}">
        <p14:creationId xmlns:p14="http://schemas.microsoft.com/office/powerpoint/2010/main" val="38903683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1D8CD1-8164-49D3-B71C-4EA7BB93F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19 : ACD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20BB05C-ABB1-4D9C-9681-520B71812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rmAutofit lnSpcReduction="10000"/>
          </a:bodyPr>
          <a:lstStyle/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3600" dirty="0">
                <a:solidFill>
                  <a:prstClr val="black"/>
                </a:solidFill>
              </a:rPr>
              <a:t>A) </a:t>
            </a:r>
            <a:r>
              <a:rPr lang="fr-FR" sz="3600" u="sng" dirty="0">
                <a:solidFill>
                  <a:prstClr val="black"/>
                </a:solidFill>
              </a:rPr>
              <a:t>Vrai</a:t>
            </a:r>
            <a:r>
              <a:rPr lang="fr-FR" sz="3600" dirty="0">
                <a:solidFill>
                  <a:prstClr val="black"/>
                </a:solidFill>
              </a:rPr>
              <a:t> : 1 𝐶𝑖 = 3,7 × 10</a:t>
            </a:r>
            <a:r>
              <a:rPr lang="fr-FR" sz="3600" baseline="30000" dirty="0">
                <a:solidFill>
                  <a:prstClr val="black"/>
                </a:solidFill>
              </a:rPr>
              <a:t>10 </a:t>
            </a:r>
            <a:r>
              <a:rPr lang="fr-FR" sz="3600" dirty="0">
                <a:solidFill>
                  <a:prstClr val="black"/>
                </a:solidFill>
              </a:rPr>
              <a:t>𝐵𝑞 = 37 𝐺𝐵𝑞</a:t>
            </a:r>
          </a:p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3600" dirty="0">
                <a:solidFill>
                  <a:prstClr val="black"/>
                </a:solidFill>
              </a:rPr>
              <a:t>B) </a:t>
            </a:r>
            <a:r>
              <a:rPr lang="fr-FR" sz="3600" u="sng" dirty="0">
                <a:solidFill>
                  <a:prstClr val="black"/>
                </a:solidFill>
              </a:rPr>
              <a:t>Faux</a:t>
            </a:r>
            <a:r>
              <a:rPr lang="fr-FR" sz="3600" dirty="0">
                <a:solidFill>
                  <a:prstClr val="black"/>
                </a:solidFill>
              </a:rPr>
              <a:t> : 1 𝐶𝑖 = 370 × 10</a:t>
            </a:r>
            <a:r>
              <a:rPr lang="fr-FR" sz="3600" baseline="30000" dirty="0">
                <a:solidFill>
                  <a:prstClr val="black"/>
                </a:solidFill>
              </a:rPr>
              <a:t>9 </a:t>
            </a:r>
            <a:r>
              <a:rPr lang="fr-FR" sz="3600" dirty="0">
                <a:solidFill>
                  <a:prstClr val="black"/>
                </a:solidFill>
              </a:rPr>
              <a:t>𝐵𝑞 = 370 𝐺𝐵𝑞</a:t>
            </a:r>
          </a:p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3600" dirty="0">
                <a:solidFill>
                  <a:prstClr val="black"/>
                </a:solidFill>
              </a:rPr>
              <a:t>C) </a:t>
            </a:r>
            <a:r>
              <a:rPr lang="fr-FR" sz="3600" u="sng" dirty="0">
                <a:solidFill>
                  <a:prstClr val="black"/>
                </a:solidFill>
              </a:rPr>
              <a:t>Vrai</a:t>
            </a:r>
            <a:r>
              <a:rPr lang="fr-FR" sz="3600" dirty="0">
                <a:solidFill>
                  <a:prstClr val="black"/>
                </a:solidFill>
              </a:rPr>
              <a:t> : 1 𝐶𝑖 = 37 × 10</a:t>
            </a:r>
            <a:r>
              <a:rPr lang="fr-FR" sz="3600" baseline="30000" dirty="0">
                <a:solidFill>
                  <a:prstClr val="black"/>
                </a:solidFill>
              </a:rPr>
              <a:t>9 </a:t>
            </a:r>
            <a:r>
              <a:rPr lang="fr-FR" sz="3600" dirty="0">
                <a:solidFill>
                  <a:prstClr val="black"/>
                </a:solidFill>
              </a:rPr>
              <a:t>𝐵𝑞 = 37 ×10</a:t>
            </a:r>
            <a:r>
              <a:rPr lang="fr-FR" sz="3600" baseline="30000" dirty="0">
                <a:solidFill>
                  <a:prstClr val="black"/>
                </a:solidFill>
              </a:rPr>
              <a:t>3 </a:t>
            </a:r>
            <a:r>
              <a:rPr lang="fr-FR" sz="3600" dirty="0">
                <a:solidFill>
                  <a:prstClr val="black"/>
                </a:solidFill>
              </a:rPr>
              <a:t>𝑀𝐵𝑞</a:t>
            </a:r>
          </a:p>
          <a:p>
            <a:pPr marL="0" lv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3600" dirty="0">
                <a:solidFill>
                  <a:prstClr val="black"/>
                </a:solidFill>
              </a:rPr>
              <a:t>D) </a:t>
            </a:r>
            <a:r>
              <a:rPr lang="fr-FR" sz="3600" u="sng" dirty="0">
                <a:solidFill>
                  <a:prstClr val="black"/>
                </a:solidFill>
              </a:rPr>
              <a:t>Vrai</a:t>
            </a:r>
            <a:r>
              <a:rPr lang="fr-FR" sz="3600" dirty="0">
                <a:solidFill>
                  <a:prstClr val="black"/>
                </a:solidFill>
              </a:rPr>
              <a:t> : 1 𝐶𝑖 = 0,37 × 10</a:t>
            </a:r>
            <a:r>
              <a:rPr lang="fr-FR" sz="3600" baseline="30000" dirty="0">
                <a:solidFill>
                  <a:prstClr val="black"/>
                </a:solidFill>
              </a:rPr>
              <a:t>11 </a:t>
            </a:r>
            <a:r>
              <a:rPr lang="fr-FR" sz="3600" dirty="0">
                <a:solidFill>
                  <a:prstClr val="black"/>
                </a:solidFill>
              </a:rPr>
              <a:t>𝐵𝑞 = 3,7 ×10</a:t>
            </a:r>
            <a:r>
              <a:rPr lang="fr-FR" sz="3600" baseline="30000" dirty="0">
                <a:solidFill>
                  <a:prstClr val="black"/>
                </a:solidFill>
              </a:rPr>
              <a:t>1 </a:t>
            </a:r>
            <a:r>
              <a:rPr lang="fr-FR" sz="3600" dirty="0">
                <a:solidFill>
                  <a:prstClr val="black"/>
                </a:solidFill>
              </a:rPr>
              <a:t>𝐺𝐵𝑞</a:t>
            </a:r>
          </a:p>
          <a:p>
            <a:pPr marL="0" lvl="0" indent="0" algn="ctr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2400" dirty="0">
                <a:solidFill>
                  <a:prstClr val="black"/>
                </a:solidFill>
              </a:rPr>
              <a:t>JE FERAI UN DM COMPLET SUR DES CONVERTIONS !!!</a:t>
            </a:r>
          </a:p>
          <a:p>
            <a:pPr marL="0" lvl="0" indent="0" algn="ctr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fr-FR" sz="2400" dirty="0">
                <a:solidFill>
                  <a:prstClr val="black"/>
                </a:solidFill>
              </a:rPr>
              <a:t>CERTAINES POURRONT PARRAITRE STUPIDES MAIS LE JOUR-J, INTERDIT A L’ERREUR</a:t>
            </a:r>
          </a:p>
        </p:txBody>
      </p:sp>
    </p:spTree>
    <p:extLst>
      <p:ext uri="{BB962C8B-B14F-4D97-AF65-F5344CB8AC3E}">
        <p14:creationId xmlns:p14="http://schemas.microsoft.com/office/powerpoint/2010/main" val="5189386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C8BC4F-130B-4205-8802-2A755BAB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/>
              <a:t>QCM 20 : </a:t>
            </a:r>
            <a:r>
              <a:rPr lang="fr-FR" sz="2200" b="1" dirty="0"/>
              <a:t>Calculez la masse de </a:t>
            </a:r>
            <a:r>
              <a:rPr lang="fr-FR" sz="2200" b="1" baseline="30000" dirty="0"/>
              <a:t>223</a:t>
            </a:r>
            <a:r>
              <a:rPr lang="fr-FR" sz="2200" b="1" dirty="0"/>
              <a:t>Fr (Francium) donnant une activité de 4,2 GBq.</a:t>
            </a:r>
            <a:br>
              <a:rPr lang="fr-FR" sz="2200" dirty="0"/>
            </a:br>
            <a:r>
              <a:rPr lang="fr-FR" sz="2200" b="1" dirty="0"/>
              <a:t>	Données : M = 223 g.mol</a:t>
            </a:r>
            <a:r>
              <a:rPr lang="fr-FR" sz="2200" b="1" baseline="30000" dirty="0"/>
              <a:t>-1</a:t>
            </a:r>
            <a:r>
              <a:rPr lang="fr-FR" sz="2200" b="1" dirty="0"/>
              <a:t> ; N</a:t>
            </a:r>
            <a:r>
              <a:rPr lang="fr-FR" sz="2200" b="1" baseline="-25000" dirty="0"/>
              <a:t>avogadro </a:t>
            </a:r>
            <a:r>
              <a:rPr lang="fr-FR" sz="2200" b="1" dirty="0"/>
              <a:t>= 6,002 x 10</a:t>
            </a:r>
            <a:r>
              <a:rPr lang="fr-FR" sz="2200" b="1" baseline="30000" dirty="0"/>
              <a:t>23</a:t>
            </a:r>
            <a:r>
              <a:rPr lang="fr-FR" sz="2200" b="1" dirty="0"/>
              <a:t> mol</a:t>
            </a:r>
            <a:r>
              <a:rPr lang="fr-FR" sz="2200" b="1" baseline="30000" dirty="0"/>
              <a:t>-1</a:t>
            </a:r>
            <a:r>
              <a:rPr lang="fr-FR" sz="2200" b="1" dirty="0"/>
              <a:t> ; T = 6 min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60F441-54D0-4D3C-882F-294A56189D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3600" dirty="0"/>
              <a:t>A) 8 × 10</a:t>
            </a:r>
            <a:r>
              <a:rPr lang="fr-FR" sz="3600" baseline="30000" dirty="0"/>
              <a:t>−10 </a:t>
            </a:r>
            <a:r>
              <a:rPr lang="fr-FR" sz="3600" dirty="0"/>
              <a:t>g</a:t>
            </a:r>
          </a:p>
          <a:p>
            <a:pPr marL="0" indent="0">
              <a:buNone/>
            </a:pPr>
            <a:r>
              <a:rPr lang="fr-FR" sz="3600" dirty="0"/>
              <a:t>B) 1,3 × 10</a:t>
            </a:r>
            <a:r>
              <a:rPr lang="fr-FR" sz="3600" baseline="30000" dirty="0"/>
              <a:t>−11 </a:t>
            </a:r>
            <a:r>
              <a:rPr lang="fr-FR" sz="3600" dirty="0"/>
              <a:t>g</a:t>
            </a:r>
          </a:p>
          <a:p>
            <a:pPr marL="0" indent="0">
              <a:buNone/>
            </a:pPr>
            <a:r>
              <a:rPr lang="fr-FR" sz="3600" dirty="0"/>
              <a:t>C) 1,3 × 10</a:t>
            </a:r>
            <a:r>
              <a:rPr lang="fr-FR" sz="3600" baseline="30000" dirty="0"/>
              <a:t>−8 </a:t>
            </a:r>
            <a:r>
              <a:rPr lang="fr-FR" sz="3600" dirty="0"/>
              <a:t>mg</a:t>
            </a:r>
          </a:p>
          <a:p>
            <a:pPr marL="0" indent="0">
              <a:buNone/>
            </a:pPr>
            <a:r>
              <a:rPr lang="fr-FR" sz="3600" dirty="0"/>
              <a:t>D) 8 ×10</a:t>
            </a:r>
            <a:r>
              <a:rPr lang="fr-FR" sz="3600" baseline="30000" dirty="0"/>
              <a:t>−13 </a:t>
            </a:r>
            <a:r>
              <a:rPr lang="fr-FR" sz="3600" dirty="0"/>
              <a:t>kg</a:t>
            </a:r>
          </a:p>
          <a:p>
            <a:pPr marL="0" indent="0">
              <a:buNone/>
            </a:pPr>
            <a:r>
              <a:rPr lang="fr-FR" sz="3600" dirty="0"/>
              <a:t>E) Les propositions A, B, C et D sont fausses.</a:t>
            </a:r>
          </a:p>
        </p:txBody>
      </p:sp>
    </p:spTree>
    <p:extLst>
      <p:ext uri="{BB962C8B-B14F-4D97-AF65-F5344CB8AC3E}">
        <p14:creationId xmlns:p14="http://schemas.microsoft.com/office/powerpoint/2010/main" val="38304644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914BCB-1FC7-42D8-BD55-F6D6DD18C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20 : AD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DB4431C-1A8F-42B5-83D1-221301206A8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fr-FR" dirty="0"/>
                  <a:t>1- On converti : </a:t>
                </a:r>
                <a:r>
                  <a:rPr lang="fr-FR" dirty="0" err="1"/>
                  <a:t>T</a:t>
                </a:r>
                <a:r>
                  <a:rPr lang="fr-FR" dirty="0"/>
                  <a:t> en secondes </a:t>
                </a:r>
                <a:r>
                  <a:rPr lang="fr-FR" dirty="0">
                    <a:sym typeface="Wingdings" pitchFamily="2" charset="2"/>
                  </a:rPr>
                  <a:t> 6 min = 360 secondes ; A en Bq  4,2 </a:t>
                </a:r>
                <a:r>
                  <a:rPr lang="fr-FR" dirty="0" err="1">
                    <a:sym typeface="Wingdings" pitchFamily="2" charset="2"/>
                  </a:rPr>
                  <a:t>GBq</a:t>
                </a:r>
                <a:r>
                  <a:rPr lang="fr-FR" dirty="0">
                    <a:sym typeface="Wingdings" pitchFamily="2" charset="2"/>
                  </a:rPr>
                  <a:t> = 4,2 x 10</a:t>
                </a:r>
                <a:r>
                  <a:rPr lang="fr-FR" baseline="30000" dirty="0">
                    <a:sym typeface="Wingdings" pitchFamily="2" charset="2"/>
                  </a:rPr>
                  <a:t>9</a:t>
                </a:r>
                <a:r>
                  <a:rPr lang="fr-FR" dirty="0">
                    <a:sym typeface="Wingdings" pitchFamily="2" charset="2"/>
                  </a:rPr>
                  <a:t> Bq </a:t>
                </a:r>
              </a:p>
              <a:p>
                <a:pPr marL="0" indent="0">
                  <a:buNone/>
                </a:pPr>
                <a:r>
                  <a:rPr lang="fr-FR" dirty="0">
                    <a:sym typeface="Wingdings" pitchFamily="2" charset="2"/>
                  </a:rPr>
                  <a:t>2- On applique 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fr-FR" b="0" i="0" smtClean="0">
                        <a:latin typeface="Cambria Math" panose="02040503050406030204" pitchFamily="18" charset="0"/>
                      </a:rPr>
                      <m:t>m</m:t>
                    </m:r>
                    <m:d>
                      <m:d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fr-FR" b="0" i="0" smtClean="0">
                            <a:latin typeface="Cambria Math" panose="02040503050406030204" pitchFamily="18" charset="0"/>
                          </a:rPr>
                          <m:t>t</m:t>
                        </m:r>
                      </m:e>
                    </m:d>
                    <m:r>
                      <a:rPr lang="fr-FR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𝐴</m:t>
                        </m:r>
                        <m:d>
                          <m:d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fr-FR" i="1">
                            <a:latin typeface="Cambria Math" panose="02040503050406030204" pitchFamily="18" charset="0"/>
                          </a:rPr>
                          <m:t> ∗ </m:t>
                        </m:r>
                        <m:r>
                          <a:rPr lang="fr-FR" i="1">
                            <a:latin typeface="Cambria Math" panose="02040503050406030204" pitchFamily="18" charset="0"/>
                          </a:rPr>
                          <m:t>𝑇</m:t>
                        </m:r>
                      </m:num>
                      <m:den>
                        <m:func>
                          <m:func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fr-FR">
                                <a:latin typeface="Cambria Math" panose="02040503050406030204" pitchFamily="18" charset="0"/>
                              </a:rPr>
                              <m:t>ln</m:t>
                            </m:r>
                          </m:fName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func>
                      </m:den>
                    </m:f>
                    <m:r>
                      <a:rPr lang="fr-FR" i="1">
                        <a:latin typeface="Cambria Math" panose="02040503050406030204" pitchFamily="18" charset="0"/>
                      </a:rPr>
                      <m:t>∗</m:t>
                    </m:r>
                    <m:f>
                      <m:f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sSub>
                          <m:sSubPr>
                            <m:ctrlPr>
                              <a:rPr lang="fr-F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fr-FR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  <m:r>
                      <a:rPr lang="fr-FR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latin typeface="Cambria Math" panose="02040503050406030204" pitchFamily="18" charset="0"/>
                          </a:rPr>
                          <m:t>4,2 </m:t>
                        </m:r>
                        <m:r>
                          <a:rPr lang="fr-F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 </m:t>
                        </m:r>
                        <m:sSup>
                          <m:sSupPr>
                            <m:ctrlPr>
                              <a:rPr lang="fr-F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fr-F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9</m:t>
                            </m:r>
                          </m:sup>
                        </m:sSup>
                        <m:r>
                          <a:rPr lang="fr-F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 360 × 223</m:t>
                        </m:r>
                      </m:num>
                      <m:den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0,693 </m:t>
                        </m:r>
                        <m:r>
                          <a:rPr lang="fr-F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 6,022 × </m:t>
                        </m:r>
                        <m:sSup>
                          <m:sSupPr>
                            <m:ctrlPr>
                              <a:rPr lang="fr-F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fr-F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23</m:t>
                            </m:r>
                          </m:sup>
                        </m:sSup>
                      </m:den>
                    </m:f>
                  </m:oMath>
                </a14:m>
                <a:endParaRPr lang="fr-FR" dirty="0"/>
              </a:p>
              <a:p>
                <a:pPr marL="0" indent="0">
                  <a:buNone/>
                </a:pPr>
                <a:r>
                  <a:rPr lang="fr-FR" dirty="0"/>
                  <a:t>3- On groupe les puissances de 10 (Y compris le zéro de 360, soit 10</a:t>
                </a:r>
                <a:r>
                  <a:rPr lang="fr-FR" baseline="30000" dirty="0"/>
                  <a:t>1</a:t>
                </a:r>
                <a:r>
                  <a:rPr lang="fr-FR" dirty="0"/>
                  <a:t>) </a:t>
                </a:r>
              </a:p>
              <a:p>
                <a:pPr marL="0" indent="0">
                  <a:buNone/>
                </a:pPr>
                <a:r>
                  <a:rPr lang="fr-FR" dirty="0"/>
                  <a:t>4- On prend 0,7 au lieu de 0,693 ; 6 au lieu de 6,022 ; 42 x 10</a:t>
                </a:r>
                <a:r>
                  <a:rPr lang="fr-FR" baseline="30000" dirty="0"/>
                  <a:t>8</a:t>
                </a:r>
                <a:r>
                  <a:rPr lang="fr-FR" dirty="0"/>
                  <a:t> au lieu de 4,2 x 10</a:t>
                </a:r>
                <a:r>
                  <a:rPr lang="fr-FR" baseline="30000" dirty="0"/>
                  <a:t>9</a:t>
                </a:r>
                <a:endParaRPr lang="fr-FR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fr-FR" dirty="0">
                          <a:latin typeface="Cambria Math" panose="02040503050406030204" pitchFamily="18" charset="0"/>
                        </a:rPr>
                        <m:t>m</m:t>
                      </m:r>
                      <m:d>
                        <m:dPr>
                          <m:ctrlPr>
                            <a:rPr lang="fr-FR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fr-FR" b="0" i="0" dirty="0" smtClean="0">
                              <a:latin typeface="Cambria Math" panose="02040503050406030204" pitchFamily="18" charset="0"/>
                            </a:rPr>
                            <m:t>t</m:t>
                          </m:r>
                        </m:e>
                      </m:d>
                      <m:r>
                        <a:rPr lang="fr-FR" b="0" i="0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fr-FR" b="0" i="1" dirty="0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4,2 </m:t>
                          </m:r>
                          <m:r>
                            <a:rPr lang="fr-F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 </m:t>
                          </m:r>
                          <m:sSup>
                            <m:sSupPr>
                              <m:ctrlP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  <m:r>
                            <a:rPr lang="fr-F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 360 × 223</m:t>
                          </m:r>
                        </m:num>
                        <m:den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0,693 </m:t>
                          </m:r>
                          <m:r>
                            <a:rPr lang="fr-F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 6,022 × </m:t>
                          </m:r>
                          <m:sSup>
                            <m:sSupPr>
                              <m:ctrlP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23</m:t>
                              </m:r>
                            </m:sup>
                          </m:sSup>
                        </m:den>
                      </m:f>
                      <m:r>
                        <a:rPr lang="fr-F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42 × </m:t>
                          </m:r>
                          <m:sSup>
                            <m:sSupPr>
                              <m:ctrlP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8</m:t>
                              </m:r>
                            </m:sup>
                          </m:sSup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× 36 × </m:t>
                          </m:r>
                          <m:sSup>
                            <m:sSupPr>
                              <m:ctrlP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× 223</m:t>
                          </m:r>
                        </m:num>
                        <m:den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 × </m:t>
                          </m:r>
                          <m:sSup>
                            <m:sSupPr>
                              <m:ctrlP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× 6 × </m:t>
                          </m:r>
                          <m:sSup>
                            <m:sSupPr>
                              <m:ctrlP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23</m:t>
                              </m:r>
                            </m:sup>
                          </m:sSup>
                        </m:den>
                      </m:f>
                      <m:r>
                        <a:rPr lang="fr-F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42 × 36 × 223 × </m:t>
                          </m:r>
                          <m:sSup>
                            <m:sSupPr>
                              <m:ctrlP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num>
                        <m:den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 × 6 × </m:t>
                          </m:r>
                          <m:sSup>
                            <m:sSupPr>
                              <m:ctrlP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fr-FR" dirty="0"/>
              </a:p>
              <a:p>
                <a:pPr marL="0" indent="0">
                  <a:buNone/>
                </a:pPr>
                <a:r>
                  <a:rPr lang="fr-FR" dirty="0"/>
                  <a:t>5- On remarque que 6 x 7 = 42, on peut donc simplifier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d>
                        <m:dPr>
                          <m:ctrlP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fr-F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42 × 36 × 223 × </m:t>
                          </m:r>
                          <m:sSup>
                            <m:sSupPr>
                              <m:ctrlP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num>
                        <m:den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42</m:t>
                          </m:r>
                          <m:r>
                            <a:rPr lang="fr-F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× </m:t>
                          </m:r>
                          <m:sSup>
                            <m:sSupPr>
                              <m:ctrlP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22</m:t>
                              </m:r>
                            </m:sup>
                          </m:sSup>
                        </m:den>
                      </m:f>
                      <m:r>
                        <a:rPr lang="fr-F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8028 × </m:t>
                          </m:r>
                          <m:sSup>
                            <m:sSupPr>
                              <m:ctrlP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22</m:t>
                              </m:r>
                            </m:sup>
                          </m:sSup>
                        </m:den>
                      </m:f>
                      <m:r>
                        <a:rPr lang="fr-F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=8028 × </m:t>
                      </m:r>
                      <m:sSup>
                        <m:sSupPr>
                          <m:ctrlP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−13</m:t>
                          </m:r>
                        </m:sup>
                      </m:sSup>
                      <m:r>
                        <a:rPr lang="fr-F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=8 × </m:t>
                      </m:r>
                      <m:sSup>
                        <m:sSupPr>
                          <m:ctrlP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−10</m:t>
                          </m:r>
                        </m:sup>
                      </m:sSup>
                      <m:r>
                        <a:rPr lang="fr-F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fr-F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DB4431C-1A8F-42B5-83D1-221301206A8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05" t="-645" r="-88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C2F5D508-543F-0749-B0D6-E581DF2B8F02}"/>
              </a:ext>
            </a:extLst>
          </p:cNvPr>
          <p:cNvCxnSpPr/>
          <p:nvPr/>
        </p:nvCxnSpPr>
        <p:spPr>
          <a:xfrm flipV="1">
            <a:off x="3076833" y="4794380"/>
            <a:ext cx="432486" cy="2348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5">
            <a:extLst>
              <a:ext uri="{FF2B5EF4-FFF2-40B4-BE49-F238E27FC236}">
                <a16:creationId xmlns:a16="http://schemas.microsoft.com/office/drawing/2014/main" id="{F938002B-2A44-804D-8475-CFE7236018EB}"/>
              </a:ext>
            </a:extLst>
          </p:cNvPr>
          <p:cNvCxnSpPr/>
          <p:nvPr/>
        </p:nvCxnSpPr>
        <p:spPr>
          <a:xfrm flipV="1">
            <a:off x="3599936" y="5119774"/>
            <a:ext cx="432486" cy="2348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27670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F28A28-DC41-41CD-8A10-B36ED4323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>
                <a:solidFill>
                  <a:srgbClr val="FF3399"/>
                </a:solidFill>
              </a:rPr>
              <a:t>MERCIIIII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5862F3-1C67-403D-B773-A5D94BF60E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3600" dirty="0"/>
              <a:t>Bonne chance pour la suite. </a:t>
            </a:r>
          </a:p>
          <a:p>
            <a:pPr marL="0" indent="0" algn="ctr">
              <a:buNone/>
            </a:pPr>
            <a:r>
              <a:rPr lang="fr-FR" sz="3600" dirty="0"/>
              <a:t>Bossez bien pour le CCB !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CB5D7BE-1C97-417D-AF09-2C62A22AA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962" y="3429000"/>
            <a:ext cx="2124075" cy="283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5910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2211</TotalTime>
  <Words>3348</Words>
  <Application>Microsoft Office PowerPoint</Application>
  <PresentationFormat>Grand écran</PresentationFormat>
  <Paragraphs>259</Paragraphs>
  <Slides>43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Cambria Math</vt:lpstr>
      <vt:lpstr>Century Gothic</vt:lpstr>
      <vt:lpstr>Garamond</vt:lpstr>
      <vt:lpstr>Times New Roman</vt:lpstr>
      <vt:lpstr>Savon</vt:lpstr>
      <vt:lpstr>Séance application tut rentrée </vt:lpstr>
      <vt:lpstr>CONNECTEZ VOUS SUR SOCRATIVE</vt:lpstr>
      <vt:lpstr>QCM 1 : Le Molybdène a une masse atomique de 95,95 u, sachant que le nombre d’Avogadro est égal à  6,02. 〖10〗^23, donnez-la (les) proposition(s) vraie(s) : </vt:lpstr>
      <vt:lpstr>QCM 1 : E</vt:lpstr>
      <vt:lpstr>QCM 2 : A propos des particules, donnez-la (les) proposition(s) vraie(s) : </vt:lpstr>
      <vt:lpstr>QCM 2 : BCD </vt:lpstr>
      <vt:lpstr>QCM 3 : Quel est le numéro atomique du Titane sachant que l’énergie de liaison de sa couche L est de -122,4 eV et que sa constante d’écran est de 16 ?  </vt:lpstr>
      <vt:lpstr>QCM 3 : D</vt:lpstr>
      <vt:lpstr>QCM 4 : Quelle épaisseur, d’aluminium (CDA = 250 m) permettrait d’atténuer exactement 75 % d’un flux de photons ?</vt:lpstr>
      <vt:lpstr>QCM 4 : E</vt:lpstr>
      <vt:lpstr>QCM 5 : L’atome de fluor, subit une excitation par passage d’un électron de la couche K à la couche M. Son retour à l’état fondamental suit une cascade de réarrangement, quels sont les propositions exactes ?  Données : │WK│= - 65,8 eV ; │WL│= - 16,5 eV ; │WM│= - 7,3 eV.</vt:lpstr>
      <vt:lpstr>QCM 5 : B  </vt:lpstr>
      <vt:lpstr>QCM 6 : A propos de l’effet photo-électrique : </vt:lpstr>
      <vt:lpstr>QCM 6 : ABD   </vt:lpstr>
      <vt:lpstr>QCM 7 : Si l’énergie incidente est supérieur ou égale à l’énergie de liaison de la couche |W_L |, quels sont les propositions exactes ?</vt:lpstr>
      <vt:lpstr>QCM 7 : A, C, D</vt:lpstr>
      <vt:lpstr>QCM 8 : Calculer le coefficient massique d’atténuation du Nickel en cm2.g-1 ?  Données : CDA = 2 m ; Masse volumique ρ= 8,9 g·cm-3 ; Ln2 = 0,7.</vt:lpstr>
      <vt:lpstr>QCM 8 : A </vt:lpstr>
      <vt:lpstr>QCM 9 : Soit l’atome de fer (Z=26). Les énergies de ses électrons sont (en keV) : WK = -0,1913 ; WL = -0,0478 ; WM = -0,0213. Un électron de la couche K est expulsé. hors de l’atome. Quels sont les phénomènes observables ? </vt:lpstr>
      <vt:lpstr>QCM 9 : D</vt:lpstr>
      <vt:lpstr>QCM 10 : Calculez l’énergie de liaison des nucléons (en MeV) du samarium (Z=62) de masse molaire atomique = 150,360 u. Données : Masses : du proton = 1.007 ; du neutron = 1.009 ; de l’électron = 0.00055 </vt:lpstr>
      <vt:lpstr>QCM 10 : A</vt:lpstr>
      <vt:lpstr>QCM 11 : A propos des facteurs de stabilités, donnez-la (les) proposition(s) vraie(s) : </vt:lpstr>
      <vt:lpstr>QCM 11 : B</vt:lpstr>
      <vt:lpstr>QCM 12 : Tartinebiscotte et Thomss_f dansaient sur du colonel Reyel. En trébuchant, ils tombent et fissionnent un noyau d’uranium 235 en un noyau Sr 94 et de Xe 139 ainsi que 2 neutrons. Calculez l’énergie libérée par la réaction en MeV  Données : Masses : du proton = 1.007 ; du neutron = 1.009 ; de l’électron = 0.00055 ; de l’uranium : 235,043 u ; du Strontium : 93,915 u ; du Xénon : 139,921 u</vt:lpstr>
      <vt:lpstr>QCM 12 : F</vt:lpstr>
      <vt:lpstr>QCM 13 : A propos des généralités radioactives, donnez-la (les) proposition(s) vraie(s) : </vt:lpstr>
      <vt:lpstr>QCM 13 : ACD </vt:lpstr>
      <vt:lpstr>QCM 14 : Soit la transformation :  (_98^251)Cf(_96^247)Cm+(_2^4)He.  Quelle est l’énergie libérée durant cette transformation ? Données : M(251 ; 98) = 251,1415 u ; M(247 ; 96) = 247,0704 u ; M(4;2) = 4,0026 u  </vt:lpstr>
      <vt:lpstr>QCM 14 : E </vt:lpstr>
      <vt:lpstr>QCM 15 : Le cobalt (_27^60)Co se transforme en (_28^60)Ni. Donnez la (les) proposition(s) vraie(s) :</vt:lpstr>
      <vt:lpstr>QCM 15 : </vt:lpstr>
      <vt:lpstr>QCM 16 : Yamitose et Cycloéxane, 2 grands médecins nucléaires, ont une patiente atteinte d’un cancer de la thyroïde. A propose de ça donnez-la (les) proposition(s) vraie(s) : </vt:lpstr>
      <vt:lpstr>QCM 16 : AC</vt:lpstr>
      <vt:lpstr>QCM 17 : A propos des lois cinétiques, donnez la (les) proposition(s) vraie(s) :</vt:lpstr>
      <vt:lpstr>QCM 17 : A </vt:lpstr>
      <vt:lpstr>QCM 18 : On procède à une injection d’Iode à 15 heures. Son activité est de 600 MBq, la période physique de l’iode est de 6 heures et sa période biologique de 2 heures. Quelle sera l’activité de l’iode à 19 heure 45 ? :</vt:lpstr>
      <vt:lpstr>QCM 18 : C </vt:lpstr>
      <vt:lpstr>QCM 19 : A propos des lois cinétiques, donnez la (les) proposition(s) vraie(s) : </vt:lpstr>
      <vt:lpstr>QCM 19 : ACD </vt:lpstr>
      <vt:lpstr>QCM 20 : Calculez la masse de 223Fr (Francium) donnant une activité de 4,2 GBq.  Données : M = 223 g.mol-1 ; Navogadro = 6,002 x 1023 mol-1 ; T = 6 min</vt:lpstr>
      <vt:lpstr>QCM 20 : AD </vt:lpstr>
      <vt:lpstr>MERCIIIII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Séance application tut rentrée </dc:title>
  <dc:creator>Emilie ELLEON</dc:creator>
  <cp:lastModifiedBy>Emilie ELLEON</cp:lastModifiedBy>
  <cp:revision>40</cp:revision>
  <dcterms:created xsi:type="dcterms:W3CDTF">2020-08-13T17:45:19Z</dcterms:created>
  <dcterms:modified xsi:type="dcterms:W3CDTF">2020-09-08T07:57:32Z</dcterms:modified>
</cp:coreProperties>
</file>