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ma Bachellerie" initials="EB" lastIdx="1" clrIdx="0">
    <p:extLst>
      <p:ext uri="{19B8F6BF-5375-455C-9EA6-DF929625EA0E}">
        <p15:presenceInfo xmlns:p15="http://schemas.microsoft.com/office/powerpoint/2012/main" userId="b882c7a1731fa0b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A124-6BB5-40A5-9D5D-907DD7A751A8}" type="datetimeFigureOut">
              <a:rPr lang="fr-FR" smtClean="0"/>
              <a:t>27/12/2019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0164CFC-72A8-4444-90BC-9ED006AD8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636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A124-6BB5-40A5-9D5D-907DD7A751A8}" type="datetimeFigureOut">
              <a:rPr lang="fr-FR" smtClean="0"/>
              <a:t>27/12/2019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64CFC-72A8-4444-90BC-9ED006AD8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0552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A124-6BB5-40A5-9D5D-907DD7A751A8}" type="datetimeFigureOut">
              <a:rPr lang="fr-FR" smtClean="0"/>
              <a:t>27/12/2019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0164CFC-72A8-4444-90BC-9ED006AD8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817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A124-6BB5-40A5-9D5D-907DD7A751A8}" type="datetimeFigureOut">
              <a:rPr lang="fr-FR" smtClean="0"/>
              <a:t>27/12/2019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0164CFC-72A8-4444-90BC-9ED006AD8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91809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A124-6BB5-40A5-9D5D-907DD7A751A8}" type="datetimeFigureOut">
              <a:rPr lang="fr-FR" smtClean="0"/>
              <a:t>27/12/2019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0164CFC-72A8-4444-90BC-9ED006AD8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83629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A124-6BB5-40A5-9D5D-907DD7A751A8}" type="datetimeFigureOut">
              <a:rPr lang="fr-FR" smtClean="0"/>
              <a:t>27/12/2019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64CFC-72A8-4444-90BC-9ED006AD8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7002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A124-6BB5-40A5-9D5D-907DD7A751A8}" type="datetimeFigureOut">
              <a:rPr lang="fr-FR" smtClean="0"/>
              <a:t>27/12/2019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64CFC-72A8-4444-90BC-9ED006AD8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823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A124-6BB5-40A5-9D5D-907DD7A751A8}" type="datetimeFigureOut">
              <a:rPr lang="fr-FR" smtClean="0"/>
              <a:t>27/12/2019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64CFC-72A8-4444-90BC-9ED006AD8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267743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A124-6BB5-40A5-9D5D-907DD7A751A8}" type="datetimeFigureOut">
              <a:rPr lang="fr-FR" smtClean="0"/>
              <a:t>27/12/2019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0164CFC-72A8-4444-90BC-9ED006AD8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777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A124-6BB5-40A5-9D5D-907DD7A751A8}" type="datetimeFigureOut">
              <a:rPr lang="fr-FR" smtClean="0"/>
              <a:t>27/12/2019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0164CFC-72A8-4444-90BC-9ED006AD8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9917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A124-6BB5-40A5-9D5D-907DD7A751A8}" type="datetimeFigureOut">
              <a:rPr lang="fr-FR" smtClean="0"/>
              <a:t>27/12/2019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0164CFC-72A8-4444-90BC-9ED006AD84E3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56516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A124-6BB5-40A5-9D5D-907DD7A751A8}" type="datetimeFigureOut">
              <a:rPr lang="fr-FR" smtClean="0"/>
              <a:t>27/12/2019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0164CFC-72A8-4444-90BC-9ED006AD8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0213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A124-6BB5-40A5-9D5D-907DD7A751A8}" type="datetimeFigureOut">
              <a:rPr lang="fr-FR" smtClean="0"/>
              <a:t>27/12/2019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0164CFC-72A8-4444-90BC-9ED006AD84E3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236780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A124-6BB5-40A5-9D5D-907DD7A751A8}" type="datetimeFigureOut">
              <a:rPr lang="fr-FR" smtClean="0"/>
              <a:t>27/12/2019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0164CFC-72A8-4444-90BC-9ED006AD8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07336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A124-6BB5-40A5-9D5D-907DD7A751A8}" type="datetimeFigureOut">
              <a:rPr lang="fr-FR" smtClean="0"/>
              <a:t>27/12/2019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64CFC-72A8-4444-90BC-9ED006AD8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13545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A124-6BB5-40A5-9D5D-907DD7A751A8}" type="datetimeFigureOut">
              <a:rPr lang="fr-FR" smtClean="0"/>
              <a:t>27/12/2019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64CFC-72A8-4444-90BC-9ED006AD8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02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8BA124-6BB5-40A5-9D5D-907DD7A751A8}" type="datetimeFigureOut">
              <a:rPr lang="fr-FR" smtClean="0"/>
              <a:t>27/12/2019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0164CFC-72A8-4444-90BC-9ED006AD8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765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3" r:id="rId1"/>
    <p:sldLayoutId id="2147483934" r:id="rId2"/>
    <p:sldLayoutId id="2147483935" r:id="rId3"/>
    <p:sldLayoutId id="2147483936" r:id="rId4"/>
    <p:sldLayoutId id="2147483937" r:id="rId5"/>
    <p:sldLayoutId id="2147483938" r:id="rId6"/>
    <p:sldLayoutId id="2147483939" r:id="rId7"/>
    <p:sldLayoutId id="2147483940" r:id="rId8"/>
    <p:sldLayoutId id="2147483941" r:id="rId9"/>
    <p:sldLayoutId id="2147483942" r:id="rId10"/>
    <p:sldLayoutId id="2147483943" r:id="rId11"/>
    <p:sldLayoutId id="2147483944" r:id="rId12"/>
    <p:sldLayoutId id="2147483945" r:id="rId13"/>
    <p:sldLayoutId id="2147483946" r:id="rId14"/>
    <p:sldLayoutId id="2147483947" r:id="rId15"/>
    <p:sldLayoutId id="214748394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CFEFA5-F79A-4143-869D-8B9A40423A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64924" y="2017450"/>
            <a:ext cx="8915399" cy="2262781"/>
          </a:xfrm>
        </p:spPr>
        <p:txBody>
          <a:bodyPr>
            <a:normAutofit/>
          </a:bodyPr>
          <a:lstStyle/>
          <a:p>
            <a:r>
              <a:rPr lang="fr-FR" dirty="0"/>
              <a:t>UE13: MORPHOLOGIE CRANIO FACIALE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AFEE10A-E300-44B7-B081-C4B285DAA8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36810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9FB5D5-233D-4EC4-9ADE-7856F94F9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Présentation de la matière	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2B893CC-B869-4F4F-916A-AE519776C9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2 3 </a:t>
            </a:r>
            <a:r>
              <a:rPr lang="fr-FR" dirty="0" err="1"/>
              <a:t>qcms</a:t>
            </a:r>
            <a:r>
              <a:rPr lang="fr-FR" dirty="0"/>
              <a:t> en 20 min </a:t>
            </a:r>
          </a:p>
          <a:p>
            <a:r>
              <a:rPr lang="fr-FR" dirty="0"/>
              <a:t>80 points</a:t>
            </a:r>
          </a:p>
          <a:p>
            <a:r>
              <a:rPr lang="fr-FR" dirty="0"/>
              <a:t>Associés à L’UE12 ( Tête et cou </a:t>
            </a:r>
            <a:r>
              <a:rPr lang="fr-FR" dirty="0">
                <a:sym typeface="Wingdings" panose="05000000000000000000" pitchFamily="2" charset="2"/>
              </a:rPr>
              <a:t> 80 points) et L’UE14 ( Médicaments et produits de santé  40 points) </a:t>
            </a:r>
          </a:p>
          <a:p>
            <a:r>
              <a:rPr lang="fr-FR" dirty="0">
                <a:sym typeface="Wingdings" panose="05000000000000000000" pitchFamily="2" charset="2"/>
              </a:rPr>
              <a:t>Matière à ne surtout pas négliger</a:t>
            </a:r>
          </a:p>
          <a:p>
            <a:r>
              <a:rPr lang="fr-FR" dirty="0">
                <a:sym typeface="Wingdings" panose="05000000000000000000" pitchFamily="2" charset="2"/>
              </a:rPr>
              <a:t>+++ Déterminante pour le classement de la filière dentaire </a:t>
            </a:r>
          </a:p>
        </p:txBody>
      </p:sp>
    </p:spTree>
    <p:extLst>
      <p:ext uri="{BB962C8B-B14F-4D97-AF65-F5344CB8AC3E}">
        <p14:creationId xmlns:p14="http://schemas.microsoft.com/office/powerpoint/2010/main" val="34353262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AD9F46-07BC-4E48-949A-10673A82C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0541" y="624110"/>
            <a:ext cx="9294072" cy="1280890"/>
          </a:xfrm>
        </p:spPr>
        <p:txBody>
          <a:bodyPr>
            <a:normAutofit/>
          </a:bodyPr>
          <a:lstStyle/>
          <a:p>
            <a:r>
              <a:rPr lang="fr-FR" dirty="0"/>
              <a:t>INTRODUCTION A L’ANATOMIE DENTAIRE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50B74E-EE2E-4F61-BF7E-A0ED672D8E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/>
              <a:t>PLAN:</a:t>
            </a:r>
          </a:p>
          <a:p>
            <a:r>
              <a:rPr lang="fr-FR" dirty="0"/>
              <a:t>I/ Définitions</a:t>
            </a:r>
          </a:p>
          <a:p>
            <a:r>
              <a:rPr lang="fr-FR" dirty="0"/>
              <a:t>II/ Orientation et nomenclature</a:t>
            </a:r>
          </a:p>
          <a:p>
            <a:r>
              <a:rPr lang="fr-FR" dirty="0"/>
              <a:t>III/ Caractères généraux</a:t>
            </a:r>
          </a:p>
          <a:p>
            <a:r>
              <a:rPr lang="fr-FR" dirty="0"/>
              <a:t>IV/ Anatomie occlusale</a:t>
            </a:r>
          </a:p>
          <a:p>
            <a:r>
              <a:rPr lang="fr-FR" dirty="0"/>
              <a:t>V/ Morphologie radiculaire </a:t>
            </a:r>
          </a:p>
          <a:p>
            <a:r>
              <a:rPr lang="fr-FR" dirty="0"/>
              <a:t>VI/ Parodonte</a:t>
            </a:r>
          </a:p>
          <a:p>
            <a:r>
              <a:rPr lang="fr-FR" dirty="0"/>
              <a:t>VII/ Classifications</a:t>
            </a:r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358919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6C5C95-57BF-44C8-B67C-3A8C2B0B9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8440" y="229768"/>
            <a:ext cx="8746172" cy="717010"/>
          </a:xfrm>
        </p:spPr>
        <p:txBody>
          <a:bodyPr>
            <a:normAutofit/>
          </a:bodyPr>
          <a:lstStyle/>
          <a:p>
            <a:r>
              <a:rPr lang="fr-FR" dirty="0"/>
              <a:t>					I/ DEFINTIONS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124C137-0225-4BC1-A9F0-B447EFF880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960" y="1249680"/>
            <a:ext cx="11597640" cy="5378552"/>
          </a:xfrm>
        </p:spPr>
        <p:txBody>
          <a:bodyPr/>
          <a:lstStyle/>
          <a:p>
            <a:r>
              <a:rPr lang="fr-FR" dirty="0"/>
              <a:t>Système dentaire: Ensemble d’organe ou tissus de MÊME NATURE, destinés à des fonctions analogues ( ≠ appareil)</a:t>
            </a:r>
          </a:p>
          <a:p>
            <a:r>
              <a:rPr lang="fr-FR" dirty="0"/>
              <a:t>Appareil: Ensemble d’organes, de natures et de structures DIFFERENTES mais reliés anatomiquement entre eux, qui concourent à plusieurs  fonctions simultanément dont une est une fonction principale</a:t>
            </a:r>
          </a:p>
          <a:p>
            <a:r>
              <a:rPr lang="fr-FR" dirty="0"/>
              <a:t>Appareil manducateur: Ensemble </a:t>
            </a:r>
            <a:r>
              <a:rPr lang="fr-FR" dirty="0" err="1"/>
              <a:t>dento</a:t>
            </a:r>
            <a:r>
              <a:rPr lang="fr-FR" dirty="0"/>
              <a:t>-</a:t>
            </a:r>
            <a:r>
              <a:rPr lang="fr-FR" dirty="0" err="1"/>
              <a:t>musculo-squelettique</a:t>
            </a:r>
            <a:r>
              <a:rPr lang="fr-FR" dirty="0"/>
              <a:t>, permettant la manducation (= Préhension, mastication et déglutition), il est formé: système dentaire, système neuro-musculaire, système </a:t>
            </a:r>
            <a:r>
              <a:rPr lang="fr-FR" dirty="0" err="1"/>
              <a:t>cranio-facial</a:t>
            </a:r>
            <a:endParaRPr lang="fr-FR" dirty="0"/>
          </a:p>
          <a:p>
            <a:r>
              <a:rPr lang="fr-FR" dirty="0"/>
              <a:t>Occlusion dentaire: Etat STATIQUE (= à un instant donné), d’un </a:t>
            </a:r>
            <a:r>
              <a:rPr lang="fr-FR" dirty="0" err="1"/>
              <a:t>râpport</a:t>
            </a:r>
            <a:r>
              <a:rPr lang="fr-FR" dirty="0"/>
              <a:t> inter-arcades défini par au moins un point de contact. Par extension, toute situation de contact inter-arcades. </a:t>
            </a:r>
          </a:p>
          <a:p>
            <a:r>
              <a:rPr lang="fr-FR" dirty="0"/>
              <a:t>On peut définir OIM ( = Occlusion d’</a:t>
            </a:r>
            <a:r>
              <a:rPr lang="fr-FR" dirty="0" err="1"/>
              <a:t>intercuspidie</a:t>
            </a:r>
            <a:r>
              <a:rPr lang="fr-FR" dirty="0"/>
              <a:t> maximale) = engrènement complet des 2 arcades antagonistes. </a:t>
            </a:r>
          </a:p>
        </p:txBody>
      </p:sp>
    </p:spTree>
    <p:extLst>
      <p:ext uri="{BB962C8B-B14F-4D97-AF65-F5344CB8AC3E}">
        <p14:creationId xmlns:p14="http://schemas.microsoft.com/office/powerpoint/2010/main" val="30400581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182BB8-D57F-4F6E-8855-7CABFAF76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II/ Orientation et nomenclature</a:t>
            </a:r>
            <a:br>
              <a:rPr lang="fr-FR" dirty="0"/>
            </a:br>
            <a:endParaRPr lang="fr-FR" dirty="0"/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4F8DB66C-7F51-4BA8-A27C-7CCF6EAB0A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8788" y="1442094"/>
            <a:ext cx="4722813" cy="3270867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B56B3EA-8CF4-4394-B84A-DE1FB4049F33}"/>
              </a:ext>
            </a:extLst>
          </p:cNvPr>
          <p:cNvSpPr txBox="1"/>
          <p:nvPr/>
        </p:nvSpPr>
        <p:spPr>
          <a:xfrm>
            <a:off x="5699760" y="1600200"/>
            <a:ext cx="64922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Les arcades dentaires sont séparées par: </a:t>
            </a:r>
          </a:p>
          <a:p>
            <a:pPr marL="285750" indent="-285750">
              <a:buFontTx/>
              <a:buChar char="-"/>
            </a:pPr>
            <a:r>
              <a:rPr lang="fr-FR" dirty="0"/>
              <a:t>Le PSM en côtés droit et gauche</a:t>
            </a:r>
          </a:p>
          <a:p>
            <a:pPr marL="285750" indent="-285750">
              <a:buFontTx/>
              <a:buChar char="-"/>
            </a:pPr>
            <a:r>
              <a:rPr lang="fr-FR" dirty="0"/>
              <a:t>Le plan d’occlusion ( plan horizontale) en arcade maxillaire et arcade mandibulaire</a:t>
            </a:r>
          </a:p>
          <a:p>
            <a:endParaRPr lang="fr-FR" dirty="0"/>
          </a:p>
          <a:p>
            <a:pPr marL="285750" indent="-285750">
              <a:buFontTx/>
              <a:buChar char="-"/>
            </a:pPr>
            <a:r>
              <a:rPr lang="fr-FR" dirty="0"/>
              <a:t>PSM et plan d’occlusion définissent 4 secteurs d’arcades numérotés dans le sens horaire à partir du secteur maxillaire droit ( = côté droit du patient) </a:t>
            </a:r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endParaRPr lang="fr-FR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559946C-C6A8-4F14-99DD-C85BC6324E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9760" y="4024640"/>
            <a:ext cx="1354454" cy="123316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F956ABF-D82B-434D-8F08-BFC46136FF46}"/>
              </a:ext>
            </a:extLst>
          </p:cNvPr>
          <p:cNvSpPr txBox="1"/>
          <p:nvPr/>
        </p:nvSpPr>
        <p:spPr>
          <a:xfrm>
            <a:off x="7572372" y="4490829"/>
            <a:ext cx="44775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4 secteurs pour les dents permanentes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CC84242B-C31C-4909-B905-987E217C1F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54641" y="5589905"/>
            <a:ext cx="1278572" cy="1130332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6C84D99D-429B-4223-95F1-69F6836B5505}"/>
              </a:ext>
            </a:extLst>
          </p:cNvPr>
          <p:cNvSpPr txBox="1"/>
          <p:nvPr/>
        </p:nvSpPr>
        <p:spPr>
          <a:xfrm>
            <a:off x="5041872" y="5864558"/>
            <a:ext cx="50610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4 autres secteurs pour les dents temporaires</a:t>
            </a:r>
          </a:p>
        </p:txBody>
      </p:sp>
    </p:spTree>
    <p:extLst>
      <p:ext uri="{BB962C8B-B14F-4D97-AF65-F5344CB8AC3E}">
        <p14:creationId xmlns:p14="http://schemas.microsoft.com/office/powerpoint/2010/main" val="2815407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6806D00-A426-4B0F-8023-586E71B029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07820" y="191449"/>
            <a:ext cx="8976360" cy="1667831"/>
          </a:xfrm>
        </p:spPr>
        <p:txBody>
          <a:bodyPr/>
          <a:lstStyle/>
          <a:p>
            <a:r>
              <a:rPr lang="fr-FR" dirty="0"/>
              <a:t>Par secteur = hémi-arcade</a:t>
            </a:r>
          </a:p>
          <a:p>
            <a:pPr>
              <a:buFontTx/>
              <a:buChar char="-"/>
            </a:pPr>
            <a:r>
              <a:rPr lang="fr-FR" dirty="0"/>
              <a:t>2 incisives, 1 canine, 2 prémolaires et 3 molaires en permanent </a:t>
            </a:r>
          </a:p>
          <a:p>
            <a:pPr>
              <a:buFontTx/>
              <a:buChar char="-"/>
            </a:pPr>
            <a:r>
              <a:rPr lang="fr-FR" dirty="0"/>
              <a:t>2 incisives, 1 canine et 2 molaires en temporaire ( PAS DE PREMOLAIRES) </a:t>
            </a:r>
          </a:p>
          <a:p>
            <a:r>
              <a:rPr lang="fr-FR" dirty="0"/>
              <a:t> Combien de dents en permanent et temporaire ? </a:t>
            </a:r>
          </a:p>
          <a:p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4D641CCE-5B64-4280-BE8E-667C8537CC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6940"/>
            <a:ext cx="5475923" cy="346517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A53671D-8744-4773-8556-CC9B7436F56D}"/>
              </a:ext>
            </a:extLst>
          </p:cNvPr>
          <p:cNvSpPr txBox="1"/>
          <p:nvPr/>
        </p:nvSpPr>
        <p:spPr>
          <a:xfrm>
            <a:off x="5475923" y="2765363"/>
            <a:ext cx="6819496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Les différentes faces de la dent:</a:t>
            </a:r>
          </a:p>
          <a:p>
            <a:endParaRPr lang="fr-FR" dirty="0"/>
          </a:p>
          <a:p>
            <a:pPr marL="285750" indent="-285750">
              <a:buFontTx/>
              <a:buChar char="-"/>
            </a:pPr>
            <a:r>
              <a:rPr lang="fr-FR" dirty="0"/>
              <a:t>Face vestibulaire opposée à la face linguale ( certaine </a:t>
            </a:r>
          </a:p>
          <a:p>
            <a:r>
              <a:rPr lang="fr-FR" dirty="0"/>
              <a:t>fois appelée palatine au maxillaire) </a:t>
            </a:r>
          </a:p>
          <a:p>
            <a:endParaRPr lang="fr-FR" dirty="0"/>
          </a:p>
          <a:p>
            <a:r>
              <a:rPr lang="fr-FR" dirty="0"/>
              <a:t>-Face occlusale opposée à la face apicale</a:t>
            </a:r>
          </a:p>
          <a:p>
            <a:endParaRPr lang="fr-FR" dirty="0"/>
          </a:p>
          <a:p>
            <a:r>
              <a:rPr lang="fr-FR" dirty="0"/>
              <a:t>-Face mésiale ( vers l’avant puis vers le PSM)  opposée à la </a:t>
            </a:r>
          </a:p>
          <a:p>
            <a:r>
              <a:rPr lang="fr-FR" dirty="0"/>
              <a:t>face distale ( vers l’arrière , la plus éloignée du PSM) </a:t>
            </a:r>
          </a:p>
        </p:txBody>
      </p:sp>
    </p:spTree>
    <p:extLst>
      <p:ext uri="{BB962C8B-B14F-4D97-AF65-F5344CB8AC3E}">
        <p14:creationId xmlns:p14="http://schemas.microsoft.com/office/powerpoint/2010/main" val="3603651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65889F9E-56F3-4C8E-9CF5-A4A61E26A10C}"/>
              </a:ext>
            </a:extLst>
          </p:cNvPr>
          <p:cNvSpPr txBox="1"/>
          <p:nvPr/>
        </p:nvSpPr>
        <p:spPr>
          <a:xfrm>
            <a:off x="1432560" y="289560"/>
            <a:ext cx="10099240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Différentes faces de chaque dent:</a:t>
            </a:r>
          </a:p>
          <a:p>
            <a:endParaRPr lang="fr-FR" dirty="0"/>
          </a:p>
          <a:p>
            <a:pPr marL="342900" indent="-342900">
              <a:buAutoNum type="arabicPeriod"/>
            </a:pPr>
            <a:r>
              <a:rPr lang="fr-FR" sz="2800" dirty="0"/>
              <a:t>Incisives: 5 face ( V, L, M, D et cervicale ou imaginaire) </a:t>
            </a:r>
          </a:p>
          <a:p>
            <a:r>
              <a:rPr lang="fr-FR" sz="2800" dirty="0"/>
              <a:t>+ un bord libre</a:t>
            </a:r>
          </a:p>
          <a:p>
            <a:endParaRPr lang="fr-FR" sz="2800" dirty="0"/>
          </a:p>
          <a:p>
            <a:r>
              <a:rPr lang="fr-FR" sz="2800" dirty="0"/>
              <a:t>2. Canines: 5 faces + 1 pointe </a:t>
            </a:r>
            <a:r>
              <a:rPr lang="fr-FR" sz="2800" dirty="0" err="1"/>
              <a:t>cuspidienne</a:t>
            </a:r>
            <a:r>
              <a:rPr lang="fr-FR" sz="2800" dirty="0"/>
              <a:t> </a:t>
            </a:r>
          </a:p>
          <a:p>
            <a:pPr marL="457200" indent="-457200">
              <a:buFont typeface="Wingdings" panose="05000000000000000000" pitchFamily="2" charset="2"/>
              <a:buChar char="à"/>
            </a:pPr>
            <a:r>
              <a:rPr lang="fr-FR" sz="2800" dirty="0">
                <a:sym typeface="Wingdings" panose="05000000000000000000" pitchFamily="2" charset="2"/>
              </a:rPr>
              <a:t>dent </a:t>
            </a:r>
            <a:r>
              <a:rPr lang="fr-FR" sz="2800" dirty="0" err="1">
                <a:sym typeface="Wingdings" panose="05000000000000000000" pitchFamily="2" charset="2"/>
              </a:rPr>
              <a:t>MONOcuspidée</a:t>
            </a:r>
            <a:endParaRPr lang="fr-FR" sz="2800" dirty="0">
              <a:sym typeface="Wingdings" panose="05000000000000000000" pitchFamily="2" charset="2"/>
            </a:endParaRPr>
          </a:p>
          <a:p>
            <a:endParaRPr lang="fr-FR" sz="2800" dirty="0">
              <a:sym typeface="Wingdings" panose="05000000000000000000" pitchFamily="2" charset="2"/>
            </a:endParaRPr>
          </a:p>
          <a:p>
            <a:r>
              <a:rPr lang="fr-FR" sz="2800" dirty="0">
                <a:sym typeface="Wingdings" panose="05000000000000000000" pitchFamily="2" charset="2"/>
              </a:rPr>
              <a:t>3. Prémolaires et molaires: 6 faces : V, L, M, D, Apicale et </a:t>
            </a:r>
          </a:p>
          <a:p>
            <a:r>
              <a:rPr lang="fr-FR" sz="2800" dirty="0">
                <a:sym typeface="Wingdings" panose="05000000000000000000" pitchFamily="2" charset="2"/>
              </a:rPr>
              <a:t>occlusale </a:t>
            </a:r>
          </a:p>
          <a:p>
            <a:r>
              <a:rPr lang="fr-FR" sz="2800" dirty="0">
                <a:sym typeface="Wingdings" panose="05000000000000000000" pitchFamily="2" charset="2"/>
              </a:rPr>
              <a:t> Dent </a:t>
            </a:r>
            <a:r>
              <a:rPr lang="fr-FR" sz="2800" dirty="0" err="1">
                <a:sym typeface="Wingdings" panose="05000000000000000000" pitchFamily="2" charset="2"/>
              </a:rPr>
              <a:t>PLURIcuspidée</a:t>
            </a:r>
            <a:endParaRPr lang="fr-FR" sz="2800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FA0C1E7-ECDB-44ED-968B-648CE4276E09}"/>
              </a:ext>
            </a:extLst>
          </p:cNvPr>
          <p:cNvSpPr txBox="1"/>
          <p:nvPr/>
        </p:nvSpPr>
        <p:spPr>
          <a:xfrm>
            <a:off x="1219200" y="5227320"/>
            <a:ext cx="115727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La Face occlusale ( définie seulement pour PM et M) : Partie active de l’outil, caractérisée par sa </a:t>
            </a:r>
          </a:p>
          <a:p>
            <a:r>
              <a:rPr lang="fr-FR" dirty="0"/>
              <a:t>Morphologie, le reste de l’organe dentaire en constitue le support, défini par son axe de travail. </a:t>
            </a:r>
          </a:p>
        </p:txBody>
      </p:sp>
    </p:spTree>
    <p:extLst>
      <p:ext uri="{BB962C8B-B14F-4D97-AF65-F5344CB8AC3E}">
        <p14:creationId xmlns:p14="http://schemas.microsoft.com/office/powerpoint/2010/main" val="30654284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64AC7D-87CF-41BD-86E4-77DD73FABA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94560" y="1"/>
            <a:ext cx="8359139" cy="954338"/>
          </a:xfrm>
        </p:spPr>
        <p:txBody>
          <a:bodyPr/>
          <a:lstStyle/>
          <a:p>
            <a:r>
              <a:rPr lang="fr-FR" dirty="0"/>
              <a:t>III/ Caractères généraux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7B63451-A033-4015-8FB3-3DEC85DA3E16}"/>
              </a:ext>
            </a:extLst>
          </p:cNvPr>
          <p:cNvSpPr txBox="1"/>
          <p:nvPr/>
        </p:nvSpPr>
        <p:spPr>
          <a:xfrm>
            <a:off x="4335092" y="1097280"/>
            <a:ext cx="7856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Organe dentaire = dent ( émail, dentine, pulpe) + environnement ou parodonte ( cément, desmodonte, os alvéolaire, gencive)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C9D49A6-0895-4EF4-981D-48D121144165}"/>
              </a:ext>
            </a:extLst>
          </p:cNvPr>
          <p:cNvSpPr txBox="1"/>
          <p:nvPr/>
        </p:nvSpPr>
        <p:spPr>
          <a:xfrm>
            <a:off x="4297556" y="1871312"/>
            <a:ext cx="806182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Collet anatomique = délimitation couronne-racine en PROFONDEUR, </a:t>
            </a:r>
          </a:p>
          <a:p>
            <a:r>
              <a:rPr lang="fr-FR" dirty="0"/>
              <a:t>appelé jonction émail-cément ou </a:t>
            </a:r>
            <a:r>
              <a:rPr lang="fr-FR" dirty="0" err="1"/>
              <a:t>amélo-cémentaire</a:t>
            </a:r>
            <a:endParaRPr lang="fr-FR" dirty="0"/>
          </a:p>
          <a:p>
            <a:endParaRPr lang="fr-FR" dirty="0"/>
          </a:p>
          <a:p>
            <a:r>
              <a:rPr lang="fr-FR" dirty="0"/>
              <a:t>Collet physiologique= dessiné par la gencive en SURFACE, définie la </a:t>
            </a:r>
          </a:p>
          <a:p>
            <a:r>
              <a:rPr lang="fr-FR" dirty="0"/>
              <a:t>Couronne et la racine clinique et varie au cours du temps (irritation) 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5E3464AD-1668-441B-8EBF-AF4E59B22E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515" y="1228191"/>
            <a:ext cx="4249798" cy="3709569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5E6A6B04-0939-4487-8594-D1B040BE6430}"/>
              </a:ext>
            </a:extLst>
          </p:cNvPr>
          <p:cNvSpPr txBox="1"/>
          <p:nvPr/>
        </p:nvSpPr>
        <p:spPr>
          <a:xfrm>
            <a:off x="4983480" y="4053840"/>
            <a:ext cx="732925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Email: tissu spécialisé, LE PLUS DUR ET LE PLUS MINERALISE de tout</a:t>
            </a:r>
          </a:p>
          <a:p>
            <a:r>
              <a:rPr lang="fr-FR" dirty="0"/>
              <a:t>l’organisme. </a:t>
            </a:r>
          </a:p>
          <a:p>
            <a:r>
              <a:rPr lang="fr-FR" dirty="0"/>
              <a:t>L’émail possède une forme et une épaisseur DEFINITVE à </a:t>
            </a:r>
          </a:p>
          <a:p>
            <a:r>
              <a:rPr lang="fr-FR" dirty="0"/>
              <a:t>L’éruption dentaire, modifiées uniquement par perte de </a:t>
            </a:r>
          </a:p>
          <a:p>
            <a:r>
              <a:rPr lang="fr-FR" dirty="0"/>
              <a:t>substance acquise ≠ Cément et dentine</a:t>
            </a:r>
          </a:p>
        </p:txBody>
      </p:sp>
    </p:spTree>
    <p:extLst>
      <p:ext uri="{BB962C8B-B14F-4D97-AF65-F5344CB8AC3E}">
        <p14:creationId xmlns:p14="http://schemas.microsoft.com/office/powerpoint/2010/main" val="21695827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D5CD27-F3FA-41BF-AEA2-0E136AC67D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5748" y="0"/>
            <a:ext cx="8807132" cy="717010"/>
          </a:xfrm>
        </p:spPr>
        <p:txBody>
          <a:bodyPr/>
          <a:lstStyle/>
          <a:p>
            <a:r>
              <a:rPr lang="fr-FR" dirty="0"/>
              <a:t>IV/ Anatomie occlusale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6134915-8179-4A10-ADE0-150E8BDACD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8320" y="579120"/>
            <a:ext cx="9706292" cy="5332102"/>
          </a:xfrm>
        </p:spPr>
        <p:txBody>
          <a:bodyPr/>
          <a:lstStyle/>
          <a:p>
            <a:pPr marL="0" indent="0">
              <a:buNone/>
            </a:pPr>
            <a:r>
              <a:rPr lang="fr-FR" dirty="0"/>
              <a:t>A/ CUSPIDES</a:t>
            </a:r>
          </a:p>
          <a:p>
            <a:pPr marL="0" indent="0">
              <a:buNone/>
            </a:pPr>
            <a:r>
              <a:rPr lang="fr-FR" dirty="0"/>
              <a:t>Double impératif: mastication et stabilisation </a:t>
            </a:r>
          </a:p>
          <a:p>
            <a:pPr marL="0" indent="0">
              <a:buNone/>
            </a:pPr>
            <a:r>
              <a:rPr lang="fr-FR" dirty="0"/>
              <a:t>Différentes formes: </a:t>
            </a:r>
          </a:p>
          <a:p>
            <a:pPr>
              <a:buFontTx/>
              <a:buChar char="-"/>
            </a:pPr>
            <a:r>
              <a:rPr lang="fr-FR" dirty="0"/>
              <a:t>Sillons </a:t>
            </a:r>
            <a:r>
              <a:rPr lang="fr-FR" dirty="0">
                <a:sym typeface="Wingdings" panose="05000000000000000000" pitchFamily="2" charset="2"/>
              </a:rPr>
              <a:t> concaves</a:t>
            </a:r>
          </a:p>
          <a:p>
            <a:pPr>
              <a:buFontTx/>
              <a:buChar char="-"/>
            </a:pPr>
            <a:r>
              <a:rPr lang="fr-FR" dirty="0">
                <a:sym typeface="Wingdings" panose="05000000000000000000" pitchFamily="2" charset="2"/>
              </a:rPr>
              <a:t>Cuspides pour les dents cuspidées(C/ PM / M ) ou bord libre ( I )  convexes</a:t>
            </a:r>
          </a:p>
          <a:p>
            <a:pPr marL="0" indent="0">
              <a:buNone/>
            </a:pPr>
            <a:r>
              <a:rPr lang="fr-FR" dirty="0">
                <a:sym typeface="Wingdings" panose="05000000000000000000" pitchFamily="2" charset="2"/>
              </a:rPr>
              <a:t>Constituent une réponse aux impératifs physiologiques qui sont : </a:t>
            </a:r>
          </a:p>
          <a:p>
            <a:pPr>
              <a:buFontTx/>
              <a:buChar char="-"/>
            </a:pPr>
            <a:r>
              <a:rPr lang="fr-FR" dirty="0"/>
              <a:t>↘ fractures. </a:t>
            </a:r>
          </a:p>
          <a:p>
            <a:pPr>
              <a:buFontTx/>
              <a:buChar char="-"/>
            </a:pPr>
            <a:r>
              <a:rPr lang="fr-FR" dirty="0"/>
              <a:t>↘ travail musculaire. </a:t>
            </a:r>
          </a:p>
          <a:p>
            <a:pPr>
              <a:buFontTx/>
              <a:buChar char="-"/>
            </a:pPr>
            <a:r>
              <a:rPr lang="fr-FR" dirty="0"/>
              <a:t>↘ forces sur le tissu de soutien. </a:t>
            </a:r>
          </a:p>
          <a:p>
            <a:pPr>
              <a:buFontTx/>
              <a:buChar char="-"/>
            </a:pPr>
            <a:r>
              <a:rPr lang="fr-FR" dirty="0"/>
              <a:t>↘ les morsures de la joue et de la langue. </a:t>
            </a:r>
          </a:p>
          <a:p>
            <a:pPr>
              <a:buFontTx/>
              <a:buChar char="-"/>
            </a:pPr>
            <a:r>
              <a:rPr lang="fr-FR" dirty="0"/>
              <a:t>↗ éruption. </a:t>
            </a:r>
          </a:p>
          <a:p>
            <a:pPr>
              <a:buFontTx/>
              <a:buChar char="-"/>
            </a:pPr>
            <a:r>
              <a:rPr lang="fr-FR" dirty="0"/>
              <a:t>↗ prophylaxie.</a:t>
            </a:r>
            <a:endParaRPr lang="fr-FR" dirty="0">
              <a:sym typeface="Wingdings" panose="05000000000000000000" pitchFamily="2" charset="2"/>
            </a:endParaRPr>
          </a:p>
          <a:p>
            <a:pPr>
              <a:buFontTx/>
              <a:buChar char="-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950657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29FEFD-AF67-44DE-AF0C-6755BB92B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41320" y="0"/>
            <a:ext cx="8563292" cy="732250"/>
          </a:xfrm>
        </p:spPr>
        <p:txBody>
          <a:bodyPr/>
          <a:lstStyle/>
          <a:p>
            <a:r>
              <a:rPr lang="fr-FR" dirty="0"/>
              <a:t>Cuspides appui et guides ++++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38EE7DCA-2CD2-4F67-B6D8-CD1BF11578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32250"/>
            <a:ext cx="5112067" cy="3830941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88F4CE6-682B-431F-8968-0769D928004F}"/>
              </a:ext>
            </a:extLst>
          </p:cNvPr>
          <p:cNvSpPr txBox="1"/>
          <p:nvPr/>
        </p:nvSpPr>
        <p:spPr>
          <a:xfrm>
            <a:off x="5791200" y="1188720"/>
            <a:ext cx="62788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dirty="0"/>
              <a:t>Cuspide d’appui ( = porteuse) : entretient des contacts antagonistes par ses 2 VERSANTS:</a:t>
            </a:r>
          </a:p>
          <a:p>
            <a:r>
              <a:rPr lang="fr-FR" dirty="0"/>
              <a:t>	- maxillaire en linguales</a:t>
            </a:r>
          </a:p>
          <a:p>
            <a:r>
              <a:rPr lang="fr-FR" dirty="0"/>
              <a:t>	-mandibule en vestibulaire</a:t>
            </a:r>
          </a:p>
          <a:p>
            <a:r>
              <a:rPr lang="fr-FR" dirty="0"/>
              <a:t>Elles sont centrées dans la fosse antagoniste = axe de la cuspide= axe de la dent antagoniste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3A5DE8E-75A9-4D72-8B45-E5C4D1A651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5691" y="3156821"/>
            <a:ext cx="3467709" cy="3701179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FD61CBB-5DEC-44F5-9F54-1BC2326C0D8C}"/>
              </a:ext>
            </a:extLst>
          </p:cNvPr>
          <p:cNvSpPr txBox="1"/>
          <p:nvPr/>
        </p:nvSpPr>
        <p:spPr>
          <a:xfrm>
            <a:off x="1261102" y="4776966"/>
            <a:ext cx="724749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dirty="0"/>
              <a:t>Cuspide guide (= surplombante): contacts antagonistes par </a:t>
            </a:r>
          </a:p>
          <a:p>
            <a:r>
              <a:rPr lang="fr-FR" dirty="0"/>
              <a:t>son SEUL VERSANT INTERNE:</a:t>
            </a:r>
          </a:p>
          <a:p>
            <a:r>
              <a:rPr lang="fr-FR" dirty="0"/>
              <a:t>	- maxillaire en vestibulaires </a:t>
            </a:r>
          </a:p>
          <a:p>
            <a:r>
              <a:rPr lang="fr-FR" dirty="0"/>
              <a:t>	- mandibule en linguales</a:t>
            </a:r>
          </a:p>
        </p:txBody>
      </p:sp>
    </p:spTree>
    <p:extLst>
      <p:ext uri="{BB962C8B-B14F-4D97-AF65-F5344CB8AC3E}">
        <p14:creationId xmlns:p14="http://schemas.microsoft.com/office/powerpoint/2010/main" val="36658910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C79A24-A94C-4028-8A4A-D2B038715D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19201" y="198121"/>
            <a:ext cx="10254932" cy="670560"/>
          </a:xfrm>
        </p:spPr>
        <p:txBody>
          <a:bodyPr>
            <a:normAutofit fontScale="90000"/>
          </a:bodyPr>
          <a:lstStyle/>
          <a:p>
            <a:r>
              <a:rPr lang="fr-FR" dirty="0"/>
              <a:t>B/ Hauteur et pente </a:t>
            </a:r>
            <a:r>
              <a:rPr lang="fr-FR" dirty="0" err="1"/>
              <a:t>cuspidienne</a:t>
            </a:r>
            <a:r>
              <a:rPr lang="fr-FR" dirty="0"/>
              <a:t> 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7D5A5797-B833-40FD-A67E-D3C14D8236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1" y="1124902"/>
            <a:ext cx="2956559" cy="388271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0849389-8309-4455-9FD3-F6760F394B14}"/>
              </a:ext>
            </a:extLst>
          </p:cNvPr>
          <p:cNvSpPr txBox="1"/>
          <p:nvPr/>
        </p:nvSpPr>
        <p:spPr>
          <a:xfrm>
            <a:off x="3276600" y="1288970"/>
            <a:ext cx="86661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-Hauteur </a:t>
            </a:r>
            <a:r>
              <a:rPr lang="fr-FR" dirty="0" err="1"/>
              <a:t>cuspidienne</a:t>
            </a:r>
            <a:r>
              <a:rPr lang="fr-FR" dirty="0"/>
              <a:t>: projection verticale entre la pointe </a:t>
            </a:r>
            <a:r>
              <a:rPr lang="fr-FR" dirty="0" err="1"/>
              <a:t>cuspidienne</a:t>
            </a:r>
            <a:r>
              <a:rPr lang="fr-FR" dirty="0"/>
              <a:t> et le </a:t>
            </a:r>
          </a:p>
          <a:p>
            <a:r>
              <a:rPr lang="fr-FR" dirty="0"/>
              <a:t>sillon principal 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dirty="0">
                <a:sym typeface="Wingdings" panose="05000000000000000000" pitchFamily="2" charset="2"/>
              </a:rPr>
              <a:t>Evaluation de la profondeur du relief occlusal </a:t>
            </a:r>
          </a:p>
          <a:p>
            <a:endParaRPr lang="fr-FR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DA7A762-83CD-46AF-ACA2-D171CDD42B06}"/>
              </a:ext>
            </a:extLst>
          </p:cNvPr>
          <p:cNvSpPr txBox="1"/>
          <p:nvPr/>
        </p:nvSpPr>
        <p:spPr>
          <a:xfrm>
            <a:off x="3261360" y="3066257"/>
            <a:ext cx="82798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-Pente </a:t>
            </a:r>
            <a:r>
              <a:rPr lang="fr-FR" dirty="0" err="1"/>
              <a:t>cuspidienne</a:t>
            </a:r>
            <a:r>
              <a:rPr lang="fr-FR" dirty="0"/>
              <a:t>: angle formé par la tangente à l’arête ou à la crête </a:t>
            </a:r>
          </a:p>
          <a:p>
            <a:r>
              <a:rPr lang="fr-FR" dirty="0" err="1"/>
              <a:t>cuspidienne</a:t>
            </a:r>
            <a:r>
              <a:rPr lang="fr-FR" dirty="0"/>
              <a:t> par rapport à un plan de référence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31E4B58-55D5-4F5D-A7CD-5E93F8092B9D}"/>
              </a:ext>
            </a:extLst>
          </p:cNvPr>
          <p:cNvSpPr txBox="1"/>
          <p:nvPr/>
        </p:nvSpPr>
        <p:spPr>
          <a:xfrm>
            <a:off x="3261359" y="4465320"/>
            <a:ext cx="82798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Un grand relief occlusal = </a:t>
            </a:r>
          </a:p>
          <a:p>
            <a:r>
              <a:rPr lang="fr-FR" dirty="0"/>
              <a:t>-↗ fonction masticatoire. </a:t>
            </a:r>
          </a:p>
          <a:p>
            <a:r>
              <a:rPr lang="fr-FR" dirty="0"/>
              <a:t>-↗ stabilisation occlusale en OIM. </a:t>
            </a:r>
          </a:p>
          <a:p>
            <a:r>
              <a:rPr lang="fr-FR" dirty="0"/>
              <a:t>-↗ risques d’interférences (ex : contacts entre les dents postérieures au cours des mouvements mandibulaires latéraux). </a:t>
            </a:r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Equilibre occlusal = relief occlusal marqué sans créer d’interférences.</a:t>
            </a:r>
          </a:p>
        </p:txBody>
      </p:sp>
    </p:spTree>
    <p:extLst>
      <p:ext uri="{BB962C8B-B14F-4D97-AF65-F5344CB8AC3E}">
        <p14:creationId xmlns:p14="http://schemas.microsoft.com/office/powerpoint/2010/main" val="33616023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737A91-5BDC-4599-95FF-C7CF52BF3B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13559" y="47618"/>
            <a:ext cx="9995853" cy="729622"/>
          </a:xfrm>
        </p:spPr>
        <p:txBody>
          <a:bodyPr>
            <a:normAutofit fontScale="90000"/>
          </a:bodyPr>
          <a:lstStyle/>
          <a:p>
            <a:r>
              <a:rPr lang="fr-FR" sz="2800" dirty="0"/>
              <a:t>C/ Les crêtes: éminences allongées à la surface des dents 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E343B06A-9918-4A59-9578-CB7ACB5311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777240"/>
            <a:ext cx="6844348" cy="215771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6AB6ED6-4273-4BA0-87B7-D95152BD15E1}"/>
              </a:ext>
            </a:extLst>
          </p:cNvPr>
          <p:cNvSpPr txBox="1"/>
          <p:nvPr/>
        </p:nvSpPr>
        <p:spPr>
          <a:xfrm>
            <a:off x="6964680" y="777240"/>
            <a:ext cx="4724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Crêtes Marginales : </a:t>
            </a:r>
          </a:p>
          <a:p>
            <a:pPr marL="285750" indent="-285750">
              <a:buFontTx/>
              <a:buChar char="-"/>
            </a:pPr>
            <a:r>
              <a:rPr lang="fr-FR" dirty="0"/>
              <a:t>Délimitent les tables occlusales en mésial et en distal des dents </a:t>
            </a:r>
            <a:r>
              <a:rPr lang="fr-FR" dirty="0" err="1"/>
              <a:t>pluricuspidées</a:t>
            </a:r>
            <a:r>
              <a:rPr lang="fr-FR" dirty="0"/>
              <a:t> -Délimitent faces linguales en mésial et en distal des dents antérieures (I+C)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151183A-87C1-44B6-BFE3-3018B60B38D6}"/>
              </a:ext>
            </a:extLst>
          </p:cNvPr>
          <p:cNvSpPr txBox="1"/>
          <p:nvPr/>
        </p:nvSpPr>
        <p:spPr>
          <a:xfrm>
            <a:off x="1981200" y="3106229"/>
            <a:ext cx="10637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Crêtes </a:t>
            </a:r>
            <a:r>
              <a:rPr lang="fr-FR" dirty="0" err="1"/>
              <a:t>Cuspidiennes</a:t>
            </a:r>
            <a:r>
              <a:rPr lang="fr-FR" dirty="0"/>
              <a:t> : </a:t>
            </a:r>
          </a:p>
          <a:p>
            <a:r>
              <a:rPr lang="fr-FR" dirty="0"/>
              <a:t>- Forment les limites vestibulaires et linguales des surfaces occlusales ; elles sont composées d’une arête mésiale et d’une arête distale. --&gt; L’ensemble forme la table occlusale.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E53625A-A44E-45D0-9DF1-9B8E4F3BCA7E}"/>
              </a:ext>
            </a:extLst>
          </p:cNvPr>
          <p:cNvSpPr txBox="1"/>
          <p:nvPr/>
        </p:nvSpPr>
        <p:spPr>
          <a:xfrm>
            <a:off x="670560" y="777240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V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0B9A4A5-6C61-45F0-A489-6C46C3B99358}"/>
              </a:ext>
            </a:extLst>
          </p:cNvPr>
          <p:cNvSpPr txBox="1"/>
          <p:nvPr/>
        </p:nvSpPr>
        <p:spPr>
          <a:xfrm>
            <a:off x="944880" y="267398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1292DCF-239D-4813-8F5D-C41E851C9547}"/>
              </a:ext>
            </a:extLst>
          </p:cNvPr>
          <p:cNvSpPr txBox="1"/>
          <p:nvPr/>
        </p:nvSpPr>
        <p:spPr>
          <a:xfrm>
            <a:off x="1996440" y="4326434"/>
            <a:ext cx="100736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Face occlusale : </a:t>
            </a:r>
          </a:p>
          <a:p>
            <a:pPr marL="285750" indent="-285750">
              <a:buFontTx/>
              <a:buChar char="-"/>
            </a:pPr>
            <a:r>
              <a:rPr lang="fr-FR" dirty="0"/>
              <a:t>Délimitée par </a:t>
            </a:r>
            <a:r>
              <a:rPr lang="fr-FR" dirty="0">
                <a:solidFill>
                  <a:srgbClr val="FF0000"/>
                </a:solidFill>
              </a:rPr>
              <a:t>la ligne de plus grand contour </a:t>
            </a:r>
            <a:r>
              <a:rPr lang="fr-FR" dirty="0"/>
              <a:t>= ligne sinueuse passant par les points les plus saillants de la couronne de la dent par rapport à son grand axe. </a:t>
            </a:r>
          </a:p>
          <a:p>
            <a:endParaRPr lang="fr-FR" dirty="0"/>
          </a:p>
          <a:p>
            <a:r>
              <a:rPr lang="fr-FR" dirty="0"/>
              <a:t>Table occlusale : </a:t>
            </a:r>
          </a:p>
          <a:p>
            <a:r>
              <a:rPr lang="fr-FR" dirty="0"/>
              <a:t>-    Délimitée par les lignes des crêtes </a:t>
            </a:r>
            <a:r>
              <a:rPr lang="fr-FR" dirty="0" err="1"/>
              <a:t>cuspidiennes</a:t>
            </a:r>
            <a:r>
              <a:rPr lang="fr-FR" dirty="0"/>
              <a:t> et marginales ; en dedans : éléments internes à la table occlusale et en dehors : éléments périphériques.</a:t>
            </a:r>
          </a:p>
        </p:txBody>
      </p:sp>
    </p:spTree>
    <p:extLst>
      <p:ext uri="{BB962C8B-B14F-4D97-AF65-F5344CB8AC3E}">
        <p14:creationId xmlns:p14="http://schemas.microsoft.com/office/powerpoint/2010/main" val="7948717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0F9B2E-F1E5-4309-8FA9-7EE1212BD7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41120" y="121921"/>
            <a:ext cx="9371012" cy="832418"/>
          </a:xfrm>
        </p:spPr>
        <p:txBody>
          <a:bodyPr>
            <a:normAutofit fontScale="90000"/>
          </a:bodyPr>
          <a:lstStyle/>
          <a:p>
            <a:r>
              <a:rPr lang="fr-FR" dirty="0"/>
              <a:t>D/ Arêtes, versants et pans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8C54A047-8757-4860-B4E5-3DB1900CD7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41052"/>
            <a:ext cx="7336342" cy="2382203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28CB1A5-41B0-4F7B-94F5-EC5D22C95C9F}"/>
              </a:ext>
            </a:extLst>
          </p:cNvPr>
          <p:cNvSpPr txBox="1"/>
          <p:nvPr/>
        </p:nvSpPr>
        <p:spPr>
          <a:xfrm>
            <a:off x="7336342" y="2072638"/>
            <a:ext cx="48556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Une arête sépare deux pans mésial et distal d’un versant interne ou périphérique d’une cuspide.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BB023CC-3E25-423D-AB03-30174B2C9C18}"/>
              </a:ext>
            </a:extLst>
          </p:cNvPr>
          <p:cNvSpPr txBox="1"/>
          <p:nvPr/>
        </p:nvSpPr>
        <p:spPr>
          <a:xfrm>
            <a:off x="2880360" y="3931920"/>
            <a:ext cx="90525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dirty="0"/>
              <a:t>Dans le sens </a:t>
            </a:r>
            <a:r>
              <a:rPr lang="fr-FR" dirty="0" err="1"/>
              <a:t>vestibulo</a:t>
            </a:r>
            <a:r>
              <a:rPr lang="fr-FR" dirty="0"/>
              <a:t>-lingual : on distingue les arêtes internes et les arêtes périphériques. </a:t>
            </a:r>
          </a:p>
          <a:p>
            <a:endParaRPr lang="fr-FR" dirty="0"/>
          </a:p>
          <a:p>
            <a:r>
              <a:rPr lang="fr-FR" dirty="0"/>
              <a:t>- Arête ovalaire interne = lobe ovalaire médian = lobe triangulaire : l’éminence principale de la face interne de chaque cuspide ; s’étend du sommet </a:t>
            </a:r>
            <a:r>
              <a:rPr lang="fr-FR" dirty="0" err="1"/>
              <a:t>cuspidien</a:t>
            </a:r>
            <a:r>
              <a:rPr lang="fr-FR" dirty="0"/>
              <a:t> au sillon principal</a:t>
            </a:r>
          </a:p>
        </p:txBody>
      </p:sp>
    </p:spTree>
    <p:extLst>
      <p:ext uri="{BB962C8B-B14F-4D97-AF65-F5344CB8AC3E}">
        <p14:creationId xmlns:p14="http://schemas.microsoft.com/office/powerpoint/2010/main" val="8544834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A9E3EF-1941-4754-8202-76D8F17B8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6696" y="-15240"/>
            <a:ext cx="3318607" cy="762000"/>
          </a:xfrm>
        </p:spPr>
        <p:txBody>
          <a:bodyPr/>
          <a:lstStyle/>
          <a:p>
            <a:r>
              <a:rPr lang="fr-FR" dirty="0"/>
              <a:t>E/ Les Sillons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C8A4035-D03F-43C7-A4DE-099EBA9F19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57400" y="3429000"/>
            <a:ext cx="10134600" cy="3429000"/>
          </a:xfrm>
        </p:spPr>
        <p:txBody>
          <a:bodyPr>
            <a:normAutofit/>
          </a:bodyPr>
          <a:lstStyle/>
          <a:p>
            <a:r>
              <a:rPr lang="fr-FR" dirty="0"/>
              <a:t>Les sillons principaux séparent deux cuspides entre elles et rejoignent les fosses:</a:t>
            </a:r>
          </a:p>
          <a:p>
            <a:pPr>
              <a:buFontTx/>
              <a:buChar char="-"/>
            </a:pPr>
            <a:r>
              <a:rPr lang="fr-FR" dirty="0"/>
              <a:t>Direction MD : sépare les cuspides V et L = </a:t>
            </a:r>
            <a:r>
              <a:rPr lang="fr-FR" dirty="0">
                <a:solidFill>
                  <a:srgbClr val="FF0000"/>
                </a:solidFill>
              </a:rPr>
              <a:t>Sillon central. </a:t>
            </a:r>
          </a:p>
          <a:p>
            <a:pPr>
              <a:buFontTx/>
              <a:buChar char="-"/>
            </a:pPr>
            <a:r>
              <a:rPr lang="fr-FR" dirty="0"/>
              <a:t>Direction VL : sépare les cuspides M et D = </a:t>
            </a:r>
            <a:r>
              <a:rPr lang="fr-FR" dirty="0">
                <a:solidFill>
                  <a:srgbClr val="FFC000"/>
                </a:solidFill>
              </a:rPr>
              <a:t>Sillon périphérique</a:t>
            </a:r>
          </a:p>
          <a:p>
            <a:r>
              <a:rPr lang="fr-FR" dirty="0"/>
              <a:t>Les </a:t>
            </a:r>
            <a:r>
              <a:rPr lang="fr-FR" dirty="0">
                <a:solidFill>
                  <a:srgbClr val="00B050"/>
                </a:solidFill>
              </a:rPr>
              <a:t>sillons secondaires </a:t>
            </a:r>
            <a:r>
              <a:rPr lang="fr-FR" dirty="0"/>
              <a:t>: ramifications des principaux creusant les bombés </a:t>
            </a:r>
            <a:r>
              <a:rPr lang="fr-FR" dirty="0" err="1"/>
              <a:t>cuspidiens</a:t>
            </a:r>
            <a:r>
              <a:rPr lang="fr-FR" dirty="0"/>
              <a:t> </a:t>
            </a:r>
            <a:r>
              <a:rPr lang="fr-FR" dirty="0">
                <a:sym typeface="Wingdings" panose="05000000000000000000" pitchFamily="2" charset="2"/>
              </a:rPr>
              <a:t> </a:t>
            </a:r>
            <a:r>
              <a:rPr lang="fr-FR" dirty="0"/>
              <a:t>amélioration de l’efficacité masticatoire. Ils séparent les versants </a:t>
            </a:r>
            <a:r>
              <a:rPr lang="fr-FR" dirty="0" err="1"/>
              <a:t>cuspidiens</a:t>
            </a:r>
            <a:r>
              <a:rPr lang="fr-FR" dirty="0"/>
              <a:t> en lobes.</a:t>
            </a:r>
          </a:p>
          <a:p>
            <a:r>
              <a:rPr lang="fr-FR" dirty="0"/>
              <a:t>Le </a:t>
            </a:r>
            <a:r>
              <a:rPr lang="fr-FR" dirty="0">
                <a:solidFill>
                  <a:srgbClr val="7030A0"/>
                </a:solidFill>
              </a:rPr>
              <a:t>sillon marginal </a:t>
            </a:r>
            <a:r>
              <a:rPr lang="fr-FR" dirty="0"/>
              <a:t>est situé à l’intersection d’un pan </a:t>
            </a:r>
            <a:r>
              <a:rPr lang="fr-FR" dirty="0" err="1"/>
              <a:t>cuspidien</a:t>
            </a:r>
            <a:r>
              <a:rPr lang="fr-FR" dirty="0"/>
              <a:t> et d’une crête marginale. Existe sur certaines dents séparant la crête marginale en lobes marginaux</a:t>
            </a:r>
          </a:p>
          <a:p>
            <a:r>
              <a:rPr lang="fr-FR" dirty="0"/>
              <a:t>Intérêt des sillons: rendement masticatoire ++, voies d’échappement pour le bol alimentaire, et limitation des interférences pendant la mastication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29AEEF0-2E6E-4238-B951-2B730DD4BA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0003" y="548640"/>
            <a:ext cx="8782717" cy="2757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0136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B30D06-CF93-40D1-AF69-E8B83D545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1285" y="92608"/>
            <a:ext cx="3000155" cy="854170"/>
          </a:xfrm>
        </p:spPr>
        <p:txBody>
          <a:bodyPr/>
          <a:lstStyle/>
          <a:p>
            <a:r>
              <a:rPr lang="fr-FR" dirty="0"/>
              <a:t>F/ Les fosses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521368C-3B3E-42D3-A652-5C8FC291F7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04452" y="701040"/>
            <a:ext cx="9313228" cy="2560320"/>
          </a:xfrm>
        </p:spPr>
        <p:txBody>
          <a:bodyPr/>
          <a:lstStyle/>
          <a:p>
            <a:r>
              <a:rPr lang="fr-FR" dirty="0"/>
              <a:t>Elles caractérisent les faces occlusales, on a : </a:t>
            </a:r>
          </a:p>
          <a:p>
            <a:r>
              <a:rPr lang="fr-FR" dirty="0"/>
              <a:t>-Les </a:t>
            </a:r>
            <a:r>
              <a:rPr lang="fr-FR" sz="2200" dirty="0">
                <a:solidFill>
                  <a:srgbClr val="FF0000"/>
                </a:solidFill>
              </a:rPr>
              <a:t>fosses centrales </a:t>
            </a:r>
            <a:r>
              <a:rPr lang="fr-FR" dirty="0"/>
              <a:t>(1) naissent de l’intersection de deux sillons principaux. </a:t>
            </a:r>
          </a:p>
          <a:p>
            <a:r>
              <a:rPr lang="fr-FR" dirty="0"/>
              <a:t>-Les </a:t>
            </a:r>
            <a:r>
              <a:rPr lang="fr-FR" sz="2200" dirty="0">
                <a:solidFill>
                  <a:srgbClr val="FF0000"/>
                </a:solidFill>
              </a:rPr>
              <a:t>fosses marginales </a:t>
            </a:r>
            <a:r>
              <a:rPr lang="fr-FR" dirty="0"/>
              <a:t>(2) naissent de l’intersection d’un sillon MD avec une crête marginale. </a:t>
            </a:r>
          </a:p>
          <a:p>
            <a:r>
              <a:rPr lang="fr-FR" dirty="0"/>
              <a:t>- Les </a:t>
            </a:r>
            <a:r>
              <a:rPr lang="fr-FR" sz="2200" dirty="0">
                <a:solidFill>
                  <a:srgbClr val="FF0000"/>
                </a:solidFill>
              </a:rPr>
              <a:t>fossettes </a:t>
            </a:r>
            <a:r>
              <a:rPr lang="fr-FR" sz="2200" dirty="0">
                <a:solidFill>
                  <a:schemeClr val="tx1"/>
                </a:solidFill>
              </a:rPr>
              <a:t>(</a:t>
            </a:r>
            <a:r>
              <a:rPr lang="fr-FR" dirty="0"/>
              <a:t>3) sont des dépressions plus ou moins marquées de faces V ou L de toutes les dents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4131089C-146A-47AA-B875-209195FE29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0034" y="3261360"/>
            <a:ext cx="3176665" cy="2975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6956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1A0278-8941-4C3E-9183-74A62CFE42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7285" y="0"/>
            <a:ext cx="6718715" cy="976090"/>
          </a:xfrm>
        </p:spPr>
        <p:txBody>
          <a:bodyPr/>
          <a:lstStyle/>
          <a:p>
            <a:r>
              <a:rPr lang="fr-FR" dirty="0"/>
              <a:t>G/ Les contacts punctiformes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438E8AF-3435-4914-865C-44DE491D90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3868" y="2956560"/>
            <a:ext cx="9188132" cy="3901440"/>
          </a:xfrm>
        </p:spPr>
        <p:txBody>
          <a:bodyPr/>
          <a:lstStyle/>
          <a:p>
            <a:r>
              <a:rPr lang="fr-FR" dirty="0"/>
              <a:t>Quand une cuspide entretient 3 contacts avec la fosse antagoniste, le contact occlusal est dit </a:t>
            </a:r>
            <a:r>
              <a:rPr lang="fr-FR" dirty="0" err="1"/>
              <a:t>tripodique</a:t>
            </a:r>
            <a:r>
              <a:rPr lang="fr-FR" dirty="0"/>
              <a:t>. (2 contacts : contact </a:t>
            </a:r>
            <a:r>
              <a:rPr lang="fr-FR" dirty="0" err="1"/>
              <a:t>bipodique</a:t>
            </a:r>
            <a:r>
              <a:rPr lang="fr-FR" dirty="0"/>
              <a:t>)</a:t>
            </a:r>
          </a:p>
          <a:p>
            <a:r>
              <a:rPr lang="fr-FR" dirty="0"/>
              <a:t>Contacts punctiformes. Ils ont pour avantages : </a:t>
            </a:r>
          </a:p>
          <a:p>
            <a:pPr>
              <a:buFontTx/>
              <a:buChar char="-"/>
            </a:pPr>
            <a:r>
              <a:rPr lang="fr-FR" dirty="0"/>
              <a:t>↗ calage et stabilisation de la dent. </a:t>
            </a:r>
          </a:p>
          <a:p>
            <a:pPr>
              <a:buFontTx/>
              <a:buChar char="-"/>
            </a:pPr>
            <a:r>
              <a:rPr lang="fr-FR" dirty="0"/>
              <a:t> ↗ échappement.  </a:t>
            </a:r>
          </a:p>
          <a:p>
            <a:pPr>
              <a:buFontTx/>
              <a:buChar char="-"/>
            </a:pPr>
            <a:r>
              <a:rPr lang="fr-FR" dirty="0"/>
              <a:t>↘ surfaces en contact. </a:t>
            </a:r>
          </a:p>
          <a:p>
            <a:pPr>
              <a:buFontTx/>
              <a:buChar char="-"/>
            </a:pPr>
            <a:r>
              <a:rPr lang="fr-FR" dirty="0"/>
              <a:t>↘ usure. </a:t>
            </a:r>
          </a:p>
          <a:p>
            <a:pPr>
              <a:buFontTx/>
              <a:buChar char="-"/>
            </a:pPr>
            <a:r>
              <a:rPr lang="fr-FR" dirty="0"/>
              <a:t>transmission axiale des forces. </a:t>
            </a:r>
          </a:p>
          <a:p>
            <a:pPr>
              <a:buFontTx/>
              <a:buChar char="-"/>
            </a:pPr>
            <a:r>
              <a:rPr lang="fr-FR" dirty="0"/>
              <a:t>efficacité maximale pour un travail minimum (économie de structure et de l’énergie)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1482FD97-F031-422D-92F7-0BAC1BDE5F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6894" y="731520"/>
            <a:ext cx="5339495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5566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5AAE57-F9CD-482B-B18C-CE6171C83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9325" y="0"/>
            <a:ext cx="4417475" cy="899890"/>
          </a:xfrm>
        </p:spPr>
        <p:txBody>
          <a:bodyPr/>
          <a:lstStyle/>
          <a:p>
            <a:r>
              <a:rPr lang="fr-FR" dirty="0"/>
              <a:t>H/ Les embrasures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A5AC1AD-0142-45D1-AB73-06D9860AA8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5080" y="1173480"/>
            <a:ext cx="5836920" cy="2651760"/>
          </a:xfrm>
        </p:spPr>
        <p:txBody>
          <a:bodyPr>
            <a:normAutofit lnSpcReduction="10000"/>
          </a:bodyPr>
          <a:lstStyle/>
          <a:p>
            <a:r>
              <a:rPr lang="fr-FR" dirty="0"/>
              <a:t>La zone de contact </a:t>
            </a:r>
            <a:r>
              <a:rPr lang="fr-FR" dirty="0" err="1"/>
              <a:t>inter-proximale</a:t>
            </a:r>
            <a:r>
              <a:rPr lang="fr-FR" dirty="0"/>
              <a:t>, entre deux dents adjacentes, se trouve au carrefour de 4 espaces pyramidaux ou embrasures: </a:t>
            </a:r>
          </a:p>
          <a:p>
            <a:r>
              <a:rPr lang="fr-FR" dirty="0"/>
              <a:t>gingivale, occlusale, vestibulaire et linguale. </a:t>
            </a:r>
          </a:p>
          <a:p>
            <a:r>
              <a:rPr lang="fr-FR" dirty="0"/>
              <a:t>Les embrasures sont symétriques.</a:t>
            </a:r>
          </a:p>
          <a:p>
            <a:endParaRPr lang="fr-FR" dirty="0"/>
          </a:p>
          <a:p>
            <a:r>
              <a:rPr lang="fr-FR" sz="1600" dirty="0" err="1"/>
              <a:t>Mnémo</a:t>
            </a:r>
            <a:r>
              <a:rPr lang="fr-FR" sz="1600" dirty="0"/>
              <a:t> de l’année dernière: GLOV comme gant in </a:t>
            </a:r>
            <a:r>
              <a:rPr lang="fr-FR" sz="1600" dirty="0" err="1"/>
              <a:t>english</a:t>
            </a:r>
            <a:r>
              <a:rPr lang="fr-FR" sz="1600" dirty="0"/>
              <a:t> </a:t>
            </a:r>
            <a:r>
              <a:rPr lang="fr-FR" sz="1600" dirty="0" err="1"/>
              <a:t>you</a:t>
            </a:r>
            <a:r>
              <a:rPr lang="fr-FR" sz="1600" dirty="0"/>
              <a:t> know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FB6C9BD1-CF52-4452-AB24-332D0000E2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660"/>
            <a:ext cx="6205537" cy="3386751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13EAF05-31B6-4957-B2DE-DC74C5A82219}"/>
              </a:ext>
            </a:extLst>
          </p:cNvPr>
          <p:cNvSpPr txBox="1"/>
          <p:nvPr/>
        </p:nvSpPr>
        <p:spPr>
          <a:xfrm>
            <a:off x="2773680" y="4560230"/>
            <a:ext cx="9174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/>
              <a:t>L’embrasure occlusale est ainsi l’embrasure située entre le point de contact proximal et les versants externes des crêtes marginales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077119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381C50-BB81-420C-86FA-762A8556B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2965" y="123088"/>
            <a:ext cx="7313075" cy="823690"/>
          </a:xfrm>
        </p:spPr>
        <p:txBody>
          <a:bodyPr/>
          <a:lstStyle/>
          <a:p>
            <a:r>
              <a:rPr lang="fr-FR" dirty="0"/>
              <a:t>V/ MORPHOLOGIE RADICULAIRE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3EDEBC9-9BBD-4950-80D8-32CD73F9EC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9612" y="4084320"/>
            <a:ext cx="9252268" cy="2346960"/>
          </a:xfrm>
        </p:spPr>
        <p:txBody>
          <a:bodyPr/>
          <a:lstStyle/>
          <a:p>
            <a:r>
              <a:rPr lang="fr-FR" dirty="0"/>
              <a:t>Nombre + morphologie des racines = résistance de l’organe dentaire</a:t>
            </a:r>
          </a:p>
          <a:p>
            <a:r>
              <a:rPr lang="fr-FR" dirty="0"/>
              <a:t> Triangle de sustentation :													- Molaires mandibulaires </a:t>
            </a:r>
            <a:r>
              <a:rPr lang="fr-FR" dirty="0">
                <a:sym typeface="Wingdings" panose="05000000000000000000" pitchFamily="2" charset="2"/>
              </a:rPr>
              <a:t> </a:t>
            </a:r>
            <a:r>
              <a:rPr lang="fr-FR" dirty="0"/>
              <a:t>triangle à base occlusale. 					- Molaires maxillaires </a:t>
            </a:r>
            <a:r>
              <a:rPr lang="fr-FR" dirty="0">
                <a:sym typeface="Wingdings" panose="05000000000000000000" pitchFamily="2" charset="2"/>
              </a:rPr>
              <a:t> </a:t>
            </a:r>
            <a:r>
              <a:rPr lang="fr-FR" dirty="0"/>
              <a:t>triangle à base apicale, grande divergence de leurs racines : triangle + large.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47E89BDC-5B09-47CB-A15D-D6747811EC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632" y="717813"/>
            <a:ext cx="5564735" cy="2868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5312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5C8197-CFF1-42EF-9812-390220305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6445" y="0"/>
            <a:ext cx="5286155" cy="1052290"/>
          </a:xfrm>
        </p:spPr>
        <p:txBody>
          <a:bodyPr/>
          <a:lstStyle/>
          <a:p>
            <a:r>
              <a:rPr lang="fr-FR" dirty="0"/>
              <a:t>Furcations radiculaires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9F436CD-3F14-479C-A167-D537683E28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2120" y="731520"/>
            <a:ext cx="10302240" cy="6263640"/>
          </a:xfrm>
        </p:spPr>
        <p:txBody>
          <a:bodyPr>
            <a:normAutofit fontScale="92500" lnSpcReduction="20000"/>
          </a:bodyPr>
          <a:lstStyle/>
          <a:p>
            <a:r>
              <a:rPr lang="fr-FR" sz="1900" dirty="0"/>
              <a:t>Les premières molaires maxillaire et mandibulaire se caractérisent par la présence de furcations ; zones situées entre chaque racine où se trouvent tous les éléments du parodonte (cément radiculaire, ligament, os alvéolaire).</a:t>
            </a:r>
          </a:p>
          <a:p>
            <a:pPr marL="0" indent="0">
              <a:buNone/>
            </a:pPr>
            <a:endParaRPr lang="fr-FR" sz="1900" dirty="0"/>
          </a:p>
          <a:p>
            <a:r>
              <a:rPr lang="fr-FR" sz="1900" dirty="0"/>
              <a:t>1 zone de furcation V-L pour les 1ères molaires mandibulaires ( car 2 racines)</a:t>
            </a:r>
          </a:p>
          <a:p>
            <a:pPr marL="0" indent="0">
              <a:buNone/>
            </a:pPr>
            <a:endParaRPr lang="fr-FR" sz="1900" dirty="0"/>
          </a:p>
          <a:p>
            <a:r>
              <a:rPr lang="fr-FR" sz="1900" dirty="0"/>
              <a:t> 3 zones de furcations pour les 1ères molaires maxillaires (vestibulaire, mésiale et distale </a:t>
            </a:r>
            <a:r>
              <a:rPr lang="fr-FR" sz="1900" dirty="0">
                <a:sym typeface="Wingdings" panose="05000000000000000000" pitchFamily="2" charset="2"/>
              </a:rPr>
              <a:t> car 3 racines). </a:t>
            </a:r>
          </a:p>
          <a:p>
            <a:pPr marL="0" indent="0">
              <a:buNone/>
            </a:pPr>
            <a:endParaRPr lang="fr-FR" sz="1900" dirty="0">
              <a:sym typeface="Wingdings" panose="05000000000000000000" pitchFamily="2" charset="2"/>
            </a:endParaRPr>
          </a:p>
          <a:p>
            <a:r>
              <a:rPr lang="fr-FR" sz="1900" dirty="0"/>
              <a:t>Pour la 1ère molaire maxillaire :</a:t>
            </a:r>
          </a:p>
          <a:p>
            <a:pPr marL="0" indent="0">
              <a:buNone/>
            </a:pPr>
            <a:br>
              <a:rPr lang="fr-FR" sz="1900" dirty="0"/>
            </a:br>
            <a:r>
              <a:rPr lang="fr-FR" sz="1900" dirty="0"/>
              <a:t>- la racine </a:t>
            </a:r>
            <a:r>
              <a:rPr lang="fr-FR" sz="1900" dirty="0" err="1"/>
              <a:t>mésio</a:t>
            </a:r>
            <a:r>
              <a:rPr lang="fr-FR" sz="1900" dirty="0"/>
              <a:t>-vestibulaire est généralement verticale.</a:t>
            </a:r>
            <a:br>
              <a:rPr lang="fr-FR" sz="1900" dirty="0"/>
            </a:br>
            <a:r>
              <a:rPr lang="fr-FR" sz="1900" dirty="0"/>
              <a:t>- la racine </a:t>
            </a:r>
            <a:r>
              <a:rPr lang="fr-FR" sz="1900" dirty="0" err="1"/>
              <a:t>disto</a:t>
            </a:r>
            <a:r>
              <a:rPr lang="fr-FR" sz="1900" dirty="0"/>
              <a:t>-vestibulaire a une projection distale.</a:t>
            </a:r>
            <a:br>
              <a:rPr lang="fr-FR" sz="1900" dirty="0"/>
            </a:br>
            <a:r>
              <a:rPr lang="fr-FR" sz="1900" dirty="0"/>
              <a:t>- la racine linguale a une projection palatine.</a:t>
            </a:r>
          </a:p>
          <a:p>
            <a:pPr marL="0" indent="0">
              <a:buNone/>
            </a:pPr>
            <a:endParaRPr lang="fr-FR" sz="1900" dirty="0"/>
          </a:p>
          <a:p>
            <a:r>
              <a:rPr lang="fr-FR" sz="1900" dirty="0"/>
              <a:t>Pour la 1ère molaire mandibulaire :</a:t>
            </a:r>
          </a:p>
          <a:p>
            <a:pPr marL="0" indent="0">
              <a:buNone/>
            </a:pPr>
            <a:br>
              <a:rPr lang="fr-FR" sz="1900" dirty="0"/>
            </a:br>
            <a:r>
              <a:rPr lang="fr-FR" sz="1900" dirty="0"/>
              <a:t>- la racine mésiale est plus large que la racine distale tant en </a:t>
            </a:r>
            <a:r>
              <a:rPr lang="fr-FR" sz="1900" dirty="0" err="1"/>
              <a:t>vestibulo</a:t>
            </a:r>
            <a:r>
              <a:rPr lang="fr-FR" sz="1900" dirty="0"/>
              <a:t>-lingual qu’en </a:t>
            </a:r>
            <a:r>
              <a:rPr lang="fr-FR" sz="1900" dirty="0" err="1"/>
              <a:t>mésio</a:t>
            </a:r>
            <a:r>
              <a:rPr lang="fr-FR" sz="1900" dirty="0"/>
              <a:t>-distal.</a:t>
            </a:r>
            <a:br>
              <a:rPr lang="fr-FR" sz="1900" dirty="0"/>
            </a:br>
            <a:r>
              <a:rPr lang="fr-FR" sz="1900" dirty="0"/>
              <a:t>- la section de la racine mésiale est en forme de verre de montre.</a:t>
            </a:r>
            <a:br>
              <a:rPr lang="fr-FR" sz="1900" dirty="0"/>
            </a:br>
            <a:r>
              <a:rPr lang="fr-FR" sz="1900" dirty="0"/>
              <a:t>- la section de la racine distale est circulaire</a:t>
            </a:r>
            <a:br>
              <a:rPr lang="fr-FR" dirty="0"/>
            </a:b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77105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402CEB-B2BD-43DA-9185-8EE3AB59C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8885" y="0"/>
            <a:ext cx="3503075" cy="1006570"/>
          </a:xfrm>
        </p:spPr>
        <p:txBody>
          <a:bodyPr/>
          <a:lstStyle/>
          <a:p>
            <a:r>
              <a:rPr lang="fr-FR" dirty="0"/>
              <a:t>VI/ Parodonte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09379DF-1F48-46AA-9473-8273D2C2C4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716280"/>
            <a:ext cx="11049000" cy="3916680"/>
          </a:xfrm>
        </p:spPr>
        <p:txBody>
          <a:bodyPr>
            <a:normAutofit/>
          </a:bodyPr>
          <a:lstStyle/>
          <a:p>
            <a:r>
              <a:rPr lang="fr-FR" dirty="0"/>
              <a:t>Assure la liaison entre la dent et os maxillaires et mandibulaires</a:t>
            </a:r>
          </a:p>
          <a:p>
            <a:r>
              <a:rPr lang="fr-FR" dirty="0"/>
              <a:t>Formé de 4 éléments:</a:t>
            </a:r>
          </a:p>
          <a:p>
            <a:r>
              <a:rPr lang="fr-FR" dirty="0"/>
              <a:t>Desmodonte = Ligament </a:t>
            </a:r>
            <a:r>
              <a:rPr lang="fr-FR" dirty="0" err="1"/>
              <a:t>dento</a:t>
            </a:r>
            <a:r>
              <a:rPr lang="fr-FR" dirty="0"/>
              <a:t> alvéolaire : rôle d’amortisseur et de récepteur proprioceptif. </a:t>
            </a:r>
          </a:p>
          <a:p>
            <a:r>
              <a:rPr lang="fr-FR" dirty="0"/>
              <a:t>Gencive: Autour de chaque dent et l’os alvéolaire, la plus visible, la plus rose de toutes les muqueuse car elle est kératinisée</a:t>
            </a:r>
          </a:p>
          <a:p>
            <a:r>
              <a:rPr lang="fr-FR" dirty="0"/>
              <a:t>Cément : Enveloppe extérieure de la racine, tissu calcifié mésenchymateux avasculaire, du collet jusqu’à l’apex. Il représente le point d’ancrage dentaire des fibres desmodontales.</a:t>
            </a:r>
          </a:p>
          <a:p>
            <a:r>
              <a:rPr lang="fr-FR" dirty="0"/>
              <a:t>Os alvéolaire: support à la dent &amp; absorbant les forces transmises par l’occlusion.</a:t>
            </a:r>
          </a:p>
          <a:p>
            <a:r>
              <a:rPr lang="fr-FR" dirty="0"/>
              <a:t>L’épaisseur du tissu osseux alvéolaire est DIMINUEE 											PAR LA PRESSION et	AUGMENTEE PAR LA TENSION  											(Petit </a:t>
            </a:r>
            <a:r>
              <a:rPr lang="fr-FR" dirty="0" err="1"/>
              <a:t>Mnémo</a:t>
            </a:r>
            <a:r>
              <a:rPr lang="fr-FR" dirty="0"/>
              <a:t> des familles: </a:t>
            </a:r>
            <a:r>
              <a:rPr lang="fr-FR" dirty="0" err="1"/>
              <a:t>augmen</a:t>
            </a:r>
            <a:r>
              <a:rPr lang="fr-FR" b="1" dirty="0" err="1"/>
              <a:t>T</a:t>
            </a:r>
            <a:r>
              <a:rPr lang="fr-FR" dirty="0" err="1"/>
              <a:t>ée</a:t>
            </a:r>
            <a:r>
              <a:rPr lang="fr-FR" dirty="0"/>
              <a:t> par la </a:t>
            </a:r>
            <a:r>
              <a:rPr lang="fr-FR" b="1" dirty="0"/>
              <a:t>T</a:t>
            </a:r>
            <a:r>
              <a:rPr lang="fr-FR" dirty="0"/>
              <a:t>ension) 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4E1E8D38-9AA5-43EF-9F11-90ECEB8FFD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0560" y="3643554"/>
            <a:ext cx="3760470" cy="319920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5A4A9C9-3577-4662-9F69-7E9856890230}"/>
              </a:ext>
            </a:extLst>
          </p:cNvPr>
          <p:cNvSpPr txBox="1"/>
          <p:nvPr/>
        </p:nvSpPr>
        <p:spPr>
          <a:xfrm>
            <a:off x="1859280" y="4838700"/>
            <a:ext cx="60350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/>
              <a:t>Au maxillaire :</a:t>
            </a:r>
            <a:br>
              <a:rPr lang="fr-FR"/>
            </a:br>
            <a:r>
              <a:rPr lang="fr-FR"/>
              <a:t>- épaisseur </a:t>
            </a:r>
            <a:r>
              <a:rPr lang="fr-FR" b="1"/>
              <a:t>importante </a:t>
            </a:r>
            <a:r>
              <a:rPr lang="fr-FR"/>
              <a:t>sur la </a:t>
            </a:r>
            <a:r>
              <a:rPr lang="fr-FR" b="1"/>
              <a:t>face palatine</a:t>
            </a:r>
            <a:r>
              <a:rPr lang="fr-FR"/>
              <a:t>.</a:t>
            </a:r>
            <a:br>
              <a:rPr lang="fr-FR"/>
            </a:br>
            <a:r>
              <a:rPr lang="fr-FR"/>
              <a:t>- épaisseur </a:t>
            </a:r>
            <a:r>
              <a:rPr lang="fr-FR" b="1"/>
              <a:t>faible </a:t>
            </a:r>
            <a:r>
              <a:rPr lang="fr-FR"/>
              <a:t>sur leur </a:t>
            </a:r>
            <a:r>
              <a:rPr lang="fr-FR" b="1"/>
              <a:t>face vestibulaire</a:t>
            </a:r>
            <a:r>
              <a:rPr lang="fr-FR"/>
              <a:t>.</a:t>
            </a:r>
            <a:br>
              <a:rPr lang="fr-FR"/>
            </a:br>
            <a:r>
              <a:rPr lang="fr-FR"/>
              <a:t>● </a:t>
            </a:r>
            <a:r>
              <a:rPr lang="fr-FR" b="1"/>
              <a:t>A la mandibule, c’est l’inverse :</a:t>
            </a:r>
            <a:br>
              <a:rPr lang="fr-FR"/>
            </a:br>
            <a:r>
              <a:rPr lang="fr-FR"/>
              <a:t>- épaisseur </a:t>
            </a:r>
            <a:r>
              <a:rPr lang="fr-FR" b="1"/>
              <a:t>importante </a:t>
            </a:r>
            <a:r>
              <a:rPr lang="fr-FR"/>
              <a:t>sur la </a:t>
            </a:r>
            <a:r>
              <a:rPr lang="fr-FR" b="1"/>
              <a:t>face vestibulaire</a:t>
            </a:r>
            <a:r>
              <a:rPr lang="fr-FR"/>
              <a:t>.</a:t>
            </a:r>
            <a:br>
              <a:rPr lang="fr-FR"/>
            </a:br>
            <a:r>
              <a:rPr lang="fr-FR"/>
              <a:t>- épaisseur </a:t>
            </a:r>
            <a:r>
              <a:rPr lang="fr-FR" b="1"/>
              <a:t>faible </a:t>
            </a:r>
            <a:r>
              <a:rPr lang="fr-FR"/>
              <a:t>sur leur </a:t>
            </a:r>
            <a:r>
              <a:rPr lang="fr-FR" b="1"/>
              <a:t>face palatine</a:t>
            </a:r>
            <a:br>
              <a:rPr lang="fr-FR"/>
            </a:br>
            <a:br>
              <a:rPr lang="fr-FR"/>
            </a:b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271480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805379-EC4D-49CB-8704-87F5621EF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1565" y="0"/>
            <a:ext cx="7069235" cy="793210"/>
          </a:xfrm>
        </p:spPr>
        <p:txBody>
          <a:bodyPr/>
          <a:lstStyle/>
          <a:p>
            <a:r>
              <a:rPr lang="fr-FR" dirty="0"/>
              <a:t>Desmodonte et Proprioception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EDB4C1C-5122-489A-8208-C1F35DA02B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3600" y="1875250"/>
            <a:ext cx="9691052" cy="5118012"/>
          </a:xfrm>
        </p:spPr>
        <p:txBody>
          <a:bodyPr/>
          <a:lstStyle/>
          <a:p>
            <a:r>
              <a:rPr lang="fr-FR" dirty="0"/>
              <a:t>Fonctions : fixation de la racine à l’os alvéolaire &amp; absorber les pressions exercées et prévenir les surcharges grâce à ses capteurs proprioceptifs. </a:t>
            </a:r>
          </a:p>
          <a:p>
            <a:r>
              <a:rPr lang="fr-FR" dirty="0"/>
              <a:t> Constitué de fibres obliques, soutenues par un mécanisme hydraulique </a:t>
            </a:r>
            <a:r>
              <a:rPr lang="fr-FR" dirty="0">
                <a:sym typeface="Wingdings" panose="05000000000000000000" pitchFamily="2" charset="2"/>
              </a:rPr>
              <a:t> </a:t>
            </a:r>
            <a:r>
              <a:rPr lang="fr-FR" dirty="0"/>
              <a:t> grande résistance aux forces verticales et à la pression </a:t>
            </a:r>
            <a:r>
              <a:rPr lang="fr-FR" dirty="0">
                <a:sym typeface="Wingdings" panose="05000000000000000000" pitchFamily="2" charset="2"/>
              </a:rPr>
              <a:t> </a:t>
            </a:r>
            <a:r>
              <a:rPr lang="fr-FR" dirty="0"/>
              <a:t>traction des fibres, et non un écrasement. </a:t>
            </a:r>
          </a:p>
          <a:p>
            <a:r>
              <a:rPr lang="fr-FR" dirty="0"/>
              <a:t>Capteurs proprioceptifs desmodontaux : particulièrement sensibles dans le secteur antérieur </a:t>
            </a:r>
            <a:r>
              <a:rPr lang="fr-FR" dirty="0">
                <a:sym typeface="Wingdings" panose="05000000000000000000" pitchFamily="2" charset="2"/>
              </a:rPr>
              <a:t> </a:t>
            </a:r>
            <a:r>
              <a:rPr lang="fr-FR" dirty="0"/>
              <a:t>gradient antéro-postérieur de sensibilité </a:t>
            </a:r>
            <a:r>
              <a:rPr lang="fr-FR" dirty="0">
                <a:sym typeface="Wingdings" panose="05000000000000000000" pitchFamily="2" charset="2"/>
              </a:rPr>
              <a:t> </a:t>
            </a:r>
            <a:r>
              <a:rPr lang="fr-FR" dirty="0"/>
              <a:t>réflexes nociceptifs. </a:t>
            </a:r>
          </a:p>
          <a:p>
            <a:r>
              <a:rPr lang="fr-FR" dirty="0"/>
              <a:t>Cette sensibilité est directionnelle, plus marquée en antéro post qu’en vertical (axial)</a:t>
            </a:r>
          </a:p>
        </p:txBody>
      </p:sp>
    </p:spTree>
    <p:extLst>
      <p:ext uri="{BB962C8B-B14F-4D97-AF65-F5344CB8AC3E}">
        <p14:creationId xmlns:p14="http://schemas.microsoft.com/office/powerpoint/2010/main" val="8724777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9732B9-F55A-4FBF-A5C4-C18E72014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6144" y="0"/>
            <a:ext cx="4158396" cy="793210"/>
          </a:xfrm>
        </p:spPr>
        <p:txBody>
          <a:bodyPr/>
          <a:lstStyle/>
          <a:p>
            <a:r>
              <a:rPr lang="fr-FR" dirty="0"/>
              <a:t>VII/ Classification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51FFA09-767A-4D26-9F71-06B7BEE4FD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25880" y="2097421"/>
            <a:ext cx="5074276" cy="4326262"/>
          </a:xfrm>
        </p:spPr>
        <p:txBody>
          <a:bodyPr/>
          <a:lstStyle/>
          <a:p>
            <a:r>
              <a:rPr lang="fr-FR" dirty="0"/>
              <a:t>Deux phénomènes dynamiques = 2 dentitions </a:t>
            </a:r>
          </a:p>
          <a:p>
            <a:r>
              <a:rPr lang="fr-FR" dirty="0"/>
              <a:t>Dentition temporaire </a:t>
            </a:r>
          </a:p>
          <a:p>
            <a:r>
              <a:rPr lang="fr-FR" dirty="0"/>
              <a:t>Dentition permanente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7727B28-F06E-4406-95FC-53332B2A0F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35279" y="1030621"/>
            <a:ext cx="4313864" cy="3777622"/>
          </a:xfrm>
        </p:spPr>
        <p:txBody>
          <a:bodyPr/>
          <a:lstStyle/>
          <a:p>
            <a:r>
              <a:rPr lang="fr-FR" dirty="0"/>
              <a:t>Il y a 3 dentures (= à un moment donné) chez l’homme :</a:t>
            </a:r>
          </a:p>
          <a:p>
            <a:r>
              <a:rPr lang="fr-FR" dirty="0"/>
              <a:t>① denture temporaire (de 6 mois à 6 ans). </a:t>
            </a:r>
          </a:p>
          <a:p>
            <a:r>
              <a:rPr lang="fr-FR" dirty="0"/>
              <a:t>② denture mixte (de 6 à 12 ans) : cohabitation de dents temporaires et permanentes. </a:t>
            </a:r>
          </a:p>
          <a:p>
            <a:r>
              <a:rPr lang="fr-FR" dirty="0"/>
              <a:t>③ denture permanente (12 ans et plus)</a:t>
            </a:r>
          </a:p>
        </p:txBody>
      </p:sp>
    </p:spTree>
    <p:extLst>
      <p:ext uri="{BB962C8B-B14F-4D97-AF65-F5344CB8AC3E}">
        <p14:creationId xmlns:p14="http://schemas.microsoft.com/office/powerpoint/2010/main" val="27921397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CB2D031-00A6-43E9-AFE4-721F17BC51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3520" y="701040"/>
            <a:ext cx="10698480" cy="5911222"/>
          </a:xfrm>
        </p:spPr>
        <p:txBody>
          <a:bodyPr/>
          <a:lstStyle/>
          <a:p>
            <a:r>
              <a:rPr lang="fr-FR" dirty="0"/>
              <a:t>Il existe 2 arcades dentaires :</a:t>
            </a:r>
          </a:p>
          <a:p>
            <a:pPr lvl="1"/>
            <a:r>
              <a:rPr lang="fr-FR" dirty="0"/>
              <a:t>Arcade maxillaire immobile</a:t>
            </a:r>
          </a:p>
          <a:p>
            <a:pPr lvl="1"/>
            <a:r>
              <a:rPr lang="fr-FR" dirty="0"/>
              <a:t>Arcade mandibulaire, supportée par la </a:t>
            </a:r>
            <a:r>
              <a:rPr lang="fr-FR" dirty="0" err="1"/>
              <a:t>manbidule</a:t>
            </a:r>
            <a:r>
              <a:rPr lang="fr-FR" dirty="0"/>
              <a:t> ( «  maxillaire inférieur ») qui est mobile</a:t>
            </a:r>
          </a:p>
          <a:p>
            <a:r>
              <a:rPr lang="fr-FR" dirty="0"/>
              <a:t>  En denture tempo: </a:t>
            </a:r>
          </a:p>
          <a:p>
            <a:pPr lvl="1"/>
            <a:r>
              <a:rPr lang="fr-FR" dirty="0"/>
              <a:t>10 éléments maxillaires + 10 éléments mandibulaires </a:t>
            </a:r>
            <a:r>
              <a:rPr lang="fr-FR" dirty="0">
                <a:sym typeface="Wingdings" panose="05000000000000000000" pitchFamily="2" charset="2"/>
              </a:rPr>
              <a:t> 20 dents</a:t>
            </a:r>
            <a:endParaRPr lang="fr-FR" dirty="0"/>
          </a:p>
          <a:p>
            <a:r>
              <a:rPr lang="fr-FR" dirty="0"/>
              <a:t>En denture permanente:</a:t>
            </a:r>
          </a:p>
          <a:p>
            <a:pPr lvl="1"/>
            <a:r>
              <a:rPr lang="fr-FR" dirty="0"/>
              <a:t>16 éléments maxillaires + 16 éléments mandibulaires </a:t>
            </a:r>
            <a:r>
              <a:rPr lang="fr-FR" dirty="0">
                <a:sym typeface="Wingdings" panose="05000000000000000000" pitchFamily="2" charset="2"/>
              </a:rPr>
              <a:t> 32 dents</a:t>
            </a:r>
            <a:endParaRPr lang="fr-FR" dirty="0"/>
          </a:p>
          <a:p>
            <a:endParaRPr lang="fr-FR" dirty="0"/>
          </a:p>
          <a:p>
            <a:r>
              <a:rPr lang="fr-FR" dirty="0"/>
              <a:t>  Selon la forme et la fonction </a:t>
            </a:r>
            <a:r>
              <a:rPr lang="fr-FR" dirty="0">
                <a:sym typeface="Wingdings" panose="05000000000000000000" pitchFamily="2" charset="2"/>
              </a:rPr>
              <a:t> 4 classes:</a:t>
            </a:r>
          </a:p>
          <a:p>
            <a:pPr lvl="1"/>
            <a:r>
              <a:rPr lang="fr-FR" dirty="0">
                <a:sym typeface="Wingdings" panose="05000000000000000000" pitchFamily="2" charset="2"/>
              </a:rPr>
              <a:t>3 en denture tempo : Incisives, canines et molaires</a:t>
            </a:r>
          </a:p>
          <a:p>
            <a:pPr lvl="1"/>
            <a:r>
              <a:rPr lang="fr-FR" dirty="0">
                <a:sym typeface="Wingdings" panose="05000000000000000000" pitchFamily="2" charset="2"/>
              </a:rPr>
              <a:t>4 en denture permanente: incisives, </a:t>
            </a:r>
            <a:r>
              <a:rPr lang="fr-FR" dirty="0" err="1">
                <a:sym typeface="Wingdings" panose="05000000000000000000" pitchFamily="2" charset="2"/>
              </a:rPr>
              <a:t>caninces</a:t>
            </a:r>
            <a:r>
              <a:rPr lang="fr-FR" dirty="0">
                <a:sym typeface="Wingdings" panose="05000000000000000000" pitchFamily="2" charset="2"/>
              </a:rPr>
              <a:t>, PREMOLAIRES et molaires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895200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E21DF4-8358-445D-B196-91D7A5945C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212630"/>
            <a:ext cx="8911687" cy="625570"/>
          </a:xfrm>
        </p:spPr>
        <p:txBody>
          <a:bodyPr>
            <a:normAutofit fontScale="90000"/>
          </a:bodyPr>
          <a:lstStyle/>
          <a:p>
            <a:r>
              <a:rPr lang="fr-FR" dirty="0"/>
              <a:t>DIFFERENTS TRAITS POSSIBLES ++++++++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A94F2BD-4175-47BC-8401-18282AFE59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6480" y="1036320"/>
            <a:ext cx="9662160" cy="5044440"/>
          </a:xfrm>
        </p:spPr>
        <p:txBody>
          <a:bodyPr/>
          <a:lstStyle/>
          <a:p>
            <a:r>
              <a:rPr lang="fr-FR" dirty="0"/>
              <a:t>1) Traits d’ensemble </a:t>
            </a:r>
            <a:r>
              <a:rPr lang="fr-FR" dirty="0">
                <a:sym typeface="Wingdings" panose="05000000000000000000" pitchFamily="2" charset="2"/>
              </a:rPr>
              <a:t></a:t>
            </a:r>
            <a:r>
              <a:rPr lang="fr-FR" dirty="0"/>
              <a:t> distinction entre dents temporaires et permanentes.</a:t>
            </a:r>
          </a:p>
          <a:p>
            <a:r>
              <a:rPr lang="fr-FR" dirty="0"/>
              <a:t>2) Traits de classe </a:t>
            </a:r>
            <a:r>
              <a:rPr lang="fr-FR" dirty="0">
                <a:sym typeface="Wingdings" panose="05000000000000000000" pitchFamily="2" charset="2"/>
              </a:rPr>
              <a:t> c</a:t>
            </a:r>
            <a:r>
              <a:rPr lang="fr-FR" dirty="0"/>
              <a:t>atégorie fonctionnelle (I, C, PM ou M). Le nombre de dents dans chaque classe constitue la formule dentaire donnée uniquement pour le quadrant supérieur gauche (choisi arbitrairement car chaque quadrant a le même nb de classes) </a:t>
            </a:r>
          </a:p>
          <a:p>
            <a:r>
              <a:rPr lang="fr-FR" dirty="0"/>
              <a:t>3) Traits d’arcades </a:t>
            </a:r>
            <a:r>
              <a:rPr lang="fr-FR" dirty="0">
                <a:sym typeface="Wingdings" panose="05000000000000000000" pitchFamily="2" charset="2"/>
              </a:rPr>
              <a:t></a:t>
            </a:r>
            <a:r>
              <a:rPr lang="fr-FR" dirty="0"/>
              <a:t> différencient les éléments d’une classe par rapport aux éléments de la même classe mais de l’arcade opposée (maxillaire ou mandibulaire). </a:t>
            </a:r>
          </a:p>
          <a:p>
            <a:r>
              <a:rPr lang="fr-FR" dirty="0"/>
              <a:t>4) Traits types </a:t>
            </a:r>
            <a:r>
              <a:rPr lang="fr-FR" dirty="0">
                <a:sym typeface="Wingdings" panose="05000000000000000000" pitchFamily="2" charset="2"/>
              </a:rPr>
              <a:t> </a:t>
            </a:r>
            <a:r>
              <a:rPr lang="fr-FR" dirty="0"/>
              <a:t> caractérisent les éléments d’une même classe et d’une même arcade ( 1ere, 2eme ou 3eme molaire mandibulaire..)</a:t>
            </a:r>
          </a:p>
        </p:txBody>
      </p:sp>
    </p:spTree>
    <p:extLst>
      <p:ext uri="{BB962C8B-B14F-4D97-AF65-F5344CB8AC3E}">
        <p14:creationId xmlns:p14="http://schemas.microsoft.com/office/powerpoint/2010/main" val="38012183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048985-23A2-4518-B640-E01B22ABAD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8325" y="258350"/>
            <a:ext cx="5636675" cy="869410"/>
          </a:xfrm>
        </p:spPr>
        <p:txBody>
          <a:bodyPr>
            <a:normAutofit fontScale="90000"/>
          </a:bodyPr>
          <a:lstStyle/>
          <a:p>
            <a:r>
              <a:rPr lang="fr-FR" dirty="0"/>
              <a:t>Numérotation des dents: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8066071-15A6-41B7-A53E-824140585D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57400" y="1295400"/>
            <a:ext cx="9447212" cy="4615822"/>
          </a:xfrm>
        </p:spPr>
        <p:txBody>
          <a:bodyPr/>
          <a:lstStyle/>
          <a:p>
            <a:r>
              <a:rPr lang="fr-FR" dirty="0"/>
              <a:t>1) Chiffre du quadrant = </a:t>
            </a:r>
            <a:r>
              <a:rPr lang="fr-FR" dirty="0" err="1"/>
              <a:t>maxR</a:t>
            </a:r>
            <a:r>
              <a:rPr lang="fr-FR" dirty="0"/>
              <a:t> droit/gauche ou </a:t>
            </a:r>
            <a:r>
              <a:rPr lang="fr-FR" dirty="0" err="1"/>
              <a:t>MdbR</a:t>
            </a:r>
            <a:r>
              <a:rPr lang="fr-FR" dirty="0"/>
              <a:t> droit/gauche : 1,2,3,4 perm et 5,6,7,8 temp </a:t>
            </a:r>
          </a:p>
          <a:p>
            <a:r>
              <a:rPr lang="fr-FR" dirty="0"/>
              <a:t>2) Numéro de la dent = 1 (incisive centrale),2,3,4 (PM1 en perm OU M1 en temp),5 (PM2 en perm OU M2 en temp),6,7,8 (M3 perm) </a:t>
            </a:r>
          </a:p>
          <a:p>
            <a:r>
              <a:rPr lang="fr-FR" dirty="0"/>
              <a:t>Ex : 27 : 2ème molaire maxillaire gauche permanente Le 2 = maxillaire gauche, la 7 = 2ème molaire </a:t>
            </a:r>
          </a:p>
          <a:p>
            <a:r>
              <a:rPr lang="fr-FR" dirty="0"/>
              <a:t>Ensemble ? Dent permanente </a:t>
            </a:r>
          </a:p>
          <a:p>
            <a:r>
              <a:rPr lang="fr-FR" dirty="0"/>
              <a:t>Classe ? Molaire </a:t>
            </a:r>
          </a:p>
          <a:p>
            <a:r>
              <a:rPr lang="fr-FR" dirty="0"/>
              <a:t>Arcade ? Maxillaire</a:t>
            </a:r>
          </a:p>
          <a:p>
            <a:r>
              <a:rPr lang="fr-FR" dirty="0"/>
              <a:t>Type ? 2 </a:t>
            </a:r>
            <a:r>
              <a:rPr lang="fr-FR" dirty="0" err="1"/>
              <a:t>ème</a:t>
            </a:r>
            <a:r>
              <a:rPr lang="fr-FR" dirty="0"/>
              <a:t> molaire</a:t>
            </a:r>
          </a:p>
        </p:txBody>
      </p:sp>
    </p:spTree>
    <p:extLst>
      <p:ext uri="{BB962C8B-B14F-4D97-AF65-F5344CB8AC3E}">
        <p14:creationId xmlns:p14="http://schemas.microsoft.com/office/powerpoint/2010/main" val="35569462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016920-9877-41BA-9E79-6F8B127B38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7902" y="0"/>
            <a:ext cx="1796195" cy="762730"/>
          </a:xfrm>
        </p:spPr>
        <p:txBody>
          <a:bodyPr/>
          <a:lstStyle/>
          <a:p>
            <a:r>
              <a:rPr lang="fr-FR" dirty="0"/>
              <a:t>QCMS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EFC9381-41AE-4A8D-8752-DAC8A5A51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1886" y="1386840"/>
            <a:ext cx="8215154" cy="3368040"/>
          </a:xfrm>
        </p:spPr>
        <p:txBody>
          <a:bodyPr/>
          <a:lstStyle/>
          <a:p>
            <a:r>
              <a:rPr lang="fr-FR" sz="3200" dirty="0"/>
              <a:t>Donnez les différents traits de la dent : </a:t>
            </a:r>
          </a:p>
          <a:p>
            <a:r>
              <a:rPr lang="fr-FR" sz="3200" dirty="0"/>
              <a:t>36</a:t>
            </a:r>
          </a:p>
          <a:p>
            <a:r>
              <a:rPr lang="fr-FR" sz="3200" dirty="0"/>
              <a:t>23</a:t>
            </a:r>
          </a:p>
          <a:p>
            <a:r>
              <a:rPr lang="fr-FR" sz="3200" dirty="0"/>
              <a:t>57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879387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892D6E-2F3B-476C-A1CE-8B4147D85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3765" y="0"/>
            <a:ext cx="2329595" cy="686530"/>
          </a:xfrm>
        </p:spPr>
        <p:txBody>
          <a:bodyPr/>
          <a:lstStyle/>
          <a:p>
            <a:r>
              <a:rPr lang="fr-FR" dirty="0"/>
              <a:t>Réponse: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C29568A-EE70-4EFA-84F5-995DE19109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1240" y="686530"/>
            <a:ext cx="9050972" cy="5316132"/>
          </a:xfrm>
        </p:spPr>
        <p:txBody>
          <a:bodyPr/>
          <a:lstStyle/>
          <a:p>
            <a:r>
              <a:rPr lang="fr-FR" dirty="0"/>
              <a:t>Dent 36</a:t>
            </a:r>
          </a:p>
          <a:p>
            <a:pPr lvl="1"/>
            <a:r>
              <a:rPr lang="fr-FR" dirty="0"/>
              <a:t>Trait d’ensemble: dent permanente</a:t>
            </a:r>
          </a:p>
          <a:p>
            <a:pPr lvl="1"/>
            <a:r>
              <a:rPr lang="fr-FR" dirty="0"/>
              <a:t>Trait de classe: Molaire</a:t>
            </a:r>
          </a:p>
          <a:p>
            <a:pPr lvl="1"/>
            <a:r>
              <a:rPr lang="fr-FR" dirty="0"/>
              <a:t>Trait d’arcade: mandibule</a:t>
            </a:r>
          </a:p>
          <a:p>
            <a:pPr lvl="1"/>
            <a:r>
              <a:rPr lang="fr-FR" dirty="0"/>
              <a:t>Trait type: 1 ère molaire mandibulaire gauche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 Dent 23 </a:t>
            </a:r>
          </a:p>
          <a:p>
            <a:pPr lvl="1"/>
            <a:r>
              <a:rPr lang="fr-FR" dirty="0"/>
              <a:t>Trait d’ensemble: dent permanente</a:t>
            </a:r>
          </a:p>
          <a:p>
            <a:pPr lvl="1"/>
            <a:r>
              <a:rPr lang="fr-FR" dirty="0"/>
              <a:t>Trait de classe: Canine</a:t>
            </a:r>
          </a:p>
          <a:p>
            <a:pPr lvl="1"/>
            <a:r>
              <a:rPr lang="fr-FR" dirty="0"/>
              <a:t>Trait d’arcade: maxillaire</a:t>
            </a:r>
          </a:p>
          <a:p>
            <a:pPr lvl="1"/>
            <a:r>
              <a:rPr lang="fr-FR" dirty="0"/>
              <a:t>Trait type: rien de particulier</a:t>
            </a:r>
          </a:p>
        </p:txBody>
      </p:sp>
    </p:spTree>
    <p:extLst>
      <p:ext uri="{BB962C8B-B14F-4D97-AF65-F5344CB8AC3E}">
        <p14:creationId xmlns:p14="http://schemas.microsoft.com/office/powerpoint/2010/main" val="42492738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847017-D084-418B-9E3D-76744D78D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13561" y="320040"/>
            <a:ext cx="9691051" cy="626738"/>
          </a:xfrm>
        </p:spPr>
        <p:txBody>
          <a:bodyPr>
            <a:normAutofit fontScale="90000"/>
          </a:bodyPr>
          <a:lstStyle/>
          <a:p>
            <a:r>
              <a:rPr lang="fr-FR" dirty="0"/>
              <a:t>ATTENTION PIEGE: LA DENT 57 N’EXISTE PAS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2A15074-F831-4B4B-AEF7-4AFDEF73CC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6193" y="1352811"/>
            <a:ext cx="2765807" cy="5505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7C82E31-D82B-4CBA-A621-8D75986022AF}"/>
              </a:ext>
            </a:extLst>
          </p:cNvPr>
          <p:cNvSpPr txBox="1"/>
          <p:nvPr/>
        </p:nvSpPr>
        <p:spPr>
          <a:xfrm>
            <a:off x="2712720" y="3429000"/>
            <a:ext cx="55321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/>
              <a:t>L’UE13 VOUS AIMES </a:t>
            </a:r>
          </a:p>
        </p:txBody>
      </p:sp>
    </p:spTree>
    <p:extLst>
      <p:ext uri="{BB962C8B-B14F-4D97-AF65-F5344CB8AC3E}">
        <p14:creationId xmlns:p14="http://schemas.microsoft.com/office/powerpoint/2010/main" val="2986511986"/>
      </p:ext>
    </p:extLst>
  </p:cSld>
  <p:clrMapOvr>
    <a:masterClrMapping/>
  </p:clrMapOvr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TM02892315[[fn=Brin]]</Template>
  <TotalTime>177</TotalTime>
  <Words>2335</Words>
  <Application>Microsoft Office PowerPoint</Application>
  <PresentationFormat>Grand écran</PresentationFormat>
  <Paragraphs>227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3" baseType="lpstr">
      <vt:lpstr>Arial</vt:lpstr>
      <vt:lpstr>Century Gothic</vt:lpstr>
      <vt:lpstr>Wingdings</vt:lpstr>
      <vt:lpstr>Wingdings 3</vt:lpstr>
      <vt:lpstr>Brin</vt:lpstr>
      <vt:lpstr>UE13: MORPHOLOGIE CRANIO FACIALE</vt:lpstr>
      <vt:lpstr>Présentation de la matière </vt:lpstr>
      <vt:lpstr>INTRODUCTION A L’ANATOMIE DENTAIRE</vt:lpstr>
      <vt:lpstr>     I/ DEFINTIONS</vt:lpstr>
      <vt:lpstr>II/ Orientation et nomenclature </vt:lpstr>
      <vt:lpstr>Présentation PowerPoint</vt:lpstr>
      <vt:lpstr>Présentation PowerPoint</vt:lpstr>
      <vt:lpstr>III/ Caractères généraux</vt:lpstr>
      <vt:lpstr>IV/ Anatomie occlusale</vt:lpstr>
      <vt:lpstr>Cuspides appui et guides ++++</vt:lpstr>
      <vt:lpstr>B/ Hauteur et pente cuspidienne </vt:lpstr>
      <vt:lpstr>C/ Les crêtes: éminences allongées à la surface des dents </vt:lpstr>
      <vt:lpstr>D/ Arêtes, versants et pans</vt:lpstr>
      <vt:lpstr>E/ Les Sillons </vt:lpstr>
      <vt:lpstr>F/ Les fosses</vt:lpstr>
      <vt:lpstr>G/ Les contacts punctiformes</vt:lpstr>
      <vt:lpstr>H/ Les embrasures</vt:lpstr>
      <vt:lpstr>V/ MORPHOLOGIE RADICULAIRE</vt:lpstr>
      <vt:lpstr>Furcations radiculaires</vt:lpstr>
      <vt:lpstr>VI/ Parodonte</vt:lpstr>
      <vt:lpstr>Desmodonte et Proprioception </vt:lpstr>
      <vt:lpstr>VII/ Classification</vt:lpstr>
      <vt:lpstr>Présentation PowerPoint</vt:lpstr>
      <vt:lpstr>DIFFERENTS TRAITS POSSIBLES ++++++++</vt:lpstr>
      <vt:lpstr>Numérotation des dents:</vt:lpstr>
      <vt:lpstr>QCMS</vt:lpstr>
      <vt:lpstr>Réponse: </vt:lpstr>
      <vt:lpstr>ATTENTION PIEGE: LA DENT 57 N’EXISTE PAS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UE13: MORPHOLOGIE CRANIO FACIALE</dc:title>
  <dc:creator>Emma Bachellerie</dc:creator>
  <cp:lastModifiedBy>Emma Bachellerie</cp:lastModifiedBy>
  <cp:revision>20</cp:revision>
  <dcterms:created xsi:type="dcterms:W3CDTF">2019-12-27T12:55:41Z</dcterms:created>
  <dcterms:modified xsi:type="dcterms:W3CDTF">2019-12-27T15:52:56Z</dcterms:modified>
</cp:coreProperties>
</file>