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3086100" cy="1943100"/>
  <p:notesSz cx="6858000" cy="9144000"/>
  <p:embeddedFontLst>
    <p:embeddedFont>
      <p:font typeface="Arimo" panose="020B0604020202020204" charset="0"/>
      <p:regular r:id="rId21"/>
    </p:embeddedFont>
    <p:embeddedFont>
      <p:font typeface="Arimo Bold" panose="020B0604020202020204" charset="0"/>
      <p:regular r:id="rId22"/>
    </p:embeddedFont>
    <p:embeddedFont>
      <p:font typeface="Brice ExtraLightSemiExpanded" panose="020B0604020202020204" charset="0"/>
      <p:regular r:id="rId23"/>
    </p:embeddedFont>
    <p:embeddedFont>
      <p:font typeface="Brice ExtraLightSemiExpanded Bold" panose="020B0604020202020204" charset="0"/>
      <p:regular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Corbel" panose="020B0503020204020204" pitchFamily="34" charset="0"/>
      <p:regular r:id="rId29"/>
      <p:bold r:id="rId30"/>
      <p:italic r:id="rId31"/>
      <p:boldItalic r:id="rId32"/>
    </p:embeddedFont>
    <p:embeddedFont>
      <p:font typeface="Rundeck Smooth" panose="020B0604020202020204" charset="0"/>
      <p:regular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>
        <p:scale>
          <a:sx n="150" d="100"/>
          <a:sy n="150" d="100"/>
        </p:scale>
        <p:origin x="1092" y="4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21" Type="http://schemas.openxmlformats.org/officeDocument/2006/relationships/font" Target="fonts/font1.fntdata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BD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00206" y="-17173"/>
            <a:ext cx="2433545" cy="1964845"/>
            <a:chOff x="0" y="0"/>
            <a:chExt cx="6350000" cy="51269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5126990"/>
            </a:xfrm>
            <a:custGeom>
              <a:avLst/>
              <a:gdLst/>
              <a:ahLst/>
              <a:cxnLst/>
              <a:rect l="l" t="t" r="r" b="b"/>
              <a:pathLst>
                <a:path w="6350000" h="5126990">
                  <a:moveTo>
                    <a:pt x="3528060" y="0"/>
                  </a:moveTo>
                  <a:lnTo>
                    <a:pt x="3440430" y="0"/>
                  </a:lnTo>
                  <a:lnTo>
                    <a:pt x="2821940" y="0"/>
                  </a:lnTo>
                  <a:lnTo>
                    <a:pt x="0" y="0"/>
                  </a:lnTo>
                  <a:lnTo>
                    <a:pt x="2821940" y="2564130"/>
                  </a:lnTo>
                  <a:lnTo>
                    <a:pt x="0" y="5126990"/>
                  </a:lnTo>
                  <a:lnTo>
                    <a:pt x="2821940" y="5126990"/>
                  </a:lnTo>
                  <a:lnTo>
                    <a:pt x="3440430" y="5126990"/>
                  </a:lnTo>
                  <a:lnTo>
                    <a:pt x="3528060" y="5126990"/>
                  </a:lnTo>
                  <a:lnTo>
                    <a:pt x="6350000" y="2564130"/>
                  </a:lnTo>
                  <a:lnTo>
                    <a:pt x="3528060" y="0"/>
                  </a:lnTo>
                  <a:close/>
                </a:path>
              </a:pathLst>
            </a:custGeom>
            <a:solidFill>
              <a:srgbClr val="321614">
                <a:alpha val="19608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282528" y="321017"/>
            <a:ext cx="1577307" cy="1994296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BC9DAF0B-5277-4578-8D71-F480839E172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1867" t="41221" r="14536" b="36831"/>
          <a:stretch/>
        </p:blipFill>
        <p:spPr>
          <a:xfrm>
            <a:off x="1321766" y="674164"/>
            <a:ext cx="1752600" cy="644001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2C93B03F-5F0A-40BF-8CFB-5142FB636A6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2469" t="41221" r="40123" b="50000"/>
          <a:stretch/>
        </p:blipFill>
        <p:spPr>
          <a:xfrm>
            <a:off x="1294779" y="1241965"/>
            <a:ext cx="228600" cy="1524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51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00206" y="-17173"/>
            <a:ext cx="2433545" cy="1964845"/>
            <a:chOff x="0" y="0"/>
            <a:chExt cx="6350000" cy="51269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5126990"/>
            </a:xfrm>
            <a:custGeom>
              <a:avLst/>
              <a:gdLst/>
              <a:ahLst/>
              <a:cxnLst/>
              <a:rect l="l" t="t" r="r" b="b"/>
              <a:pathLst>
                <a:path w="6350000" h="5126990">
                  <a:moveTo>
                    <a:pt x="3528060" y="0"/>
                  </a:moveTo>
                  <a:lnTo>
                    <a:pt x="3440430" y="0"/>
                  </a:lnTo>
                  <a:lnTo>
                    <a:pt x="2821940" y="0"/>
                  </a:lnTo>
                  <a:lnTo>
                    <a:pt x="0" y="0"/>
                  </a:lnTo>
                  <a:lnTo>
                    <a:pt x="2821940" y="2564130"/>
                  </a:lnTo>
                  <a:lnTo>
                    <a:pt x="0" y="5126990"/>
                  </a:lnTo>
                  <a:lnTo>
                    <a:pt x="2821940" y="5126990"/>
                  </a:lnTo>
                  <a:lnTo>
                    <a:pt x="3440430" y="5126990"/>
                  </a:lnTo>
                  <a:lnTo>
                    <a:pt x="3528060" y="5126990"/>
                  </a:lnTo>
                  <a:lnTo>
                    <a:pt x="6350000" y="2564130"/>
                  </a:lnTo>
                  <a:lnTo>
                    <a:pt x="3528060" y="0"/>
                  </a:lnTo>
                  <a:close/>
                </a:path>
              </a:pathLst>
            </a:custGeom>
            <a:solidFill>
              <a:srgbClr val="321614">
                <a:alpha val="19608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alphaModFix amt="21999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282528" y="90982"/>
            <a:ext cx="1759244" cy="2224332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70653" y="78895"/>
            <a:ext cx="2940221" cy="2126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98"/>
              </a:lnSpc>
            </a:pPr>
            <a:r>
              <a:rPr lang="en-US" sz="1271" spc="-94">
                <a:solidFill>
                  <a:srgbClr val="321614"/>
                </a:solidFill>
                <a:latin typeface="Rundeck Smooth"/>
              </a:rPr>
              <a:t>RÉGULATION ENDOCRINE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70653" y="466838"/>
            <a:ext cx="2461237" cy="2950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60"/>
              </a:lnSpc>
            </a:pPr>
            <a:r>
              <a:rPr lang="en-US" sz="593" u="sng" spc="59">
                <a:solidFill>
                  <a:srgbClr val="FFFFFF"/>
                </a:solidFill>
                <a:latin typeface="Brice ExtraLightSemiExpanded Bold"/>
              </a:rPr>
              <a:t>1ère phase</a:t>
            </a:r>
            <a:r>
              <a:rPr lang="en-US" sz="593" spc="59">
                <a:solidFill>
                  <a:srgbClr val="FFFFFF"/>
                </a:solidFill>
                <a:latin typeface="Brice ExtraLightSemiExpanded Bold"/>
              </a:rPr>
              <a:t> : Croissance basale </a:t>
            </a:r>
          </a:p>
          <a:p>
            <a:pPr>
              <a:lnSpc>
                <a:spcPts val="725"/>
              </a:lnSpc>
            </a:pPr>
            <a:r>
              <a:rPr lang="en-US" sz="500" spc="50">
                <a:solidFill>
                  <a:srgbClr val="FFFFFF"/>
                </a:solidFill>
                <a:latin typeface="Brice ExtraLightSemiExpanded"/>
              </a:rPr>
              <a:t>Indépendante gonadotrophines </a:t>
            </a:r>
          </a:p>
          <a:p>
            <a:pPr>
              <a:lnSpc>
                <a:spcPts val="725"/>
              </a:lnSpc>
            </a:pPr>
            <a:r>
              <a:rPr lang="en-US" sz="500" spc="50">
                <a:solidFill>
                  <a:srgbClr val="FFFFFF"/>
                </a:solidFill>
                <a:latin typeface="Brice ExtraLightSemiExpanded"/>
              </a:rPr>
              <a:t>Durée : 60 à 70 jours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0653" y="847084"/>
            <a:ext cx="2940221" cy="3881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70"/>
              </a:lnSpc>
            </a:pPr>
            <a:r>
              <a:rPr lang="en-US" sz="600" u="sng" spc="60">
                <a:solidFill>
                  <a:srgbClr val="FFFFFF"/>
                </a:solidFill>
                <a:latin typeface="Brice ExtraLightSemiExpanded Bold"/>
              </a:rPr>
              <a:t>2e phase</a:t>
            </a:r>
            <a:r>
              <a:rPr lang="en-US" sz="600" spc="60">
                <a:solidFill>
                  <a:srgbClr val="FFFFFF"/>
                </a:solidFill>
                <a:latin typeface="Brice ExtraLightSemiExpanded Bold"/>
              </a:rPr>
              <a:t> : Recrutement asynchrone </a:t>
            </a:r>
            <a:r>
              <a:rPr lang="en-US" sz="600" spc="60">
                <a:solidFill>
                  <a:srgbClr val="FFFFFF"/>
                </a:solidFill>
                <a:latin typeface="Brice ExtraLightSemiExpanded"/>
              </a:rPr>
              <a:t>- 10 à 20 follicules  </a:t>
            </a:r>
          </a:p>
          <a:p>
            <a:pPr>
              <a:lnSpc>
                <a:spcPts val="725"/>
              </a:lnSpc>
            </a:pPr>
            <a:r>
              <a:rPr lang="en-US" sz="500" spc="50">
                <a:solidFill>
                  <a:srgbClr val="FFFFFF"/>
                </a:solidFill>
                <a:latin typeface="Brice ExtraLightSemiExpanded"/>
              </a:rPr>
              <a:t>FSH sécrétée en début phase folliculaire </a:t>
            </a:r>
          </a:p>
          <a:p>
            <a:pPr>
              <a:lnSpc>
                <a:spcPts val="725"/>
              </a:lnSpc>
            </a:pPr>
            <a:r>
              <a:rPr lang="en-US" sz="500" spc="50">
                <a:solidFill>
                  <a:srgbClr val="FFFFFF"/>
                </a:solidFill>
                <a:latin typeface="Brice ExtraLightSemiExpanded"/>
              </a:rPr>
              <a:t>Fenêtre de FSH </a:t>
            </a:r>
          </a:p>
          <a:p>
            <a:pPr>
              <a:lnSpc>
                <a:spcPts val="725"/>
              </a:lnSpc>
            </a:pPr>
            <a:r>
              <a:rPr lang="en-US" sz="500" spc="50">
                <a:solidFill>
                  <a:srgbClr val="FFFFFF"/>
                </a:solidFill>
                <a:latin typeface="Brice ExtraLightSemiExpanded"/>
              </a:rPr>
              <a:t>Phase de sélection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70653" y="1339455"/>
            <a:ext cx="2940221" cy="4065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70"/>
              </a:lnSpc>
            </a:pPr>
            <a:r>
              <a:rPr lang="en-US" sz="600" u="sng" spc="60">
                <a:solidFill>
                  <a:srgbClr val="FFFFFF"/>
                </a:solidFill>
                <a:latin typeface="Brice ExtraLightSemiExpanded Bold"/>
              </a:rPr>
              <a:t>3e phase</a:t>
            </a:r>
            <a:r>
              <a:rPr lang="en-US" sz="600" spc="60">
                <a:solidFill>
                  <a:srgbClr val="FFFFFF"/>
                </a:solidFill>
                <a:latin typeface="Brice ExtraLightSemiExpanded Bold"/>
              </a:rPr>
              <a:t> : Phénomène de dominance ou croissance régulée</a:t>
            </a:r>
            <a:r>
              <a:rPr lang="en-US" sz="600" spc="60">
                <a:solidFill>
                  <a:srgbClr val="FFFFFF"/>
                </a:solidFill>
                <a:latin typeface="Brice ExtraLightSemiExpanded"/>
              </a:rPr>
              <a:t> </a:t>
            </a:r>
          </a:p>
          <a:p>
            <a:pPr>
              <a:lnSpc>
                <a:spcPts val="725"/>
              </a:lnSpc>
            </a:pPr>
            <a:r>
              <a:rPr lang="en-US" sz="500" spc="50">
                <a:solidFill>
                  <a:srgbClr val="FFFFFF"/>
                </a:solidFill>
                <a:latin typeface="Brice ExtraLightSemiExpanded"/>
              </a:rPr>
              <a:t>Indépendante de la FSH </a:t>
            </a:r>
          </a:p>
          <a:p>
            <a:pPr>
              <a:lnSpc>
                <a:spcPts val="725"/>
              </a:lnSpc>
            </a:pPr>
            <a:r>
              <a:rPr lang="en-US" sz="500" spc="50">
                <a:solidFill>
                  <a:srgbClr val="FFFFFF"/>
                </a:solidFill>
                <a:latin typeface="Brice ExtraLightSemiExpanded"/>
              </a:rPr>
              <a:t>Croissance régulée par d'autres hormones (LH)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F114D18C-4D39-4EDF-85A6-F42F51D4B5BC}"/>
              </a:ext>
            </a:extLst>
          </p:cNvPr>
          <p:cNvSpPr txBox="1"/>
          <p:nvPr/>
        </p:nvSpPr>
        <p:spPr>
          <a:xfrm>
            <a:off x="609623" y="1818432"/>
            <a:ext cx="520065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 </a:t>
            </a:r>
            <a:endParaRPr lang="fr-FR" sz="5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51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00206" y="-17173"/>
            <a:ext cx="2433545" cy="1964845"/>
            <a:chOff x="0" y="0"/>
            <a:chExt cx="6350000" cy="51269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5126990"/>
            </a:xfrm>
            <a:custGeom>
              <a:avLst/>
              <a:gdLst/>
              <a:ahLst/>
              <a:cxnLst/>
              <a:rect l="l" t="t" r="r" b="b"/>
              <a:pathLst>
                <a:path w="6350000" h="5126990">
                  <a:moveTo>
                    <a:pt x="3528060" y="0"/>
                  </a:moveTo>
                  <a:lnTo>
                    <a:pt x="3440430" y="0"/>
                  </a:lnTo>
                  <a:lnTo>
                    <a:pt x="2821940" y="0"/>
                  </a:lnTo>
                  <a:lnTo>
                    <a:pt x="0" y="0"/>
                  </a:lnTo>
                  <a:lnTo>
                    <a:pt x="2821940" y="2564130"/>
                  </a:lnTo>
                  <a:lnTo>
                    <a:pt x="0" y="5126990"/>
                  </a:lnTo>
                  <a:lnTo>
                    <a:pt x="2821940" y="5126990"/>
                  </a:lnTo>
                  <a:lnTo>
                    <a:pt x="3440430" y="5126990"/>
                  </a:lnTo>
                  <a:lnTo>
                    <a:pt x="3528060" y="5126990"/>
                  </a:lnTo>
                  <a:lnTo>
                    <a:pt x="6350000" y="2564130"/>
                  </a:lnTo>
                  <a:lnTo>
                    <a:pt x="3528060" y="0"/>
                  </a:lnTo>
                  <a:close/>
                </a:path>
              </a:pathLst>
            </a:custGeom>
            <a:solidFill>
              <a:srgbClr val="321614">
                <a:alpha val="19608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alphaModFix amt="21999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282528" y="90982"/>
            <a:ext cx="1759244" cy="222433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 l="56684" t="39274" r="8856" b="21970"/>
          <a:stretch>
            <a:fillRect/>
          </a:stretch>
        </p:blipFill>
        <p:spPr>
          <a:xfrm>
            <a:off x="1540764" y="817441"/>
            <a:ext cx="1478707" cy="935464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70653" y="78895"/>
            <a:ext cx="2940221" cy="2126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98"/>
              </a:lnSpc>
            </a:pPr>
            <a:r>
              <a:rPr lang="en-US" sz="1271" spc="-94">
                <a:solidFill>
                  <a:srgbClr val="321614"/>
                </a:solidFill>
                <a:latin typeface="Rundeck Smooth"/>
              </a:rPr>
              <a:t>RÉGULATION ENDOCRINE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0653" y="540581"/>
            <a:ext cx="2816108" cy="1861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97"/>
              </a:lnSpc>
            </a:pPr>
            <a:r>
              <a:rPr lang="en-US" sz="549" spc="54">
                <a:solidFill>
                  <a:srgbClr val="FFFFFF"/>
                </a:solidFill>
                <a:latin typeface="Brice ExtraLightSemiExpanded Bold"/>
              </a:rPr>
              <a:t>FSH : Rc sur cellules de la Granulosa</a:t>
            </a:r>
          </a:p>
          <a:p>
            <a:pPr>
              <a:lnSpc>
                <a:spcPts val="724"/>
              </a:lnSpc>
            </a:pPr>
            <a:r>
              <a:rPr lang="en-US" sz="499" spc="49">
                <a:solidFill>
                  <a:srgbClr val="FFFFFF"/>
                </a:solidFill>
                <a:latin typeface="Brice ExtraLightSemiExpanded Bold"/>
              </a:rPr>
              <a:t>Sélection + dominance du follicule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70653" y="1356486"/>
            <a:ext cx="1408054" cy="2782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97"/>
              </a:lnSpc>
            </a:pPr>
            <a:r>
              <a:rPr lang="en-US" sz="550" spc="55">
                <a:solidFill>
                  <a:srgbClr val="FFFFFF"/>
                </a:solidFill>
                <a:latin typeface="Brice ExtraLightSemiExpanded Bold"/>
              </a:rPr>
              <a:t>LH : RC sur thèque interne </a:t>
            </a:r>
          </a:p>
          <a:p>
            <a:pPr>
              <a:lnSpc>
                <a:spcPts val="725"/>
              </a:lnSpc>
            </a:pPr>
            <a:r>
              <a:rPr lang="en-US" sz="500" spc="50">
                <a:solidFill>
                  <a:srgbClr val="FFFFFF"/>
                </a:solidFill>
                <a:latin typeface="Brice ExtraLightSemiExpanded Bold"/>
              </a:rPr>
              <a:t>Stimuler synthèse androgènes  </a:t>
            </a:r>
          </a:p>
          <a:p>
            <a:pPr>
              <a:lnSpc>
                <a:spcPts val="725"/>
              </a:lnSpc>
            </a:pPr>
            <a:r>
              <a:rPr lang="en-US" sz="500" spc="50">
                <a:solidFill>
                  <a:srgbClr val="FFFFFF"/>
                </a:solidFill>
                <a:latin typeface="Brice ExtraLightSemiExpanded Bold"/>
              </a:rPr>
              <a:t>Rôle en péri-ovulatoire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0653" y="810620"/>
            <a:ext cx="1588881" cy="3977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68"/>
              </a:lnSpc>
            </a:pPr>
            <a:r>
              <a:rPr lang="en-US" sz="530" spc="53" dirty="0">
                <a:solidFill>
                  <a:srgbClr val="FFFFFF"/>
                </a:solidFill>
                <a:latin typeface="Brice ExtraLightSemiExpanded"/>
              </a:rPr>
              <a:t>La </a:t>
            </a:r>
            <a:r>
              <a:rPr lang="en-US" sz="530" spc="53" dirty="0" err="1">
                <a:solidFill>
                  <a:srgbClr val="FFFFFF"/>
                </a:solidFill>
                <a:latin typeface="Brice ExtraLightSemiExpanded"/>
              </a:rPr>
              <a:t>croissance</a:t>
            </a:r>
            <a:r>
              <a:rPr lang="en-US" sz="530" spc="53" dirty="0">
                <a:solidFill>
                  <a:srgbClr val="FFFFFF"/>
                </a:solidFill>
                <a:latin typeface="Brice ExtraLightSemiExpanded"/>
              </a:rPr>
              <a:t> </a:t>
            </a:r>
            <a:r>
              <a:rPr lang="en-US" sz="530" spc="53" dirty="0" err="1">
                <a:solidFill>
                  <a:srgbClr val="FFFFFF"/>
                </a:solidFill>
                <a:latin typeface="Brice ExtraLightSemiExpanded"/>
              </a:rPr>
              <a:t>est</a:t>
            </a:r>
            <a:r>
              <a:rPr lang="en-US" sz="530" spc="53" dirty="0">
                <a:solidFill>
                  <a:srgbClr val="FFFFFF"/>
                </a:solidFill>
                <a:latin typeface="Brice ExtraLightSemiExpanded"/>
              </a:rPr>
              <a:t> </a:t>
            </a:r>
            <a:r>
              <a:rPr lang="en-US" sz="530" spc="53" dirty="0" err="1">
                <a:solidFill>
                  <a:srgbClr val="FFFFFF"/>
                </a:solidFill>
                <a:latin typeface="Brice ExtraLightSemiExpanded"/>
              </a:rPr>
              <a:t>corrélée</a:t>
            </a:r>
            <a:r>
              <a:rPr lang="en-US" sz="530" spc="53" dirty="0">
                <a:solidFill>
                  <a:srgbClr val="FFFFFF"/>
                </a:solidFill>
                <a:latin typeface="Brice ExtraLightSemiExpanded"/>
              </a:rPr>
              <a:t> à la </a:t>
            </a:r>
            <a:r>
              <a:rPr lang="en-US" sz="530" spc="53" dirty="0" err="1">
                <a:solidFill>
                  <a:srgbClr val="FFFFFF"/>
                </a:solidFill>
                <a:latin typeface="Brice ExtraLightSemiExpanded"/>
              </a:rPr>
              <a:t>différenciation</a:t>
            </a:r>
            <a:r>
              <a:rPr lang="en-US" sz="530" spc="53" dirty="0">
                <a:solidFill>
                  <a:srgbClr val="FFFFFF"/>
                </a:solidFill>
                <a:latin typeface="Brice ExtraLightSemiExpanded"/>
              </a:rPr>
              <a:t> du </a:t>
            </a:r>
            <a:r>
              <a:rPr lang="en-US" sz="530" spc="53" dirty="0" err="1">
                <a:solidFill>
                  <a:srgbClr val="FFFFFF"/>
                </a:solidFill>
                <a:latin typeface="Brice ExtraLightSemiExpanded"/>
              </a:rPr>
              <a:t>complexe</a:t>
            </a:r>
            <a:r>
              <a:rPr lang="en-US" sz="530" spc="53" dirty="0">
                <a:solidFill>
                  <a:srgbClr val="FFFFFF"/>
                </a:solidFill>
                <a:latin typeface="Brice ExtraLightSemiExpanded"/>
              </a:rPr>
              <a:t> </a:t>
            </a:r>
            <a:r>
              <a:rPr lang="en-US" sz="530" spc="53" dirty="0" err="1">
                <a:solidFill>
                  <a:srgbClr val="FFFFFF"/>
                </a:solidFill>
                <a:latin typeface="Brice ExtraLightSemiExpanded"/>
              </a:rPr>
              <a:t>follicule-ovocyte</a:t>
            </a:r>
            <a:r>
              <a:rPr lang="en-US" sz="530" spc="53" dirty="0">
                <a:solidFill>
                  <a:srgbClr val="FFFFFF"/>
                </a:solidFill>
                <a:latin typeface="Brice ExtraLightSemiExpanded"/>
              </a:rPr>
              <a:t> </a:t>
            </a:r>
          </a:p>
          <a:p>
            <a:pPr>
              <a:lnSpc>
                <a:spcPts val="768"/>
              </a:lnSpc>
            </a:pPr>
            <a:r>
              <a:rPr lang="en-US" sz="530" spc="53" dirty="0">
                <a:solidFill>
                  <a:srgbClr val="FFFFFF"/>
                </a:solidFill>
                <a:latin typeface="Brice ExtraLightSemiExpanded"/>
                <a:sym typeface="Wingdings" panose="05000000000000000000" pitchFamily="2" charset="2"/>
              </a:rPr>
              <a:t></a:t>
            </a:r>
            <a:r>
              <a:rPr lang="en-US" sz="530" spc="53" dirty="0">
                <a:solidFill>
                  <a:srgbClr val="FFFFFF"/>
                </a:solidFill>
                <a:latin typeface="Brice ExtraLightSemiExpanded"/>
              </a:rPr>
              <a:t> acquisition </a:t>
            </a:r>
            <a:r>
              <a:rPr lang="en-US" sz="530" spc="53" dirty="0" err="1">
                <a:solidFill>
                  <a:srgbClr val="FFFFFF"/>
                </a:solidFill>
                <a:latin typeface="Brice ExtraLightSemiExpanded"/>
              </a:rPr>
              <a:t>Rc</a:t>
            </a:r>
            <a:r>
              <a:rPr lang="en-US" sz="530" spc="53" dirty="0">
                <a:solidFill>
                  <a:srgbClr val="FFFFFF"/>
                </a:solidFill>
                <a:latin typeface="Brice ExtraLightSemiExpanded"/>
              </a:rPr>
              <a:t> hormones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6075BC62-DC84-4F5D-BAA7-88F7C3811EA2}"/>
              </a:ext>
            </a:extLst>
          </p:cNvPr>
          <p:cNvSpPr txBox="1"/>
          <p:nvPr/>
        </p:nvSpPr>
        <p:spPr>
          <a:xfrm>
            <a:off x="609623" y="1818432"/>
            <a:ext cx="520065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 </a:t>
            </a:r>
            <a:endParaRPr lang="fr-FR" sz="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51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00206" y="-17173"/>
            <a:ext cx="2433545" cy="1964845"/>
            <a:chOff x="0" y="0"/>
            <a:chExt cx="6350000" cy="51269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5126990"/>
            </a:xfrm>
            <a:custGeom>
              <a:avLst/>
              <a:gdLst/>
              <a:ahLst/>
              <a:cxnLst/>
              <a:rect l="l" t="t" r="r" b="b"/>
              <a:pathLst>
                <a:path w="6350000" h="5126990">
                  <a:moveTo>
                    <a:pt x="3528060" y="0"/>
                  </a:moveTo>
                  <a:lnTo>
                    <a:pt x="3440430" y="0"/>
                  </a:lnTo>
                  <a:lnTo>
                    <a:pt x="2821940" y="0"/>
                  </a:lnTo>
                  <a:lnTo>
                    <a:pt x="0" y="0"/>
                  </a:lnTo>
                  <a:lnTo>
                    <a:pt x="2821940" y="2564130"/>
                  </a:lnTo>
                  <a:lnTo>
                    <a:pt x="0" y="5126990"/>
                  </a:lnTo>
                  <a:lnTo>
                    <a:pt x="2821940" y="5126990"/>
                  </a:lnTo>
                  <a:lnTo>
                    <a:pt x="3440430" y="5126990"/>
                  </a:lnTo>
                  <a:lnTo>
                    <a:pt x="3528060" y="5126990"/>
                  </a:lnTo>
                  <a:lnTo>
                    <a:pt x="6350000" y="2564130"/>
                  </a:lnTo>
                  <a:lnTo>
                    <a:pt x="3528060" y="0"/>
                  </a:lnTo>
                  <a:close/>
                </a:path>
              </a:pathLst>
            </a:custGeom>
            <a:solidFill>
              <a:srgbClr val="321614">
                <a:alpha val="19608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alphaModFix amt="21999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282528" y="90982"/>
            <a:ext cx="1759244" cy="222433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 l="58626" t="43554" r="15839" b="15987"/>
          <a:stretch>
            <a:fillRect/>
          </a:stretch>
        </p:blipFill>
        <p:spPr>
          <a:xfrm>
            <a:off x="2239837" y="1203147"/>
            <a:ext cx="771038" cy="687186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70653" y="71932"/>
            <a:ext cx="2940221" cy="3901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98"/>
              </a:lnSpc>
            </a:pPr>
            <a:r>
              <a:rPr lang="en-US" sz="1271" spc="-94">
                <a:solidFill>
                  <a:srgbClr val="321614"/>
                </a:solidFill>
                <a:latin typeface="Rundeck Smooth"/>
              </a:rPr>
              <a:t>RÉGULATION COMMUNICATIONS JONCTIONNELLES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0653" y="521836"/>
            <a:ext cx="2693857" cy="1945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97"/>
              </a:lnSpc>
            </a:pPr>
            <a:r>
              <a:rPr lang="en-US" sz="549" spc="54">
                <a:solidFill>
                  <a:srgbClr val="FFFFFF"/>
                </a:solidFill>
                <a:latin typeface="Brice ExtraLightSemiExpanded Bold"/>
              </a:rPr>
              <a:t>Les connexines synchronisent croissance de l'ovocyte + synthèse d'hormones par la Granulosa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70653" y="954786"/>
            <a:ext cx="2940221" cy="4901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68"/>
              </a:lnSpc>
            </a:pPr>
            <a:r>
              <a:rPr lang="en-US" sz="530" spc="53">
                <a:solidFill>
                  <a:srgbClr val="FFFFFF"/>
                </a:solidFill>
                <a:latin typeface="Brice ExtraLightSemiExpanded"/>
              </a:rPr>
              <a:t>Jonctions communicantes entre : </a:t>
            </a:r>
          </a:p>
          <a:p>
            <a:pPr>
              <a:lnSpc>
                <a:spcPts val="768"/>
              </a:lnSpc>
            </a:pPr>
            <a:r>
              <a:rPr lang="en-US" sz="530" spc="53">
                <a:solidFill>
                  <a:srgbClr val="FFFFFF"/>
                </a:solidFill>
                <a:latin typeface="Brice ExtraLightSemiExpanded"/>
              </a:rPr>
              <a:t>                 - Ovocyte / Cellules péri-ovocytaires</a:t>
            </a:r>
          </a:p>
          <a:p>
            <a:pPr>
              <a:lnSpc>
                <a:spcPts val="768"/>
              </a:lnSpc>
            </a:pPr>
            <a:r>
              <a:rPr lang="en-US" sz="530" spc="53">
                <a:solidFill>
                  <a:srgbClr val="FFFFFF"/>
                </a:solidFill>
                <a:latin typeface="Brice ExtraLightSemiExpanded"/>
              </a:rPr>
              <a:t>                 - Granulosa / Granulosa </a:t>
            </a:r>
          </a:p>
          <a:p>
            <a:pPr>
              <a:lnSpc>
                <a:spcPts val="768"/>
              </a:lnSpc>
            </a:pPr>
            <a:r>
              <a:rPr lang="en-US" sz="530" spc="53">
                <a:solidFill>
                  <a:srgbClr val="FFFFFF"/>
                </a:solidFill>
                <a:latin typeface="Brice ExtraLightSemiExpanded"/>
              </a:rPr>
              <a:t>                 - Cumulus / Cumulus</a:t>
            </a:r>
          </a:p>
          <a:p>
            <a:pPr>
              <a:lnSpc>
                <a:spcPts val="768"/>
              </a:lnSpc>
            </a:pPr>
            <a:r>
              <a:rPr lang="en-US" sz="530" spc="53">
                <a:solidFill>
                  <a:srgbClr val="FFFFFF"/>
                </a:solidFill>
                <a:latin typeface="Brice ExtraLightSemiExpanded"/>
              </a:rPr>
              <a:t>                 - Thèque / Thèque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4A3FA65E-2AD2-47D1-B11B-091985529596}"/>
              </a:ext>
            </a:extLst>
          </p:cNvPr>
          <p:cNvSpPr txBox="1"/>
          <p:nvPr/>
        </p:nvSpPr>
        <p:spPr>
          <a:xfrm>
            <a:off x="323850" y="1818432"/>
            <a:ext cx="520065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 </a:t>
            </a:r>
            <a:endParaRPr lang="fr-FR" sz="5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51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00206" y="-17173"/>
            <a:ext cx="2433545" cy="1964845"/>
            <a:chOff x="0" y="0"/>
            <a:chExt cx="6350000" cy="51269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5126990"/>
            </a:xfrm>
            <a:custGeom>
              <a:avLst/>
              <a:gdLst/>
              <a:ahLst/>
              <a:cxnLst/>
              <a:rect l="l" t="t" r="r" b="b"/>
              <a:pathLst>
                <a:path w="6350000" h="5126990">
                  <a:moveTo>
                    <a:pt x="3528060" y="0"/>
                  </a:moveTo>
                  <a:lnTo>
                    <a:pt x="3440430" y="0"/>
                  </a:lnTo>
                  <a:lnTo>
                    <a:pt x="2821940" y="0"/>
                  </a:lnTo>
                  <a:lnTo>
                    <a:pt x="0" y="0"/>
                  </a:lnTo>
                  <a:lnTo>
                    <a:pt x="2821940" y="2564130"/>
                  </a:lnTo>
                  <a:lnTo>
                    <a:pt x="0" y="5126990"/>
                  </a:lnTo>
                  <a:lnTo>
                    <a:pt x="2821940" y="5126990"/>
                  </a:lnTo>
                  <a:lnTo>
                    <a:pt x="3440430" y="5126990"/>
                  </a:lnTo>
                  <a:lnTo>
                    <a:pt x="3528060" y="5126990"/>
                  </a:lnTo>
                  <a:lnTo>
                    <a:pt x="6350000" y="2564130"/>
                  </a:lnTo>
                  <a:lnTo>
                    <a:pt x="3528060" y="0"/>
                  </a:lnTo>
                  <a:close/>
                </a:path>
              </a:pathLst>
            </a:custGeom>
            <a:solidFill>
              <a:srgbClr val="321614">
                <a:alpha val="19608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alphaModFix amt="21999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282528" y="90982"/>
            <a:ext cx="1759244" cy="2224332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70653" y="160683"/>
            <a:ext cx="2940221" cy="2126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98"/>
              </a:lnSpc>
            </a:pPr>
            <a:r>
              <a:rPr lang="en-US" sz="1271" spc="-94">
                <a:solidFill>
                  <a:srgbClr val="321614"/>
                </a:solidFill>
                <a:latin typeface="Rundeck Smooth"/>
              </a:rPr>
              <a:t>RÉGULATION PARACRINE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276757" y="819624"/>
            <a:ext cx="2693857" cy="93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97"/>
              </a:lnSpc>
            </a:pPr>
            <a:r>
              <a:rPr lang="en-US" sz="549" spc="54">
                <a:solidFill>
                  <a:srgbClr val="FFFFFF"/>
                </a:solidFill>
                <a:latin typeface="Brice ExtraLightSemiExpanded Bold"/>
              </a:rPr>
              <a:t>Sécrétion FC + cytokines dès croissance basale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76757" y="1094935"/>
            <a:ext cx="2940221" cy="192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68"/>
              </a:lnSpc>
            </a:pPr>
            <a:r>
              <a:rPr lang="en-US" sz="530" spc="53" dirty="0">
                <a:solidFill>
                  <a:srgbClr val="FFFFFF"/>
                </a:solidFill>
                <a:latin typeface="Brice ExtraLightSemiExpanded"/>
              </a:rPr>
              <a:t>AMH </a:t>
            </a:r>
            <a:r>
              <a:rPr lang="en-US" sz="530" spc="53" dirty="0" err="1">
                <a:solidFill>
                  <a:srgbClr val="FFFFFF"/>
                </a:solidFill>
                <a:latin typeface="Brice ExtraLightSemiExpanded"/>
              </a:rPr>
              <a:t>sécrétée</a:t>
            </a:r>
            <a:r>
              <a:rPr lang="en-US" sz="530" spc="53" dirty="0">
                <a:solidFill>
                  <a:srgbClr val="FFFFFF"/>
                </a:solidFill>
                <a:latin typeface="Brice ExtraLightSemiExpanded"/>
              </a:rPr>
              <a:t> par les </a:t>
            </a:r>
            <a:r>
              <a:rPr lang="en-US" sz="530" spc="53" dirty="0" err="1">
                <a:solidFill>
                  <a:srgbClr val="FFFFFF"/>
                </a:solidFill>
                <a:latin typeface="Brice ExtraLightSemiExpanded"/>
              </a:rPr>
              <a:t>follicules</a:t>
            </a:r>
            <a:r>
              <a:rPr lang="en-US" sz="530" spc="53" dirty="0">
                <a:solidFill>
                  <a:srgbClr val="FFFFFF"/>
                </a:solidFill>
                <a:latin typeface="Brice ExtraLightSemiExpanded"/>
              </a:rPr>
              <a:t> </a:t>
            </a:r>
            <a:r>
              <a:rPr lang="en-US" sz="530" spc="53" dirty="0" err="1">
                <a:solidFill>
                  <a:srgbClr val="FFFFFF"/>
                </a:solidFill>
                <a:latin typeface="Brice ExtraLightSemiExpanded"/>
              </a:rPr>
              <a:t>primordiaux</a:t>
            </a:r>
            <a:endParaRPr lang="en-US" sz="530" spc="53" dirty="0">
              <a:solidFill>
                <a:srgbClr val="FFFFFF"/>
              </a:solidFill>
              <a:latin typeface="Brice ExtraLightSemiExpanded"/>
            </a:endParaRPr>
          </a:p>
          <a:p>
            <a:pPr>
              <a:lnSpc>
                <a:spcPts val="768"/>
              </a:lnSpc>
            </a:pPr>
            <a:r>
              <a:rPr lang="en-US" sz="530" spc="53" dirty="0">
                <a:solidFill>
                  <a:srgbClr val="FFFFFF"/>
                </a:solidFill>
                <a:latin typeface="Brice ExtraLightSemiExpanded"/>
                <a:sym typeface="Wingdings" panose="05000000000000000000" pitchFamily="2" charset="2"/>
              </a:rPr>
              <a:t></a:t>
            </a:r>
            <a:r>
              <a:rPr lang="en-US" sz="530" spc="53" dirty="0">
                <a:solidFill>
                  <a:srgbClr val="FFFFFF"/>
                </a:solidFill>
                <a:latin typeface="Brice ExtraLightSemiExpanded"/>
              </a:rPr>
              <a:t> </a:t>
            </a:r>
            <a:r>
              <a:rPr lang="en-US" sz="530" spc="53" dirty="0" err="1">
                <a:solidFill>
                  <a:srgbClr val="FFFFFF"/>
                </a:solidFill>
                <a:latin typeface="Brice ExtraLightSemiExpanded"/>
              </a:rPr>
              <a:t>Eviter</a:t>
            </a:r>
            <a:r>
              <a:rPr lang="en-US" sz="530" spc="53" dirty="0">
                <a:solidFill>
                  <a:srgbClr val="FFFFFF"/>
                </a:solidFill>
                <a:latin typeface="Brice ExtraLightSemiExpanded"/>
              </a:rPr>
              <a:t> </a:t>
            </a:r>
            <a:r>
              <a:rPr lang="en-US" sz="530" spc="53" dirty="0" err="1">
                <a:solidFill>
                  <a:srgbClr val="FFFFFF"/>
                </a:solidFill>
                <a:latin typeface="Brice ExtraLightSemiExpanded"/>
              </a:rPr>
              <a:t>leur</a:t>
            </a:r>
            <a:r>
              <a:rPr lang="en-US" sz="530" spc="53" dirty="0">
                <a:solidFill>
                  <a:srgbClr val="FFFFFF"/>
                </a:solidFill>
                <a:latin typeface="Brice ExtraLightSemiExpanded"/>
              </a:rPr>
              <a:t> </a:t>
            </a:r>
            <a:r>
              <a:rPr lang="en-US" sz="530" spc="53" dirty="0" err="1">
                <a:solidFill>
                  <a:srgbClr val="FFFFFF"/>
                </a:solidFill>
                <a:latin typeface="Brice ExtraLightSemiExpanded"/>
              </a:rPr>
              <a:t>rentrée</a:t>
            </a:r>
            <a:r>
              <a:rPr lang="en-US" sz="530" spc="53" dirty="0">
                <a:solidFill>
                  <a:srgbClr val="FFFFFF"/>
                </a:solidFill>
                <a:latin typeface="Brice ExtraLightSemiExpanded"/>
              </a:rPr>
              <a:t> </a:t>
            </a:r>
            <a:r>
              <a:rPr lang="en-US" sz="530" spc="53" dirty="0" err="1">
                <a:solidFill>
                  <a:srgbClr val="FFFFFF"/>
                </a:solidFill>
                <a:latin typeface="Brice ExtraLightSemiExpanded"/>
              </a:rPr>
              <a:t>en</a:t>
            </a:r>
            <a:r>
              <a:rPr lang="en-US" sz="530" spc="53" dirty="0">
                <a:solidFill>
                  <a:srgbClr val="FFFFFF"/>
                </a:solidFill>
                <a:latin typeface="Brice ExtraLightSemiExpanded"/>
              </a:rPr>
              <a:t> </a:t>
            </a:r>
            <a:r>
              <a:rPr lang="en-US" sz="530" spc="53" dirty="0" err="1">
                <a:solidFill>
                  <a:srgbClr val="FFFFFF"/>
                </a:solidFill>
                <a:latin typeface="Brice ExtraLightSemiExpanded"/>
              </a:rPr>
              <a:t>atrésie</a:t>
            </a:r>
            <a:endParaRPr lang="en-US" sz="530" spc="53" dirty="0">
              <a:solidFill>
                <a:srgbClr val="FFFFFF"/>
              </a:solidFill>
              <a:latin typeface="Brice ExtraLightSemiExpanded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FB208F41-B569-4584-AD22-FED5B91EF393}"/>
              </a:ext>
            </a:extLst>
          </p:cNvPr>
          <p:cNvSpPr txBox="1"/>
          <p:nvPr/>
        </p:nvSpPr>
        <p:spPr>
          <a:xfrm>
            <a:off x="609623" y="1818432"/>
            <a:ext cx="520065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 </a:t>
            </a:r>
            <a:endParaRPr lang="fr-FR" sz="5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51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94767" y="336964"/>
            <a:ext cx="2691994" cy="1415941"/>
            <a:chOff x="0" y="0"/>
            <a:chExt cx="3589325" cy="1887922"/>
          </a:xfrm>
        </p:grpSpPr>
        <p:sp>
          <p:nvSpPr>
            <p:cNvPr id="3" name="AutoShape 3"/>
            <p:cNvSpPr/>
            <p:nvPr/>
          </p:nvSpPr>
          <p:spPr>
            <a:xfrm>
              <a:off x="0" y="0"/>
              <a:ext cx="865581" cy="376730"/>
            </a:xfrm>
            <a:prstGeom prst="rect">
              <a:avLst/>
            </a:prstGeom>
            <a:solidFill>
              <a:srgbClr val="FFFFFF"/>
            </a:solidFill>
          </p:spPr>
        </p:sp>
        <p:sp>
          <p:nvSpPr>
            <p:cNvPr id="4" name="AutoShape 4"/>
            <p:cNvSpPr/>
            <p:nvPr/>
          </p:nvSpPr>
          <p:spPr>
            <a:xfrm>
              <a:off x="992581" y="0"/>
              <a:ext cx="2596744" cy="376730"/>
            </a:xfrm>
            <a:prstGeom prst="rect">
              <a:avLst/>
            </a:prstGeom>
            <a:solidFill>
              <a:srgbClr val="FFFFFF"/>
            </a:solidFill>
          </p:spPr>
        </p:sp>
        <p:sp>
          <p:nvSpPr>
            <p:cNvPr id="5" name="AutoShape 5"/>
            <p:cNvSpPr/>
            <p:nvPr/>
          </p:nvSpPr>
          <p:spPr>
            <a:xfrm>
              <a:off x="0" y="503730"/>
              <a:ext cx="865581" cy="376730"/>
            </a:xfrm>
            <a:prstGeom prst="rect">
              <a:avLst/>
            </a:prstGeom>
            <a:solidFill>
              <a:srgbClr val="FFFFFF"/>
            </a:solidFill>
          </p:spPr>
        </p:sp>
        <p:sp>
          <p:nvSpPr>
            <p:cNvPr id="6" name="AutoShape 6"/>
            <p:cNvSpPr/>
            <p:nvPr/>
          </p:nvSpPr>
          <p:spPr>
            <a:xfrm>
              <a:off x="992581" y="503730"/>
              <a:ext cx="2596744" cy="376730"/>
            </a:xfrm>
            <a:prstGeom prst="rect">
              <a:avLst/>
            </a:prstGeom>
            <a:solidFill>
              <a:srgbClr val="FFFFFF"/>
            </a:solidFill>
          </p:spPr>
        </p:sp>
        <p:sp>
          <p:nvSpPr>
            <p:cNvPr id="7" name="AutoShape 7"/>
            <p:cNvSpPr/>
            <p:nvPr/>
          </p:nvSpPr>
          <p:spPr>
            <a:xfrm>
              <a:off x="0" y="1007461"/>
              <a:ext cx="865581" cy="376730"/>
            </a:xfrm>
            <a:prstGeom prst="rect">
              <a:avLst/>
            </a:prstGeom>
            <a:solidFill>
              <a:srgbClr val="FFFFFF"/>
            </a:solidFill>
          </p:spPr>
        </p:sp>
        <p:sp>
          <p:nvSpPr>
            <p:cNvPr id="8" name="AutoShape 8"/>
            <p:cNvSpPr/>
            <p:nvPr/>
          </p:nvSpPr>
          <p:spPr>
            <a:xfrm>
              <a:off x="992581" y="1007461"/>
              <a:ext cx="2596744" cy="376730"/>
            </a:xfrm>
            <a:prstGeom prst="rect">
              <a:avLst/>
            </a:prstGeom>
            <a:solidFill>
              <a:srgbClr val="FFFFFF"/>
            </a:solidFill>
          </p:spPr>
        </p:sp>
        <p:sp>
          <p:nvSpPr>
            <p:cNvPr id="9" name="AutoShape 9"/>
            <p:cNvSpPr/>
            <p:nvPr/>
          </p:nvSpPr>
          <p:spPr>
            <a:xfrm>
              <a:off x="0" y="1511191"/>
              <a:ext cx="865581" cy="376730"/>
            </a:xfrm>
            <a:prstGeom prst="rect">
              <a:avLst/>
            </a:prstGeom>
            <a:solidFill>
              <a:srgbClr val="FFFFFF"/>
            </a:solidFill>
          </p:spPr>
        </p:sp>
        <p:sp>
          <p:nvSpPr>
            <p:cNvPr id="10" name="AutoShape 10"/>
            <p:cNvSpPr/>
            <p:nvPr/>
          </p:nvSpPr>
          <p:spPr>
            <a:xfrm>
              <a:off x="992581" y="1511191"/>
              <a:ext cx="2596744" cy="376730"/>
            </a:xfrm>
            <a:prstGeom prst="rect">
              <a:avLst/>
            </a:prstGeom>
            <a:solidFill>
              <a:srgbClr val="FFFFFF"/>
            </a:solidFill>
          </p:spPr>
        </p:sp>
      </p:grpSp>
      <p:grpSp>
        <p:nvGrpSpPr>
          <p:cNvPr id="11" name="Group 11"/>
          <p:cNvGrpSpPr/>
          <p:nvPr/>
        </p:nvGrpSpPr>
        <p:grpSpPr>
          <a:xfrm>
            <a:off x="2111409" y="0"/>
            <a:ext cx="2433545" cy="1964845"/>
            <a:chOff x="0" y="0"/>
            <a:chExt cx="6350000" cy="512699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6350000" cy="5126990"/>
            </a:xfrm>
            <a:custGeom>
              <a:avLst/>
              <a:gdLst/>
              <a:ahLst/>
              <a:cxnLst/>
              <a:rect l="l" t="t" r="r" b="b"/>
              <a:pathLst>
                <a:path w="6350000" h="5126990">
                  <a:moveTo>
                    <a:pt x="3528060" y="0"/>
                  </a:moveTo>
                  <a:lnTo>
                    <a:pt x="3440430" y="0"/>
                  </a:lnTo>
                  <a:lnTo>
                    <a:pt x="2821940" y="0"/>
                  </a:lnTo>
                  <a:lnTo>
                    <a:pt x="0" y="0"/>
                  </a:lnTo>
                  <a:lnTo>
                    <a:pt x="2821940" y="2564130"/>
                  </a:lnTo>
                  <a:lnTo>
                    <a:pt x="0" y="5126990"/>
                  </a:lnTo>
                  <a:lnTo>
                    <a:pt x="2821940" y="5126990"/>
                  </a:lnTo>
                  <a:lnTo>
                    <a:pt x="3440430" y="5126990"/>
                  </a:lnTo>
                  <a:lnTo>
                    <a:pt x="3528060" y="5126990"/>
                  </a:lnTo>
                  <a:lnTo>
                    <a:pt x="6350000" y="2564130"/>
                  </a:lnTo>
                  <a:lnTo>
                    <a:pt x="3528060" y="0"/>
                  </a:lnTo>
                  <a:close/>
                </a:path>
              </a:pathLst>
            </a:custGeom>
            <a:solidFill>
              <a:srgbClr val="321614">
                <a:alpha val="19608"/>
              </a:srgbClr>
            </a:solidFill>
          </p:spPr>
        </p:sp>
      </p:grpSp>
      <p:pic>
        <p:nvPicPr>
          <p:cNvPr id="13" name="Picture 13"/>
          <p:cNvPicPr>
            <a:picLocks noChangeAspect="1"/>
          </p:cNvPicPr>
          <p:nvPr/>
        </p:nvPicPr>
        <p:blipFill>
          <a:blip r:embed="rId2">
            <a:alphaModFix amt="21999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282528" y="90982"/>
            <a:ext cx="1759244" cy="2224332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70653" y="86525"/>
            <a:ext cx="2940221" cy="1974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288"/>
              </a:lnSpc>
            </a:pPr>
            <a:r>
              <a:rPr lang="en-US" sz="1171" spc="-86">
                <a:solidFill>
                  <a:srgbClr val="321614"/>
                </a:solidFill>
                <a:latin typeface="Rundeck Smooth"/>
              </a:rPr>
              <a:t>FONCTION ENDOCRINE DE L'OVAIRE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-182479" y="373639"/>
            <a:ext cx="1412439" cy="194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5"/>
              </a:lnSpc>
              <a:spcBef>
                <a:spcPct val="0"/>
              </a:spcBef>
            </a:pPr>
            <a:r>
              <a:rPr lang="en-US" sz="520" spc="52">
                <a:solidFill>
                  <a:srgbClr val="321614"/>
                </a:solidFill>
                <a:latin typeface="Brice ExtraLightSemiExpanded Bold"/>
              </a:rPr>
              <a:t>Oestrogènes </a:t>
            </a:r>
          </a:p>
          <a:p>
            <a:pPr algn="ctr">
              <a:lnSpc>
                <a:spcPts val="755"/>
              </a:lnSpc>
              <a:spcBef>
                <a:spcPct val="0"/>
              </a:spcBef>
            </a:pPr>
            <a:r>
              <a:rPr lang="en-US" sz="520" spc="52">
                <a:solidFill>
                  <a:srgbClr val="321614"/>
                </a:solidFill>
                <a:latin typeface="Brice ExtraLightSemiExpanded Bold"/>
              </a:rPr>
              <a:t>(E2 ++) 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964133" y="364114"/>
            <a:ext cx="1920576" cy="2226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80"/>
              </a:lnSpc>
              <a:spcBef>
                <a:spcPct val="0"/>
              </a:spcBef>
            </a:pPr>
            <a:r>
              <a:rPr lang="en-US" sz="400" spc="40" dirty="0">
                <a:solidFill>
                  <a:srgbClr val="321614"/>
                </a:solidFill>
                <a:sym typeface="Brice ExtraLightSemiExpanded Bold"/>
              </a:rPr>
              <a:t> </a:t>
            </a:r>
            <a:r>
              <a:rPr lang="en-US" sz="400" spc="40" dirty="0" err="1">
                <a:solidFill>
                  <a:srgbClr val="321614"/>
                </a:solidFill>
                <a:sym typeface="Brice ExtraLightSemiExpanded Bold"/>
              </a:rPr>
              <a:t>Développement</a:t>
            </a:r>
            <a:r>
              <a:rPr lang="en-US" sz="400" spc="40" dirty="0">
                <a:solidFill>
                  <a:srgbClr val="321614"/>
                </a:solidFill>
                <a:sym typeface="Brice ExtraLightSemiExpanded Bold"/>
              </a:rPr>
              <a:t> CSS</a:t>
            </a:r>
          </a:p>
          <a:p>
            <a:pPr>
              <a:lnSpc>
                <a:spcPts val="580"/>
              </a:lnSpc>
              <a:spcBef>
                <a:spcPct val="0"/>
              </a:spcBef>
            </a:pPr>
            <a:r>
              <a:rPr lang="en-US" sz="400" spc="40" dirty="0">
                <a:solidFill>
                  <a:srgbClr val="321614"/>
                </a:solidFill>
                <a:sym typeface="Brice ExtraLightSemiExpanded Bold"/>
              </a:rPr>
              <a:t> </a:t>
            </a:r>
            <a:r>
              <a:rPr lang="en-US" sz="400" spc="40" dirty="0" err="1">
                <a:solidFill>
                  <a:srgbClr val="321614"/>
                </a:solidFill>
                <a:sym typeface="Brice ExtraLightSemiExpanded Bold"/>
              </a:rPr>
              <a:t>Développement</a:t>
            </a:r>
            <a:r>
              <a:rPr lang="en-US" sz="400" spc="40" dirty="0">
                <a:solidFill>
                  <a:srgbClr val="321614"/>
                </a:solidFill>
                <a:sym typeface="Brice ExtraLightSemiExpanded Bold"/>
              </a:rPr>
              <a:t> de </a:t>
            </a:r>
            <a:r>
              <a:rPr lang="en-US" sz="400" spc="40" dirty="0" err="1">
                <a:solidFill>
                  <a:srgbClr val="321614"/>
                </a:solidFill>
                <a:sym typeface="Brice ExtraLightSemiExpanded Bold"/>
              </a:rPr>
              <a:t>l’endomètre</a:t>
            </a:r>
            <a:r>
              <a:rPr lang="en-US" sz="400" spc="40" dirty="0">
                <a:solidFill>
                  <a:srgbClr val="321614"/>
                </a:solidFill>
                <a:sym typeface="Brice ExtraLightSemiExpanded Bold"/>
              </a:rPr>
              <a:t> au </a:t>
            </a:r>
            <a:r>
              <a:rPr lang="en-US" sz="400" spc="40" dirty="0" err="1">
                <a:solidFill>
                  <a:srgbClr val="321614"/>
                </a:solidFill>
                <a:sym typeface="Brice ExtraLightSemiExpanded Bold"/>
              </a:rPr>
              <a:t>cours</a:t>
            </a:r>
            <a:r>
              <a:rPr lang="en-US" sz="400" spc="40" dirty="0">
                <a:solidFill>
                  <a:srgbClr val="321614"/>
                </a:solidFill>
                <a:sym typeface="Brice ExtraLightSemiExpanded Bold"/>
              </a:rPr>
              <a:t> du cycle</a:t>
            </a:r>
          </a:p>
          <a:p>
            <a:pPr>
              <a:lnSpc>
                <a:spcPts val="580"/>
              </a:lnSpc>
              <a:spcBef>
                <a:spcPct val="0"/>
              </a:spcBef>
            </a:pPr>
            <a:r>
              <a:rPr lang="en-US" sz="400" spc="40" dirty="0">
                <a:solidFill>
                  <a:srgbClr val="321614"/>
                </a:solidFill>
                <a:sym typeface="Brice ExtraLightSemiExpanded Bold"/>
              </a:rPr>
              <a:t> </a:t>
            </a:r>
            <a:r>
              <a:rPr lang="en-US" sz="400" spc="40" dirty="0" err="1">
                <a:solidFill>
                  <a:srgbClr val="321614"/>
                </a:solidFill>
                <a:sym typeface="Brice ExtraLightSemiExpanded Bold"/>
              </a:rPr>
              <a:t>Rétrocontrôle</a:t>
            </a:r>
            <a:r>
              <a:rPr lang="en-US" sz="400" spc="40" dirty="0">
                <a:solidFill>
                  <a:srgbClr val="321614"/>
                </a:solidFill>
                <a:sym typeface="Brice ExtraLightSemiExpanded Bold"/>
              </a:rPr>
              <a:t> + sur </a:t>
            </a:r>
            <a:r>
              <a:rPr lang="en-US" sz="400" spc="40" dirty="0" err="1">
                <a:solidFill>
                  <a:srgbClr val="321614"/>
                </a:solidFill>
                <a:sym typeface="Brice ExtraLightSemiExpanded Bold"/>
              </a:rPr>
              <a:t>sécrétion</a:t>
            </a:r>
            <a:r>
              <a:rPr lang="en-US" sz="400" spc="40" dirty="0">
                <a:solidFill>
                  <a:srgbClr val="321614"/>
                </a:solidFill>
                <a:sym typeface="Brice ExtraLightSemiExpanded Bold"/>
              </a:rPr>
              <a:t> LH (ovulation)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211808" y="775142"/>
            <a:ext cx="639092" cy="15709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4"/>
              </a:lnSpc>
              <a:spcBef>
                <a:spcPct val="0"/>
              </a:spcBef>
            </a:pPr>
            <a:r>
              <a:rPr lang="en-US" sz="499" spc="49" dirty="0" err="1">
                <a:solidFill>
                  <a:srgbClr val="321614"/>
                </a:solidFill>
                <a:latin typeface="Brice ExtraLightSemiExpanded Bold"/>
              </a:rPr>
              <a:t>Progestérone</a:t>
            </a:r>
            <a:endParaRPr lang="en-US" sz="499" spc="49" dirty="0">
              <a:solidFill>
                <a:srgbClr val="321614"/>
              </a:solidFill>
              <a:latin typeface="Brice ExtraLightSemiExpanded Bold"/>
            </a:endParaRPr>
          </a:p>
          <a:p>
            <a:pPr algn="ctr">
              <a:lnSpc>
                <a:spcPts val="724"/>
              </a:lnSpc>
              <a:spcBef>
                <a:spcPct val="0"/>
              </a:spcBef>
            </a:pPr>
            <a:r>
              <a:rPr lang="en-US" sz="499" spc="49" dirty="0">
                <a:solidFill>
                  <a:srgbClr val="321614"/>
                </a:solidFill>
                <a:latin typeface="Brice ExtraLightSemiExpanded Bold"/>
              </a:rPr>
              <a:t>(corps jaune)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964132" y="725618"/>
            <a:ext cx="1721917" cy="2226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80"/>
              </a:lnSpc>
              <a:spcBef>
                <a:spcPct val="0"/>
              </a:spcBef>
            </a:pPr>
            <a:r>
              <a:rPr lang="en-US" sz="400" spc="40" dirty="0">
                <a:solidFill>
                  <a:srgbClr val="321614"/>
                </a:solidFill>
                <a:sym typeface="Brice ExtraLightSemiExpanded Bold"/>
              </a:rPr>
              <a:t> </a:t>
            </a:r>
            <a:r>
              <a:rPr lang="en-US" sz="400" spc="40" dirty="0" err="1">
                <a:solidFill>
                  <a:srgbClr val="321614"/>
                </a:solidFill>
                <a:sym typeface="Brice ExtraLightSemiExpanded Bold"/>
              </a:rPr>
              <a:t>Maintien</a:t>
            </a:r>
            <a:r>
              <a:rPr lang="en-US" sz="400" spc="40" dirty="0">
                <a:solidFill>
                  <a:srgbClr val="321614"/>
                </a:solidFill>
                <a:sym typeface="Brice ExtraLightSemiExpanded Bold"/>
              </a:rPr>
              <a:t> + </a:t>
            </a:r>
            <a:r>
              <a:rPr lang="en-US" sz="400" spc="40" dirty="0" err="1">
                <a:solidFill>
                  <a:srgbClr val="321614"/>
                </a:solidFill>
                <a:sym typeface="Brice ExtraLightSemiExpanded Bold"/>
              </a:rPr>
              <a:t>dvp</a:t>
            </a:r>
            <a:r>
              <a:rPr lang="en-US" sz="400" spc="40" dirty="0">
                <a:solidFill>
                  <a:srgbClr val="321614"/>
                </a:solidFill>
                <a:sym typeface="Brice ExtraLightSemiExpanded Bold"/>
              </a:rPr>
              <a:t> </a:t>
            </a:r>
            <a:r>
              <a:rPr lang="en-US" sz="400" spc="40" dirty="0" err="1">
                <a:solidFill>
                  <a:srgbClr val="321614"/>
                </a:solidFill>
                <a:sym typeface="Brice ExtraLightSemiExpanded Bold"/>
              </a:rPr>
              <a:t>endomètre</a:t>
            </a:r>
            <a:r>
              <a:rPr lang="en-US" sz="400" spc="40" dirty="0">
                <a:solidFill>
                  <a:srgbClr val="321614"/>
                </a:solidFill>
                <a:sym typeface="Brice ExtraLightSemiExpanded Bold"/>
              </a:rPr>
              <a:t> après ovulation</a:t>
            </a:r>
          </a:p>
          <a:p>
            <a:pPr>
              <a:lnSpc>
                <a:spcPts val="580"/>
              </a:lnSpc>
              <a:spcBef>
                <a:spcPct val="0"/>
              </a:spcBef>
            </a:pPr>
            <a:r>
              <a:rPr lang="en-US" sz="400" spc="40" dirty="0">
                <a:solidFill>
                  <a:srgbClr val="321614"/>
                </a:solidFill>
                <a:sym typeface="Brice ExtraLightSemiExpanded Bold"/>
              </a:rPr>
              <a:t> </a:t>
            </a:r>
            <a:r>
              <a:rPr lang="en-US" sz="400" spc="40" dirty="0" err="1">
                <a:solidFill>
                  <a:srgbClr val="321614"/>
                </a:solidFill>
                <a:sym typeface="Brice ExtraLightSemiExpanded Bold"/>
              </a:rPr>
              <a:t>Trophicité</a:t>
            </a:r>
            <a:r>
              <a:rPr lang="en-US" sz="400" spc="40" dirty="0">
                <a:solidFill>
                  <a:srgbClr val="321614"/>
                </a:solidFill>
                <a:sym typeface="Brice ExtraLightSemiExpanded Bold"/>
              </a:rPr>
              <a:t> de la </a:t>
            </a:r>
            <a:r>
              <a:rPr lang="en-US" sz="400" spc="40" dirty="0" err="1">
                <a:solidFill>
                  <a:srgbClr val="321614"/>
                </a:solidFill>
                <a:sym typeface="Brice ExtraLightSemiExpanded Bold"/>
              </a:rPr>
              <a:t>glande</a:t>
            </a:r>
            <a:r>
              <a:rPr lang="en-US" sz="400" spc="40" dirty="0">
                <a:solidFill>
                  <a:srgbClr val="321614"/>
                </a:solidFill>
                <a:sym typeface="Brice ExtraLightSemiExpanded Bold"/>
              </a:rPr>
              <a:t> </a:t>
            </a:r>
            <a:r>
              <a:rPr lang="en-US" sz="400" spc="40" dirty="0" err="1">
                <a:solidFill>
                  <a:srgbClr val="321614"/>
                </a:solidFill>
                <a:sym typeface="Brice ExtraLightSemiExpanded Bold"/>
              </a:rPr>
              <a:t>mammaire</a:t>
            </a:r>
            <a:endParaRPr lang="en-US" sz="400" spc="40" dirty="0">
              <a:solidFill>
                <a:srgbClr val="321614"/>
              </a:solidFill>
              <a:sym typeface="Brice ExtraLightSemiExpanded Bold"/>
            </a:endParaRPr>
          </a:p>
          <a:p>
            <a:pPr>
              <a:lnSpc>
                <a:spcPts val="580"/>
              </a:lnSpc>
              <a:spcBef>
                <a:spcPct val="0"/>
              </a:spcBef>
            </a:pPr>
            <a:r>
              <a:rPr lang="en-US" sz="400" spc="40" dirty="0">
                <a:solidFill>
                  <a:srgbClr val="321614"/>
                </a:solidFill>
                <a:sym typeface="Brice ExtraLightSemiExpanded Bold"/>
              </a:rPr>
              <a:t> </a:t>
            </a:r>
            <a:r>
              <a:rPr lang="en-US" sz="400" spc="40" dirty="0" err="1">
                <a:solidFill>
                  <a:srgbClr val="321614"/>
                </a:solidFill>
                <a:sym typeface="Brice ExtraLightSemiExpanded Bold"/>
              </a:rPr>
              <a:t>Rôle</a:t>
            </a:r>
            <a:r>
              <a:rPr lang="en-US" sz="400" spc="40" dirty="0">
                <a:solidFill>
                  <a:srgbClr val="321614"/>
                </a:solidFill>
                <a:sym typeface="Brice ExtraLightSemiExpanded Bold"/>
              </a:rPr>
              <a:t> </a:t>
            </a:r>
            <a:r>
              <a:rPr lang="en-US" sz="400" spc="40" dirty="0" err="1">
                <a:solidFill>
                  <a:srgbClr val="321614"/>
                </a:solidFill>
                <a:sym typeface="Brice ExtraLightSemiExpanded Bold"/>
              </a:rPr>
              <a:t>utérorelaxant</a:t>
            </a:r>
            <a:endParaRPr lang="en-US" sz="400" spc="40" dirty="0">
              <a:solidFill>
                <a:srgbClr val="321614"/>
              </a:solidFill>
              <a:sym typeface="Brice ExtraLightSemiExpanded Bold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211808" y="1204508"/>
            <a:ext cx="595934" cy="680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5"/>
              </a:lnSpc>
              <a:spcBef>
                <a:spcPct val="0"/>
              </a:spcBef>
            </a:pPr>
            <a:r>
              <a:rPr lang="en-US" sz="500" spc="50" dirty="0" err="1">
                <a:solidFill>
                  <a:srgbClr val="321614"/>
                </a:solidFill>
                <a:latin typeface="Brice ExtraLightSemiExpanded Bold"/>
              </a:rPr>
              <a:t>Androgènes</a:t>
            </a:r>
            <a:endParaRPr lang="en-US" sz="500" spc="50" dirty="0">
              <a:solidFill>
                <a:srgbClr val="321614"/>
              </a:solidFill>
              <a:latin typeface="Brice ExtraLightSemiExpanded Bold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964133" y="1107279"/>
            <a:ext cx="1308379" cy="1631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80"/>
              </a:lnSpc>
              <a:spcBef>
                <a:spcPct val="0"/>
              </a:spcBef>
            </a:pPr>
            <a:r>
              <a:rPr lang="en-US" sz="400" spc="40">
                <a:solidFill>
                  <a:srgbClr val="321614"/>
                </a:solidFill>
                <a:sym typeface="Brice ExtraLightSemiExpanded Bold"/>
              </a:rPr>
              <a:t> Croissance folliculaire</a:t>
            </a:r>
          </a:p>
          <a:p>
            <a:pPr>
              <a:lnSpc>
                <a:spcPts val="580"/>
              </a:lnSpc>
              <a:spcBef>
                <a:spcPct val="0"/>
              </a:spcBef>
            </a:pPr>
            <a:r>
              <a:rPr lang="en-US" sz="400" spc="40">
                <a:solidFill>
                  <a:srgbClr val="321614"/>
                </a:solidFill>
                <a:sym typeface="Brice ExtraLightSemiExpanded Bold"/>
              </a:rPr>
              <a:t> Apparition du Rc LH (ovulation +++)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88741" y="1563106"/>
            <a:ext cx="242067" cy="673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5"/>
              </a:lnSpc>
              <a:spcBef>
                <a:spcPct val="0"/>
              </a:spcBef>
            </a:pPr>
            <a:r>
              <a:rPr lang="en-US" sz="500" spc="50" dirty="0">
                <a:solidFill>
                  <a:srgbClr val="321614"/>
                </a:solidFill>
                <a:latin typeface="Brice ExtraLightSemiExpanded Bold"/>
              </a:rPr>
              <a:t>AMH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964133" y="1503390"/>
            <a:ext cx="1839313" cy="1631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80"/>
              </a:lnSpc>
              <a:spcBef>
                <a:spcPct val="0"/>
              </a:spcBef>
            </a:pPr>
            <a:r>
              <a:rPr lang="en-US" sz="400" spc="40" dirty="0">
                <a:solidFill>
                  <a:srgbClr val="321614"/>
                </a:solidFill>
                <a:sym typeface="Brice ExtraLightSemiExpanded Bold"/>
              </a:rPr>
              <a:t></a:t>
            </a:r>
            <a:r>
              <a:rPr lang="en-US" sz="400" spc="40" dirty="0" err="1">
                <a:solidFill>
                  <a:srgbClr val="321614"/>
                </a:solidFill>
                <a:sym typeface="Brice ExtraLightSemiExpanded Bold"/>
              </a:rPr>
              <a:t>Répression</a:t>
            </a:r>
            <a:r>
              <a:rPr lang="en-US" sz="400" spc="40" dirty="0">
                <a:solidFill>
                  <a:srgbClr val="321614"/>
                </a:solidFill>
                <a:sym typeface="Brice ExtraLightSemiExpanded Bold"/>
              </a:rPr>
              <a:t> des </a:t>
            </a:r>
            <a:r>
              <a:rPr lang="en-US" sz="400" spc="40" dirty="0" err="1">
                <a:solidFill>
                  <a:srgbClr val="321614"/>
                </a:solidFill>
                <a:sym typeface="Brice ExtraLightSemiExpanded Bold"/>
              </a:rPr>
              <a:t>follicules</a:t>
            </a:r>
            <a:r>
              <a:rPr lang="en-US" sz="400" spc="40" dirty="0">
                <a:solidFill>
                  <a:srgbClr val="321614"/>
                </a:solidFill>
                <a:sym typeface="Brice ExtraLightSemiExpanded Bold"/>
              </a:rPr>
              <a:t> </a:t>
            </a:r>
            <a:r>
              <a:rPr lang="en-US" sz="400" spc="40" dirty="0" err="1">
                <a:solidFill>
                  <a:srgbClr val="321614"/>
                </a:solidFill>
                <a:sym typeface="Brice ExtraLightSemiExpanded Bold"/>
              </a:rPr>
              <a:t>primordiaux</a:t>
            </a:r>
            <a:r>
              <a:rPr lang="en-US" sz="400" spc="40" dirty="0">
                <a:solidFill>
                  <a:srgbClr val="321614"/>
                </a:solidFill>
                <a:sym typeface="Brice ExtraLightSemiExpanded Bold"/>
              </a:rPr>
              <a:t> pour </a:t>
            </a:r>
            <a:r>
              <a:rPr lang="en-US" sz="400" spc="40" dirty="0" err="1">
                <a:solidFill>
                  <a:srgbClr val="321614"/>
                </a:solidFill>
                <a:sym typeface="Brice ExtraLightSemiExpanded Bold"/>
              </a:rPr>
              <a:t>éviter</a:t>
            </a:r>
            <a:r>
              <a:rPr lang="en-US" sz="400" spc="40" dirty="0">
                <a:solidFill>
                  <a:srgbClr val="321614"/>
                </a:solidFill>
                <a:sym typeface="Brice ExtraLightSemiExpanded Bold"/>
              </a:rPr>
              <a:t> </a:t>
            </a:r>
          </a:p>
          <a:p>
            <a:pPr>
              <a:lnSpc>
                <a:spcPts val="580"/>
              </a:lnSpc>
              <a:spcBef>
                <a:spcPct val="0"/>
              </a:spcBef>
            </a:pPr>
            <a:r>
              <a:rPr lang="en-US" sz="400" spc="40" dirty="0" err="1">
                <a:solidFill>
                  <a:srgbClr val="321614"/>
                </a:solidFill>
                <a:latin typeface="Brice ExtraLightSemiExpanded Bold"/>
              </a:rPr>
              <a:t>atrésie</a:t>
            </a:r>
            <a:r>
              <a:rPr lang="en-US" sz="400" spc="40" dirty="0">
                <a:solidFill>
                  <a:srgbClr val="321614"/>
                </a:solidFill>
                <a:latin typeface="Brice ExtraLightSemiExpanded Bold"/>
              </a:rPr>
              <a:t> </a:t>
            </a:r>
            <a:r>
              <a:rPr lang="en-US" sz="400" spc="40" dirty="0" err="1">
                <a:solidFill>
                  <a:srgbClr val="321614"/>
                </a:solidFill>
                <a:latin typeface="Brice ExtraLightSemiExpanded Bold"/>
              </a:rPr>
              <a:t>généralisée</a:t>
            </a:r>
            <a:endParaRPr lang="en-US" sz="400" spc="40" dirty="0">
              <a:solidFill>
                <a:srgbClr val="321614"/>
              </a:solidFill>
              <a:latin typeface="Brice ExtraLightSemiExpanded Bold"/>
            </a:endParaRP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D375397D-BF36-468B-9CB6-6DAF09914A96}"/>
              </a:ext>
            </a:extLst>
          </p:cNvPr>
          <p:cNvSpPr txBox="1"/>
          <p:nvPr/>
        </p:nvSpPr>
        <p:spPr>
          <a:xfrm>
            <a:off x="609623" y="1818432"/>
            <a:ext cx="520065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 </a:t>
            </a:r>
            <a:endParaRPr lang="fr-FR" sz="5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51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00206" y="-17173"/>
            <a:ext cx="2433545" cy="1964845"/>
            <a:chOff x="0" y="0"/>
            <a:chExt cx="6350000" cy="51269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5126990"/>
            </a:xfrm>
            <a:custGeom>
              <a:avLst/>
              <a:gdLst/>
              <a:ahLst/>
              <a:cxnLst/>
              <a:rect l="l" t="t" r="r" b="b"/>
              <a:pathLst>
                <a:path w="6350000" h="5126990">
                  <a:moveTo>
                    <a:pt x="3528060" y="0"/>
                  </a:moveTo>
                  <a:lnTo>
                    <a:pt x="3440430" y="0"/>
                  </a:lnTo>
                  <a:lnTo>
                    <a:pt x="2821940" y="0"/>
                  </a:lnTo>
                  <a:lnTo>
                    <a:pt x="0" y="0"/>
                  </a:lnTo>
                  <a:lnTo>
                    <a:pt x="2821940" y="2564130"/>
                  </a:lnTo>
                  <a:lnTo>
                    <a:pt x="0" y="5126990"/>
                  </a:lnTo>
                  <a:lnTo>
                    <a:pt x="2821940" y="5126990"/>
                  </a:lnTo>
                  <a:lnTo>
                    <a:pt x="3440430" y="5126990"/>
                  </a:lnTo>
                  <a:lnTo>
                    <a:pt x="3528060" y="5126990"/>
                  </a:lnTo>
                  <a:lnTo>
                    <a:pt x="6350000" y="2564130"/>
                  </a:lnTo>
                  <a:lnTo>
                    <a:pt x="3528060" y="0"/>
                  </a:lnTo>
                  <a:close/>
                </a:path>
              </a:pathLst>
            </a:custGeom>
            <a:solidFill>
              <a:srgbClr val="321614">
                <a:alpha val="19608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alphaModFix amt="21999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282528" y="90982"/>
            <a:ext cx="1759244" cy="2224332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94767" y="540395"/>
            <a:ext cx="2693857" cy="1945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97"/>
              </a:lnSpc>
            </a:pPr>
            <a:r>
              <a:rPr lang="en-US" sz="549" spc="54">
                <a:solidFill>
                  <a:srgbClr val="FFFFFF"/>
                </a:solidFill>
                <a:ea typeface="Brice ExtraLightSemiExpanded Bold"/>
              </a:rPr>
              <a:t>⚠️ Oestrogènes : RCN sur système hypophysaire </a:t>
            </a:r>
          </a:p>
          <a:p>
            <a:pPr>
              <a:lnSpc>
                <a:spcPts val="797"/>
              </a:lnSpc>
            </a:pPr>
            <a:r>
              <a:rPr lang="en-US" sz="549" spc="54">
                <a:solidFill>
                  <a:srgbClr val="FFFFFF"/>
                </a:solidFill>
                <a:latin typeface="Brice ExtraLightSemiExpanded Bold"/>
              </a:rPr>
              <a:t>SAUF à l'ovulation où elle a un RCP pour pic de LH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5980" y="871869"/>
            <a:ext cx="2904895" cy="2533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52"/>
              </a:lnSpc>
            </a:pPr>
            <a:r>
              <a:rPr lang="en-US" sz="449" spc="44">
                <a:solidFill>
                  <a:srgbClr val="FFFFFF"/>
                </a:solidFill>
                <a:latin typeface="Brice ExtraLightSemiExpanded Bold"/>
              </a:rPr>
              <a:t>Interactions bidirectionnelles</a:t>
            </a:r>
            <a:r>
              <a:rPr lang="en-US" sz="449" spc="44">
                <a:solidFill>
                  <a:srgbClr val="FFFFFF"/>
                </a:solidFill>
                <a:latin typeface="Brice ExtraLightSemiExpanded"/>
              </a:rPr>
              <a:t> entre thèque interne et granulosa</a:t>
            </a:r>
          </a:p>
          <a:p>
            <a:pPr>
              <a:lnSpc>
                <a:spcPts val="652"/>
              </a:lnSpc>
            </a:pPr>
            <a:r>
              <a:rPr lang="en-US" sz="449" spc="44">
                <a:solidFill>
                  <a:srgbClr val="FFFFFF"/>
                </a:solidFill>
                <a:latin typeface="Brice ExtraLightSemiExpanded"/>
              </a:rPr>
              <a:t>Testostérone est aromatisée pour donner œstrogènes sécrétée par la Granulosa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0653" y="86525"/>
            <a:ext cx="2940221" cy="1974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288"/>
              </a:lnSpc>
            </a:pPr>
            <a:r>
              <a:rPr lang="en-US" sz="1171" spc="-86">
                <a:solidFill>
                  <a:srgbClr val="321614"/>
                </a:solidFill>
                <a:latin typeface="Rundeck Smooth"/>
              </a:rPr>
              <a:t>FONCTION ENDOCRINE DE L'OVAIRE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47392" y="1261656"/>
            <a:ext cx="499404" cy="1570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"/>
              </a:lnSpc>
            </a:pPr>
            <a:r>
              <a:rPr lang="en-US" sz="381" spc="38">
                <a:solidFill>
                  <a:srgbClr val="FFFFFF"/>
                </a:solidFill>
                <a:latin typeface="Brice ExtraLightSemiExpanded Bold"/>
              </a:rPr>
              <a:t>2 hormones</a:t>
            </a:r>
          </a:p>
          <a:p>
            <a:pPr algn="ctr">
              <a:lnSpc>
                <a:spcPts val="553"/>
              </a:lnSpc>
            </a:pPr>
            <a:r>
              <a:rPr lang="en-US" sz="381" spc="38">
                <a:solidFill>
                  <a:srgbClr val="FFFFFF"/>
                </a:solidFill>
                <a:latin typeface="Brice ExtraLightSemiExpanded Bold"/>
              </a:rPr>
              <a:t>hypophysaire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138706" y="1261656"/>
            <a:ext cx="499404" cy="1570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"/>
              </a:lnSpc>
            </a:pPr>
            <a:r>
              <a:rPr lang="en-US" sz="381" spc="38">
                <a:solidFill>
                  <a:srgbClr val="FFFFFF"/>
                </a:solidFill>
                <a:latin typeface="Brice ExtraLightSemiExpanded Bold"/>
              </a:rPr>
              <a:t>Cellules ovariennes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054645" y="1261656"/>
            <a:ext cx="499404" cy="1570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53"/>
              </a:lnSpc>
            </a:pPr>
            <a:r>
              <a:rPr lang="en-US" sz="381" spc="38">
                <a:solidFill>
                  <a:srgbClr val="FFFFFF"/>
                </a:solidFill>
                <a:latin typeface="Brice ExtraLightSemiExpanded Bold"/>
              </a:rPr>
              <a:t>2 sécrétions stéroïdiennes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47392" y="1472753"/>
            <a:ext cx="499404" cy="867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"/>
              </a:lnSpc>
            </a:pPr>
            <a:r>
              <a:rPr lang="en-US" sz="381" spc="38">
                <a:solidFill>
                  <a:srgbClr val="FFFFFF"/>
                </a:solidFill>
                <a:latin typeface="Brice ExtraLightSemiExpanded Bold"/>
              </a:rPr>
              <a:t>LH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138706" y="1472753"/>
            <a:ext cx="499404" cy="867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"/>
              </a:lnSpc>
            </a:pPr>
            <a:r>
              <a:rPr lang="en-US" sz="381" spc="38">
                <a:solidFill>
                  <a:srgbClr val="FFFFFF"/>
                </a:solidFill>
                <a:latin typeface="Brice ExtraLightSemiExpanded"/>
              </a:rPr>
              <a:t>Thèque interne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054645" y="1489201"/>
            <a:ext cx="499404" cy="867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"/>
              </a:lnSpc>
            </a:pPr>
            <a:r>
              <a:rPr lang="en-US" sz="381" spc="38">
                <a:solidFill>
                  <a:srgbClr val="FFFFFF"/>
                </a:solidFill>
                <a:latin typeface="Brice ExtraLightSemiExpanded"/>
              </a:rPr>
              <a:t>Androgènes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47392" y="1608022"/>
            <a:ext cx="499404" cy="867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"/>
              </a:lnSpc>
            </a:pPr>
            <a:r>
              <a:rPr lang="en-US" sz="381" spc="38">
                <a:solidFill>
                  <a:srgbClr val="FFFFFF"/>
                </a:solidFill>
                <a:latin typeface="Brice ExtraLightSemiExpanded Bold"/>
              </a:rPr>
              <a:t>FSH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138706" y="1608022"/>
            <a:ext cx="499404" cy="867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"/>
              </a:lnSpc>
            </a:pPr>
            <a:r>
              <a:rPr lang="en-US" sz="381" spc="38">
                <a:solidFill>
                  <a:srgbClr val="FFFFFF"/>
                </a:solidFill>
                <a:latin typeface="Brice ExtraLightSemiExpanded"/>
              </a:rPr>
              <a:t>Granulosa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2054645" y="1603039"/>
            <a:ext cx="499404" cy="867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"/>
              </a:lnSpc>
            </a:pPr>
            <a:r>
              <a:rPr lang="en-US" sz="381" spc="38">
                <a:solidFill>
                  <a:srgbClr val="FFFFFF"/>
                </a:solidFill>
                <a:latin typeface="Brice ExtraLightSemiExpanded"/>
              </a:rPr>
              <a:t>Oestrogènes</a:t>
            </a:r>
          </a:p>
        </p:txBody>
      </p:sp>
      <p:sp>
        <p:nvSpPr>
          <p:cNvPr id="17" name="AutoShape 17"/>
          <p:cNvSpPr/>
          <p:nvPr/>
        </p:nvSpPr>
        <p:spPr>
          <a:xfrm rot="-5104">
            <a:off x="779854" y="1532126"/>
            <a:ext cx="295992" cy="0"/>
          </a:xfrm>
          <a:prstGeom prst="line">
            <a:avLst/>
          </a:prstGeom>
          <a:ln w="9525" cap="rnd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8" name="AutoShape 18"/>
          <p:cNvSpPr/>
          <p:nvPr/>
        </p:nvSpPr>
        <p:spPr>
          <a:xfrm rot="-5104">
            <a:off x="779854" y="1665893"/>
            <a:ext cx="295992" cy="0"/>
          </a:xfrm>
          <a:prstGeom prst="line">
            <a:avLst/>
          </a:prstGeom>
          <a:ln w="9525" cap="rnd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9" name="AutoShape 19"/>
          <p:cNvSpPr/>
          <p:nvPr/>
        </p:nvSpPr>
        <p:spPr>
          <a:xfrm rot="-5104">
            <a:off x="1704207" y="1537108"/>
            <a:ext cx="295992" cy="0"/>
          </a:xfrm>
          <a:prstGeom prst="line">
            <a:avLst/>
          </a:prstGeom>
          <a:ln w="9525" cap="rnd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0" name="AutoShape 20"/>
          <p:cNvSpPr/>
          <p:nvPr/>
        </p:nvSpPr>
        <p:spPr>
          <a:xfrm rot="-5104">
            <a:off x="1704207" y="1655929"/>
            <a:ext cx="295992" cy="0"/>
          </a:xfrm>
          <a:prstGeom prst="line">
            <a:avLst/>
          </a:prstGeom>
          <a:ln w="9525" cap="rnd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78327F50-4E53-40B0-9FDF-50C016E48C9F}"/>
              </a:ext>
            </a:extLst>
          </p:cNvPr>
          <p:cNvSpPr txBox="1"/>
          <p:nvPr/>
        </p:nvSpPr>
        <p:spPr>
          <a:xfrm>
            <a:off x="609623" y="1818432"/>
            <a:ext cx="520065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 </a:t>
            </a:r>
            <a:endParaRPr lang="fr-FR" sz="5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51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00206" y="-17173"/>
            <a:ext cx="2433545" cy="1964845"/>
            <a:chOff x="0" y="0"/>
            <a:chExt cx="6350000" cy="51269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5126990"/>
            </a:xfrm>
            <a:custGeom>
              <a:avLst/>
              <a:gdLst/>
              <a:ahLst/>
              <a:cxnLst/>
              <a:rect l="l" t="t" r="r" b="b"/>
              <a:pathLst>
                <a:path w="6350000" h="5126990">
                  <a:moveTo>
                    <a:pt x="3528060" y="0"/>
                  </a:moveTo>
                  <a:lnTo>
                    <a:pt x="3440430" y="0"/>
                  </a:lnTo>
                  <a:lnTo>
                    <a:pt x="2821940" y="0"/>
                  </a:lnTo>
                  <a:lnTo>
                    <a:pt x="0" y="0"/>
                  </a:lnTo>
                  <a:lnTo>
                    <a:pt x="2821940" y="2564130"/>
                  </a:lnTo>
                  <a:lnTo>
                    <a:pt x="0" y="5126990"/>
                  </a:lnTo>
                  <a:lnTo>
                    <a:pt x="2821940" y="5126990"/>
                  </a:lnTo>
                  <a:lnTo>
                    <a:pt x="3440430" y="5126990"/>
                  </a:lnTo>
                  <a:lnTo>
                    <a:pt x="3528060" y="5126990"/>
                  </a:lnTo>
                  <a:lnTo>
                    <a:pt x="6350000" y="2564130"/>
                  </a:lnTo>
                  <a:lnTo>
                    <a:pt x="3528060" y="0"/>
                  </a:lnTo>
                  <a:close/>
                </a:path>
              </a:pathLst>
            </a:custGeom>
            <a:solidFill>
              <a:srgbClr val="321614">
                <a:alpha val="19608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alphaModFix amt="21999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282528" y="90982"/>
            <a:ext cx="1759244" cy="2224332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70653" y="78895"/>
            <a:ext cx="2940221" cy="2126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98"/>
              </a:lnSpc>
            </a:pPr>
            <a:r>
              <a:rPr lang="en-US" sz="1271" spc="-94">
                <a:solidFill>
                  <a:srgbClr val="321614"/>
                </a:solidFill>
                <a:latin typeface="Rundeck Smooth"/>
              </a:rPr>
              <a:t>NOTION DE CYCLE MENSTRUEL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94767" y="456156"/>
            <a:ext cx="2693857" cy="93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97"/>
              </a:lnSpc>
            </a:pPr>
            <a:r>
              <a:rPr lang="en-US" sz="549" spc="54">
                <a:solidFill>
                  <a:srgbClr val="FFFFFF"/>
                </a:solidFill>
                <a:latin typeface="Brice ExtraLightSemiExpanded Bold"/>
              </a:rPr>
              <a:t>L'axe gonadotrope comprend 3 hormones 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5327" y="615467"/>
            <a:ext cx="3010875" cy="5876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68"/>
              </a:lnSpc>
            </a:pPr>
            <a:r>
              <a:rPr lang="en-US" sz="530" spc="53">
                <a:solidFill>
                  <a:srgbClr val="FFFFFF"/>
                </a:solidFill>
                <a:latin typeface="Brice ExtraLightSemiExpanded"/>
              </a:rPr>
              <a:t>Par l'hypothalamus, la GnRH : polypeptide avec sécrétion pulsatile</a:t>
            </a:r>
          </a:p>
          <a:p>
            <a:pPr>
              <a:lnSpc>
                <a:spcPts val="768"/>
              </a:lnSpc>
            </a:pPr>
            <a:endParaRPr lang="en-US" sz="530" spc="53">
              <a:solidFill>
                <a:srgbClr val="FFFFFF"/>
              </a:solidFill>
              <a:latin typeface="Brice ExtraLightSemiExpanded"/>
            </a:endParaRPr>
          </a:p>
          <a:p>
            <a:pPr>
              <a:lnSpc>
                <a:spcPts val="768"/>
              </a:lnSpc>
            </a:pPr>
            <a:r>
              <a:rPr lang="en-US" sz="530" spc="53">
                <a:solidFill>
                  <a:srgbClr val="FFFFFF"/>
                </a:solidFill>
                <a:latin typeface="Brice ExtraLightSemiExpanded"/>
              </a:rPr>
              <a:t>Par l'hypophyse, la FSH et la LH - glycoprotéines à 2 sous-unités</a:t>
            </a:r>
          </a:p>
          <a:p>
            <a:pPr>
              <a:lnSpc>
                <a:spcPts val="768"/>
              </a:lnSpc>
            </a:pPr>
            <a:r>
              <a:rPr lang="en-US" sz="530" spc="53">
                <a:solidFill>
                  <a:srgbClr val="FFFFFF"/>
                </a:solidFill>
                <a:latin typeface="Brice ExtraLightSemiExpanded"/>
              </a:rPr>
              <a:t>                                                          une sous-unité α commune</a:t>
            </a:r>
          </a:p>
          <a:p>
            <a:pPr>
              <a:lnSpc>
                <a:spcPts val="768"/>
              </a:lnSpc>
            </a:pPr>
            <a:r>
              <a:rPr lang="en-US" sz="530" spc="53">
                <a:solidFill>
                  <a:srgbClr val="FFFFFF"/>
                </a:solidFill>
                <a:latin typeface="Brice ExtraLightSemiExpanded"/>
              </a:rPr>
              <a:t>                                                          une sous-unité β spécifique</a:t>
            </a:r>
          </a:p>
          <a:p>
            <a:pPr>
              <a:lnSpc>
                <a:spcPts val="768"/>
              </a:lnSpc>
            </a:pPr>
            <a:endParaRPr lang="en-US" sz="530" spc="53">
              <a:solidFill>
                <a:srgbClr val="FFFFFF"/>
              </a:solidFill>
              <a:latin typeface="Brice ExtraLightSemiExpande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94767" y="1232886"/>
            <a:ext cx="2940221" cy="99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68"/>
              </a:lnSpc>
            </a:pPr>
            <a:r>
              <a:rPr lang="en-US" sz="530" spc="53">
                <a:solidFill>
                  <a:srgbClr val="FFFFFF"/>
                </a:solidFill>
                <a:latin typeface="Brice ExtraLightSemiExpanded Bold"/>
              </a:rPr>
              <a:t>La GnRH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94767" y="1313634"/>
            <a:ext cx="2518598" cy="1973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68"/>
              </a:lnSpc>
            </a:pPr>
            <a:r>
              <a:rPr lang="en-US" sz="530" spc="53">
                <a:solidFill>
                  <a:srgbClr val="FFFFFF"/>
                </a:solidFill>
                <a:latin typeface="Brice ExtraLightSemiExpanded"/>
              </a:rPr>
              <a:t>Sécrétée par les neurones hypothalamiques originaires de la placode olfactive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94767" y="1540748"/>
            <a:ext cx="2940221" cy="99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68"/>
              </a:lnSpc>
            </a:pPr>
            <a:r>
              <a:rPr lang="en-US" sz="530" spc="53">
                <a:solidFill>
                  <a:srgbClr val="FFFFFF"/>
                </a:solidFill>
                <a:latin typeface="Brice ExtraLightSemiExpanded"/>
              </a:rPr>
              <a:t>Sécrétion pulsatile variable en fréquence et en amplitude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35BBB920-DC6E-4E4C-B72D-ACE3C2090384}"/>
              </a:ext>
            </a:extLst>
          </p:cNvPr>
          <p:cNvSpPr txBox="1"/>
          <p:nvPr/>
        </p:nvSpPr>
        <p:spPr>
          <a:xfrm>
            <a:off x="609623" y="1818432"/>
            <a:ext cx="520065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 </a:t>
            </a:r>
            <a:endParaRPr lang="fr-FR" sz="5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51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00206" y="0"/>
            <a:ext cx="2433545" cy="1964845"/>
            <a:chOff x="0" y="0"/>
            <a:chExt cx="6350000" cy="51269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5126990"/>
            </a:xfrm>
            <a:custGeom>
              <a:avLst/>
              <a:gdLst/>
              <a:ahLst/>
              <a:cxnLst/>
              <a:rect l="l" t="t" r="r" b="b"/>
              <a:pathLst>
                <a:path w="6350000" h="5126990">
                  <a:moveTo>
                    <a:pt x="3528060" y="0"/>
                  </a:moveTo>
                  <a:lnTo>
                    <a:pt x="3440430" y="0"/>
                  </a:lnTo>
                  <a:lnTo>
                    <a:pt x="2821940" y="0"/>
                  </a:lnTo>
                  <a:lnTo>
                    <a:pt x="0" y="0"/>
                  </a:lnTo>
                  <a:lnTo>
                    <a:pt x="2821940" y="2564130"/>
                  </a:lnTo>
                  <a:lnTo>
                    <a:pt x="0" y="5126990"/>
                  </a:lnTo>
                  <a:lnTo>
                    <a:pt x="2821940" y="5126990"/>
                  </a:lnTo>
                  <a:lnTo>
                    <a:pt x="3440430" y="5126990"/>
                  </a:lnTo>
                  <a:lnTo>
                    <a:pt x="3528060" y="5126990"/>
                  </a:lnTo>
                  <a:lnTo>
                    <a:pt x="6350000" y="2564130"/>
                  </a:lnTo>
                  <a:lnTo>
                    <a:pt x="3528060" y="0"/>
                  </a:lnTo>
                  <a:close/>
                </a:path>
              </a:pathLst>
            </a:custGeom>
            <a:solidFill>
              <a:srgbClr val="321614">
                <a:alpha val="19608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alphaModFix amt="21999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282528" y="90982"/>
            <a:ext cx="1759244" cy="222433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 l="53104" t="52393" r="2772" b="22053"/>
          <a:stretch>
            <a:fillRect/>
          </a:stretch>
        </p:blipFill>
        <p:spPr>
          <a:xfrm>
            <a:off x="278419" y="837709"/>
            <a:ext cx="2524690" cy="822437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70653" y="78895"/>
            <a:ext cx="2940221" cy="2126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98"/>
              </a:lnSpc>
            </a:pPr>
            <a:r>
              <a:rPr lang="en-US" sz="1271" spc="-94">
                <a:solidFill>
                  <a:srgbClr val="321614"/>
                </a:solidFill>
                <a:latin typeface="Rundeck Smooth"/>
              </a:rPr>
              <a:t>NOTION DE CYCLE MENSTRUEL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94767" y="413941"/>
            <a:ext cx="2693857" cy="177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97"/>
              </a:lnSpc>
            </a:pPr>
            <a:r>
              <a:rPr lang="en-US" sz="549" spc="54">
                <a:solidFill>
                  <a:srgbClr val="FFFFFF"/>
                </a:solidFill>
                <a:latin typeface="Brice ExtraLightSemiExpanded Bold"/>
              </a:rPr>
              <a:t>Le cycle féminin dure généralement 28 jours</a:t>
            </a:r>
          </a:p>
          <a:p>
            <a:pPr>
              <a:lnSpc>
                <a:spcPts val="652"/>
              </a:lnSpc>
            </a:pPr>
            <a:r>
              <a:rPr lang="en-US" sz="449" spc="44">
                <a:solidFill>
                  <a:srgbClr val="FFFFFF"/>
                </a:solidFill>
                <a:latin typeface="Brice ExtraLightSemiExpanded"/>
              </a:rPr>
              <a:t>Si le cycle varie, c'est aux dépens de la phase folliculaire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AE080EB-7BDA-4DA3-A0D0-76280851DE0F}"/>
              </a:ext>
            </a:extLst>
          </p:cNvPr>
          <p:cNvSpPr txBox="1"/>
          <p:nvPr/>
        </p:nvSpPr>
        <p:spPr>
          <a:xfrm>
            <a:off x="609623" y="1818432"/>
            <a:ext cx="520065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 </a:t>
            </a:r>
            <a:endParaRPr lang="fr-FR" sz="5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51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00206" y="-17173"/>
            <a:ext cx="2433545" cy="1964845"/>
            <a:chOff x="0" y="0"/>
            <a:chExt cx="6350000" cy="51269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5126990"/>
            </a:xfrm>
            <a:custGeom>
              <a:avLst/>
              <a:gdLst/>
              <a:ahLst/>
              <a:cxnLst/>
              <a:rect l="l" t="t" r="r" b="b"/>
              <a:pathLst>
                <a:path w="6350000" h="5126990">
                  <a:moveTo>
                    <a:pt x="3528060" y="0"/>
                  </a:moveTo>
                  <a:lnTo>
                    <a:pt x="3440430" y="0"/>
                  </a:lnTo>
                  <a:lnTo>
                    <a:pt x="2821940" y="0"/>
                  </a:lnTo>
                  <a:lnTo>
                    <a:pt x="0" y="0"/>
                  </a:lnTo>
                  <a:lnTo>
                    <a:pt x="2821940" y="2564130"/>
                  </a:lnTo>
                  <a:lnTo>
                    <a:pt x="0" y="5126990"/>
                  </a:lnTo>
                  <a:lnTo>
                    <a:pt x="2821940" y="5126990"/>
                  </a:lnTo>
                  <a:lnTo>
                    <a:pt x="3440430" y="5126990"/>
                  </a:lnTo>
                  <a:lnTo>
                    <a:pt x="3528060" y="5126990"/>
                  </a:lnTo>
                  <a:lnTo>
                    <a:pt x="6350000" y="2564130"/>
                  </a:lnTo>
                  <a:lnTo>
                    <a:pt x="3528060" y="0"/>
                  </a:lnTo>
                  <a:close/>
                </a:path>
              </a:pathLst>
            </a:custGeom>
            <a:solidFill>
              <a:srgbClr val="321614">
                <a:alpha val="19608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alphaModFix amt="21999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282528" y="90982"/>
            <a:ext cx="1759244" cy="222433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 l="56627" t="35766" r="19649" b="20349"/>
          <a:stretch>
            <a:fillRect/>
          </a:stretch>
        </p:blipFill>
        <p:spPr>
          <a:xfrm>
            <a:off x="1829153" y="735136"/>
            <a:ext cx="1110372" cy="112907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70653" y="78895"/>
            <a:ext cx="2940221" cy="2126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98"/>
              </a:lnSpc>
            </a:pPr>
            <a:r>
              <a:rPr lang="en-US" sz="1271" spc="-94">
                <a:solidFill>
                  <a:srgbClr val="321614"/>
                </a:solidFill>
                <a:latin typeface="Rundeck Smooth"/>
              </a:rPr>
              <a:t>NOTION DE CYCLE MENSTRUEL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94767" y="456156"/>
            <a:ext cx="2693857" cy="93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97"/>
              </a:lnSpc>
            </a:pPr>
            <a:r>
              <a:rPr lang="en-US" sz="549" spc="54">
                <a:solidFill>
                  <a:srgbClr val="FFFFFF"/>
                </a:solidFill>
                <a:latin typeface="Brice ExtraLightSemiExpanded Bold"/>
              </a:rPr>
              <a:t>Phase folliculaire </a:t>
            </a:r>
            <a:r>
              <a:rPr lang="en-US" sz="549" spc="54">
                <a:solidFill>
                  <a:srgbClr val="FFFFFF"/>
                </a:solidFill>
                <a:latin typeface="Brice ExtraLightSemiExpanded"/>
              </a:rPr>
              <a:t>(J1 à J13)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94767" y="530426"/>
            <a:ext cx="2940221" cy="2949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68"/>
              </a:lnSpc>
            </a:pPr>
            <a:r>
              <a:rPr lang="en-US" sz="530" spc="53">
                <a:solidFill>
                  <a:srgbClr val="FFFFFF"/>
                </a:solidFill>
                <a:latin typeface="Brice ExtraLightSemiExpanded"/>
              </a:rPr>
              <a:t>Oestrogènes sécrétés </a:t>
            </a:r>
          </a:p>
          <a:p>
            <a:pPr>
              <a:lnSpc>
                <a:spcPts val="768"/>
              </a:lnSpc>
            </a:pPr>
            <a:r>
              <a:rPr lang="en-US" sz="530" spc="53">
                <a:solidFill>
                  <a:srgbClr val="FFFFFF"/>
                </a:solidFill>
                <a:latin typeface="Brice ExtraLightSemiExpanded"/>
              </a:rPr>
              <a:t>Action sur l'utérus : développement de l'endomètre </a:t>
            </a:r>
          </a:p>
          <a:p>
            <a:pPr>
              <a:lnSpc>
                <a:spcPts val="768"/>
              </a:lnSpc>
            </a:pPr>
            <a:r>
              <a:rPr lang="en-US" sz="530" spc="53">
                <a:solidFill>
                  <a:srgbClr val="FFFFFF"/>
                </a:solidFill>
                <a:latin typeface="Brice ExtraLightSemiExpanded"/>
              </a:rPr>
              <a:t>Sécrétion de la glaire cervicale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834DBDBA-B841-483E-AF86-E592AF311028}"/>
              </a:ext>
            </a:extLst>
          </p:cNvPr>
          <p:cNvSpPr txBox="1"/>
          <p:nvPr/>
        </p:nvSpPr>
        <p:spPr>
          <a:xfrm>
            <a:off x="609623" y="1818432"/>
            <a:ext cx="520065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 </a:t>
            </a:r>
            <a:endParaRPr lang="fr-FR" sz="5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51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977989" y="-17173"/>
            <a:ext cx="2433545" cy="1964845"/>
            <a:chOff x="0" y="0"/>
            <a:chExt cx="6350000" cy="51269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5126990"/>
            </a:xfrm>
            <a:custGeom>
              <a:avLst/>
              <a:gdLst/>
              <a:ahLst/>
              <a:cxnLst/>
              <a:rect l="l" t="t" r="r" b="b"/>
              <a:pathLst>
                <a:path w="6350000" h="5126990">
                  <a:moveTo>
                    <a:pt x="3528060" y="0"/>
                  </a:moveTo>
                  <a:lnTo>
                    <a:pt x="3440430" y="0"/>
                  </a:lnTo>
                  <a:lnTo>
                    <a:pt x="2821940" y="0"/>
                  </a:lnTo>
                  <a:lnTo>
                    <a:pt x="0" y="0"/>
                  </a:lnTo>
                  <a:lnTo>
                    <a:pt x="2821940" y="2564130"/>
                  </a:lnTo>
                  <a:lnTo>
                    <a:pt x="0" y="5126990"/>
                  </a:lnTo>
                  <a:lnTo>
                    <a:pt x="2821940" y="5126990"/>
                  </a:lnTo>
                  <a:lnTo>
                    <a:pt x="3440430" y="5126990"/>
                  </a:lnTo>
                  <a:lnTo>
                    <a:pt x="3528060" y="5126990"/>
                  </a:lnTo>
                  <a:lnTo>
                    <a:pt x="6350000" y="2564130"/>
                  </a:lnTo>
                  <a:lnTo>
                    <a:pt x="3528060" y="0"/>
                  </a:lnTo>
                  <a:close/>
                </a:path>
              </a:pathLst>
            </a:custGeom>
            <a:solidFill>
              <a:srgbClr val="321614">
                <a:alpha val="19608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alphaModFix amt="21999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282528" y="90982"/>
            <a:ext cx="1759244" cy="222433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 l="72085" t="38847" r="7147" b="20123"/>
          <a:stretch>
            <a:fillRect/>
          </a:stretch>
        </p:blipFill>
        <p:spPr>
          <a:xfrm>
            <a:off x="1669227" y="398792"/>
            <a:ext cx="1279057" cy="1421426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70653" y="78895"/>
            <a:ext cx="2940221" cy="2126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98"/>
              </a:lnSpc>
            </a:pPr>
            <a:r>
              <a:rPr lang="en-US" sz="1271" spc="-94">
                <a:solidFill>
                  <a:srgbClr val="321614"/>
                </a:solidFill>
                <a:latin typeface="Rundeck Smooth"/>
              </a:rPr>
              <a:t>NOTION DE CYCLE MENSTRUEL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94767" y="456156"/>
            <a:ext cx="2693857" cy="93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97"/>
              </a:lnSpc>
            </a:pPr>
            <a:r>
              <a:rPr lang="en-US" sz="549" spc="54">
                <a:solidFill>
                  <a:srgbClr val="FFFFFF"/>
                </a:solidFill>
                <a:latin typeface="Brice ExtraLightSemiExpanded Bold"/>
              </a:rPr>
              <a:t>Ovulation </a:t>
            </a:r>
            <a:r>
              <a:rPr lang="en-US" sz="549" spc="54">
                <a:solidFill>
                  <a:srgbClr val="FFFFFF"/>
                </a:solidFill>
                <a:latin typeface="Brice ExtraLightSemiExpanded"/>
              </a:rPr>
              <a:t>(J14)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58815" y="687840"/>
            <a:ext cx="1108342" cy="3925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68"/>
              </a:lnSpc>
            </a:pPr>
            <a:r>
              <a:rPr lang="en-US" sz="530" spc="53">
                <a:solidFill>
                  <a:srgbClr val="FFFFFF"/>
                </a:solidFill>
                <a:latin typeface="Brice ExtraLightSemiExpanded"/>
              </a:rPr>
              <a:t>Oestrogènes sufisamment sécrétés pour permettre RCP</a:t>
            </a:r>
          </a:p>
          <a:p>
            <a:pPr>
              <a:lnSpc>
                <a:spcPts val="768"/>
              </a:lnSpc>
            </a:pPr>
            <a:r>
              <a:rPr lang="en-US" sz="530" spc="53">
                <a:solidFill>
                  <a:srgbClr val="FFFFFF"/>
                </a:solidFill>
                <a:latin typeface="Brice ExtraLightSemiExpanded"/>
              </a:rPr>
              <a:t>Déclenche un pic de LH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58815" y="1193622"/>
            <a:ext cx="1281949" cy="3970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97"/>
              </a:lnSpc>
            </a:pPr>
            <a:r>
              <a:rPr lang="en-US" sz="549" spc="54">
                <a:solidFill>
                  <a:srgbClr val="FFFFFF"/>
                </a:solidFill>
                <a:ea typeface="Brice ExtraLightSemiExpanded Bold"/>
              </a:rPr>
              <a:t>⚠️ Oestrogènes : RCN sur système hypophysaire </a:t>
            </a:r>
          </a:p>
          <a:p>
            <a:pPr>
              <a:lnSpc>
                <a:spcPts val="797"/>
              </a:lnSpc>
            </a:pPr>
            <a:r>
              <a:rPr lang="en-US" sz="549" spc="54">
                <a:solidFill>
                  <a:srgbClr val="FFFFFF"/>
                </a:solidFill>
                <a:latin typeface="Brice ExtraLightSemiExpanded Bold"/>
              </a:rPr>
              <a:t>SAUF à l'ovulation où elle a un RCP pour pic de LH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A2666B3-4794-469A-8DA5-F0EF77BAEA6B}"/>
              </a:ext>
            </a:extLst>
          </p:cNvPr>
          <p:cNvSpPr txBox="1"/>
          <p:nvPr/>
        </p:nvSpPr>
        <p:spPr>
          <a:xfrm>
            <a:off x="609623" y="1818432"/>
            <a:ext cx="520065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 </a:t>
            </a:r>
            <a:endParaRPr lang="fr-FR" sz="5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51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00206" y="-17173"/>
            <a:ext cx="2433545" cy="1964845"/>
            <a:chOff x="0" y="0"/>
            <a:chExt cx="6350000" cy="51269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5126990"/>
            </a:xfrm>
            <a:custGeom>
              <a:avLst/>
              <a:gdLst/>
              <a:ahLst/>
              <a:cxnLst/>
              <a:rect l="l" t="t" r="r" b="b"/>
              <a:pathLst>
                <a:path w="6350000" h="5126990">
                  <a:moveTo>
                    <a:pt x="3528060" y="0"/>
                  </a:moveTo>
                  <a:lnTo>
                    <a:pt x="3440430" y="0"/>
                  </a:lnTo>
                  <a:lnTo>
                    <a:pt x="2821940" y="0"/>
                  </a:lnTo>
                  <a:lnTo>
                    <a:pt x="0" y="0"/>
                  </a:lnTo>
                  <a:lnTo>
                    <a:pt x="2821940" y="2564130"/>
                  </a:lnTo>
                  <a:lnTo>
                    <a:pt x="0" y="5126990"/>
                  </a:lnTo>
                  <a:lnTo>
                    <a:pt x="2821940" y="5126990"/>
                  </a:lnTo>
                  <a:lnTo>
                    <a:pt x="3440430" y="5126990"/>
                  </a:lnTo>
                  <a:lnTo>
                    <a:pt x="3528060" y="5126990"/>
                  </a:lnTo>
                  <a:lnTo>
                    <a:pt x="6350000" y="2564130"/>
                  </a:lnTo>
                  <a:lnTo>
                    <a:pt x="3528060" y="0"/>
                  </a:lnTo>
                  <a:close/>
                </a:path>
              </a:pathLst>
            </a:custGeom>
            <a:solidFill>
              <a:srgbClr val="321614">
                <a:alpha val="19608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alphaModFix amt="21999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282528" y="90982"/>
            <a:ext cx="1759244" cy="222433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 l="68488" t="26920" r="7467" b="13807"/>
          <a:stretch>
            <a:fillRect/>
          </a:stretch>
        </p:blipFill>
        <p:spPr>
          <a:xfrm>
            <a:off x="1796363" y="323066"/>
            <a:ext cx="1092261" cy="1514602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70653" y="78895"/>
            <a:ext cx="2940221" cy="2126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98"/>
              </a:lnSpc>
            </a:pPr>
            <a:r>
              <a:rPr lang="en-US" sz="1271" spc="-94">
                <a:solidFill>
                  <a:srgbClr val="321614"/>
                </a:solidFill>
                <a:latin typeface="Rundeck Smooth"/>
              </a:rPr>
              <a:t>NOTION DE CYCLE MENSTRUEL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94767" y="456156"/>
            <a:ext cx="2693857" cy="93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97"/>
              </a:lnSpc>
            </a:pPr>
            <a:r>
              <a:rPr lang="en-US" sz="549" spc="54">
                <a:solidFill>
                  <a:srgbClr val="FFFFFF"/>
                </a:solidFill>
                <a:latin typeface="Brice ExtraLightSemiExpanded Bold"/>
              </a:rPr>
              <a:t>Phase  lutéale </a:t>
            </a:r>
            <a:r>
              <a:rPr lang="en-US" sz="549" spc="54">
                <a:solidFill>
                  <a:srgbClr val="FFFFFF"/>
                </a:solidFill>
                <a:latin typeface="Brice ExtraLightSemiExpanded"/>
              </a:rPr>
              <a:t>(J15 à J28)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58815" y="687840"/>
            <a:ext cx="1348231" cy="3925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68"/>
              </a:lnSpc>
            </a:pPr>
            <a:r>
              <a:rPr lang="en-US" sz="530" spc="53">
                <a:solidFill>
                  <a:srgbClr val="FFFFFF"/>
                </a:solidFill>
                <a:latin typeface="Brice ExtraLightSemiExpanded"/>
              </a:rPr>
              <a:t>Le corps jaune permet :</a:t>
            </a:r>
          </a:p>
          <a:p>
            <a:pPr marL="114427" lvl="1" indent="-57214">
              <a:lnSpc>
                <a:spcPts val="768"/>
              </a:lnSpc>
              <a:buFont typeface="Arial"/>
              <a:buChar char="•"/>
            </a:pPr>
            <a:r>
              <a:rPr lang="en-US" sz="530" spc="53">
                <a:solidFill>
                  <a:srgbClr val="FFFFFF"/>
                </a:solidFill>
                <a:latin typeface="Brice ExtraLightSemiExpanded"/>
              </a:rPr>
              <a:t>Prolifération endomètre + transformation glandulaire </a:t>
            </a:r>
          </a:p>
          <a:p>
            <a:pPr marL="114427" lvl="1" indent="-57214">
              <a:lnSpc>
                <a:spcPts val="768"/>
              </a:lnSpc>
              <a:buFont typeface="Arial"/>
              <a:buChar char="•"/>
            </a:pPr>
            <a:r>
              <a:rPr lang="en-US" sz="530" spc="53">
                <a:solidFill>
                  <a:srgbClr val="FFFFFF"/>
                </a:solidFill>
                <a:latin typeface="Brice ExtraLightSemiExpanded"/>
              </a:rPr>
              <a:t>Sécrétion de glycogène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58815" y="1294880"/>
            <a:ext cx="1281949" cy="1945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97"/>
              </a:lnSpc>
            </a:pPr>
            <a:r>
              <a:rPr lang="en-US" sz="549" spc="54">
                <a:solidFill>
                  <a:srgbClr val="FFFFFF"/>
                </a:solidFill>
                <a:latin typeface="Brice ExtraLightSemiExpanded Bold"/>
              </a:rPr>
              <a:t>La progestérone inhibe la sécrétion de GnRH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9281098E-C5FC-4BB0-AA6B-C0A28CF1087B}"/>
              </a:ext>
            </a:extLst>
          </p:cNvPr>
          <p:cNvSpPr txBox="1"/>
          <p:nvPr/>
        </p:nvSpPr>
        <p:spPr>
          <a:xfrm>
            <a:off x="609623" y="1818432"/>
            <a:ext cx="520065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 </a:t>
            </a:r>
            <a:endParaRPr lang="fr-FR" sz="5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51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00206" y="0"/>
            <a:ext cx="2433545" cy="1964845"/>
            <a:chOff x="0" y="0"/>
            <a:chExt cx="6350000" cy="51269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5126990"/>
            </a:xfrm>
            <a:custGeom>
              <a:avLst/>
              <a:gdLst/>
              <a:ahLst/>
              <a:cxnLst/>
              <a:rect l="l" t="t" r="r" b="b"/>
              <a:pathLst>
                <a:path w="6350000" h="5126990">
                  <a:moveTo>
                    <a:pt x="3528060" y="0"/>
                  </a:moveTo>
                  <a:lnTo>
                    <a:pt x="3440430" y="0"/>
                  </a:lnTo>
                  <a:lnTo>
                    <a:pt x="2821940" y="0"/>
                  </a:lnTo>
                  <a:lnTo>
                    <a:pt x="0" y="0"/>
                  </a:lnTo>
                  <a:lnTo>
                    <a:pt x="2821940" y="2564130"/>
                  </a:lnTo>
                  <a:lnTo>
                    <a:pt x="0" y="5126990"/>
                  </a:lnTo>
                  <a:lnTo>
                    <a:pt x="2821940" y="5126990"/>
                  </a:lnTo>
                  <a:lnTo>
                    <a:pt x="3440430" y="5126990"/>
                  </a:lnTo>
                  <a:lnTo>
                    <a:pt x="3528060" y="5126990"/>
                  </a:lnTo>
                  <a:lnTo>
                    <a:pt x="6350000" y="2564130"/>
                  </a:lnTo>
                  <a:lnTo>
                    <a:pt x="3528060" y="0"/>
                  </a:lnTo>
                  <a:close/>
                </a:path>
              </a:pathLst>
            </a:custGeom>
            <a:solidFill>
              <a:srgbClr val="321614">
                <a:alpha val="19608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alphaModFix amt="21999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282528" y="90982"/>
            <a:ext cx="1759244" cy="222433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 l="62301" t="25711" r="9284" b="51063"/>
          <a:stretch>
            <a:fillRect/>
          </a:stretch>
        </p:blipFill>
        <p:spPr>
          <a:xfrm>
            <a:off x="1738902" y="1134127"/>
            <a:ext cx="1302349" cy="598781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70653" y="78895"/>
            <a:ext cx="2940221" cy="2126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98"/>
              </a:lnSpc>
            </a:pPr>
            <a:r>
              <a:rPr lang="en-US" sz="1271" spc="-94">
                <a:solidFill>
                  <a:srgbClr val="321614"/>
                </a:solidFill>
                <a:latin typeface="Rundeck Smooth"/>
              </a:rPr>
              <a:t>NOTION DE CYCLE ENDOMÉTRIAL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24114" y="406411"/>
            <a:ext cx="2886761" cy="93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97"/>
              </a:lnSpc>
            </a:pPr>
            <a:r>
              <a:rPr lang="en-US" sz="549" spc="54">
                <a:solidFill>
                  <a:srgbClr val="FFFFFF"/>
                </a:solidFill>
                <a:latin typeface="Brice ExtraLightSemiExpanded Bold"/>
              </a:rPr>
              <a:t>L'endomètre suit le même cycle que le cycle menstruel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24114" y="567090"/>
            <a:ext cx="2641388" cy="4901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68"/>
              </a:lnSpc>
            </a:pPr>
            <a:r>
              <a:rPr lang="en-US" sz="530" u="sng" spc="53">
                <a:solidFill>
                  <a:srgbClr val="FFFFFF"/>
                </a:solidFill>
                <a:latin typeface="Brice ExtraLightSemiExpanded Bold"/>
              </a:rPr>
              <a:t>Effet des oestrogènes</a:t>
            </a:r>
            <a:r>
              <a:rPr lang="en-US" sz="530" spc="53">
                <a:solidFill>
                  <a:srgbClr val="FFFFFF"/>
                </a:solidFill>
                <a:latin typeface="Brice ExtraLightSemiExpanded Bold"/>
              </a:rPr>
              <a:t> :</a:t>
            </a:r>
            <a:r>
              <a:rPr lang="en-US" sz="530" spc="53">
                <a:solidFill>
                  <a:srgbClr val="FFFFFF"/>
                </a:solidFill>
                <a:latin typeface="Brice ExtraLightSemiExpanded"/>
              </a:rPr>
              <a:t> prolifération de l'endomètre avec apparition de vascularisation</a:t>
            </a:r>
          </a:p>
          <a:p>
            <a:pPr>
              <a:lnSpc>
                <a:spcPts val="768"/>
              </a:lnSpc>
            </a:pPr>
            <a:endParaRPr lang="en-US" sz="530" spc="53">
              <a:solidFill>
                <a:srgbClr val="FFFFFF"/>
              </a:solidFill>
              <a:latin typeface="Brice ExtraLightSemiExpanded"/>
            </a:endParaRPr>
          </a:p>
          <a:p>
            <a:pPr>
              <a:lnSpc>
                <a:spcPts val="768"/>
              </a:lnSpc>
            </a:pPr>
            <a:r>
              <a:rPr lang="en-US" sz="530" u="sng" spc="53">
                <a:solidFill>
                  <a:srgbClr val="FFFFFF"/>
                </a:solidFill>
                <a:latin typeface="Brice ExtraLightSemiExpanded Bold"/>
              </a:rPr>
              <a:t>Effet de la progestérone</a:t>
            </a:r>
            <a:r>
              <a:rPr lang="en-US" sz="530" spc="53">
                <a:solidFill>
                  <a:srgbClr val="FFFFFF"/>
                </a:solidFill>
                <a:latin typeface="Brice ExtraLightSemiExpanded Bold"/>
              </a:rPr>
              <a:t> : </a:t>
            </a:r>
            <a:r>
              <a:rPr lang="en-US" sz="530" spc="53">
                <a:solidFill>
                  <a:srgbClr val="FFFFFF"/>
                </a:solidFill>
                <a:latin typeface="Brice ExtraLightSemiExpanded"/>
              </a:rPr>
              <a:t>transformation glandulaire avec sécrétion de glycogène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24114" y="1168210"/>
            <a:ext cx="1553633" cy="5846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52"/>
              </a:lnSpc>
            </a:pPr>
            <a:r>
              <a:rPr lang="en-US" sz="449" spc="44" dirty="0">
                <a:solidFill>
                  <a:srgbClr val="FFFFFF"/>
                </a:solidFill>
                <a:latin typeface="Brice ExtraLightSemiExpanded Bold"/>
              </a:rPr>
              <a:t>Si non </a:t>
            </a:r>
            <a:r>
              <a:rPr lang="en-US" sz="449" spc="44" dirty="0" err="1">
                <a:solidFill>
                  <a:srgbClr val="FFFFFF"/>
                </a:solidFill>
                <a:latin typeface="Brice ExtraLightSemiExpanded Bold"/>
              </a:rPr>
              <a:t>fécondation</a:t>
            </a:r>
            <a:r>
              <a:rPr lang="en-US" sz="449" spc="44" dirty="0">
                <a:solidFill>
                  <a:srgbClr val="FFFFFF"/>
                </a:solidFill>
                <a:latin typeface="Brice ExtraLightSemiExpanded Bold"/>
              </a:rPr>
              <a:t>, </a:t>
            </a:r>
            <a:r>
              <a:rPr lang="en-US" sz="449" spc="44" dirty="0" err="1">
                <a:solidFill>
                  <a:srgbClr val="FFFFFF"/>
                </a:solidFill>
                <a:latin typeface="Brice ExtraLightSemiExpanded Bold"/>
              </a:rPr>
              <a:t>l'endomètre</a:t>
            </a:r>
            <a:r>
              <a:rPr lang="en-US" sz="449" spc="44" dirty="0">
                <a:solidFill>
                  <a:srgbClr val="FFFFFF"/>
                </a:solidFill>
                <a:latin typeface="Brice ExtraLightSemiExpanded Bold"/>
              </a:rPr>
              <a:t> </a:t>
            </a:r>
            <a:r>
              <a:rPr lang="en-US" sz="449" spc="44" dirty="0" err="1">
                <a:solidFill>
                  <a:srgbClr val="FFFFFF"/>
                </a:solidFill>
                <a:latin typeface="Brice ExtraLightSemiExpanded Bold"/>
              </a:rPr>
              <a:t>desquame</a:t>
            </a:r>
            <a:r>
              <a:rPr lang="en-US" sz="449" spc="44" dirty="0">
                <a:solidFill>
                  <a:srgbClr val="FFFFFF"/>
                </a:solidFill>
                <a:latin typeface="Brice ExtraLightSemiExpanded Bold"/>
              </a:rPr>
              <a:t> pour </a:t>
            </a:r>
            <a:r>
              <a:rPr lang="en-US" sz="449" spc="44" dirty="0" err="1">
                <a:solidFill>
                  <a:srgbClr val="FFFFFF"/>
                </a:solidFill>
                <a:latin typeface="Brice ExtraLightSemiExpanded Bold"/>
              </a:rPr>
              <a:t>revenir</a:t>
            </a:r>
            <a:r>
              <a:rPr lang="en-US" sz="449" spc="44" dirty="0">
                <a:solidFill>
                  <a:srgbClr val="FFFFFF"/>
                </a:solidFill>
                <a:latin typeface="Brice ExtraLightSemiExpanded Bold"/>
              </a:rPr>
              <a:t> à </a:t>
            </a:r>
            <a:r>
              <a:rPr lang="en-US" sz="449" spc="44" dirty="0" err="1">
                <a:solidFill>
                  <a:srgbClr val="FFFFFF"/>
                </a:solidFill>
                <a:latin typeface="Brice ExtraLightSemiExpanded Bold"/>
              </a:rPr>
              <a:t>l'état</a:t>
            </a:r>
            <a:r>
              <a:rPr lang="en-US" sz="449" spc="44" dirty="0">
                <a:solidFill>
                  <a:srgbClr val="FFFFFF"/>
                </a:solidFill>
                <a:latin typeface="Brice ExtraLightSemiExpanded Bold"/>
              </a:rPr>
              <a:t> initial </a:t>
            </a:r>
            <a:r>
              <a:rPr lang="en-US" sz="449" spc="44" dirty="0" err="1">
                <a:solidFill>
                  <a:srgbClr val="FFFFFF"/>
                </a:solidFill>
                <a:latin typeface="Brice ExtraLightSemiExpanded Bold"/>
              </a:rPr>
              <a:t>avant</a:t>
            </a:r>
            <a:r>
              <a:rPr lang="en-US" sz="449" spc="44" dirty="0">
                <a:solidFill>
                  <a:srgbClr val="FFFFFF"/>
                </a:solidFill>
                <a:latin typeface="Brice ExtraLightSemiExpanded Bold"/>
              </a:rPr>
              <a:t> </a:t>
            </a:r>
            <a:r>
              <a:rPr lang="en-US" sz="449" spc="44" dirty="0" err="1">
                <a:solidFill>
                  <a:srgbClr val="FFFFFF"/>
                </a:solidFill>
                <a:latin typeface="Brice ExtraLightSemiExpanded Bold"/>
              </a:rPr>
              <a:t>effet</a:t>
            </a:r>
            <a:r>
              <a:rPr lang="en-US" sz="449" spc="44" dirty="0">
                <a:solidFill>
                  <a:srgbClr val="FFFFFF"/>
                </a:solidFill>
                <a:latin typeface="Brice ExtraLightSemiExpanded Bold"/>
              </a:rPr>
              <a:t> </a:t>
            </a:r>
            <a:r>
              <a:rPr lang="en-US" sz="449" spc="44" dirty="0" err="1">
                <a:solidFill>
                  <a:srgbClr val="FFFFFF"/>
                </a:solidFill>
                <a:latin typeface="Brice ExtraLightSemiExpanded Bold"/>
              </a:rPr>
              <a:t>oestrogènes</a:t>
            </a:r>
            <a:endParaRPr lang="en-US" sz="449" spc="44" dirty="0">
              <a:solidFill>
                <a:srgbClr val="FFFFFF"/>
              </a:solidFill>
              <a:latin typeface="Brice ExtraLightSemiExpanded Bold"/>
            </a:endParaRPr>
          </a:p>
          <a:p>
            <a:pPr>
              <a:lnSpc>
                <a:spcPts val="652"/>
              </a:lnSpc>
            </a:pPr>
            <a:endParaRPr lang="en-US" sz="449" spc="44" dirty="0">
              <a:solidFill>
                <a:srgbClr val="FFFFFF"/>
              </a:solidFill>
              <a:latin typeface="Brice ExtraLightSemiExpanded Bold"/>
            </a:endParaRPr>
          </a:p>
          <a:p>
            <a:pPr>
              <a:lnSpc>
                <a:spcPts val="652"/>
              </a:lnSpc>
            </a:pPr>
            <a:r>
              <a:rPr lang="en-US" sz="449" spc="44" dirty="0">
                <a:solidFill>
                  <a:srgbClr val="FFFFFF"/>
                </a:solidFill>
                <a:latin typeface="Brice ExtraLightSemiExpanded Bold"/>
              </a:rPr>
              <a:t>Le </a:t>
            </a:r>
            <a:r>
              <a:rPr lang="en-US" sz="449" spc="44" dirty="0" err="1">
                <a:solidFill>
                  <a:srgbClr val="FFFFFF"/>
                </a:solidFill>
                <a:latin typeface="Brice ExtraLightSemiExpanded Bold"/>
              </a:rPr>
              <a:t>saignement</a:t>
            </a:r>
            <a:r>
              <a:rPr lang="en-US" sz="449" spc="44" dirty="0">
                <a:solidFill>
                  <a:srgbClr val="FFFFFF"/>
                </a:solidFill>
                <a:latin typeface="Brice ExtraLightSemiExpanded Bold"/>
              </a:rPr>
              <a:t> des menstruations </a:t>
            </a:r>
            <a:r>
              <a:rPr lang="en-US" sz="449" spc="44" dirty="0" err="1">
                <a:solidFill>
                  <a:srgbClr val="FFFFFF"/>
                </a:solidFill>
                <a:latin typeface="Brice ExtraLightSemiExpanded Bold"/>
              </a:rPr>
              <a:t>vient</a:t>
            </a:r>
            <a:r>
              <a:rPr lang="en-US" sz="449" spc="44" dirty="0">
                <a:solidFill>
                  <a:srgbClr val="FFFFFF"/>
                </a:solidFill>
                <a:latin typeface="Brice ExtraLightSemiExpanded Bold"/>
              </a:rPr>
              <a:t> </a:t>
            </a:r>
            <a:r>
              <a:rPr lang="en-US" sz="449" spc="44" dirty="0" err="1">
                <a:solidFill>
                  <a:srgbClr val="FFFFFF"/>
                </a:solidFill>
                <a:latin typeface="Brice ExtraLightSemiExpanded Bold"/>
              </a:rPr>
              <a:t>donc</a:t>
            </a:r>
            <a:r>
              <a:rPr lang="en-US" sz="449" spc="44" dirty="0">
                <a:solidFill>
                  <a:srgbClr val="FFFFFF"/>
                </a:solidFill>
                <a:latin typeface="Brice ExtraLightSemiExpanded Bold"/>
              </a:rPr>
              <a:t> de </a:t>
            </a:r>
            <a:r>
              <a:rPr lang="en-US" sz="449" spc="44" dirty="0" err="1">
                <a:solidFill>
                  <a:srgbClr val="FFFFFF"/>
                </a:solidFill>
                <a:latin typeface="Brice ExtraLightSemiExpanded Bold"/>
              </a:rPr>
              <a:t>l'endomètre</a:t>
            </a:r>
            <a:r>
              <a:rPr lang="en-US" sz="449" spc="44" dirty="0">
                <a:solidFill>
                  <a:srgbClr val="FFFFFF"/>
                </a:solidFill>
                <a:latin typeface="Brice ExtraLightSemiExpanded Bold"/>
              </a:rPr>
              <a:t> et des </a:t>
            </a:r>
            <a:r>
              <a:rPr lang="en-US" sz="449" spc="44" dirty="0" err="1">
                <a:solidFill>
                  <a:srgbClr val="FFFFFF"/>
                </a:solidFill>
                <a:latin typeface="Brice ExtraLightSemiExpanded Bold"/>
              </a:rPr>
              <a:t>artères</a:t>
            </a:r>
            <a:r>
              <a:rPr lang="en-US" sz="449" spc="44" dirty="0">
                <a:solidFill>
                  <a:srgbClr val="FFFFFF"/>
                </a:solidFill>
                <a:latin typeface="Brice ExtraLightSemiExpanded Bold"/>
              </a:rPr>
              <a:t> </a:t>
            </a:r>
            <a:r>
              <a:rPr lang="en-US" sz="449" spc="44" dirty="0" err="1">
                <a:solidFill>
                  <a:srgbClr val="FFFFFF"/>
                </a:solidFill>
                <a:latin typeface="Brice ExtraLightSemiExpanded Bold"/>
              </a:rPr>
              <a:t>spiralées</a:t>
            </a:r>
            <a:r>
              <a:rPr lang="en-US" sz="449" spc="44" dirty="0">
                <a:solidFill>
                  <a:srgbClr val="FFFFFF"/>
                </a:solidFill>
                <a:latin typeface="Brice ExtraLightSemiExpanded Bold"/>
              </a:rPr>
              <a:t> mises à </a:t>
            </a:r>
            <a:r>
              <a:rPr lang="en-US" sz="449" spc="44" dirty="0" err="1">
                <a:solidFill>
                  <a:srgbClr val="FFFFFF"/>
                </a:solidFill>
                <a:latin typeface="Brice ExtraLightSemiExpanded Bold"/>
              </a:rPr>
              <a:t>nue</a:t>
            </a:r>
            <a:endParaRPr lang="en-US" sz="449" spc="44" dirty="0">
              <a:solidFill>
                <a:srgbClr val="FFFFFF"/>
              </a:solidFill>
              <a:latin typeface="Brice ExtraLightSemiExpanded Bold"/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2B8E1F0E-AD67-4979-A31A-F9618ED4F742}"/>
              </a:ext>
            </a:extLst>
          </p:cNvPr>
          <p:cNvSpPr txBox="1"/>
          <p:nvPr/>
        </p:nvSpPr>
        <p:spPr>
          <a:xfrm>
            <a:off x="609623" y="1818432"/>
            <a:ext cx="520065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 </a:t>
            </a:r>
            <a:endParaRPr lang="fr-FR" sz="5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51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00206" y="0"/>
            <a:ext cx="2433545" cy="1964845"/>
            <a:chOff x="0" y="0"/>
            <a:chExt cx="6350000" cy="51269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5126990"/>
            </a:xfrm>
            <a:custGeom>
              <a:avLst/>
              <a:gdLst/>
              <a:ahLst/>
              <a:cxnLst/>
              <a:rect l="l" t="t" r="r" b="b"/>
              <a:pathLst>
                <a:path w="6350000" h="5126990">
                  <a:moveTo>
                    <a:pt x="3528060" y="0"/>
                  </a:moveTo>
                  <a:lnTo>
                    <a:pt x="3440430" y="0"/>
                  </a:lnTo>
                  <a:lnTo>
                    <a:pt x="2821940" y="0"/>
                  </a:lnTo>
                  <a:lnTo>
                    <a:pt x="0" y="0"/>
                  </a:lnTo>
                  <a:lnTo>
                    <a:pt x="2821940" y="2564130"/>
                  </a:lnTo>
                  <a:lnTo>
                    <a:pt x="0" y="5126990"/>
                  </a:lnTo>
                  <a:lnTo>
                    <a:pt x="2821940" y="5126990"/>
                  </a:lnTo>
                  <a:lnTo>
                    <a:pt x="3440430" y="5126990"/>
                  </a:lnTo>
                  <a:lnTo>
                    <a:pt x="3528060" y="5126990"/>
                  </a:lnTo>
                  <a:lnTo>
                    <a:pt x="6350000" y="2564130"/>
                  </a:lnTo>
                  <a:lnTo>
                    <a:pt x="3528060" y="0"/>
                  </a:lnTo>
                  <a:close/>
                </a:path>
              </a:pathLst>
            </a:custGeom>
            <a:solidFill>
              <a:srgbClr val="321614">
                <a:alpha val="19608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alphaModFix amt="21999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282528" y="90982"/>
            <a:ext cx="1759244" cy="222433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 l="65915" t="26679" r="10349" b="50237"/>
          <a:stretch>
            <a:fillRect/>
          </a:stretch>
        </p:blipFill>
        <p:spPr>
          <a:xfrm>
            <a:off x="1413442" y="589759"/>
            <a:ext cx="1597433" cy="873868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70653" y="78895"/>
            <a:ext cx="2940221" cy="2126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98"/>
              </a:lnSpc>
            </a:pPr>
            <a:r>
              <a:rPr lang="en-US" sz="1271" spc="-94">
                <a:solidFill>
                  <a:srgbClr val="321614"/>
                </a:solidFill>
                <a:latin typeface="Rundeck Smooth"/>
              </a:rPr>
              <a:t>NOTION DE CYCLE ENDOMÉTRIAL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0653" y="560583"/>
            <a:ext cx="1289328" cy="7790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89"/>
              </a:lnSpc>
            </a:pPr>
            <a:r>
              <a:rPr lang="en-US" sz="613" spc="61" dirty="0">
                <a:solidFill>
                  <a:srgbClr val="FFFFFF"/>
                </a:solidFill>
                <a:latin typeface="Brice ExtraLightSemiExpanded Bold"/>
              </a:rPr>
              <a:t>Etat de </a:t>
            </a:r>
            <a:r>
              <a:rPr lang="en-US" sz="613" spc="61" dirty="0" err="1">
                <a:solidFill>
                  <a:srgbClr val="FFFFFF"/>
                </a:solidFill>
                <a:latin typeface="Brice ExtraLightSemiExpanded Bold"/>
              </a:rPr>
              <a:t>l’endomètre</a:t>
            </a:r>
            <a:r>
              <a:rPr lang="en-US" sz="613" spc="61" dirty="0">
                <a:solidFill>
                  <a:srgbClr val="FFFFFF"/>
                </a:solidFill>
                <a:latin typeface="Brice ExtraLightSemiExpanded Bold"/>
              </a:rPr>
              <a:t> </a:t>
            </a:r>
            <a:r>
              <a:rPr lang="en-US" sz="613" spc="61" dirty="0" err="1">
                <a:solidFill>
                  <a:srgbClr val="FFFFFF"/>
                </a:solidFill>
                <a:latin typeface="Brice ExtraLightSemiExpanded Bold"/>
              </a:rPr>
              <a:t>lors</a:t>
            </a:r>
            <a:r>
              <a:rPr lang="en-US" sz="613" spc="61" dirty="0">
                <a:solidFill>
                  <a:srgbClr val="FFFFFF"/>
                </a:solidFill>
                <a:latin typeface="Brice ExtraLightSemiExpanded Bold"/>
              </a:rPr>
              <a:t> de la phase </a:t>
            </a:r>
            <a:r>
              <a:rPr lang="en-US" sz="613" spc="61" dirty="0" err="1">
                <a:solidFill>
                  <a:srgbClr val="FFFFFF"/>
                </a:solidFill>
                <a:latin typeface="Brice ExtraLightSemiExpanded Bold"/>
              </a:rPr>
              <a:t>proliférative</a:t>
            </a:r>
            <a:r>
              <a:rPr lang="en-US" sz="613" spc="61" dirty="0">
                <a:solidFill>
                  <a:srgbClr val="FFFFFF"/>
                </a:solidFill>
                <a:latin typeface="Brice ExtraLightSemiExpanded Bold"/>
              </a:rPr>
              <a:t> </a:t>
            </a:r>
            <a:r>
              <a:rPr lang="en-US" sz="817" spc="81" dirty="0">
                <a:solidFill>
                  <a:srgbClr val="FFFFFF"/>
                </a:solidFill>
                <a:latin typeface="Arimo Bold"/>
              </a:rPr>
              <a:t> </a:t>
            </a:r>
          </a:p>
          <a:p>
            <a:pPr>
              <a:lnSpc>
                <a:spcPts val="889"/>
              </a:lnSpc>
            </a:pPr>
            <a:endParaRPr lang="en-US" sz="817" spc="81" dirty="0">
              <a:solidFill>
                <a:srgbClr val="FFFFFF"/>
              </a:solidFill>
              <a:latin typeface="Arimo Bold"/>
            </a:endParaRPr>
          </a:p>
          <a:p>
            <a:pPr>
              <a:lnSpc>
                <a:spcPts val="889"/>
              </a:lnSpc>
            </a:pPr>
            <a:r>
              <a:rPr lang="en-US" sz="400" spc="81" dirty="0">
                <a:solidFill>
                  <a:srgbClr val="FFFFFF"/>
                </a:solidFill>
                <a:latin typeface="Brice ExtraLightSemiExpanded Bold" panose="020B0604020202020204" charset="0"/>
              </a:rPr>
              <a:t>On </a:t>
            </a:r>
            <a:r>
              <a:rPr lang="en-US" sz="400" spc="81" dirty="0" err="1">
                <a:solidFill>
                  <a:srgbClr val="FFFFFF"/>
                </a:solidFill>
                <a:latin typeface="Brice ExtraLightSemiExpanded Bold" panose="020B0604020202020204" charset="0"/>
              </a:rPr>
              <a:t>voit</a:t>
            </a:r>
            <a:r>
              <a:rPr lang="en-US" sz="400" spc="81" dirty="0">
                <a:solidFill>
                  <a:srgbClr val="FFFFFF"/>
                </a:solidFill>
                <a:latin typeface="Brice ExtraLightSemiExpanded Bold" panose="020B0604020202020204" charset="0"/>
              </a:rPr>
              <a:t> bien la </a:t>
            </a:r>
            <a:r>
              <a:rPr lang="en-US" sz="400" spc="81" dirty="0" err="1">
                <a:solidFill>
                  <a:srgbClr val="FFFFFF"/>
                </a:solidFill>
                <a:latin typeface="Brice ExtraLightSemiExpanded Bold" panose="020B0604020202020204" charset="0"/>
              </a:rPr>
              <a:t>prolifération</a:t>
            </a:r>
            <a:r>
              <a:rPr lang="en-US" sz="400" spc="81" dirty="0">
                <a:solidFill>
                  <a:srgbClr val="FFFFFF"/>
                </a:solidFill>
                <a:latin typeface="Brice ExtraLightSemiExpanded Bold" panose="020B0604020202020204" charset="0"/>
              </a:rPr>
              <a:t> de </a:t>
            </a:r>
            <a:r>
              <a:rPr lang="en-US" sz="400" spc="81" dirty="0" err="1">
                <a:solidFill>
                  <a:srgbClr val="FFFFFF"/>
                </a:solidFill>
                <a:latin typeface="Brice ExtraLightSemiExpanded Bold" panose="020B0604020202020204" charset="0"/>
              </a:rPr>
              <a:t>l’endomètre</a:t>
            </a:r>
            <a:r>
              <a:rPr lang="en-US" sz="400" spc="81" dirty="0">
                <a:solidFill>
                  <a:srgbClr val="FFFFFF"/>
                </a:solidFill>
                <a:latin typeface="Brice ExtraLightSemiExpanded Bold" panose="020B0604020202020204" charset="0"/>
              </a:rPr>
              <a:t> avec </a:t>
            </a:r>
            <a:r>
              <a:rPr lang="en-US" sz="400" spc="81" dirty="0" err="1">
                <a:solidFill>
                  <a:srgbClr val="FFFFFF"/>
                </a:solidFill>
                <a:latin typeface="Brice ExtraLightSemiExpanded Bold" panose="020B0604020202020204" charset="0"/>
              </a:rPr>
              <a:t>l’apparition</a:t>
            </a:r>
            <a:r>
              <a:rPr lang="en-US" sz="400" spc="81" dirty="0">
                <a:solidFill>
                  <a:srgbClr val="FFFFFF"/>
                </a:solidFill>
                <a:latin typeface="Brice ExtraLightSemiExpanded Bold" panose="020B0604020202020204" charset="0"/>
              </a:rPr>
              <a:t> des </a:t>
            </a:r>
            <a:r>
              <a:rPr lang="en-US" sz="400" spc="81" dirty="0" err="1">
                <a:solidFill>
                  <a:srgbClr val="FFFFFF"/>
                </a:solidFill>
                <a:latin typeface="Brice ExtraLightSemiExpanded Bold" panose="020B0604020202020204" charset="0"/>
              </a:rPr>
              <a:t>vsx</a:t>
            </a:r>
            <a:r>
              <a:rPr lang="en-US" sz="400" spc="81" dirty="0">
                <a:solidFill>
                  <a:srgbClr val="FFFFFF"/>
                </a:solidFill>
                <a:latin typeface="Brice ExtraLightSemiExpanded Bold" panose="020B0604020202020204" charset="0"/>
              </a:rPr>
              <a:t>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1DC0794-0B85-4882-907F-16DB48BE2227}"/>
              </a:ext>
            </a:extLst>
          </p:cNvPr>
          <p:cNvSpPr txBox="1"/>
          <p:nvPr/>
        </p:nvSpPr>
        <p:spPr>
          <a:xfrm>
            <a:off x="609623" y="1818432"/>
            <a:ext cx="520065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 </a:t>
            </a:r>
            <a:endParaRPr lang="fr-FR" sz="5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51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00206" y="0"/>
            <a:ext cx="2433545" cy="1964845"/>
            <a:chOff x="0" y="0"/>
            <a:chExt cx="6350000" cy="51269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5126990"/>
            </a:xfrm>
            <a:custGeom>
              <a:avLst/>
              <a:gdLst/>
              <a:ahLst/>
              <a:cxnLst/>
              <a:rect l="l" t="t" r="r" b="b"/>
              <a:pathLst>
                <a:path w="6350000" h="5126990">
                  <a:moveTo>
                    <a:pt x="3528060" y="0"/>
                  </a:moveTo>
                  <a:lnTo>
                    <a:pt x="3440430" y="0"/>
                  </a:lnTo>
                  <a:lnTo>
                    <a:pt x="2821940" y="0"/>
                  </a:lnTo>
                  <a:lnTo>
                    <a:pt x="0" y="0"/>
                  </a:lnTo>
                  <a:lnTo>
                    <a:pt x="2821940" y="2564130"/>
                  </a:lnTo>
                  <a:lnTo>
                    <a:pt x="0" y="5126990"/>
                  </a:lnTo>
                  <a:lnTo>
                    <a:pt x="2821940" y="5126990"/>
                  </a:lnTo>
                  <a:lnTo>
                    <a:pt x="3440430" y="5126990"/>
                  </a:lnTo>
                  <a:lnTo>
                    <a:pt x="3528060" y="5126990"/>
                  </a:lnTo>
                  <a:lnTo>
                    <a:pt x="6350000" y="2564130"/>
                  </a:lnTo>
                  <a:lnTo>
                    <a:pt x="3528060" y="0"/>
                  </a:lnTo>
                  <a:close/>
                </a:path>
              </a:pathLst>
            </a:custGeom>
            <a:solidFill>
              <a:srgbClr val="321614">
                <a:alpha val="19608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alphaModFix amt="21999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282528" y="90982"/>
            <a:ext cx="1759244" cy="222433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 l="65894" t="24744" r="8631" b="49708"/>
          <a:stretch>
            <a:fillRect/>
          </a:stretch>
        </p:blipFill>
        <p:spPr>
          <a:xfrm>
            <a:off x="1399307" y="555994"/>
            <a:ext cx="1611568" cy="90909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70653" y="78895"/>
            <a:ext cx="2940221" cy="2126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98"/>
              </a:lnSpc>
            </a:pPr>
            <a:r>
              <a:rPr lang="en-US" sz="1271" spc="-94">
                <a:solidFill>
                  <a:srgbClr val="321614"/>
                </a:solidFill>
                <a:latin typeface="Rundeck Smooth"/>
              </a:rPr>
              <a:t>NOTION DE CYCLE ENDOMÉTRIAL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0653" y="447650"/>
            <a:ext cx="1289328" cy="12695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89"/>
              </a:lnSpc>
            </a:pPr>
            <a:r>
              <a:rPr lang="en-US" sz="613" spc="61" dirty="0">
                <a:solidFill>
                  <a:srgbClr val="FFFFFF"/>
                </a:solidFill>
                <a:latin typeface="Brice ExtraLightSemiExpanded Bold"/>
              </a:rPr>
              <a:t>1. Etat de </a:t>
            </a:r>
            <a:r>
              <a:rPr lang="en-US" sz="613" spc="61" dirty="0" err="1">
                <a:solidFill>
                  <a:srgbClr val="FFFFFF"/>
                </a:solidFill>
                <a:latin typeface="Brice ExtraLightSemiExpanded Bold"/>
              </a:rPr>
              <a:t>l’endomètre</a:t>
            </a:r>
            <a:r>
              <a:rPr lang="en-US" sz="613" spc="61" dirty="0">
                <a:solidFill>
                  <a:srgbClr val="FFFFFF"/>
                </a:solidFill>
                <a:latin typeface="Brice ExtraLightSemiExpanded Bold"/>
              </a:rPr>
              <a:t> pendant la phase </a:t>
            </a:r>
            <a:r>
              <a:rPr lang="en-US" sz="613" spc="61" dirty="0" err="1">
                <a:solidFill>
                  <a:srgbClr val="FFFFFF"/>
                </a:solidFill>
                <a:latin typeface="Brice ExtraLightSemiExpanded Bold"/>
              </a:rPr>
              <a:t>sécrétoire</a:t>
            </a:r>
            <a:r>
              <a:rPr lang="en-US" sz="613" spc="61" dirty="0">
                <a:solidFill>
                  <a:srgbClr val="FFFFFF"/>
                </a:solidFill>
                <a:latin typeface="Brice ExtraLightSemiExpanded Bold"/>
              </a:rPr>
              <a:t> :</a:t>
            </a:r>
            <a:r>
              <a:rPr lang="en-US" sz="613" spc="61" dirty="0">
                <a:solidFill>
                  <a:srgbClr val="FFFFFF"/>
                </a:solidFill>
                <a:latin typeface="Brice ExtraLightSemiExpanded"/>
              </a:rPr>
              <a:t> on </a:t>
            </a:r>
            <a:r>
              <a:rPr lang="en-US" sz="613" spc="61" dirty="0" err="1">
                <a:solidFill>
                  <a:srgbClr val="FFFFFF"/>
                </a:solidFill>
                <a:latin typeface="Brice ExtraLightSemiExpanded"/>
              </a:rPr>
              <a:t>voit</a:t>
            </a:r>
            <a:r>
              <a:rPr lang="en-US" sz="613" spc="61" dirty="0">
                <a:solidFill>
                  <a:srgbClr val="FFFFFF"/>
                </a:solidFill>
                <a:latin typeface="Brice ExtraLightSemiExpanded"/>
              </a:rPr>
              <a:t> que les glandes </a:t>
            </a:r>
            <a:r>
              <a:rPr lang="en-US" sz="613" spc="61" dirty="0" err="1">
                <a:solidFill>
                  <a:srgbClr val="FFFFFF"/>
                </a:solidFill>
                <a:latin typeface="Brice ExtraLightSemiExpanded"/>
              </a:rPr>
              <a:t>sont</a:t>
            </a:r>
            <a:r>
              <a:rPr lang="en-US" sz="613" spc="61" dirty="0">
                <a:solidFill>
                  <a:srgbClr val="FFFFFF"/>
                </a:solidFill>
                <a:latin typeface="Brice ExtraLightSemiExpanded"/>
              </a:rPr>
              <a:t> </a:t>
            </a:r>
            <a:r>
              <a:rPr lang="en-US" sz="613" spc="61" dirty="0" err="1">
                <a:solidFill>
                  <a:srgbClr val="FFFFFF"/>
                </a:solidFill>
                <a:latin typeface="Brice ExtraLightSemiExpanded"/>
              </a:rPr>
              <a:t>pleines</a:t>
            </a:r>
            <a:r>
              <a:rPr lang="en-US" sz="613" spc="61" dirty="0">
                <a:solidFill>
                  <a:srgbClr val="FFFFFF"/>
                </a:solidFill>
                <a:latin typeface="Brice ExtraLightSemiExpanded"/>
              </a:rPr>
              <a:t> de </a:t>
            </a:r>
            <a:r>
              <a:rPr lang="en-US" sz="613" spc="61" dirty="0" err="1">
                <a:solidFill>
                  <a:srgbClr val="FFFFFF"/>
                </a:solidFill>
                <a:latin typeface="Brice ExtraLightSemiExpanded"/>
              </a:rPr>
              <a:t>glycogènes</a:t>
            </a:r>
            <a:r>
              <a:rPr lang="en-US" sz="613" spc="61" dirty="0">
                <a:solidFill>
                  <a:srgbClr val="FFFFFF"/>
                </a:solidFill>
                <a:latin typeface="Brice ExtraLightSemiExpanded"/>
              </a:rPr>
              <a:t> et la </a:t>
            </a:r>
            <a:r>
              <a:rPr lang="en-US" sz="613" spc="61" dirty="0" err="1">
                <a:solidFill>
                  <a:srgbClr val="FFFFFF"/>
                </a:solidFill>
                <a:latin typeface="Brice ExtraLightSemiExpanded"/>
              </a:rPr>
              <a:t>présence</a:t>
            </a:r>
            <a:r>
              <a:rPr lang="en-US" sz="613" spc="61" dirty="0">
                <a:solidFill>
                  <a:srgbClr val="FFFFFF"/>
                </a:solidFill>
                <a:latin typeface="Brice ExtraLightSemiExpanded"/>
              </a:rPr>
              <a:t> des </a:t>
            </a:r>
            <a:r>
              <a:rPr lang="en-US" sz="613" spc="61" dirty="0" err="1">
                <a:solidFill>
                  <a:srgbClr val="FFFFFF"/>
                </a:solidFill>
                <a:latin typeface="Brice ExtraLightSemiExpanded"/>
              </a:rPr>
              <a:t>artères</a:t>
            </a:r>
            <a:r>
              <a:rPr lang="en-US" sz="613" spc="61" dirty="0">
                <a:solidFill>
                  <a:srgbClr val="FFFFFF"/>
                </a:solidFill>
                <a:latin typeface="Brice ExtraLightSemiExpanded"/>
              </a:rPr>
              <a:t> </a:t>
            </a:r>
            <a:r>
              <a:rPr lang="en-US" sz="613" spc="61" dirty="0" err="1">
                <a:solidFill>
                  <a:srgbClr val="FFFFFF"/>
                </a:solidFill>
                <a:latin typeface="Brice ExtraLightSemiExpanded"/>
              </a:rPr>
              <a:t>spiralées</a:t>
            </a:r>
            <a:r>
              <a:rPr lang="en-US" sz="613" spc="61" dirty="0">
                <a:solidFill>
                  <a:srgbClr val="FFFFFF"/>
                </a:solidFill>
                <a:latin typeface="Brice ExtraLightSemiExpanded"/>
              </a:rPr>
              <a:t> </a:t>
            </a:r>
          </a:p>
          <a:p>
            <a:pPr>
              <a:lnSpc>
                <a:spcPts val="889"/>
              </a:lnSpc>
            </a:pPr>
            <a:endParaRPr lang="en-US" sz="613" spc="61" dirty="0">
              <a:solidFill>
                <a:srgbClr val="FFFFFF"/>
              </a:solidFill>
              <a:latin typeface="Brice ExtraLightSemiExpanded"/>
            </a:endParaRPr>
          </a:p>
          <a:p>
            <a:pPr>
              <a:lnSpc>
                <a:spcPts val="889"/>
              </a:lnSpc>
            </a:pPr>
            <a:r>
              <a:rPr lang="en-US" sz="610" spc="81" dirty="0">
                <a:solidFill>
                  <a:srgbClr val="FFFFFF"/>
                </a:solidFill>
                <a:latin typeface="Brice ExtraLightSemiExpanded Bold" panose="020B0604020202020204" charset="0"/>
              </a:rPr>
              <a:t>2</a:t>
            </a:r>
            <a:r>
              <a:rPr lang="en-US" sz="610" spc="81" dirty="0">
                <a:solidFill>
                  <a:srgbClr val="FFFFFF"/>
                </a:solidFill>
                <a:latin typeface="Arimo Bold"/>
              </a:rPr>
              <a:t>.</a:t>
            </a:r>
            <a:r>
              <a:rPr lang="en-US" sz="610" spc="81" dirty="0">
                <a:solidFill>
                  <a:srgbClr val="FFFFFF"/>
                </a:solidFill>
                <a:latin typeface="Arimo"/>
              </a:rPr>
              <a:t> </a:t>
            </a:r>
            <a:r>
              <a:rPr lang="en-US" sz="610" spc="81" dirty="0" err="1">
                <a:solidFill>
                  <a:srgbClr val="FFFFFF"/>
                </a:solidFill>
                <a:latin typeface="Brice ExtraLightSemiExpanded Bold" panose="020B0604020202020204" charset="0"/>
              </a:rPr>
              <a:t>L’endomètre</a:t>
            </a:r>
            <a:r>
              <a:rPr lang="en-US" sz="610" spc="81" dirty="0">
                <a:solidFill>
                  <a:srgbClr val="FFFFFF"/>
                </a:solidFill>
                <a:latin typeface="Brice ExtraLightSemiExpanded Bold" panose="020B0604020202020204" charset="0"/>
              </a:rPr>
              <a:t> </a:t>
            </a:r>
            <a:r>
              <a:rPr lang="en-US" sz="610" spc="81" dirty="0" err="1">
                <a:solidFill>
                  <a:srgbClr val="FFFFFF"/>
                </a:solidFill>
                <a:latin typeface="Brice ExtraLightSemiExpanded Bold" panose="020B0604020202020204" charset="0"/>
              </a:rPr>
              <a:t>est</a:t>
            </a:r>
            <a:r>
              <a:rPr lang="en-US" sz="610" spc="81" dirty="0">
                <a:solidFill>
                  <a:srgbClr val="FFFFFF"/>
                </a:solidFill>
                <a:latin typeface="Brice ExtraLightSemiExpanded Bold" panose="020B0604020202020204" charset="0"/>
              </a:rPr>
              <a:t> bien rouge </a:t>
            </a:r>
            <a:r>
              <a:rPr lang="en-US" sz="610" spc="81" dirty="0" err="1">
                <a:solidFill>
                  <a:srgbClr val="FFFFFF"/>
                </a:solidFill>
                <a:latin typeface="Brice ExtraLightSemiExpanded Bold" panose="020B0604020202020204" charset="0"/>
              </a:rPr>
              <a:t>lors</a:t>
            </a:r>
            <a:r>
              <a:rPr lang="en-US" sz="610" spc="81" dirty="0">
                <a:solidFill>
                  <a:srgbClr val="FFFFFF"/>
                </a:solidFill>
                <a:latin typeface="Brice ExtraLightSemiExpanded Bold" panose="020B0604020202020204" charset="0"/>
              </a:rPr>
              <a:t> des </a:t>
            </a:r>
            <a:r>
              <a:rPr lang="en-US" sz="610" spc="81" dirty="0" err="1">
                <a:solidFill>
                  <a:srgbClr val="FFFFFF"/>
                </a:solidFill>
                <a:latin typeface="Brice ExtraLightSemiExpanded Bold" panose="020B0604020202020204" charset="0"/>
              </a:rPr>
              <a:t>règles</a:t>
            </a:r>
            <a:endParaRPr lang="en-US" sz="610" spc="81" dirty="0">
              <a:solidFill>
                <a:srgbClr val="FFFFFF"/>
              </a:solidFill>
              <a:latin typeface="Brice ExtraLightSemiExpanded Bold" panose="020B0604020202020204" charset="0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6A02812-8375-4C59-88C0-6E38EC9C0FE0}"/>
              </a:ext>
            </a:extLst>
          </p:cNvPr>
          <p:cNvSpPr txBox="1"/>
          <p:nvPr/>
        </p:nvSpPr>
        <p:spPr>
          <a:xfrm>
            <a:off x="609623" y="1818432"/>
            <a:ext cx="520065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 </a:t>
            </a:r>
            <a:endParaRPr lang="fr-FR" sz="5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51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00206" y="0"/>
            <a:ext cx="2433545" cy="1964845"/>
            <a:chOff x="0" y="0"/>
            <a:chExt cx="6350000" cy="51269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5126990"/>
            </a:xfrm>
            <a:custGeom>
              <a:avLst/>
              <a:gdLst/>
              <a:ahLst/>
              <a:cxnLst/>
              <a:rect l="l" t="t" r="r" b="b"/>
              <a:pathLst>
                <a:path w="6350000" h="5126990">
                  <a:moveTo>
                    <a:pt x="3528060" y="0"/>
                  </a:moveTo>
                  <a:lnTo>
                    <a:pt x="3440430" y="0"/>
                  </a:lnTo>
                  <a:lnTo>
                    <a:pt x="2821940" y="0"/>
                  </a:lnTo>
                  <a:lnTo>
                    <a:pt x="0" y="0"/>
                  </a:lnTo>
                  <a:lnTo>
                    <a:pt x="2821940" y="2564130"/>
                  </a:lnTo>
                  <a:lnTo>
                    <a:pt x="0" y="5126990"/>
                  </a:lnTo>
                  <a:lnTo>
                    <a:pt x="2821940" y="5126990"/>
                  </a:lnTo>
                  <a:lnTo>
                    <a:pt x="3440430" y="5126990"/>
                  </a:lnTo>
                  <a:lnTo>
                    <a:pt x="3528060" y="5126990"/>
                  </a:lnTo>
                  <a:lnTo>
                    <a:pt x="6350000" y="2564130"/>
                  </a:lnTo>
                  <a:lnTo>
                    <a:pt x="3528060" y="0"/>
                  </a:lnTo>
                  <a:close/>
                </a:path>
              </a:pathLst>
            </a:custGeom>
            <a:solidFill>
              <a:srgbClr val="321614">
                <a:alpha val="19608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alphaModFix amt="21999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282528" y="90982"/>
            <a:ext cx="1759244" cy="222433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 l="76971" t="25134" r="8957" b="53323"/>
          <a:stretch>
            <a:fillRect/>
          </a:stretch>
        </p:blipFill>
        <p:spPr>
          <a:xfrm>
            <a:off x="832671" y="581847"/>
            <a:ext cx="1442920" cy="1242601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70653" y="78895"/>
            <a:ext cx="2940221" cy="2126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98"/>
              </a:lnSpc>
            </a:pPr>
            <a:r>
              <a:rPr lang="en-US" sz="1271" spc="-94">
                <a:solidFill>
                  <a:srgbClr val="321614"/>
                </a:solidFill>
                <a:latin typeface="Rundeck Smooth"/>
              </a:rPr>
              <a:t>NOTION DE CYCLE ENDOMÉTRIAL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62469" y="355042"/>
            <a:ext cx="2756590" cy="1899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77"/>
              </a:lnSpc>
            </a:pPr>
            <a:r>
              <a:rPr lang="en-US" sz="536" spc="53">
                <a:solidFill>
                  <a:srgbClr val="FFFFFF"/>
                </a:solidFill>
                <a:latin typeface="Brice ExtraLightSemiExpanded Bold"/>
              </a:rPr>
              <a:t>Chronologie de la formation de l’endomètre et des formations des glandes avec l’apparition de glycogène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D0E7D14C-DBC4-435C-8362-68DA08260FC2}"/>
              </a:ext>
            </a:extLst>
          </p:cNvPr>
          <p:cNvSpPr txBox="1"/>
          <p:nvPr/>
        </p:nvSpPr>
        <p:spPr>
          <a:xfrm>
            <a:off x="609623" y="1818432"/>
            <a:ext cx="520065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 </a:t>
            </a:r>
            <a:endParaRPr lang="fr-FR" sz="5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51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00206" y="0"/>
            <a:ext cx="2433545" cy="1964845"/>
            <a:chOff x="0" y="0"/>
            <a:chExt cx="6350000" cy="51269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5126990"/>
            </a:xfrm>
            <a:custGeom>
              <a:avLst/>
              <a:gdLst/>
              <a:ahLst/>
              <a:cxnLst/>
              <a:rect l="l" t="t" r="r" b="b"/>
              <a:pathLst>
                <a:path w="6350000" h="5126990">
                  <a:moveTo>
                    <a:pt x="3528060" y="0"/>
                  </a:moveTo>
                  <a:lnTo>
                    <a:pt x="3440430" y="0"/>
                  </a:lnTo>
                  <a:lnTo>
                    <a:pt x="2821940" y="0"/>
                  </a:lnTo>
                  <a:lnTo>
                    <a:pt x="0" y="0"/>
                  </a:lnTo>
                  <a:lnTo>
                    <a:pt x="2821940" y="2564130"/>
                  </a:lnTo>
                  <a:lnTo>
                    <a:pt x="0" y="5126990"/>
                  </a:lnTo>
                  <a:lnTo>
                    <a:pt x="2821940" y="5126990"/>
                  </a:lnTo>
                  <a:lnTo>
                    <a:pt x="3440430" y="5126990"/>
                  </a:lnTo>
                  <a:lnTo>
                    <a:pt x="3528060" y="5126990"/>
                  </a:lnTo>
                  <a:lnTo>
                    <a:pt x="6350000" y="2564130"/>
                  </a:lnTo>
                  <a:lnTo>
                    <a:pt x="3528060" y="0"/>
                  </a:lnTo>
                  <a:close/>
                </a:path>
              </a:pathLst>
            </a:custGeom>
            <a:solidFill>
              <a:srgbClr val="321614">
                <a:alpha val="19608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alphaModFix amt="21999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282528" y="90982"/>
            <a:ext cx="1759244" cy="2224332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70653" y="78895"/>
            <a:ext cx="2940221" cy="2126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98"/>
              </a:lnSpc>
            </a:pPr>
            <a:r>
              <a:rPr lang="en-US" sz="1271" spc="-94">
                <a:solidFill>
                  <a:srgbClr val="321614"/>
                </a:solidFill>
                <a:latin typeface="Rundeck Smooth"/>
              </a:rPr>
              <a:t>RÉGULATION HORMONALE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94767" y="399104"/>
            <a:ext cx="2756590" cy="912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15798" lvl="1" indent="-57899">
              <a:lnSpc>
                <a:spcPts val="777"/>
              </a:lnSpc>
              <a:buFont typeface="Arial"/>
              <a:buChar char="•"/>
            </a:pPr>
            <a:r>
              <a:rPr lang="en-US" sz="536" spc="53">
                <a:solidFill>
                  <a:srgbClr val="FFFFFF"/>
                </a:solidFill>
                <a:latin typeface="Brice ExtraLightSemiExpanded Bold"/>
              </a:rPr>
              <a:t>Si non fécondation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51975" y="586602"/>
            <a:ext cx="1543586" cy="1114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79"/>
              </a:lnSpc>
            </a:pPr>
            <a:r>
              <a:rPr lang="en-US" sz="606" spc="60">
                <a:solidFill>
                  <a:srgbClr val="FFFFFF"/>
                </a:solidFill>
                <a:latin typeface="Brice ExtraLightSemiExpanded"/>
              </a:rPr>
              <a:t>Lutéolyse</a:t>
            </a:r>
          </a:p>
        </p:txBody>
      </p:sp>
      <p:sp>
        <p:nvSpPr>
          <p:cNvPr id="8" name="AutoShape 8"/>
          <p:cNvSpPr/>
          <p:nvPr/>
        </p:nvSpPr>
        <p:spPr>
          <a:xfrm rot="5428708">
            <a:off x="747948" y="901460"/>
            <a:ext cx="317635" cy="0"/>
          </a:xfrm>
          <a:prstGeom prst="line">
            <a:avLst/>
          </a:prstGeom>
          <a:ln w="47625" cap="rnd">
            <a:solidFill>
              <a:srgbClr val="FFFFFF"/>
            </a:solidFill>
            <a:prstDash val="solid"/>
            <a:headEnd type="none" w="sm" len="sm"/>
            <a:tailEnd type="triangle" w="lg" len="med"/>
          </a:ln>
        </p:spPr>
      </p:sp>
      <p:sp>
        <p:nvSpPr>
          <p:cNvPr id="9" name="TextBox 9"/>
          <p:cNvSpPr txBox="1"/>
          <p:nvPr/>
        </p:nvSpPr>
        <p:spPr>
          <a:xfrm>
            <a:off x="59143" y="1132824"/>
            <a:ext cx="1712507" cy="673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96"/>
              </a:lnSpc>
            </a:pPr>
            <a:r>
              <a:rPr lang="en-US" sz="480" spc="48" dirty="0">
                <a:solidFill>
                  <a:srgbClr val="FFFFFF"/>
                </a:solidFill>
                <a:latin typeface="Brice ExtraLightSemiExpanded"/>
              </a:rPr>
              <a:t>Diminution </a:t>
            </a:r>
            <a:r>
              <a:rPr lang="en-US" sz="480" spc="48" dirty="0" err="1">
                <a:solidFill>
                  <a:srgbClr val="FFFFFF"/>
                </a:solidFill>
                <a:latin typeface="Brice ExtraLightSemiExpanded"/>
              </a:rPr>
              <a:t>oestrogènes</a:t>
            </a:r>
            <a:r>
              <a:rPr lang="en-US" sz="480" spc="48" dirty="0">
                <a:solidFill>
                  <a:srgbClr val="FFFFFF"/>
                </a:solidFill>
                <a:latin typeface="Brice ExtraLightSemiExpanded"/>
              </a:rPr>
              <a:t> + </a:t>
            </a:r>
            <a:r>
              <a:rPr lang="en-US" sz="480" spc="48" dirty="0" err="1">
                <a:solidFill>
                  <a:srgbClr val="FFFFFF"/>
                </a:solidFill>
                <a:latin typeface="Brice ExtraLightSemiExpanded"/>
              </a:rPr>
              <a:t>progestérone</a:t>
            </a:r>
            <a:r>
              <a:rPr lang="en-US" sz="480" spc="48" dirty="0">
                <a:solidFill>
                  <a:srgbClr val="FFFFFF"/>
                </a:solidFill>
                <a:latin typeface="Brice ExtraLightSemiExpanded"/>
              </a:rPr>
              <a:t> </a:t>
            </a:r>
          </a:p>
        </p:txBody>
      </p:sp>
      <p:sp>
        <p:nvSpPr>
          <p:cNvPr id="10" name="AutoShape 10"/>
          <p:cNvSpPr/>
          <p:nvPr/>
        </p:nvSpPr>
        <p:spPr>
          <a:xfrm rot="5403629">
            <a:off x="776862" y="1413359"/>
            <a:ext cx="257426" cy="0"/>
          </a:xfrm>
          <a:prstGeom prst="line">
            <a:avLst/>
          </a:prstGeom>
          <a:ln w="47625" cap="rnd">
            <a:solidFill>
              <a:srgbClr val="FFFFFF"/>
            </a:solidFill>
            <a:prstDash val="solid"/>
            <a:headEnd type="none" w="sm" len="sm"/>
            <a:tailEnd type="triangle" w="lg" len="med"/>
          </a:ln>
        </p:spPr>
      </p:sp>
      <p:sp>
        <p:nvSpPr>
          <p:cNvPr id="11" name="TextBox 11"/>
          <p:cNvSpPr txBox="1"/>
          <p:nvPr/>
        </p:nvSpPr>
        <p:spPr>
          <a:xfrm>
            <a:off x="311763" y="1653104"/>
            <a:ext cx="1229001" cy="1805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6"/>
              </a:lnSpc>
            </a:pPr>
            <a:r>
              <a:rPr lang="en-US" sz="480" spc="48">
                <a:solidFill>
                  <a:srgbClr val="FFFFFF"/>
                </a:solidFill>
                <a:latin typeface="Brice ExtraLightSemiExpanded"/>
              </a:rPr>
              <a:t>Dégénérescence endomètre </a:t>
            </a:r>
          </a:p>
          <a:p>
            <a:pPr algn="ctr">
              <a:lnSpc>
                <a:spcPts val="696"/>
              </a:lnSpc>
            </a:pPr>
            <a:r>
              <a:rPr lang="en-US" sz="480" spc="48">
                <a:solidFill>
                  <a:srgbClr val="FFFFFF"/>
                </a:solidFill>
                <a:latin typeface="Brice ExtraLightSemiExpanded"/>
              </a:rPr>
              <a:t>= menstruations</a:t>
            </a:r>
          </a:p>
        </p:txBody>
      </p:sp>
      <p:sp>
        <p:nvSpPr>
          <p:cNvPr id="12" name="AutoShape 12"/>
          <p:cNvSpPr/>
          <p:nvPr/>
        </p:nvSpPr>
        <p:spPr>
          <a:xfrm>
            <a:off x="1877926" y="1142769"/>
            <a:ext cx="317635" cy="0"/>
          </a:xfrm>
          <a:prstGeom prst="line">
            <a:avLst/>
          </a:prstGeom>
          <a:ln w="47625" cap="rnd">
            <a:solidFill>
              <a:srgbClr val="FFFFFF"/>
            </a:solidFill>
            <a:prstDash val="solid"/>
            <a:headEnd type="none" w="sm" len="sm"/>
            <a:tailEnd type="triangle" w="lg" len="med"/>
          </a:ln>
        </p:spPr>
      </p:sp>
      <p:sp>
        <p:nvSpPr>
          <p:cNvPr id="13" name="TextBox 13"/>
          <p:cNvSpPr txBox="1"/>
          <p:nvPr/>
        </p:nvSpPr>
        <p:spPr>
          <a:xfrm>
            <a:off x="2056943" y="1095125"/>
            <a:ext cx="1160036" cy="1714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6"/>
              </a:lnSpc>
            </a:pPr>
            <a:r>
              <a:rPr lang="en-US" sz="453" spc="45">
                <a:solidFill>
                  <a:srgbClr val="FFFFFF"/>
                </a:solidFill>
                <a:latin typeface="Brice ExtraLightSemiExpanded"/>
              </a:rPr>
              <a:t>Lever de l'inhibition </a:t>
            </a:r>
          </a:p>
          <a:p>
            <a:pPr algn="ctr">
              <a:lnSpc>
                <a:spcPts val="656"/>
              </a:lnSpc>
            </a:pPr>
            <a:r>
              <a:rPr lang="en-US" sz="453" spc="45">
                <a:solidFill>
                  <a:srgbClr val="FFFFFF"/>
                </a:solidFill>
                <a:latin typeface="Brice ExtraLightSemiExpanded"/>
              </a:rPr>
              <a:t>de GnRH</a:t>
            </a:r>
          </a:p>
        </p:txBody>
      </p:sp>
      <p:sp>
        <p:nvSpPr>
          <p:cNvPr id="14" name="AutoShape 14"/>
          <p:cNvSpPr/>
          <p:nvPr/>
        </p:nvSpPr>
        <p:spPr>
          <a:xfrm rot="5403629">
            <a:off x="2532196" y="1413359"/>
            <a:ext cx="257426" cy="0"/>
          </a:xfrm>
          <a:prstGeom prst="line">
            <a:avLst/>
          </a:prstGeom>
          <a:ln w="47625" cap="rnd">
            <a:solidFill>
              <a:srgbClr val="FFFFFF"/>
            </a:solidFill>
            <a:prstDash val="solid"/>
            <a:headEnd type="none" w="sm" len="sm"/>
            <a:tailEnd type="triangle" w="lg" len="med"/>
          </a:ln>
        </p:spPr>
      </p:sp>
      <p:sp>
        <p:nvSpPr>
          <p:cNvPr id="15" name="TextBox 15"/>
          <p:cNvSpPr txBox="1"/>
          <p:nvPr/>
        </p:nvSpPr>
        <p:spPr>
          <a:xfrm>
            <a:off x="2000206" y="1651052"/>
            <a:ext cx="1160036" cy="921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6"/>
              </a:lnSpc>
            </a:pPr>
            <a:r>
              <a:rPr lang="en-US" sz="480" spc="48">
                <a:solidFill>
                  <a:srgbClr val="FFFFFF"/>
                </a:solidFill>
                <a:latin typeface="Brice ExtraLightSemiExpanded"/>
              </a:rPr>
              <a:t>Recrutement folliculaire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B1809D8E-ECE4-4133-BBCD-624BCAFF5A07}"/>
              </a:ext>
            </a:extLst>
          </p:cNvPr>
          <p:cNvSpPr txBox="1"/>
          <p:nvPr/>
        </p:nvSpPr>
        <p:spPr>
          <a:xfrm>
            <a:off x="609623" y="1818432"/>
            <a:ext cx="520065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 </a:t>
            </a:r>
            <a:endParaRPr lang="fr-FR" sz="5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51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00206" y="0"/>
            <a:ext cx="2433545" cy="1964845"/>
            <a:chOff x="0" y="0"/>
            <a:chExt cx="6350000" cy="51269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5126990"/>
            </a:xfrm>
            <a:custGeom>
              <a:avLst/>
              <a:gdLst/>
              <a:ahLst/>
              <a:cxnLst/>
              <a:rect l="l" t="t" r="r" b="b"/>
              <a:pathLst>
                <a:path w="6350000" h="5126990">
                  <a:moveTo>
                    <a:pt x="3528060" y="0"/>
                  </a:moveTo>
                  <a:lnTo>
                    <a:pt x="3440430" y="0"/>
                  </a:lnTo>
                  <a:lnTo>
                    <a:pt x="2821940" y="0"/>
                  </a:lnTo>
                  <a:lnTo>
                    <a:pt x="0" y="0"/>
                  </a:lnTo>
                  <a:lnTo>
                    <a:pt x="2821940" y="2564130"/>
                  </a:lnTo>
                  <a:lnTo>
                    <a:pt x="0" y="5126990"/>
                  </a:lnTo>
                  <a:lnTo>
                    <a:pt x="2821940" y="5126990"/>
                  </a:lnTo>
                  <a:lnTo>
                    <a:pt x="3440430" y="5126990"/>
                  </a:lnTo>
                  <a:lnTo>
                    <a:pt x="3528060" y="5126990"/>
                  </a:lnTo>
                  <a:lnTo>
                    <a:pt x="6350000" y="2564130"/>
                  </a:lnTo>
                  <a:lnTo>
                    <a:pt x="3528060" y="0"/>
                  </a:lnTo>
                  <a:close/>
                </a:path>
              </a:pathLst>
            </a:custGeom>
            <a:solidFill>
              <a:srgbClr val="321614">
                <a:alpha val="19608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alphaModFix amt="21999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282528" y="90982"/>
            <a:ext cx="1759244" cy="222433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 l="42950" t="35347" r="12475" b="17801"/>
          <a:stretch>
            <a:fillRect/>
          </a:stretch>
        </p:blipFill>
        <p:spPr>
          <a:xfrm>
            <a:off x="1646489" y="742657"/>
            <a:ext cx="1364386" cy="806681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70653" y="78895"/>
            <a:ext cx="2940221" cy="2126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98"/>
              </a:lnSpc>
            </a:pPr>
            <a:r>
              <a:rPr lang="en-US" sz="1271" spc="-94">
                <a:solidFill>
                  <a:srgbClr val="321614"/>
                </a:solidFill>
                <a:latin typeface="Rundeck Smooth"/>
              </a:rPr>
              <a:t>RÉGULATION HORMONALE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94767" y="399104"/>
            <a:ext cx="2756590" cy="912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15798" lvl="1" indent="-57899">
              <a:lnSpc>
                <a:spcPts val="777"/>
              </a:lnSpc>
              <a:buFont typeface="Arial"/>
              <a:buChar char="•"/>
            </a:pPr>
            <a:r>
              <a:rPr lang="en-US" sz="536" spc="53">
                <a:solidFill>
                  <a:srgbClr val="FFFFFF"/>
                </a:solidFill>
                <a:latin typeface="Brice ExtraLightSemiExpanded Bold"/>
              </a:rPr>
              <a:t>Si fécondation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70653" y="604567"/>
            <a:ext cx="1502409" cy="10638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59"/>
              </a:lnSpc>
            </a:pPr>
            <a:r>
              <a:rPr lang="en-US" sz="524" spc="52">
                <a:solidFill>
                  <a:srgbClr val="FFFFFF"/>
                </a:solidFill>
                <a:latin typeface="Brice ExtraLightSemiExpanded"/>
              </a:rPr>
              <a:t>Corps jaune + placenta continuent leur fonctionnement</a:t>
            </a:r>
          </a:p>
          <a:p>
            <a:pPr>
              <a:lnSpc>
                <a:spcPts val="759"/>
              </a:lnSpc>
            </a:pPr>
            <a:endParaRPr lang="en-US" sz="524" spc="52">
              <a:solidFill>
                <a:srgbClr val="FFFFFF"/>
              </a:solidFill>
              <a:latin typeface="Brice ExtraLightSemiExpanded"/>
            </a:endParaRPr>
          </a:p>
          <a:p>
            <a:pPr>
              <a:lnSpc>
                <a:spcPts val="759"/>
              </a:lnSpc>
            </a:pPr>
            <a:r>
              <a:rPr lang="en-US" sz="524" spc="52">
                <a:solidFill>
                  <a:srgbClr val="FFFFFF"/>
                </a:solidFill>
                <a:latin typeface="Brice ExtraLightSemiExpanded Bold"/>
              </a:rPr>
              <a:t>Le placenta sécrète l'HCG pour maintenir le corps jaune et ses sécrétions </a:t>
            </a:r>
          </a:p>
          <a:p>
            <a:pPr>
              <a:lnSpc>
                <a:spcPts val="759"/>
              </a:lnSpc>
            </a:pPr>
            <a:endParaRPr lang="en-US" sz="524" spc="52">
              <a:solidFill>
                <a:srgbClr val="FFFFFF"/>
              </a:solidFill>
              <a:latin typeface="Brice ExtraLightSemiExpanded Bold"/>
            </a:endParaRPr>
          </a:p>
          <a:p>
            <a:pPr>
              <a:lnSpc>
                <a:spcPts val="759"/>
              </a:lnSpc>
            </a:pPr>
            <a:r>
              <a:rPr lang="en-US" sz="524" spc="52">
                <a:solidFill>
                  <a:srgbClr val="FFFFFF"/>
                </a:solidFill>
                <a:latin typeface="Brice ExtraLightSemiExpanded Bold"/>
              </a:rPr>
              <a:t>L'HCG est produit jusqu'à la 12/16e semaine </a:t>
            </a:r>
          </a:p>
          <a:p>
            <a:pPr>
              <a:lnSpc>
                <a:spcPts val="759"/>
              </a:lnSpc>
            </a:pPr>
            <a:r>
              <a:rPr lang="en-US" sz="524" spc="52">
                <a:solidFill>
                  <a:srgbClr val="FFFFFF"/>
                </a:solidFill>
                <a:latin typeface="Brice ExtraLightSemiExpanded"/>
              </a:rPr>
              <a:t>--&gt; Placenta devient indépendant du corps jaune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7012A7B8-5071-4F6E-A27D-5B59265FC215}"/>
              </a:ext>
            </a:extLst>
          </p:cNvPr>
          <p:cNvSpPr txBox="1"/>
          <p:nvPr/>
        </p:nvSpPr>
        <p:spPr>
          <a:xfrm>
            <a:off x="609623" y="1818432"/>
            <a:ext cx="520065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 </a:t>
            </a:r>
            <a:endParaRPr lang="fr-FR" sz="5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51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00206" y="0"/>
            <a:ext cx="2433545" cy="1964845"/>
            <a:chOff x="0" y="0"/>
            <a:chExt cx="6350000" cy="51269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5126990"/>
            </a:xfrm>
            <a:custGeom>
              <a:avLst/>
              <a:gdLst/>
              <a:ahLst/>
              <a:cxnLst/>
              <a:rect l="l" t="t" r="r" b="b"/>
              <a:pathLst>
                <a:path w="6350000" h="5126990">
                  <a:moveTo>
                    <a:pt x="3528060" y="0"/>
                  </a:moveTo>
                  <a:lnTo>
                    <a:pt x="3440430" y="0"/>
                  </a:lnTo>
                  <a:lnTo>
                    <a:pt x="2821940" y="0"/>
                  </a:lnTo>
                  <a:lnTo>
                    <a:pt x="0" y="0"/>
                  </a:lnTo>
                  <a:lnTo>
                    <a:pt x="2821940" y="2564130"/>
                  </a:lnTo>
                  <a:lnTo>
                    <a:pt x="0" y="5126990"/>
                  </a:lnTo>
                  <a:lnTo>
                    <a:pt x="2821940" y="5126990"/>
                  </a:lnTo>
                  <a:lnTo>
                    <a:pt x="3440430" y="5126990"/>
                  </a:lnTo>
                  <a:lnTo>
                    <a:pt x="3528060" y="5126990"/>
                  </a:lnTo>
                  <a:lnTo>
                    <a:pt x="6350000" y="2564130"/>
                  </a:lnTo>
                  <a:lnTo>
                    <a:pt x="3528060" y="0"/>
                  </a:lnTo>
                  <a:close/>
                </a:path>
              </a:pathLst>
            </a:custGeom>
            <a:solidFill>
              <a:srgbClr val="321614">
                <a:alpha val="19608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alphaModFix amt="21999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282528" y="90982"/>
            <a:ext cx="1759244" cy="2224332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323850" y="881782"/>
            <a:ext cx="2940221" cy="1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98"/>
              </a:lnSpc>
            </a:pPr>
            <a:r>
              <a:rPr lang="en-US" sz="1271" spc="-94" dirty="0">
                <a:solidFill>
                  <a:srgbClr val="321614"/>
                </a:solidFill>
                <a:latin typeface="Rundeck Smooth"/>
              </a:rPr>
              <a:t>Merci pour </a:t>
            </a:r>
            <a:r>
              <a:rPr lang="en-US" sz="1271" spc="-94" dirty="0" err="1">
                <a:solidFill>
                  <a:srgbClr val="321614"/>
                </a:solidFill>
                <a:latin typeface="Rundeck Smooth"/>
              </a:rPr>
              <a:t>votre</a:t>
            </a:r>
            <a:r>
              <a:rPr lang="en-US" sz="1271" spc="-94" dirty="0">
                <a:solidFill>
                  <a:srgbClr val="321614"/>
                </a:solidFill>
                <a:latin typeface="Rundeck Smooth"/>
              </a:rPr>
              <a:t> attention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7012A7B8-5071-4F6E-A27D-5B59265FC215}"/>
              </a:ext>
            </a:extLst>
          </p:cNvPr>
          <p:cNvSpPr txBox="1"/>
          <p:nvPr/>
        </p:nvSpPr>
        <p:spPr>
          <a:xfrm>
            <a:off x="609623" y="1818432"/>
            <a:ext cx="520065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 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7018832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887</Words>
  <Application>Microsoft Office PowerPoint</Application>
  <PresentationFormat>Personnalisé</PresentationFormat>
  <Paragraphs>146</Paragraphs>
  <Slides>19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8" baseType="lpstr">
      <vt:lpstr>Brice ExtraLightSemiExpanded</vt:lpstr>
      <vt:lpstr>Arimo</vt:lpstr>
      <vt:lpstr>Arial</vt:lpstr>
      <vt:lpstr>Brice ExtraLightSemiExpanded Bold</vt:lpstr>
      <vt:lpstr>Corbel</vt:lpstr>
      <vt:lpstr>Calibri</vt:lpstr>
      <vt:lpstr>Rundeck Smooth</vt:lpstr>
      <vt:lpstr>Arimo Bold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Contrôle Endocrine AGF</dc:title>
  <cp:lastModifiedBy>Nina Picard-Lucido</cp:lastModifiedBy>
  <cp:revision>2</cp:revision>
  <dcterms:created xsi:type="dcterms:W3CDTF">2006-08-16T00:00:00Z</dcterms:created>
  <dcterms:modified xsi:type="dcterms:W3CDTF">2021-12-10T22:09:45Z</dcterms:modified>
  <dc:identifier>DAEx-DKBq04</dc:identifier>
</cp:coreProperties>
</file>