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6" r:id="rId3"/>
    <p:sldId id="278" r:id="rId4"/>
    <p:sldId id="257" r:id="rId5"/>
    <p:sldId id="258" r:id="rId6"/>
    <p:sldId id="282" r:id="rId7"/>
    <p:sldId id="284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77" r:id="rId18"/>
    <p:sldId id="279" r:id="rId19"/>
    <p:sldId id="268" r:id="rId20"/>
    <p:sldId id="269" r:id="rId21"/>
    <p:sldId id="270" r:id="rId22"/>
    <p:sldId id="271" r:id="rId23"/>
    <p:sldId id="272" r:id="rId24"/>
    <p:sldId id="273" r:id="rId25"/>
    <p:sldId id="281" r:id="rId26"/>
    <p:sldId id="274" r:id="rId27"/>
    <p:sldId id="275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673"/>
    <p:restoredTop sz="94264"/>
  </p:normalViewPr>
  <p:slideViewPr>
    <p:cSldViewPr snapToGrid="0" snapToObjects="1">
      <p:cViewPr varScale="1">
        <p:scale>
          <a:sx n="68" d="100"/>
          <a:sy n="68" d="100"/>
        </p:scale>
        <p:origin x="4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10/23/2017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736943" y="609601"/>
            <a:ext cx="8813825" cy="3200400"/>
          </a:xfrm>
        </p:spPr>
        <p:txBody>
          <a:bodyPr/>
          <a:lstStyle/>
          <a:p>
            <a:r>
              <a:rPr lang="fr-FR" dirty="0"/>
              <a:t>Substitutions Nucléophiles et éliminations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Résolution de Réactions</a:t>
            </a:r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ADesox &amp; </a:t>
            </a:r>
            <a:r>
              <a:rPr lang="fr-FR" dirty="0" err="1"/>
              <a:t>Sfall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77442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7B60BDF8-4385-488F-A9E4-677739742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1°/ Substitutions nucléophiles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5F61CA-7547-4CFF-A2D2-6C42924EF6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Et quelques petits trucs d’orga</a:t>
            </a:r>
          </a:p>
        </p:txBody>
      </p:sp>
    </p:spTree>
    <p:extLst>
      <p:ext uri="{BB962C8B-B14F-4D97-AF65-F5344CB8AC3E}">
        <p14:creationId xmlns:p14="http://schemas.microsoft.com/office/powerpoint/2010/main" val="1344432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616F09C2-AB34-4059-8C5A-FA7AE094B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/>
              <a:t>Sommaire </a:t>
            </a: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8BA898C7-DBB9-49F7-8D68-CEE25D9E09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2666999"/>
            <a:ext cx="9905998" cy="3930749"/>
          </a:xfrm>
        </p:spPr>
        <p:txBody>
          <a:bodyPr/>
          <a:lstStyle/>
          <a:p>
            <a:r>
              <a:rPr lang="fr-FR" sz="2400" dirty="0"/>
              <a:t>1.1 Prérequis</a:t>
            </a:r>
          </a:p>
          <a:p>
            <a:r>
              <a:rPr lang="fr-FR" sz="2400" dirty="0"/>
              <a:t>1.2 Sn1</a:t>
            </a:r>
          </a:p>
          <a:p>
            <a:pPr lvl="1"/>
            <a:r>
              <a:rPr lang="fr-FR" sz="2000" dirty="0"/>
              <a:t>1.2.1 Conditions</a:t>
            </a:r>
          </a:p>
          <a:p>
            <a:pPr lvl="1"/>
            <a:r>
              <a:rPr lang="fr-FR" sz="2000" dirty="0"/>
              <a:t>1.2.2 Résolution</a:t>
            </a:r>
          </a:p>
          <a:p>
            <a:r>
              <a:rPr lang="fr-FR" sz="2400" dirty="0"/>
              <a:t>1.3 Sn 2</a:t>
            </a:r>
          </a:p>
          <a:p>
            <a:pPr lvl="1"/>
            <a:r>
              <a:rPr lang="fr-FR" sz="2000" dirty="0"/>
              <a:t>1.3.1 Conditions</a:t>
            </a:r>
          </a:p>
          <a:p>
            <a:pPr lvl="1"/>
            <a:r>
              <a:rPr lang="fr-FR" sz="2000" dirty="0"/>
              <a:t>1.3.2 Résolution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74562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4800" b="1" u="sng" dirty="0"/>
              <a:t>1°/ Substitutions nucléophiles :</a:t>
            </a:r>
            <a:br>
              <a:rPr lang="fr-FR" sz="4800" b="1" u="sng" dirty="0"/>
            </a:br>
            <a:br>
              <a:rPr lang="fr-FR" sz="4800" b="1" u="sng" dirty="0"/>
            </a:br>
            <a:r>
              <a:rPr lang="fr-FR" sz="4000" b="1" dirty="0"/>
              <a:t>	</a:t>
            </a:r>
            <a:r>
              <a:rPr lang="fr-FR" sz="3600" b="1" dirty="0">
                <a:solidFill>
                  <a:srgbClr val="C00000"/>
                </a:solidFill>
              </a:rPr>
              <a:t>1.1 - Prérequis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41412" y="2667000"/>
            <a:ext cx="10400731" cy="1007854"/>
          </a:xfrm>
        </p:spPr>
        <p:txBody>
          <a:bodyPr/>
          <a:lstStyle/>
          <a:p>
            <a:r>
              <a:rPr lang="fr-FR" dirty="0"/>
              <a:t>Comment déterminer quelle partie du nucléophile attaquera le </a:t>
            </a:r>
            <a:r>
              <a:rPr lang="fr-FR"/>
              <a:t>centre électrophile ?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2329133" y="3674854"/>
            <a:ext cx="7108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=&gt; Repérer les alcalins (Li, K, Na</a:t>
            </a:r>
            <a:r>
              <a:rPr lang="mr-IN" dirty="0"/>
              <a:t>…</a:t>
            </a:r>
            <a:r>
              <a:rPr lang="fr-FR" dirty="0"/>
              <a:t>)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581" y="4491997"/>
            <a:ext cx="3921175" cy="140508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037"/>
          <a:stretch/>
        </p:blipFill>
        <p:spPr>
          <a:xfrm>
            <a:off x="4375041" y="4520133"/>
            <a:ext cx="1477119" cy="126096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9D757D9-0B5C-4C32-A683-EF16F1EA7B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5041" y="4520128"/>
            <a:ext cx="2788956" cy="1260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00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41413" y="2666999"/>
            <a:ext cx="9905998" cy="709247"/>
          </a:xfrm>
        </p:spPr>
        <p:txBody>
          <a:bodyPr/>
          <a:lstStyle/>
          <a:p>
            <a:r>
              <a:rPr lang="fr-FR" dirty="0"/>
              <a:t>Comment identifier le solvant ?</a:t>
            </a:r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4800" b="1" u="sng" dirty="0"/>
              <a:t>1°/ Substitutions nucléophiles :</a:t>
            </a:r>
            <a:br>
              <a:rPr lang="fr-FR" sz="4800" b="1" u="sng" dirty="0"/>
            </a:br>
            <a:br>
              <a:rPr lang="fr-FR" sz="4800" b="1" u="sng" dirty="0"/>
            </a:br>
            <a:r>
              <a:rPr lang="fr-FR" sz="4000" b="1" dirty="0"/>
              <a:t>	</a:t>
            </a:r>
            <a:r>
              <a:rPr lang="fr-FR" sz="3600" b="1" dirty="0">
                <a:solidFill>
                  <a:srgbClr val="C00000"/>
                </a:solidFill>
              </a:rPr>
              <a:t>1.1 - Prérequis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198360" y="3432261"/>
            <a:ext cx="1037495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u="sng" dirty="0"/>
              <a:t>Solvant polaire </a:t>
            </a:r>
            <a:r>
              <a:rPr lang="fr-FR" b="1" u="sng" dirty="0" err="1"/>
              <a:t>protique</a:t>
            </a:r>
            <a:r>
              <a:rPr lang="fr-FR" b="1" dirty="0"/>
              <a:t> </a:t>
            </a:r>
            <a:r>
              <a:rPr lang="fr-FR" dirty="0"/>
              <a:t>=&gt; Dispose d’un Hydrogène acide à libérer et de doublet non liant</a:t>
            </a:r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r>
              <a:rPr lang="fr-FR" b="1" u="sng" dirty="0"/>
              <a:t>Solvant polaire aprotique</a:t>
            </a:r>
            <a:r>
              <a:rPr lang="fr-FR" b="1" dirty="0"/>
              <a:t> </a:t>
            </a:r>
            <a:r>
              <a:rPr lang="fr-FR" dirty="0"/>
              <a:t>=&gt; Dispose uniquement de doublet non liant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6238" y="3938954"/>
            <a:ext cx="1310361" cy="89001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766" y="4077823"/>
            <a:ext cx="826480" cy="57102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701" y="4381551"/>
            <a:ext cx="1709615" cy="216407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3178168" y="4263257"/>
            <a:ext cx="23278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Molécule d’eau =&gt;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8036170" y="5819937"/>
            <a:ext cx="13997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Pyridine =&gt;</a:t>
            </a:r>
          </a:p>
        </p:txBody>
      </p:sp>
    </p:spTree>
    <p:extLst>
      <p:ext uri="{BB962C8B-B14F-4D97-AF65-F5344CB8AC3E}">
        <p14:creationId xmlns:p14="http://schemas.microsoft.com/office/powerpoint/2010/main" val="1217946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4800" b="1" u="sng" dirty="0"/>
              <a:t>1°/ Substitutions nucléophiles :</a:t>
            </a:r>
            <a:br>
              <a:rPr lang="fr-FR" sz="4800" b="1" u="sng" dirty="0"/>
            </a:br>
            <a:br>
              <a:rPr lang="fr-FR" sz="4800" b="1" u="sng" dirty="0"/>
            </a:br>
            <a:r>
              <a:rPr lang="fr-FR" sz="4000" b="1" dirty="0"/>
              <a:t>	</a:t>
            </a:r>
            <a:r>
              <a:rPr lang="fr-FR" sz="3600" b="1" dirty="0">
                <a:solidFill>
                  <a:srgbClr val="C00000"/>
                </a:solidFill>
              </a:rPr>
              <a:t>1.1 - Prérequis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41412" y="2667000"/>
            <a:ext cx="10400731" cy="1007854"/>
          </a:xfrm>
        </p:spPr>
        <p:txBody>
          <a:bodyPr/>
          <a:lstStyle/>
          <a:p>
            <a:r>
              <a:rPr lang="fr-FR" dirty="0"/>
              <a:t>Méthode bis pour trouver les configurations absolues</a:t>
            </a:r>
          </a:p>
          <a:p>
            <a:pPr lvl="1"/>
            <a:r>
              <a:rPr lang="fr-FR" dirty="0"/>
              <a:t>Surtout pour les C* particuliers (pas beaux, groupement minoritaire dans le plan etc)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2298077" y="3674854"/>
            <a:ext cx="7605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Consiste à se projeter en vue de Newman, grâce à ses doigts !</a:t>
            </a:r>
          </a:p>
        </p:txBody>
      </p:sp>
      <p:pic>
        <p:nvPicPr>
          <p:cNvPr id="1026" name="Picture 2" descr="Résultat de recherche d'images pour &quot;trièdre droit&quot;">
            <a:extLst>
              <a:ext uri="{FF2B5EF4-FFF2-40B4-BE49-F238E27FC236}">
                <a16:creationId xmlns:a16="http://schemas.microsoft.com/office/drawing/2014/main" id="{18EA12B9-90AE-4C09-B9C7-E1E38C696C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762" y="2667000"/>
            <a:ext cx="409575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969DBCA3-7933-4325-B5A9-FA85FC2656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38" t="23691" r="30833" b="22315"/>
          <a:stretch/>
        </p:blipFill>
        <p:spPr>
          <a:xfrm>
            <a:off x="1458902" y="2667000"/>
            <a:ext cx="4441371" cy="3810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A6FC776-3164-43A2-880A-37741AF8FDE2}"/>
              </a:ext>
            </a:extLst>
          </p:cNvPr>
          <p:cNvSpPr txBox="1"/>
          <p:nvPr/>
        </p:nvSpPr>
        <p:spPr>
          <a:xfrm>
            <a:off x="9245600" y="3222509"/>
            <a:ext cx="522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Cl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7CCF978E-8839-4B71-80F9-1C29C6A2E17D}"/>
              </a:ext>
            </a:extLst>
          </p:cNvPr>
          <p:cNvSpPr txBox="1"/>
          <p:nvPr/>
        </p:nvSpPr>
        <p:spPr>
          <a:xfrm>
            <a:off x="9903655" y="5260593"/>
            <a:ext cx="522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H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0C8A50E5-15D8-4FED-A01D-194B0BA1BAE0}"/>
              </a:ext>
            </a:extLst>
          </p:cNvPr>
          <p:cNvSpPr txBox="1"/>
          <p:nvPr/>
        </p:nvSpPr>
        <p:spPr>
          <a:xfrm>
            <a:off x="6778171" y="4207134"/>
            <a:ext cx="696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CH</a:t>
            </a:r>
            <a:r>
              <a:rPr lang="fr-FR" b="1" baseline="-2500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0B9A4592-6F21-47C7-A076-AC454220E4DC}"/>
              </a:ext>
            </a:extLst>
          </p:cNvPr>
          <p:cNvSpPr txBox="1"/>
          <p:nvPr/>
        </p:nvSpPr>
        <p:spPr>
          <a:xfrm>
            <a:off x="7755711" y="3142574"/>
            <a:ext cx="566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OH</a:t>
            </a:r>
          </a:p>
        </p:txBody>
      </p:sp>
    </p:spTree>
    <p:extLst>
      <p:ext uri="{BB962C8B-B14F-4D97-AF65-F5344CB8AC3E}">
        <p14:creationId xmlns:p14="http://schemas.microsoft.com/office/powerpoint/2010/main" val="768246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4800" b="1" u="sng" dirty="0"/>
              <a:t>1°/ Substitutions nucléophiles :</a:t>
            </a:r>
            <a:br>
              <a:rPr lang="fr-FR" sz="4800" b="1" u="sng" dirty="0"/>
            </a:br>
            <a:br>
              <a:rPr lang="fr-FR" sz="4800" b="1" u="sng" dirty="0"/>
            </a:br>
            <a:r>
              <a:rPr lang="fr-FR" sz="4000" b="1" dirty="0"/>
              <a:t>	</a:t>
            </a:r>
            <a:r>
              <a:rPr lang="fr-FR" sz="3600" b="1" dirty="0">
                <a:solidFill>
                  <a:srgbClr val="C00000"/>
                </a:solidFill>
              </a:rPr>
              <a:t>1.1 - Prérequis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41412" y="2667000"/>
            <a:ext cx="10400731" cy="1007854"/>
          </a:xfrm>
        </p:spPr>
        <p:txBody>
          <a:bodyPr/>
          <a:lstStyle/>
          <a:p>
            <a:r>
              <a:rPr lang="fr-FR" dirty="0"/>
              <a:t>Méthode bis pour trouver les configurations absolues</a:t>
            </a:r>
          </a:p>
          <a:p>
            <a:pPr lvl="1"/>
            <a:r>
              <a:rPr lang="fr-FR" dirty="0"/>
              <a:t>Surtout pour les C* particuliers (pas beaux, groupement minoritaire dans le plan etc)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2298077" y="3674854"/>
            <a:ext cx="7605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Consiste à se projeter en vue de Newman, grâce à ses doigts !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EA98566-CFE9-4E28-81D6-B913D168EC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357" t="12045" r="21667" b="6222"/>
          <a:stretch/>
        </p:blipFill>
        <p:spPr>
          <a:xfrm rot="16200000">
            <a:off x="3907384" y="518582"/>
            <a:ext cx="3997512" cy="7995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317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41413" y="3116450"/>
            <a:ext cx="9905998" cy="3124201"/>
          </a:xfrm>
        </p:spPr>
        <p:txBody>
          <a:bodyPr/>
          <a:lstStyle/>
          <a:p>
            <a:r>
              <a:rPr lang="fr-FR" dirty="0"/>
              <a:t>Carbone secondaire ou tertiaire</a:t>
            </a:r>
          </a:p>
          <a:p>
            <a:endParaRPr lang="fr-FR" dirty="0"/>
          </a:p>
          <a:p>
            <a:r>
              <a:rPr lang="fr-FR" dirty="0"/>
              <a:t>Solvant polaire </a:t>
            </a:r>
            <a:r>
              <a:rPr lang="fr-FR" dirty="0" err="1"/>
              <a:t>protique</a:t>
            </a:r>
            <a:r>
              <a:rPr lang="fr-FR" dirty="0"/>
              <a:t> (Acide / Eau / Alcools</a:t>
            </a:r>
            <a:r>
              <a:rPr lang="mr-IN" dirty="0"/>
              <a:t>…</a:t>
            </a:r>
            <a:r>
              <a:rPr lang="fr-FR" dirty="0"/>
              <a:t>)</a:t>
            </a:r>
          </a:p>
          <a:p>
            <a:endParaRPr lang="fr-FR" dirty="0"/>
          </a:p>
          <a:p>
            <a:r>
              <a:rPr lang="fr-FR" dirty="0"/>
              <a:t>Nucléofuge Bon (-Br / -I</a:t>
            </a:r>
            <a:r>
              <a:rPr lang="mr-IN" dirty="0"/>
              <a:t>…</a:t>
            </a:r>
            <a:r>
              <a:rPr lang="fr-FR" dirty="0"/>
              <a:t>)</a:t>
            </a:r>
          </a:p>
          <a:p>
            <a:endParaRPr lang="fr-FR" dirty="0"/>
          </a:p>
          <a:p>
            <a:r>
              <a:rPr lang="fr-FR" dirty="0"/>
              <a:t>Nucléophile moyen (Cl- / Br- / I-</a:t>
            </a:r>
            <a:r>
              <a:rPr lang="mr-IN" dirty="0"/>
              <a:t>…</a:t>
            </a:r>
            <a:r>
              <a:rPr lang="fr-FR" dirty="0"/>
              <a:t>)</a:t>
            </a:r>
          </a:p>
        </p:txBody>
      </p:sp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4800" b="1" u="sng" dirty="0"/>
              <a:t>1°/ Substitutions nucléophiles:</a:t>
            </a:r>
            <a:br>
              <a:rPr lang="fr-FR" sz="4800" b="1" u="sng" dirty="0"/>
            </a:br>
            <a:br>
              <a:rPr lang="fr-FR" sz="4800" b="1" u="sng" dirty="0"/>
            </a:br>
            <a:r>
              <a:rPr lang="fr-FR" sz="4000" b="1" dirty="0"/>
              <a:t>	</a:t>
            </a:r>
            <a:r>
              <a:rPr lang="fr-FR" sz="3600" b="1" dirty="0">
                <a:solidFill>
                  <a:srgbClr val="C00000"/>
                </a:solidFill>
              </a:rPr>
              <a:t>1.2 </a:t>
            </a:r>
            <a:r>
              <a:rPr lang="mr-IN" sz="3600" b="1" dirty="0">
                <a:solidFill>
                  <a:srgbClr val="C00000"/>
                </a:solidFill>
              </a:rPr>
              <a:t>–</a:t>
            </a:r>
            <a:r>
              <a:rPr lang="fr-FR" sz="3600" b="1" dirty="0">
                <a:solidFill>
                  <a:srgbClr val="C00000"/>
                </a:solidFill>
              </a:rPr>
              <a:t> SN1</a:t>
            </a:r>
            <a:br>
              <a:rPr lang="fr-FR" sz="3600" b="1" dirty="0">
                <a:solidFill>
                  <a:srgbClr val="C00000"/>
                </a:solidFill>
              </a:rPr>
            </a:br>
            <a:r>
              <a:rPr lang="fr-FR" sz="3600" b="1" dirty="0">
                <a:solidFill>
                  <a:srgbClr val="C00000"/>
                </a:solidFill>
              </a:rPr>
              <a:t>		</a:t>
            </a:r>
            <a:r>
              <a:rPr lang="fr-FR" sz="3100" b="1" dirty="0">
                <a:solidFill>
                  <a:srgbClr val="C00000"/>
                </a:solidFill>
              </a:rPr>
              <a:t>1.2.1 - Conditions</a:t>
            </a:r>
          </a:p>
        </p:txBody>
      </p:sp>
    </p:spTree>
    <p:extLst>
      <p:ext uri="{BB962C8B-B14F-4D97-AF65-F5344CB8AC3E}">
        <p14:creationId xmlns:p14="http://schemas.microsoft.com/office/powerpoint/2010/main" val="210466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>
            <a:normAutofit fontScale="90000"/>
          </a:bodyPr>
          <a:lstStyle/>
          <a:p>
            <a:r>
              <a:rPr lang="fr-FR" sz="4800" b="1" u="sng" dirty="0"/>
              <a:t>1°/ Substitutions nucléophiles:</a:t>
            </a:r>
            <a:br>
              <a:rPr lang="fr-FR" sz="4800" b="1" u="sng" dirty="0"/>
            </a:br>
            <a:br>
              <a:rPr lang="fr-FR" sz="4800" b="1" u="sng" dirty="0"/>
            </a:br>
            <a:r>
              <a:rPr lang="fr-FR" sz="4000" b="1" dirty="0"/>
              <a:t>	</a:t>
            </a:r>
            <a:r>
              <a:rPr lang="fr-FR" sz="3600" b="1" dirty="0">
                <a:solidFill>
                  <a:srgbClr val="C00000"/>
                </a:solidFill>
              </a:rPr>
              <a:t>1.2 </a:t>
            </a:r>
            <a:r>
              <a:rPr lang="mr-IN" sz="3600" b="1" dirty="0">
                <a:solidFill>
                  <a:srgbClr val="C00000"/>
                </a:solidFill>
              </a:rPr>
              <a:t>–</a:t>
            </a:r>
            <a:r>
              <a:rPr lang="fr-FR" sz="3600" b="1" dirty="0">
                <a:solidFill>
                  <a:srgbClr val="C00000"/>
                </a:solidFill>
              </a:rPr>
              <a:t> SN1</a:t>
            </a:r>
            <a:br>
              <a:rPr lang="fr-FR" sz="3600" b="1" dirty="0">
                <a:solidFill>
                  <a:srgbClr val="C00000"/>
                </a:solidFill>
              </a:rPr>
            </a:br>
            <a:r>
              <a:rPr lang="fr-FR" sz="3600" b="1" dirty="0">
                <a:solidFill>
                  <a:srgbClr val="C00000"/>
                </a:solidFill>
              </a:rPr>
              <a:t>		</a:t>
            </a:r>
            <a:r>
              <a:rPr lang="fr-FR" sz="3100" b="1" dirty="0">
                <a:solidFill>
                  <a:srgbClr val="C00000"/>
                </a:solidFill>
              </a:rPr>
              <a:t>1.2.2 - Résolution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86" y="3347633"/>
            <a:ext cx="8165503" cy="2845015"/>
          </a:xfrm>
          <a:prstGeom prst="rect">
            <a:avLst/>
          </a:prstGeom>
        </p:spPr>
      </p:pic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817"/>
          <a:stretch/>
        </p:blipFill>
        <p:spPr>
          <a:xfrm>
            <a:off x="551286" y="3654198"/>
            <a:ext cx="3317329" cy="2231883"/>
          </a:xfrm>
        </p:spPr>
      </p:pic>
      <p:sp>
        <p:nvSpPr>
          <p:cNvPr id="7" name="ZoneTexte 6"/>
          <p:cNvSpPr txBox="1"/>
          <p:nvPr/>
        </p:nvSpPr>
        <p:spPr>
          <a:xfrm>
            <a:off x="7417698" y="3983725"/>
            <a:ext cx="698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C00000"/>
                </a:solidFill>
              </a:rPr>
              <a:t>50%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7417699" y="5437983"/>
            <a:ext cx="698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C00000"/>
                </a:solidFill>
              </a:rPr>
              <a:t>50%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8452991" y="3855826"/>
            <a:ext cx="2291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=&gt; Ni </a:t>
            </a:r>
            <a:r>
              <a:rPr lang="fr-FR" b="1" dirty="0" err="1"/>
              <a:t>stéréosélectif</a:t>
            </a:r>
            <a:endParaRPr lang="fr-FR" b="1" dirty="0"/>
          </a:p>
        </p:txBody>
      </p:sp>
      <p:sp>
        <p:nvSpPr>
          <p:cNvPr id="10" name="ZoneTexte 9"/>
          <p:cNvSpPr txBox="1"/>
          <p:nvPr/>
        </p:nvSpPr>
        <p:spPr>
          <a:xfrm>
            <a:off x="8452991" y="5189402"/>
            <a:ext cx="2664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=&gt; Ni stéréospécifique</a:t>
            </a:r>
          </a:p>
        </p:txBody>
      </p:sp>
      <p:pic>
        <p:nvPicPr>
          <p:cNvPr id="11" name="Espace réservé du contenu 4">
            <a:extLst>
              <a:ext uri="{FF2B5EF4-FFF2-40B4-BE49-F238E27FC236}">
                <a16:creationId xmlns:a16="http://schemas.microsoft.com/office/drawing/2014/main" id="{4989DF8E-5BFD-48C9-8A72-58161D04537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84" r="22051"/>
          <a:stretch/>
        </p:blipFill>
        <p:spPr>
          <a:xfrm>
            <a:off x="3868615" y="3654198"/>
            <a:ext cx="2405576" cy="2231883"/>
          </a:xfrm>
          <a:prstGeom prst="rect">
            <a:avLst/>
          </a:prstGeom>
        </p:spPr>
      </p:pic>
      <p:pic>
        <p:nvPicPr>
          <p:cNvPr id="12" name="Espace réservé du contenu 4">
            <a:extLst>
              <a:ext uri="{FF2B5EF4-FFF2-40B4-BE49-F238E27FC236}">
                <a16:creationId xmlns:a16="http://schemas.microsoft.com/office/drawing/2014/main" id="{C376E8BC-51CA-4533-8CA0-A79B9DABF7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48"/>
          <a:stretch/>
        </p:blipFill>
        <p:spPr>
          <a:xfrm>
            <a:off x="6274191" y="3654198"/>
            <a:ext cx="1618996" cy="2231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14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4800" b="1" u="sng" dirty="0"/>
              <a:t>1°/ Substitutions nucléophiles :</a:t>
            </a:r>
            <a:br>
              <a:rPr lang="fr-FR" sz="4800" b="1" u="sng" dirty="0"/>
            </a:br>
            <a:br>
              <a:rPr lang="fr-FR" sz="4800" b="1" u="sng" dirty="0"/>
            </a:br>
            <a:r>
              <a:rPr lang="fr-FR" sz="4000" b="1" dirty="0"/>
              <a:t>	</a:t>
            </a:r>
            <a:r>
              <a:rPr lang="fr-FR" sz="3600" b="1" dirty="0">
                <a:solidFill>
                  <a:srgbClr val="C00000"/>
                </a:solidFill>
              </a:rPr>
              <a:t>1.2 </a:t>
            </a:r>
            <a:r>
              <a:rPr lang="mr-IN" sz="3600" b="1" dirty="0">
                <a:solidFill>
                  <a:srgbClr val="C00000"/>
                </a:solidFill>
              </a:rPr>
              <a:t>–</a:t>
            </a:r>
            <a:r>
              <a:rPr lang="fr-FR" sz="3600" b="1" dirty="0">
                <a:solidFill>
                  <a:srgbClr val="C00000"/>
                </a:solidFill>
              </a:rPr>
              <a:t> SN1</a:t>
            </a:r>
            <a:br>
              <a:rPr lang="fr-FR" sz="3600" b="1" dirty="0">
                <a:solidFill>
                  <a:srgbClr val="C00000"/>
                </a:solidFill>
              </a:rPr>
            </a:br>
            <a:r>
              <a:rPr lang="fr-FR" sz="3600" b="1" dirty="0">
                <a:solidFill>
                  <a:srgbClr val="C00000"/>
                </a:solidFill>
              </a:rPr>
              <a:t>		</a:t>
            </a:r>
            <a:r>
              <a:rPr lang="fr-FR" sz="3100" b="1" dirty="0">
                <a:solidFill>
                  <a:srgbClr val="C00000"/>
                </a:solidFill>
              </a:rPr>
              <a:t>1.2.2 - Résolution</a:t>
            </a:r>
          </a:p>
        </p:txBody>
      </p:sp>
      <p:pic>
        <p:nvPicPr>
          <p:cNvPr id="5" name="Espace réservé du contenu 4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9" t="32325" r="53065" b="39346"/>
          <a:stretch/>
        </p:blipFill>
        <p:spPr bwMode="auto">
          <a:xfrm>
            <a:off x="1141411" y="4380010"/>
            <a:ext cx="4401260" cy="17439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4241179" y="3409628"/>
            <a:ext cx="37064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err="1"/>
              <a:t>Régiosélectivité</a:t>
            </a:r>
            <a:endParaRPr lang="fr-FR" sz="3600" b="1" dirty="0"/>
          </a:p>
        </p:txBody>
      </p:sp>
      <p:pic>
        <p:nvPicPr>
          <p:cNvPr id="7" name="Espace réservé du contenu 4">
            <a:extLst>
              <a:ext uri="{FF2B5EF4-FFF2-40B4-BE49-F238E27FC236}">
                <a16:creationId xmlns:a16="http://schemas.microsoft.com/office/drawing/2014/main" id="{AEB0C742-914D-48CE-A3E0-05CB546E6759}"/>
              </a:ext>
            </a:extLst>
          </p:cNvPr>
          <p:cNvPicPr>
            <a:picLocks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35" t="32325" r="2791" b="39346"/>
          <a:stretch/>
        </p:blipFill>
        <p:spPr bwMode="auto">
          <a:xfrm>
            <a:off x="5542671" y="4380010"/>
            <a:ext cx="5504740" cy="17439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6B2880B-71BB-4A92-937C-8CFB92EDA182}"/>
              </a:ext>
            </a:extLst>
          </p:cNvPr>
          <p:cNvSpPr txBox="1"/>
          <p:nvPr/>
        </p:nvSpPr>
        <p:spPr>
          <a:xfrm>
            <a:off x="4241179" y="4698610"/>
            <a:ext cx="9638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KCN</a:t>
            </a:r>
          </a:p>
          <a:p>
            <a:r>
              <a:rPr lang="fr-FR" dirty="0">
                <a:solidFill>
                  <a:schemeClr val="bg1"/>
                </a:solidFill>
              </a:rPr>
              <a:t>MeOH</a:t>
            </a:r>
          </a:p>
        </p:txBody>
      </p:sp>
    </p:spTree>
    <p:extLst>
      <p:ext uri="{BB962C8B-B14F-4D97-AF65-F5344CB8AC3E}">
        <p14:creationId xmlns:p14="http://schemas.microsoft.com/office/powerpoint/2010/main" val="114472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7" t="38499" r="54629" b="36441"/>
          <a:stretch/>
        </p:blipFill>
        <p:spPr bwMode="auto">
          <a:xfrm>
            <a:off x="1141200" y="4381200"/>
            <a:ext cx="4288929" cy="1742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ZoneTexte 8"/>
          <p:cNvSpPr txBox="1"/>
          <p:nvPr/>
        </p:nvSpPr>
        <p:spPr>
          <a:xfrm>
            <a:off x="4240800" y="3409200"/>
            <a:ext cx="40222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/>
              <a:t>Chimiosélectivité</a:t>
            </a:r>
            <a:endParaRPr lang="fr-FR" sz="3600" b="1" dirty="0"/>
          </a:p>
        </p:txBody>
      </p:sp>
      <p:sp>
        <p:nvSpPr>
          <p:cNvPr id="10" name="Titr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>
            <a:normAutofit fontScale="90000"/>
          </a:bodyPr>
          <a:lstStyle/>
          <a:p>
            <a:r>
              <a:rPr lang="fr-FR" sz="4800" b="1" u="sng" dirty="0"/>
              <a:t>1°/ Substitutions nucléophiles :</a:t>
            </a:r>
            <a:br>
              <a:rPr lang="fr-FR" sz="4800" b="1" u="sng" dirty="0"/>
            </a:br>
            <a:br>
              <a:rPr lang="fr-FR" sz="4800" b="1" u="sng" dirty="0"/>
            </a:br>
            <a:r>
              <a:rPr lang="fr-FR" sz="4000" b="1" dirty="0"/>
              <a:t>	</a:t>
            </a:r>
            <a:r>
              <a:rPr lang="fr-FR" sz="3600" b="1" dirty="0">
                <a:solidFill>
                  <a:srgbClr val="C00000"/>
                </a:solidFill>
              </a:rPr>
              <a:t>1.2 </a:t>
            </a:r>
            <a:r>
              <a:rPr lang="mr-IN" sz="3600" b="1" dirty="0">
                <a:solidFill>
                  <a:srgbClr val="C00000"/>
                </a:solidFill>
              </a:rPr>
              <a:t>–</a:t>
            </a:r>
            <a:r>
              <a:rPr lang="fr-FR" sz="3600" b="1" dirty="0">
                <a:solidFill>
                  <a:srgbClr val="C00000"/>
                </a:solidFill>
              </a:rPr>
              <a:t> SN1</a:t>
            </a:r>
            <a:br>
              <a:rPr lang="fr-FR" sz="3600" b="1" dirty="0">
                <a:solidFill>
                  <a:srgbClr val="C00000"/>
                </a:solidFill>
              </a:rPr>
            </a:br>
            <a:r>
              <a:rPr lang="fr-FR" sz="3600" b="1" dirty="0">
                <a:solidFill>
                  <a:srgbClr val="C00000"/>
                </a:solidFill>
              </a:rPr>
              <a:t>		</a:t>
            </a:r>
            <a:r>
              <a:rPr lang="fr-FR" sz="3100" b="1" dirty="0">
                <a:solidFill>
                  <a:srgbClr val="C00000"/>
                </a:solidFill>
              </a:rPr>
              <a:t>1.2.2 - Résolution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8E4D1BD-0117-487B-8C78-1341A16C3E47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71" t="38499" r="8305" b="36441"/>
          <a:stretch/>
        </p:blipFill>
        <p:spPr bwMode="auto">
          <a:xfrm>
            <a:off x="5430128" y="4381200"/>
            <a:ext cx="5618271" cy="1742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33241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>
            <a:normAutofit fontScale="90000"/>
          </a:bodyPr>
          <a:lstStyle/>
          <a:p>
            <a:r>
              <a:rPr lang="fr-FR" sz="4800" b="1" u="sng" dirty="0"/>
              <a:t>1°/ Substitutions nucléophiles :</a:t>
            </a:r>
            <a:br>
              <a:rPr lang="fr-FR" sz="4800" b="1" u="sng" dirty="0"/>
            </a:br>
            <a:br>
              <a:rPr lang="fr-FR" sz="4800" b="1" u="sng" dirty="0"/>
            </a:br>
            <a:r>
              <a:rPr lang="fr-FR" sz="4000" b="1" dirty="0"/>
              <a:t>	</a:t>
            </a:r>
            <a:r>
              <a:rPr lang="fr-FR" sz="3600" b="1" dirty="0">
                <a:solidFill>
                  <a:srgbClr val="C00000"/>
                </a:solidFill>
              </a:rPr>
              <a:t>1.3 </a:t>
            </a:r>
            <a:r>
              <a:rPr lang="mr-IN" sz="3600" b="1" dirty="0">
                <a:solidFill>
                  <a:srgbClr val="C00000"/>
                </a:solidFill>
              </a:rPr>
              <a:t>–</a:t>
            </a:r>
            <a:r>
              <a:rPr lang="fr-FR" sz="3600" b="1" dirty="0">
                <a:solidFill>
                  <a:srgbClr val="C00000"/>
                </a:solidFill>
              </a:rPr>
              <a:t> SN2</a:t>
            </a:r>
            <a:br>
              <a:rPr lang="fr-FR" sz="3600" b="1" dirty="0">
                <a:solidFill>
                  <a:srgbClr val="C00000"/>
                </a:solidFill>
              </a:rPr>
            </a:br>
            <a:r>
              <a:rPr lang="fr-FR" sz="3600" b="1" dirty="0">
                <a:solidFill>
                  <a:srgbClr val="C00000"/>
                </a:solidFill>
              </a:rPr>
              <a:t>		</a:t>
            </a:r>
            <a:r>
              <a:rPr lang="fr-FR" sz="3100" b="1" dirty="0">
                <a:solidFill>
                  <a:srgbClr val="C00000"/>
                </a:solidFill>
              </a:rPr>
              <a:t>1.3.1 - Conditions</a:t>
            </a:r>
          </a:p>
        </p:txBody>
      </p:sp>
      <p:sp>
        <p:nvSpPr>
          <p:cNvPr id="5" name="Espace réservé du contenu 2"/>
          <p:cNvSpPr>
            <a:spLocks noGrp="1"/>
          </p:cNvSpPr>
          <p:nvPr>
            <p:ph idx="1"/>
          </p:nvPr>
        </p:nvSpPr>
        <p:spPr>
          <a:xfrm>
            <a:off x="1141413" y="3116450"/>
            <a:ext cx="9905998" cy="3124201"/>
          </a:xfrm>
        </p:spPr>
        <p:txBody>
          <a:bodyPr>
            <a:normAutofit fontScale="85000" lnSpcReduction="20000"/>
          </a:bodyPr>
          <a:lstStyle/>
          <a:p>
            <a:r>
              <a:rPr lang="fr-FR" dirty="0"/>
              <a:t>Carbone secondaire ou primaire</a:t>
            </a:r>
          </a:p>
          <a:p>
            <a:endParaRPr lang="fr-FR" dirty="0"/>
          </a:p>
          <a:p>
            <a:r>
              <a:rPr lang="fr-FR" dirty="0"/>
              <a:t>Solvant polaire Aprotique (DMSO/ DMF / THF</a:t>
            </a:r>
            <a:r>
              <a:rPr lang="mr-IN" dirty="0"/>
              <a:t>…</a:t>
            </a:r>
            <a:r>
              <a:rPr lang="fr-FR" dirty="0"/>
              <a:t>)</a:t>
            </a:r>
          </a:p>
          <a:p>
            <a:endParaRPr lang="fr-FR" dirty="0"/>
          </a:p>
          <a:p>
            <a:r>
              <a:rPr lang="fr-FR" dirty="0"/>
              <a:t>Nucléofuge moyen</a:t>
            </a:r>
          </a:p>
          <a:p>
            <a:endParaRPr lang="fr-FR" dirty="0"/>
          </a:p>
          <a:p>
            <a:r>
              <a:rPr lang="fr-FR" dirty="0"/>
              <a:t>Nucléophile Bon (Br- / I- / NC-)</a:t>
            </a:r>
          </a:p>
          <a:p>
            <a:endParaRPr lang="fr-FR" dirty="0"/>
          </a:p>
          <a:p>
            <a:r>
              <a:rPr lang="fr-FR" dirty="0"/>
              <a:t>Attaque en Anti</a:t>
            </a:r>
          </a:p>
        </p:txBody>
      </p:sp>
    </p:spTree>
    <p:extLst>
      <p:ext uri="{BB962C8B-B14F-4D97-AF65-F5344CB8AC3E}">
        <p14:creationId xmlns:p14="http://schemas.microsoft.com/office/powerpoint/2010/main" val="56431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>
            <a:normAutofit fontScale="90000"/>
          </a:bodyPr>
          <a:lstStyle/>
          <a:p>
            <a:r>
              <a:rPr lang="fr-FR" sz="4800" b="1" u="sng" dirty="0"/>
              <a:t>1°/ Substitutions nucléophiles :</a:t>
            </a:r>
            <a:br>
              <a:rPr lang="fr-FR" sz="4800" b="1" u="sng" dirty="0"/>
            </a:br>
            <a:br>
              <a:rPr lang="fr-FR" sz="4800" b="1" u="sng" dirty="0"/>
            </a:br>
            <a:r>
              <a:rPr lang="fr-FR" sz="4000" b="1" dirty="0"/>
              <a:t>	</a:t>
            </a:r>
            <a:r>
              <a:rPr lang="fr-FR" sz="3600" b="1" dirty="0">
                <a:solidFill>
                  <a:srgbClr val="C00000"/>
                </a:solidFill>
              </a:rPr>
              <a:t>1.3 </a:t>
            </a:r>
            <a:r>
              <a:rPr lang="mr-IN" sz="3600" b="1" dirty="0">
                <a:solidFill>
                  <a:srgbClr val="C00000"/>
                </a:solidFill>
              </a:rPr>
              <a:t>–</a:t>
            </a:r>
            <a:r>
              <a:rPr lang="fr-FR" sz="3600" b="1" dirty="0">
                <a:solidFill>
                  <a:srgbClr val="C00000"/>
                </a:solidFill>
              </a:rPr>
              <a:t> SN2</a:t>
            </a:r>
            <a:br>
              <a:rPr lang="fr-FR" sz="3600" b="1" dirty="0">
                <a:solidFill>
                  <a:srgbClr val="C00000"/>
                </a:solidFill>
              </a:rPr>
            </a:br>
            <a:r>
              <a:rPr lang="fr-FR" sz="3600" b="1" dirty="0">
                <a:solidFill>
                  <a:srgbClr val="C00000"/>
                </a:solidFill>
              </a:rPr>
              <a:t>		</a:t>
            </a:r>
            <a:r>
              <a:rPr lang="fr-FR" sz="3100" b="1" dirty="0">
                <a:solidFill>
                  <a:srgbClr val="C00000"/>
                </a:solidFill>
              </a:rPr>
              <a:t>1.3.2 - Résolution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86" y="3347633"/>
            <a:ext cx="8165503" cy="2845015"/>
          </a:xfrm>
          <a:prstGeom prst="rect">
            <a:avLst/>
          </a:prstGeom>
        </p:spPr>
      </p:pic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093"/>
          <a:stretch/>
        </p:blipFill>
        <p:spPr>
          <a:xfrm>
            <a:off x="552037" y="4204406"/>
            <a:ext cx="3443188" cy="1131468"/>
          </a:xfrm>
        </p:spPr>
      </p:pic>
      <p:sp>
        <p:nvSpPr>
          <p:cNvPr id="8" name="ZoneTexte 7"/>
          <p:cNvSpPr txBox="1"/>
          <p:nvPr/>
        </p:nvSpPr>
        <p:spPr>
          <a:xfrm>
            <a:off x="6431796" y="5394929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C00000"/>
                </a:solidFill>
              </a:rPr>
              <a:t>100%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8452991" y="3855826"/>
            <a:ext cx="22317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=&gt; </a:t>
            </a:r>
            <a:r>
              <a:rPr lang="fr-FR" b="1" dirty="0" err="1"/>
              <a:t>Stéréosélective</a:t>
            </a:r>
            <a:endParaRPr lang="fr-FR" b="1" dirty="0"/>
          </a:p>
        </p:txBody>
      </p:sp>
      <p:sp>
        <p:nvSpPr>
          <p:cNvPr id="12" name="ZoneTexte 11"/>
          <p:cNvSpPr txBox="1"/>
          <p:nvPr/>
        </p:nvSpPr>
        <p:spPr>
          <a:xfrm>
            <a:off x="8452991" y="4538980"/>
            <a:ext cx="23920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=&gt; Stéréospécifique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8452991" y="5189402"/>
            <a:ext cx="28023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=&gt; Inversion de Walden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3487119" y="5558734"/>
            <a:ext cx="23867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solidFill>
                  <a:schemeClr val="bg1"/>
                </a:solidFill>
              </a:rPr>
              <a:t>Etat pseudo-pentavalent</a:t>
            </a:r>
          </a:p>
        </p:txBody>
      </p:sp>
      <p:pic>
        <p:nvPicPr>
          <p:cNvPr id="10" name="Espace réservé du contenu 4">
            <a:extLst>
              <a:ext uri="{FF2B5EF4-FFF2-40B4-BE49-F238E27FC236}">
                <a16:creationId xmlns:a16="http://schemas.microsoft.com/office/drawing/2014/main" id="{884B7F86-4D80-4671-A7C2-FF4FE932D09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74" r="19898"/>
          <a:stretch/>
        </p:blipFill>
        <p:spPr>
          <a:xfrm>
            <a:off x="3882683" y="4204406"/>
            <a:ext cx="2549113" cy="1131468"/>
          </a:xfrm>
          <a:prstGeom prst="rect">
            <a:avLst/>
          </a:prstGeom>
        </p:spPr>
      </p:pic>
      <p:pic>
        <p:nvPicPr>
          <p:cNvPr id="15" name="Espace réservé du contenu 4">
            <a:extLst>
              <a:ext uri="{FF2B5EF4-FFF2-40B4-BE49-F238E27FC236}">
                <a16:creationId xmlns:a16="http://schemas.microsoft.com/office/drawing/2014/main" id="{59F9F6F1-73B1-4AB3-955F-1969DB00AC4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101"/>
          <a:stretch/>
        </p:blipFill>
        <p:spPr>
          <a:xfrm>
            <a:off x="6431795" y="4204406"/>
            <a:ext cx="1460641" cy="113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301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>
            <a:normAutofit fontScale="90000"/>
          </a:bodyPr>
          <a:lstStyle/>
          <a:p>
            <a:r>
              <a:rPr lang="fr-FR" sz="4800" b="1" u="sng" dirty="0"/>
              <a:t>1°/ Substitutions nucléophiles :</a:t>
            </a:r>
            <a:br>
              <a:rPr lang="fr-FR" sz="4800" b="1" u="sng" dirty="0"/>
            </a:br>
            <a:br>
              <a:rPr lang="fr-FR" sz="4800" b="1" u="sng" dirty="0"/>
            </a:br>
            <a:r>
              <a:rPr lang="fr-FR" sz="4000" b="1" dirty="0"/>
              <a:t>	</a:t>
            </a:r>
            <a:r>
              <a:rPr lang="fr-FR" sz="3600" b="1" dirty="0">
                <a:solidFill>
                  <a:srgbClr val="C00000"/>
                </a:solidFill>
              </a:rPr>
              <a:t>1.3 </a:t>
            </a:r>
            <a:r>
              <a:rPr lang="mr-IN" sz="3600" b="1" dirty="0">
                <a:solidFill>
                  <a:srgbClr val="C00000"/>
                </a:solidFill>
              </a:rPr>
              <a:t>–</a:t>
            </a:r>
            <a:r>
              <a:rPr lang="fr-FR" sz="3600" b="1" dirty="0">
                <a:solidFill>
                  <a:srgbClr val="C00000"/>
                </a:solidFill>
              </a:rPr>
              <a:t> SN2</a:t>
            </a:r>
            <a:br>
              <a:rPr lang="fr-FR" sz="3600" b="1" dirty="0">
                <a:solidFill>
                  <a:srgbClr val="C00000"/>
                </a:solidFill>
              </a:rPr>
            </a:br>
            <a:r>
              <a:rPr lang="fr-FR" sz="3600" b="1" dirty="0">
                <a:solidFill>
                  <a:srgbClr val="C00000"/>
                </a:solidFill>
              </a:rPr>
              <a:t>		</a:t>
            </a:r>
            <a:r>
              <a:rPr lang="fr-FR" sz="3100" b="1" dirty="0">
                <a:solidFill>
                  <a:srgbClr val="C00000"/>
                </a:solidFill>
              </a:rPr>
              <a:t>1.3.2 - Résolution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5267" y="2557461"/>
            <a:ext cx="4352143" cy="414709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006"/>
          <a:stretch/>
        </p:blipFill>
        <p:spPr>
          <a:xfrm>
            <a:off x="7424510" y="2769006"/>
            <a:ext cx="2893655" cy="930798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45496" y="3173518"/>
            <a:ext cx="600837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X dans le plan en haut </a:t>
            </a:r>
            <a:r>
              <a:rPr lang="fr-FR" dirty="0">
                <a:sym typeface="Wingdings" panose="05000000000000000000" pitchFamily="2" charset="2"/>
              </a:rPr>
              <a:t></a:t>
            </a:r>
            <a:r>
              <a:rPr lang="fr-FR" dirty="0"/>
              <a:t>   Nu dans le plan en bas</a:t>
            </a:r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X en avant </a:t>
            </a:r>
            <a:r>
              <a:rPr lang="fr-FR" dirty="0">
                <a:sym typeface="Wingdings" panose="05000000000000000000" pitchFamily="2" charset="2"/>
              </a:rPr>
              <a:t></a:t>
            </a:r>
            <a:r>
              <a:rPr lang="fr-FR" dirty="0"/>
              <a:t> Nu en arrière</a:t>
            </a:r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X en arrière </a:t>
            </a:r>
            <a:r>
              <a:rPr lang="fr-FR" dirty="0">
                <a:sym typeface="Wingdings" panose="05000000000000000000" pitchFamily="2" charset="2"/>
              </a:rPr>
              <a:t></a:t>
            </a:r>
            <a:r>
              <a:rPr lang="fr-FR" dirty="0"/>
              <a:t> Nu en avant</a:t>
            </a:r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X dans le plan a gauche </a:t>
            </a:r>
            <a:r>
              <a:rPr lang="fr-FR" dirty="0">
                <a:sym typeface="Wingdings" panose="05000000000000000000" pitchFamily="2" charset="2"/>
              </a:rPr>
              <a:t></a:t>
            </a:r>
            <a:r>
              <a:rPr lang="fr-FR" dirty="0"/>
              <a:t> Nu dans le plan a droite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6C4A5DEB-65F5-4006-B8EC-8B9C8407819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95" b="51207"/>
          <a:stretch/>
        </p:blipFill>
        <p:spPr>
          <a:xfrm>
            <a:off x="7424510" y="3699804"/>
            <a:ext cx="2893655" cy="88626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9D5A4D3-B61B-4923-B138-BF4A5427936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793" b="26212"/>
          <a:stretch/>
        </p:blipFill>
        <p:spPr>
          <a:xfrm>
            <a:off x="7424510" y="4586068"/>
            <a:ext cx="2893655" cy="930798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3908F6D7-0339-4AD5-9994-9F92D6A8B75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788"/>
          <a:stretch/>
        </p:blipFill>
        <p:spPr>
          <a:xfrm>
            <a:off x="7424510" y="5516866"/>
            <a:ext cx="2893655" cy="976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617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>
            <a:normAutofit fontScale="90000"/>
          </a:bodyPr>
          <a:lstStyle/>
          <a:p>
            <a:r>
              <a:rPr lang="fr-FR" sz="4800" b="1" u="sng" dirty="0"/>
              <a:t>1°/ Substitutions nucléophiles :</a:t>
            </a:r>
            <a:br>
              <a:rPr lang="fr-FR" sz="4800" b="1" u="sng" dirty="0"/>
            </a:br>
            <a:br>
              <a:rPr lang="fr-FR" sz="4800" b="1" u="sng" dirty="0"/>
            </a:br>
            <a:r>
              <a:rPr lang="fr-FR" sz="4000" b="1" dirty="0"/>
              <a:t>	</a:t>
            </a:r>
            <a:r>
              <a:rPr lang="fr-FR" sz="3600" b="1" dirty="0">
                <a:solidFill>
                  <a:srgbClr val="C00000"/>
                </a:solidFill>
              </a:rPr>
              <a:t>1.3 </a:t>
            </a:r>
            <a:r>
              <a:rPr lang="mr-IN" sz="3600" b="1" dirty="0">
                <a:solidFill>
                  <a:srgbClr val="C00000"/>
                </a:solidFill>
              </a:rPr>
              <a:t>–</a:t>
            </a:r>
            <a:r>
              <a:rPr lang="fr-FR" sz="3600" b="1" dirty="0">
                <a:solidFill>
                  <a:srgbClr val="C00000"/>
                </a:solidFill>
              </a:rPr>
              <a:t> SN2</a:t>
            </a:r>
            <a:br>
              <a:rPr lang="fr-FR" sz="3600" b="1" dirty="0">
                <a:solidFill>
                  <a:srgbClr val="C00000"/>
                </a:solidFill>
              </a:rPr>
            </a:br>
            <a:r>
              <a:rPr lang="fr-FR" sz="3600" b="1" dirty="0">
                <a:solidFill>
                  <a:srgbClr val="C00000"/>
                </a:solidFill>
              </a:rPr>
              <a:t>		</a:t>
            </a:r>
            <a:r>
              <a:rPr lang="fr-FR" sz="3100" b="1" dirty="0">
                <a:solidFill>
                  <a:srgbClr val="C00000"/>
                </a:solidFill>
              </a:rPr>
              <a:t>1.3.2 - Résolution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241179" y="3409628"/>
            <a:ext cx="37064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err="1"/>
              <a:t>Régiosélectivité</a:t>
            </a:r>
            <a:endParaRPr lang="fr-FR" sz="3600" b="1" dirty="0"/>
          </a:p>
        </p:txBody>
      </p:sp>
      <p:pic>
        <p:nvPicPr>
          <p:cNvPr id="6" name="Image 5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1" t="35593" r="53091" b="33172"/>
          <a:stretch/>
        </p:blipFill>
        <p:spPr bwMode="auto">
          <a:xfrm>
            <a:off x="1141199" y="4381200"/>
            <a:ext cx="4443675" cy="1742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BEFD09C-18A8-4756-9EF2-48D72978FB3E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09" t="35593" r="3200" b="33172"/>
          <a:stretch/>
        </p:blipFill>
        <p:spPr bwMode="auto">
          <a:xfrm>
            <a:off x="5584873" y="4381200"/>
            <a:ext cx="5463525" cy="1742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38165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>
            <a:normAutofit fontScale="90000"/>
          </a:bodyPr>
          <a:lstStyle/>
          <a:p>
            <a:r>
              <a:rPr lang="fr-FR" sz="4800" b="1" u="sng" dirty="0"/>
              <a:t>1°/ Substitutions nucléophiles :</a:t>
            </a:r>
            <a:br>
              <a:rPr lang="fr-FR" sz="4800" b="1" u="sng" dirty="0"/>
            </a:br>
            <a:br>
              <a:rPr lang="fr-FR" sz="4800" b="1" u="sng" dirty="0"/>
            </a:br>
            <a:r>
              <a:rPr lang="fr-FR" sz="4000" b="1" dirty="0"/>
              <a:t>	</a:t>
            </a:r>
            <a:r>
              <a:rPr lang="fr-FR" sz="3600" b="1" dirty="0">
                <a:solidFill>
                  <a:srgbClr val="C00000"/>
                </a:solidFill>
              </a:rPr>
              <a:t>1.3 </a:t>
            </a:r>
            <a:r>
              <a:rPr lang="mr-IN" sz="3600" b="1" dirty="0">
                <a:solidFill>
                  <a:srgbClr val="C00000"/>
                </a:solidFill>
              </a:rPr>
              <a:t>–</a:t>
            </a:r>
            <a:r>
              <a:rPr lang="fr-FR" sz="3600" b="1" dirty="0">
                <a:solidFill>
                  <a:srgbClr val="C00000"/>
                </a:solidFill>
              </a:rPr>
              <a:t> SN2</a:t>
            </a:r>
            <a:br>
              <a:rPr lang="fr-FR" sz="3600" b="1" dirty="0">
                <a:solidFill>
                  <a:srgbClr val="C00000"/>
                </a:solidFill>
              </a:rPr>
            </a:br>
            <a:r>
              <a:rPr lang="fr-FR" sz="3600" b="1" dirty="0">
                <a:solidFill>
                  <a:srgbClr val="C00000"/>
                </a:solidFill>
              </a:rPr>
              <a:t>		</a:t>
            </a:r>
            <a:r>
              <a:rPr lang="fr-FR" sz="3100" b="1" dirty="0">
                <a:solidFill>
                  <a:srgbClr val="C00000"/>
                </a:solidFill>
              </a:rPr>
              <a:t>1.3.2 - Résolution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240800" y="3409200"/>
            <a:ext cx="40222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/>
              <a:t>Chimiosélectivité</a:t>
            </a:r>
            <a:endParaRPr lang="fr-FR" sz="3600" b="1" dirty="0"/>
          </a:p>
        </p:txBody>
      </p:sp>
      <p:pic>
        <p:nvPicPr>
          <p:cNvPr id="6" name="Image 5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80" t="43584" r="57633" b="38983"/>
          <a:stretch/>
        </p:blipFill>
        <p:spPr bwMode="auto">
          <a:xfrm>
            <a:off x="1141200" y="4381200"/>
            <a:ext cx="4156514" cy="1742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CED0B85-1811-41E0-A9DD-8CC23C2DA43A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7" t="43584" r="11164" b="38983"/>
          <a:stretch/>
        </p:blipFill>
        <p:spPr bwMode="auto">
          <a:xfrm>
            <a:off x="5297714" y="4381200"/>
            <a:ext cx="5750686" cy="1742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33079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7B60BDF8-4385-488F-A9E4-677739742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2°/ éliminations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5F61CA-7547-4CFF-A2D2-6C42924EF6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un poil plus compliqué</a:t>
            </a:r>
          </a:p>
        </p:txBody>
      </p:sp>
    </p:spTree>
    <p:extLst>
      <p:ext uri="{BB962C8B-B14F-4D97-AF65-F5344CB8AC3E}">
        <p14:creationId xmlns:p14="http://schemas.microsoft.com/office/powerpoint/2010/main" val="4126477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616F09C2-AB34-4059-8C5A-FA7AE094B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/>
              <a:t>Sommaire </a:t>
            </a: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8BA898C7-DBB9-49F7-8D68-CEE25D9E09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2666999"/>
            <a:ext cx="9905998" cy="3930749"/>
          </a:xfrm>
        </p:spPr>
        <p:txBody>
          <a:bodyPr/>
          <a:lstStyle/>
          <a:p>
            <a:r>
              <a:rPr lang="fr-FR" sz="2400" dirty="0"/>
              <a:t>1.1 Sn1</a:t>
            </a:r>
          </a:p>
          <a:p>
            <a:pPr lvl="1"/>
            <a:r>
              <a:rPr lang="fr-FR" sz="2000" dirty="0"/>
              <a:t>1.1.1 Conditions</a:t>
            </a:r>
          </a:p>
          <a:p>
            <a:pPr lvl="1"/>
            <a:r>
              <a:rPr lang="fr-FR" sz="2000" dirty="0"/>
              <a:t>1.1.2 Résolution</a:t>
            </a:r>
          </a:p>
          <a:p>
            <a:r>
              <a:rPr lang="fr-FR" sz="2400" dirty="0"/>
              <a:t>1.2 Sn 2</a:t>
            </a:r>
          </a:p>
          <a:p>
            <a:pPr lvl="1"/>
            <a:r>
              <a:rPr lang="fr-FR" sz="2000" dirty="0"/>
              <a:t>1.2.1 Conditions</a:t>
            </a:r>
          </a:p>
          <a:p>
            <a:pPr lvl="1"/>
            <a:r>
              <a:rPr lang="fr-FR" sz="2000" dirty="0"/>
              <a:t>1.2.2 Résolution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68084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>
            <a:normAutofit fontScale="90000"/>
          </a:bodyPr>
          <a:lstStyle/>
          <a:p>
            <a:r>
              <a:rPr lang="fr-FR" sz="4800" b="1" u="sng" dirty="0"/>
              <a:t>2°/ éliminations :</a:t>
            </a:r>
            <a:br>
              <a:rPr lang="fr-FR" sz="4800" b="1" u="sng" dirty="0"/>
            </a:br>
            <a:br>
              <a:rPr lang="fr-FR" sz="4800" b="1" u="sng" dirty="0"/>
            </a:br>
            <a:r>
              <a:rPr lang="fr-FR" sz="4000" b="1" dirty="0"/>
              <a:t>	</a:t>
            </a:r>
            <a:r>
              <a:rPr lang="fr-FR" sz="3600" b="1" dirty="0">
                <a:solidFill>
                  <a:srgbClr val="C00000"/>
                </a:solidFill>
              </a:rPr>
              <a:t>2.1 </a:t>
            </a:r>
            <a:r>
              <a:rPr lang="mr-IN" sz="3600" b="1" dirty="0">
                <a:solidFill>
                  <a:srgbClr val="C00000"/>
                </a:solidFill>
              </a:rPr>
              <a:t>–</a:t>
            </a:r>
            <a:r>
              <a:rPr lang="fr-FR" sz="3600" b="1" dirty="0">
                <a:solidFill>
                  <a:srgbClr val="C00000"/>
                </a:solidFill>
              </a:rPr>
              <a:t> E1</a:t>
            </a:r>
            <a:br>
              <a:rPr lang="fr-FR" sz="3600" b="1" dirty="0">
                <a:solidFill>
                  <a:srgbClr val="C00000"/>
                </a:solidFill>
              </a:rPr>
            </a:br>
            <a:r>
              <a:rPr lang="fr-FR" sz="3600" b="1" dirty="0">
                <a:solidFill>
                  <a:srgbClr val="C00000"/>
                </a:solidFill>
              </a:rPr>
              <a:t>		</a:t>
            </a:r>
            <a:r>
              <a:rPr lang="fr-FR" sz="3100" b="1" dirty="0">
                <a:solidFill>
                  <a:srgbClr val="C00000"/>
                </a:solidFill>
              </a:rPr>
              <a:t>2.1.1 - Conditions</a:t>
            </a:r>
          </a:p>
        </p:txBody>
      </p:sp>
      <p:sp>
        <p:nvSpPr>
          <p:cNvPr id="9" name="Espace réservé du contenu 2"/>
          <p:cNvSpPr txBox="1">
            <a:spLocks/>
          </p:cNvSpPr>
          <p:nvPr/>
        </p:nvSpPr>
        <p:spPr>
          <a:xfrm>
            <a:off x="1141413" y="3116450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20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Carbone secondaire ou tertiaire</a:t>
            </a:r>
          </a:p>
          <a:p>
            <a:endParaRPr lang="fr-FR" dirty="0"/>
          </a:p>
          <a:p>
            <a:r>
              <a:rPr lang="fr-FR" dirty="0"/>
              <a:t>Solvant polaire </a:t>
            </a:r>
            <a:r>
              <a:rPr lang="fr-FR" dirty="0" err="1"/>
              <a:t>protique</a:t>
            </a:r>
            <a:r>
              <a:rPr lang="fr-FR" dirty="0"/>
              <a:t> (Acide / Eau / Alcools</a:t>
            </a:r>
            <a:r>
              <a:rPr lang="mr-IN" dirty="0"/>
              <a:t>…</a:t>
            </a:r>
            <a:r>
              <a:rPr lang="fr-FR" dirty="0"/>
              <a:t>)</a:t>
            </a:r>
          </a:p>
          <a:p>
            <a:endParaRPr lang="fr-FR" dirty="0"/>
          </a:p>
          <a:p>
            <a:r>
              <a:rPr lang="fr-FR" dirty="0"/>
              <a:t>Nucléofuge Bon (-Br / -I</a:t>
            </a:r>
            <a:r>
              <a:rPr lang="mr-IN" dirty="0"/>
              <a:t>…</a:t>
            </a:r>
            <a:r>
              <a:rPr lang="fr-FR" dirty="0"/>
              <a:t>)</a:t>
            </a:r>
          </a:p>
          <a:p>
            <a:endParaRPr lang="fr-FR" dirty="0"/>
          </a:p>
          <a:p>
            <a:r>
              <a:rPr lang="fr-FR" dirty="0"/>
              <a:t>Base moyenne à forte</a:t>
            </a:r>
          </a:p>
          <a:p>
            <a:endParaRPr lang="fr-FR" dirty="0"/>
          </a:p>
          <a:p>
            <a:r>
              <a:rPr lang="fr-FR" dirty="0"/>
              <a:t>Chauffage </a:t>
            </a:r>
            <a:r>
              <a:rPr lang="fr-FR" dirty="0" err="1">
                <a:effectLst/>
              </a:rPr>
              <a:t>Δ</a:t>
            </a:r>
            <a:r>
              <a:rPr lang="fr-FR" dirty="0">
                <a:effectLst/>
              </a:rPr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8322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>
            <a:normAutofit fontScale="90000"/>
          </a:bodyPr>
          <a:lstStyle/>
          <a:p>
            <a:r>
              <a:rPr lang="fr-FR" sz="4800" b="1" u="sng" dirty="0"/>
              <a:t>2°/ éliminations :</a:t>
            </a:r>
            <a:br>
              <a:rPr lang="fr-FR" sz="4800" b="1" u="sng" dirty="0"/>
            </a:br>
            <a:br>
              <a:rPr lang="fr-FR" sz="4800" b="1" u="sng" dirty="0"/>
            </a:br>
            <a:r>
              <a:rPr lang="fr-FR" sz="4000" b="1" dirty="0"/>
              <a:t>	</a:t>
            </a:r>
            <a:r>
              <a:rPr lang="fr-FR" sz="3600" b="1" dirty="0">
                <a:solidFill>
                  <a:srgbClr val="C00000"/>
                </a:solidFill>
              </a:rPr>
              <a:t>2.1 </a:t>
            </a:r>
            <a:r>
              <a:rPr lang="mr-IN" sz="3600" b="1" dirty="0">
                <a:solidFill>
                  <a:srgbClr val="C00000"/>
                </a:solidFill>
              </a:rPr>
              <a:t>–</a:t>
            </a:r>
            <a:r>
              <a:rPr lang="fr-FR" sz="3600" b="1" dirty="0">
                <a:solidFill>
                  <a:srgbClr val="C00000"/>
                </a:solidFill>
              </a:rPr>
              <a:t> E1</a:t>
            </a:r>
            <a:br>
              <a:rPr lang="fr-FR" sz="3600" b="1" dirty="0">
                <a:solidFill>
                  <a:srgbClr val="C00000"/>
                </a:solidFill>
              </a:rPr>
            </a:br>
            <a:r>
              <a:rPr lang="fr-FR" sz="3600" b="1" dirty="0">
                <a:solidFill>
                  <a:srgbClr val="C00000"/>
                </a:solidFill>
              </a:rPr>
              <a:t>		</a:t>
            </a:r>
            <a:r>
              <a:rPr lang="fr-FR" sz="3100" b="1" dirty="0">
                <a:solidFill>
                  <a:srgbClr val="C00000"/>
                </a:solidFill>
              </a:rPr>
              <a:t>2.1.1 - Conditions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85" y="3067655"/>
            <a:ext cx="8679049" cy="3642455"/>
          </a:xfrm>
          <a:prstGeom prst="rect">
            <a:avLst/>
          </a:prstGeom>
        </p:spPr>
      </p:pic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431"/>
          <a:stretch/>
        </p:blipFill>
        <p:spPr>
          <a:xfrm>
            <a:off x="356463" y="3067655"/>
            <a:ext cx="2541482" cy="3642455"/>
          </a:xfrm>
        </p:spPr>
      </p:pic>
      <p:sp>
        <p:nvSpPr>
          <p:cNvPr id="9" name="ZoneTexte 8"/>
          <p:cNvSpPr txBox="1"/>
          <p:nvPr/>
        </p:nvSpPr>
        <p:spPr>
          <a:xfrm>
            <a:off x="8818539" y="3871324"/>
            <a:ext cx="34724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=&gt; </a:t>
            </a:r>
            <a:r>
              <a:rPr lang="fr-FR" b="1" dirty="0" err="1"/>
              <a:t>Stéréosélective</a:t>
            </a:r>
            <a:r>
              <a:rPr lang="fr-FR" b="1" dirty="0"/>
              <a:t> (Alcène E)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8818538" y="5106051"/>
            <a:ext cx="31886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Symbol" charset="2"/>
              <a:buChar char="Þ"/>
            </a:pPr>
            <a:r>
              <a:rPr lang="fr-FR" b="1" dirty="0" err="1"/>
              <a:t>Régiosélective</a:t>
            </a:r>
            <a:r>
              <a:rPr lang="fr-FR" b="1" dirty="0"/>
              <a:t>  (Zaitsev)</a:t>
            </a:r>
          </a:p>
        </p:txBody>
      </p:sp>
      <p:pic>
        <p:nvPicPr>
          <p:cNvPr id="7" name="Espace réservé du contenu 4">
            <a:extLst>
              <a:ext uri="{FF2B5EF4-FFF2-40B4-BE49-F238E27FC236}">
                <a16:creationId xmlns:a16="http://schemas.microsoft.com/office/drawing/2014/main" id="{AC6CB99E-7AD0-43E3-963E-A92042D6C59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69" r="49296"/>
          <a:stretch/>
        </p:blipFill>
        <p:spPr>
          <a:xfrm>
            <a:off x="2897945" y="3067655"/>
            <a:ext cx="1674055" cy="3642455"/>
          </a:xfrm>
          <a:prstGeom prst="rect">
            <a:avLst/>
          </a:prstGeom>
        </p:spPr>
      </p:pic>
      <p:pic>
        <p:nvPicPr>
          <p:cNvPr id="8" name="Espace réservé du contenu 4">
            <a:extLst>
              <a:ext uri="{FF2B5EF4-FFF2-40B4-BE49-F238E27FC236}">
                <a16:creationId xmlns:a16="http://schemas.microsoft.com/office/drawing/2014/main" id="{EE43AFBC-20F6-4EE5-AE6C-13A45AB8DEE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04" b="51361"/>
          <a:stretch/>
        </p:blipFill>
        <p:spPr>
          <a:xfrm>
            <a:off x="4571999" y="3067655"/>
            <a:ext cx="4098469" cy="1771631"/>
          </a:xfrm>
          <a:prstGeom prst="rect">
            <a:avLst/>
          </a:prstGeom>
        </p:spPr>
      </p:pic>
      <p:pic>
        <p:nvPicPr>
          <p:cNvPr id="10" name="Espace réservé du contenu 4">
            <a:extLst>
              <a:ext uri="{FF2B5EF4-FFF2-40B4-BE49-F238E27FC236}">
                <a16:creationId xmlns:a16="http://schemas.microsoft.com/office/drawing/2014/main" id="{F7563FBC-ECD8-494F-B2BE-0B4F20F554C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04" t="48638"/>
          <a:stretch/>
        </p:blipFill>
        <p:spPr>
          <a:xfrm>
            <a:off x="4571999" y="4839286"/>
            <a:ext cx="4098469" cy="1870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3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>
            <a:normAutofit fontScale="90000"/>
          </a:bodyPr>
          <a:lstStyle/>
          <a:p>
            <a:r>
              <a:rPr lang="fr-FR" sz="4800" b="1" u="sng" dirty="0"/>
              <a:t>2°/ éliminations :</a:t>
            </a:r>
            <a:br>
              <a:rPr lang="fr-FR" sz="4800" b="1" u="sng" dirty="0"/>
            </a:br>
            <a:br>
              <a:rPr lang="fr-FR" sz="4800" b="1" u="sng" dirty="0"/>
            </a:br>
            <a:r>
              <a:rPr lang="fr-FR" sz="4000" b="1" dirty="0"/>
              <a:t>	</a:t>
            </a:r>
            <a:r>
              <a:rPr lang="fr-FR" sz="3600" b="1" dirty="0">
                <a:solidFill>
                  <a:srgbClr val="C00000"/>
                </a:solidFill>
              </a:rPr>
              <a:t>2.1 </a:t>
            </a:r>
            <a:r>
              <a:rPr lang="mr-IN" sz="3600" b="1" dirty="0">
                <a:solidFill>
                  <a:srgbClr val="C00000"/>
                </a:solidFill>
              </a:rPr>
              <a:t>–</a:t>
            </a:r>
            <a:r>
              <a:rPr lang="fr-FR" sz="3600" b="1" dirty="0">
                <a:solidFill>
                  <a:srgbClr val="C00000"/>
                </a:solidFill>
              </a:rPr>
              <a:t> E1</a:t>
            </a:r>
            <a:br>
              <a:rPr lang="fr-FR" sz="3600" b="1" dirty="0">
                <a:solidFill>
                  <a:srgbClr val="C00000"/>
                </a:solidFill>
              </a:rPr>
            </a:br>
            <a:r>
              <a:rPr lang="fr-FR" sz="3600" b="1" dirty="0">
                <a:solidFill>
                  <a:srgbClr val="C00000"/>
                </a:solidFill>
              </a:rPr>
              <a:t>		</a:t>
            </a:r>
            <a:r>
              <a:rPr lang="fr-FR" sz="3100" b="1" dirty="0">
                <a:solidFill>
                  <a:srgbClr val="C00000"/>
                </a:solidFill>
              </a:rPr>
              <a:t>2.1.1 - résolution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096"/>
          <a:stretch/>
        </p:blipFill>
        <p:spPr>
          <a:xfrm>
            <a:off x="250475" y="3474406"/>
            <a:ext cx="3491531" cy="232820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6777682" y="4215539"/>
            <a:ext cx="54578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Respecter la règle de Zaitsev et obtenir l’alcène le plus substitué et de configuration E !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66F5E76-931D-4E83-ABA2-DF8568EDF99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04"/>
          <a:stretch/>
        </p:blipFill>
        <p:spPr>
          <a:xfrm>
            <a:off x="3742005" y="3474406"/>
            <a:ext cx="3108245" cy="2328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127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>
            <a:normAutofit fontScale="90000"/>
          </a:bodyPr>
          <a:lstStyle/>
          <a:p>
            <a:r>
              <a:rPr lang="fr-FR" sz="4800" b="1" u="sng" dirty="0"/>
              <a:t>2°/ éliminations :</a:t>
            </a:r>
            <a:br>
              <a:rPr lang="fr-FR" sz="4800" b="1" u="sng" dirty="0"/>
            </a:br>
            <a:br>
              <a:rPr lang="fr-FR" sz="4800" b="1" u="sng" dirty="0"/>
            </a:br>
            <a:r>
              <a:rPr lang="fr-FR" sz="4000" b="1" dirty="0"/>
              <a:t>	</a:t>
            </a:r>
            <a:r>
              <a:rPr lang="fr-FR" sz="3600" b="1" dirty="0">
                <a:solidFill>
                  <a:srgbClr val="C00000"/>
                </a:solidFill>
              </a:rPr>
              <a:t>2.2 </a:t>
            </a:r>
            <a:r>
              <a:rPr lang="mr-IN" sz="3600" b="1" dirty="0">
                <a:solidFill>
                  <a:srgbClr val="C00000"/>
                </a:solidFill>
              </a:rPr>
              <a:t>–</a:t>
            </a:r>
            <a:r>
              <a:rPr lang="fr-FR" sz="3600" b="1" dirty="0">
                <a:solidFill>
                  <a:srgbClr val="C00000"/>
                </a:solidFill>
              </a:rPr>
              <a:t> E2</a:t>
            </a:r>
            <a:br>
              <a:rPr lang="fr-FR" sz="3600" b="1" dirty="0">
                <a:solidFill>
                  <a:srgbClr val="C00000"/>
                </a:solidFill>
              </a:rPr>
            </a:br>
            <a:r>
              <a:rPr lang="fr-FR" sz="3600" b="1" dirty="0">
                <a:solidFill>
                  <a:srgbClr val="C00000"/>
                </a:solidFill>
              </a:rPr>
              <a:t>		</a:t>
            </a:r>
            <a:r>
              <a:rPr lang="fr-FR" sz="3100" b="1" dirty="0">
                <a:solidFill>
                  <a:srgbClr val="C00000"/>
                </a:solidFill>
              </a:rPr>
              <a:t>2.2.1 - Conditions</a:t>
            </a:r>
          </a:p>
        </p:txBody>
      </p:sp>
      <p:sp>
        <p:nvSpPr>
          <p:cNvPr id="5" name="Espace réservé du contenu 2"/>
          <p:cNvSpPr txBox="1">
            <a:spLocks/>
          </p:cNvSpPr>
          <p:nvPr/>
        </p:nvSpPr>
        <p:spPr>
          <a:xfrm>
            <a:off x="1141413" y="3116450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20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Carbone primaire, secondaire ou tertiaire (</a:t>
            </a:r>
            <a:r>
              <a:rPr lang="fr-FR" i="1" dirty="0"/>
              <a:t>mais pas favorisé</a:t>
            </a:r>
            <a:r>
              <a:rPr lang="fr-FR" dirty="0"/>
              <a:t>) !!!!!!!</a:t>
            </a:r>
          </a:p>
          <a:p>
            <a:endParaRPr lang="fr-FR" dirty="0"/>
          </a:p>
          <a:p>
            <a:r>
              <a:rPr lang="fr-FR" dirty="0"/>
              <a:t>Solvant polaire Aprotique (DMSO/ DMF / THF</a:t>
            </a:r>
            <a:r>
              <a:rPr lang="mr-IN" dirty="0"/>
              <a:t>…</a:t>
            </a:r>
            <a:r>
              <a:rPr lang="fr-FR" dirty="0"/>
              <a:t>)</a:t>
            </a:r>
          </a:p>
          <a:p>
            <a:endParaRPr lang="fr-FR" dirty="0"/>
          </a:p>
          <a:p>
            <a:r>
              <a:rPr lang="fr-FR" dirty="0"/>
              <a:t>Nucléofuge moyen (-Cl</a:t>
            </a:r>
            <a:r>
              <a:rPr lang="mr-IN" dirty="0"/>
              <a:t>…</a:t>
            </a:r>
            <a:r>
              <a:rPr lang="fr-FR" dirty="0"/>
              <a:t>)</a:t>
            </a:r>
          </a:p>
          <a:p>
            <a:endParaRPr lang="fr-FR" dirty="0"/>
          </a:p>
          <a:p>
            <a:r>
              <a:rPr lang="fr-FR" dirty="0"/>
              <a:t>Base forte (</a:t>
            </a:r>
            <a:r>
              <a:rPr lang="fr-FR" dirty="0" err="1"/>
              <a:t>tBuOK</a:t>
            </a:r>
            <a:r>
              <a:rPr lang="fr-FR" dirty="0"/>
              <a:t> / LDA</a:t>
            </a:r>
            <a:r>
              <a:rPr lang="mr-IN" dirty="0"/>
              <a:t>…</a:t>
            </a:r>
            <a:r>
              <a:rPr lang="fr-FR" dirty="0"/>
              <a:t>) et non nucléophile si possible, chaleur facultative</a:t>
            </a:r>
          </a:p>
          <a:p>
            <a:endParaRPr lang="fr-FR" dirty="0"/>
          </a:p>
          <a:p>
            <a:r>
              <a:rPr lang="fr-FR" dirty="0"/>
              <a:t>Attaque du H en antipériplanaire ! ++++</a:t>
            </a:r>
          </a:p>
        </p:txBody>
      </p:sp>
    </p:spTree>
    <p:extLst>
      <p:ext uri="{BB962C8B-B14F-4D97-AF65-F5344CB8AC3E}">
        <p14:creationId xmlns:p14="http://schemas.microsoft.com/office/powerpoint/2010/main" val="567922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4800" b="1" u="sng" dirty="0"/>
              <a:t>2°/ éliminations :</a:t>
            </a:r>
            <a:br>
              <a:rPr lang="fr-FR" sz="4800" b="1" u="sng" dirty="0"/>
            </a:br>
            <a:br>
              <a:rPr lang="fr-FR" sz="4800" b="1" u="sng" dirty="0"/>
            </a:br>
            <a:r>
              <a:rPr lang="fr-FR" sz="4000" b="1" dirty="0"/>
              <a:t>	</a:t>
            </a:r>
            <a:r>
              <a:rPr lang="fr-FR" sz="3600" b="1" dirty="0">
                <a:solidFill>
                  <a:srgbClr val="C00000"/>
                </a:solidFill>
              </a:rPr>
              <a:t>2.2 </a:t>
            </a:r>
            <a:r>
              <a:rPr lang="mr-IN" sz="3600" b="1" dirty="0">
                <a:solidFill>
                  <a:srgbClr val="C00000"/>
                </a:solidFill>
              </a:rPr>
              <a:t>–</a:t>
            </a:r>
            <a:r>
              <a:rPr lang="fr-FR" sz="3600" b="1" dirty="0">
                <a:solidFill>
                  <a:srgbClr val="C00000"/>
                </a:solidFill>
              </a:rPr>
              <a:t> E2</a:t>
            </a:r>
            <a:br>
              <a:rPr lang="fr-FR" sz="3600" b="1" dirty="0">
                <a:solidFill>
                  <a:srgbClr val="C00000"/>
                </a:solidFill>
              </a:rPr>
            </a:br>
            <a:r>
              <a:rPr lang="fr-FR" sz="3600" b="1" dirty="0">
                <a:solidFill>
                  <a:srgbClr val="C00000"/>
                </a:solidFill>
              </a:rPr>
              <a:t>		</a:t>
            </a:r>
            <a:r>
              <a:rPr lang="fr-FR" sz="3100" b="1" dirty="0">
                <a:solidFill>
                  <a:srgbClr val="C00000"/>
                </a:solidFill>
              </a:rPr>
              <a:t>2.2.2 - Résolution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82" y="3528847"/>
            <a:ext cx="8059118" cy="2112302"/>
          </a:xfrm>
          <a:prstGeom prst="rect">
            <a:avLst/>
          </a:prstGeom>
        </p:spPr>
      </p:pic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375"/>
          <a:stretch/>
        </p:blipFill>
        <p:spPr>
          <a:xfrm>
            <a:off x="356027" y="3859075"/>
            <a:ext cx="2738865" cy="1264188"/>
          </a:xfrm>
        </p:spPr>
      </p:pic>
      <p:sp>
        <p:nvSpPr>
          <p:cNvPr id="10" name="ZoneTexte 9"/>
          <p:cNvSpPr txBox="1"/>
          <p:nvPr/>
        </p:nvSpPr>
        <p:spPr>
          <a:xfrm>
            <a:off x="8452991" y="3855826"/>
            <a:ext cx="22317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=&gt; </a:t>
            </a:r>
            <a:r>
              <a:rPr lang="fr-FR" b="1" dirty="0" err="1"/>
              <a:t>Stéréosélective</a:t>
            </a:r>
            <a:endParaRPr lang="fr-FR" b="1" dirty="0"/>
          </a:p>
        </p:txBody>
      </p:sp>
      <p:sp>
        <p:nvSpPr>
          <p:cNvPr id="11" name="ZoneTexte 10"/>
          <p:cNvSpPr txBox="1"/>
          <p:nvPr/>
        </p:nvSpPr>
        <p:spPr>
          <a:xfrm>
            <a:off x="8452991" y="4538980"/>
            <a:ext cx="23920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=&gt; Stéréospécifique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8452991" y="5189402"/>
            <a:ext cx="21643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=&gt; </a:t>
            </a:r>
            <a:r>
              <a:rPr lang="fr-FR" b="1" dirty="0" err="1"/>
              <a:t>Régiosélective</a:t>
            </a:r>
            <a:endParaRPr lang="fr-FR" b="1" dirty="0"/>
          </a:p>
        </p:txBody>
      </p:sp>
      <p:pic>
        <p:nvPicPr>
          <p:cNvPr id="8" name="Espace réservé du contenu 4">
            <a:extLst>
              <a:ext uri="{FF2B5EF4-FFF2-40B4-BE49-F238E27FC236}">
                <a16:creationId xmlns:a16="http://schemas.microsoft.com/office/drawing/2014/main" id="{307C5674-278C-4255-8276-68FDFEF8D82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25" r="20093"/>
          <a:stretch/>
        </p:blipFill>
        <p:spPr>
          <a:xfrm>
            <a:off x="3094892" y="3859075"/>
            <a:ext cx="3404382" cy="1264188"/>
          </a:xfrm>
          <a:prstGeom prst="rect">
            <a:avLst/>
          </a:prstGeom>
        </p:spPr>
      </p:pic>
      <p:pic>
        <p:nvPicPr>
          <p:cNvPr id="9" name="Espace réservé du contenu 4">
            <a:extLst>
              <a:ext uri="{FF2B5EF4-FFF2-40B4-BE49-F238E27FC236}">
                <a16:creationId xmlns:a16="http://schemas.microsoft.com/office/drawing/2014/main" id="{F3C539BA-4FF5-471C-9CDE-4633A1C8AF8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907"/>
          <a:stretch/>
        </p:blipFill>
        <p:spPr>
          <a:xfrm>
            <a:off x="6499274" y="3859075"/>
            <a:ext cx="1544780" cy="1264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825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>
            <a:normAutofit fontScale="90000"/>
          </a:bodyPr>
          <a:lstStyle/>
          <a:p>
            <a:r>
              <a:rPr lang="fr-FR" sz="4800" b="1" u="sng" dirty="0"/>
              <a:t>2°/ éliminations :</a:t>
            </a:r>
            <a:br>
              <a:rPr lang="fr-FR" sz="4800" b="1" u="sng" dirty="0"/>
            </a:br>
            <a:br>
              <a:rPr lang="fr-FR" sz="4800" b="1" u="sng" dirty="0"/>
            </a:br>
            <a:r>
              <a:rPr lang="fr-FR" sz="4000" b="1" dirty="0"/>
              <a:t>	</a:t>
            </a:r>
            <a:r>
              <a:rPr lang="fr-FR" sz="3600" b="1" dirty="0">
                <a:solidFill>
                  <a:srgbClr val="C00000"/>
                </a:solidFill>
              </a:rPr>
              <a:t>2.2 </a:t>
            </a:r>
            <a:r>
              <a:rPr lang="mr-IN" sz="3600" b="1" dirty="0">
                <a:solidFill>
                  <a:srgbClr val="C00000"/>
                </a:solidFill>
              </a:rPr>
              <a:t>–</a:t>
            </a:r>
            <a:r>
              <a:rPr lang="fr-FR" sz="3600" b="1" dirty="0">
                <a:solidFill>
                  <a:srgbClr val="C00000"/>
                </a:solidFill>
              </a:rPr>
              <a:t> E2</a:t>
            </a:r>
            <a:br>
              <a:rPr lang="fr-FR" sz="3600" b="1" dirty="0">
                <a:solidFill>
                  <a:srgbClr val="C00000"/>
                </a:solidFill>
              </a:rPr>
            </a:br>
            <a:r>
              <a:rPr lang="fr-FR" sz="3600" b="1" dirty="0">
                <a:solidFill>
                  <a:srgbClr val="C00000"/>
                </a:solidFill>
              </a:rPr>
              <a:t>		</a:t>
            </a:r>
            <a:r>
              <a:rPr lang="fr-FR" sz="3100" b="1" dirty="0">
                <a:solidFill>
                  <a:srgbClr val="C00000"/>
                </a:solidFill>
              </a:rPr>
              <a:t>2.2.2 - Résolution</a:t>
            </a:r>
          </a:p>
        </p:txBody>
      </p:sp>
      <p:pic>
        <p:nvPicPr>
          <p:cNvPr id="5" name="Image 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37" t="21429" r="44452" b="53148"/>
          <a:stretch/>
        </p:blipFill>
        <p:spPr bwMode="auto">
          <a:xfrm>
            <a:off x="160304" y="3285649"/>
            <a:ext cx="3047845" cy="19489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Image 5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50" t="51211" r="44657" b="18281"/>
          <a:stretch/>
        </p:blipFill>
        <p:spPr bwMode="auto">
          <a:xfrm>
            <a:off x="4539493" y="3285649"/>
            <a:ext cx="3047845" cy="19489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Image 6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5" t="38135" r="70183" b="39710"/>
          <a:stretch/>
        </p:blipFill>
        <p:spPr bwMode="auto">
          <a:xfrm>
            <a:off x="8944185" y="3285649"/>
            <a:ext cx="3019348" cy="19489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8" name="Connecteur droit avec flèche 7"/>
          <p:cNvCxnSpPr/>
          <p:nvPr/>
        </p:nvCxnSpPr>
        <p:spPr>
          <a:xfrm>
            <a:off x="3485584" y="4341471"/>
            <a:ext cx="695325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/>
          <p:cNvCxnSpPr/>
          <p:nvPr/>
        </p:nvCxnSpPr>
        <p:spPr>
          <a:xfrm>
            <a:off x="7902601" y="4341471"/>
            <a:ext cx="695325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oneTexte 9"/>
          <p:cNvSpPr txBox="1"/>
          <p:nvPr/>
        </p:nvSpPr>
        <p:spPr>
          <a:xfrm>
            <a:off x="160304" y="5706678"/>
            <a:ext cx="108871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Pivot autour d’un liaison simple carbone-carbone pour obtenir l’alène le plus substitué</a:t>
            </a:r>
          </a:p>
          <a:p>
            <a:endParaRPr lang="fr-FR" dirty="0"/>
          </a:p>
          <a:p>
            <a:r>
              <a:rPr lang="fr-FR" b="1" u="sng" dirty="0"/>
              <a:t>Attention :</a:t>
            </a:r>
            <a:r>
              <a:rPr lang="fr-FR" dirty="0"/>
              <a:t> Préférence pour alcène le plus substitué par rapport à l’alcène E ++</a:t>
            </a:r>
          </a:p>
        </p:txBody>
      </p:sp>
    </p:spTree>
    <p:extLst>
      <p:ext uri="{BB962C8B-B14F-4D97-AF65-F5344CB8AC3E}">
        <p14:creationId xmlns:p14="http://schemas.microsoft.com/office/powerpoint/2010/main" val="1049746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>
            <a:normAutofit fontScale="90000"/>
          </a:bodyPr>
          <a:lstStyle/>
          <a:p>
            <a:r>
              <a:rPr lang="fr-FR" sz="4800" b="1" u="sng" dirty="0"/>
              <a:t>2°/ éliminations :</a:t>
            </a:r>
            <a:br>
              <a:rPr lang="fr-FR" sz="4800" b="1" u="sng" dirty="0"/>
            </a:br>
            <a:br>
              <a:rPr lang="fr-FR" sz="4800" b="1" u="sng" dirty="0"/>
            </a:br>
            <a:r>
              <a:rPr lang="fr-FR" sz="4000" b="1" dirty="0"/>
              <a:t>	</a:t>
            </a:r>
            <a:r>
              <a:rPr lang="fr-FR" sz="3600" b="1" dirty="0">
                <a:solidFill>
                  <a:srgbClr val="C00000"/>
                </a:solidFill>
              </a:rPr>
              <a:t>2.2 </a:t>
            </a:r>
            <a:r>
              <a:rPr lang="mr-IN" sz="3600" b="1" dirty="0">
                <a:solidFill>
                  <a:srgbClr val="C00000"/>
                </a:solidFill>
              </a:rPr>
              <a:t>–</a:t>
            </a:r>
            <a:r>
              <a:rPr lang="fr-FR" sz="3600" b="1" dirty="0">
                <a:solidFill>
                  <a:srgbClr val="C00000"/>
                </a:solidFill>
              </a:rPr>
              <a:t> E2</a:t>
            </a:r>
            <a:br>
              <a:rPr lang="fr-FR" sz="3600" b="1" dirty="0">
                <a:solidFill>
                  <a:srgbClr val="C00000"/>
                </a:solidFill>
              </a:rPr>
            </a:br>
            <a:r>
              <a:rPr lang="fr-FR" sz="3600" b="1" dirty="0">
                <a:solidFill>
                  <a:srgbClr val="C00000"/>
                </a:solidFill>
              </a:rPr>
              <a:t>		</a:t>
            </a:r>
            <a:r>
              <a:rPr lang="fr-FR" sz="3100" b="1" dirty="0">
                <a:solidFill>
                  <a:srgbClr val="C00000"/>
                </a:solidFill>
              </a:rPr>
              <a:t>2.2.2 - Résolution</a:t>
            </a:r>
          </a:p>
        </p:txBody>
      </p:sp>
      <p:pic>
        <p:nvPicPr>
          <p:cNvPr id="11" name="Espace réservé du contenu 3">
            <a:extLst>
              <a:ext uri="{FF2B5EF4-FFF2-40B4-BE49-F238E27FC236}">
                <a16:creationId xmlns:a16="http://schemas.microsoft.com/office/drawing/2014/main" id="{5AF68759-F877-446F-A46A-C7C85A41B0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6014" t="36152" r="49284" b="43190"/>
          <a:stretch/>
        </p:blipFill>
        <p:spPr>
          <a:xfrm>
            <a:off x="2265117" y="3266146"/>
            <a:ext cx="5086254" cy="2391508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B5A0FD6-3F7D-418D-B09A-78923A77879A}"/>
              </a:ext>
            </a:extLst>
          </p:cNvPr>
          <p:cNvSpPr txBox="1"/>
          <p:nvPr/>
        </p:nvSpPr>
        <p:spPr>
          <a:xfrm>
            <a:off x="2110372" y="6086034"/>
            <a:ext cx="83133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Dans un cycle, la rotation autour d’une liaison simple est compromise </a:t>
            </a:r>
            <a:r>
              <a:rPr lang="fr-FR" dirty="0">
                <a:sym typeface="Wingdings" panose="05000000000000000000" pitchFamily="2" charset="2"/>
              </a:rPr>
              <a:t> </a:t>
            </a:r>
            <a:r>
              <a:rPr lang="fr-FR" u="sng" dirty="0">
                <a:sym typeface="Wingdings" panose="05000000000000000000" pitchFamily="2" charset="2"/>
              </a:rPr>
              <a:t>on ne tourne pas autour d’une liaison simple dans un cycle ++</a:t>
            </a:r>
            <a:endParaRPr lang="fr-FR" u="sng" dirty="0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9BCA6ACE-756E-456C-BFED-BDC0156759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104" t="38756" r="42264" b="26355"/>
          <a:stretch/>
        </p:blipFill>
        <p:spPr>
          <a:xfrm>
            <a:off x="7351371" y="3266146"/>
            <a:ext cx="3490800" cy="2391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294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41413" y="2050942"/>
            <a:ext cx="9905998" cy="1905000"/>
          </a:xfrm>
        </p:spPr>
        <p:txBody>
          <a:bodyPr>
            <a:normAutofit fontScale="90000"/>
          </a:bodyPr>
          <a:lstStyle/>
          <a:p>
            <a:pPr algn="ctr"/>
            <a:r>
              <a:rPr lang="fr-FR" sz="9600" b="1" i="1" u="sng" dirty="0"/>
              <a:t>Fin !</a:t>
            </a:r>
            <a:br>
              <a:rPr lang="fr-FR" sz="9600" b="1" i="1" u="sng" dirty="0"/>
            </a:br>
            <a:br>
              <a:rPr lang="fr-FR" sz="9600" b="1" i="1" u="sng" dirty="0"/>
            </a:br>
            <a:r>
              <a:rPr lang="fr-FR" sz="4400" dirty="0"/>
              <a:t>Gros </a:t>
            </a:r>
            <a:r>
              <a:rPr lang="fr-FR" sz="4400" dirty="0" err="1"/>
              <a:t>Big</a:t>
            </a:r>
            <a:r>
              <a:rPr lang="fr-FR" sz="4400" dirty="0"/>
              <a:t> Up au Tutorat et à Tout les tuteurs ! L’équipe est avec vous pour la P1 !!!!</a:t>
            </a:r>
            <a:br>
              <a:rPr lang="fr-FR" sz="4400" dirty="0"/>
            </a:br>
            <a:endParaRPr lang="fr-FR" sz="4400" b="1" i="1" u="sng" dirty="0"/>
          </a:p>
        </p:txBody>
      </p:sp>
    </p:spTree>
    <p:extLst>
      <p:ext uri="{BB962C8B-B14F-4D97-AF65-F5344CB8AC3E}">
        <p14:creationId xmlns:p14="http://schemas.microsoft.com/office/powerpoint/2010/main" val="1516223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41413" y="2484894"/>
            <a:ext cx="9905998" cy="3187485"/>
          </a:xfrm>
        </p:spPr>
        <p:txBody>
          <a:bodyPr>
            <a:noAutofit/>
          </a:bodyPr>
          <a:lstStyle/>
          <a:p>
            <a:pPr algn="ctr"/>
            <a:r>
              <a:rPr lang="fr-FR" sz="4400" dirty="0"/>
              <a:t>VIVE L’</a:t>
            </a:r>
            <a:r>
              <a:rPr lang="fr-FR" sz="4400" dirty="0" err="1"/>
              <a:t>orga</a:t>
            </a:r>
            <a:r>
              <a:rPr lang="fr-FR" sz="4400" dirty="0"/>
              <a:t> au passage et vive nous</a:t>
            </a:r>
            <a:br>
              <a:rPr lang="fr-FR" sz="4400" dirty="0"/>
            </a:br>
            <a:br>
              <a:rPr lang="fr-FR" sz="4400" dirty="0"/>
            </a:br>
            <a:r>
              <a:rPr lang="fr-FR" sz="4400" dirty="0" err="1"/>
              <a:t>Adesox</a:t>
            </a:r>
            <a:r>
              <a:rPr lang="fr-FR" sz="4400" dirty="0"/>
              <a:t> &amp; </a:t>
            </a:r>
            <a:r>
              <a:rPr lang="fr-FR" sz="4400" dirty="0" err="1"/>
              <a:t>Sfall</a:t>
            </a:r>
            <a:endParaRPr lang="fr-FR" sz="4400" dirty="0"/>
          </a:p>
        </p:txBody>
      </p:sp>
    </p:spTree>
    <p:extLst>
      <p:ext uri="{BB962C8B-B14F-4D97-AF65-F5344CB8AC3E}">
        <p14:creationId xmlns:p14="http://schemas.microsoft.com/office/powerpoint/2010/main" val="1126736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llage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Filet</Template>
  <TotalTime>3326</TotalTime>
  <Words>592</Words>
  <Application>Microsoft Office PowerPoint</Application>
  <PresentationFormat>Grand écran</PresentationFormat>
  <Paragraphs>137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3" baseType="lpstr">
      <vt:lpstr>Arial</vt:lpstr>
      <vt:lpstr>Century Gothic</vt:lpstr>
      <vt:lpstr>Mangal</vt:lpstr>
      <vt:lpstr>Symbol</vt:lpstr>
      <vt:lpstr>Wingdings</vt:lpstr>
      <vt:lpstr>Maillage</vt:lpstr>
      <vt:lpstr>Substitutions Nucléophiles et éliminations</vt:lpstr>
      <vt:lpstr>1°/ Substitutions nucléophiles</vt:lpstr>
      <vt:lpstr>Sommaire </vt:lpstr>
      <vt:lpstr>1°/ Substitutions nucléophiles :   1.1 - Prérequis</vt:lpstr>
      <vt:lpstr>1°/ Substitutions nucléophiles :   1.1 - Prérequis</vt:lpstr>
      <vt:lpstr>1°/ Substitutions nucléophiles :   1.1 - Prérequis</vt:lpstr>
      <vt:lpstr>1°/ Substitutions nucléophiles :   1.1 - Prérequis</vt:lpstr>
      <vt:lpstr>1°/ Substitutions nucléophiles:   1.2 – SN1   1.2.1 - Conditions</vt:lpstr>
      <vt:lpstr>1°/ Substitutions nucléophiles:   1.2 – SN1   1.2.2 - Résolution</vt:lpstr>
      <vt:lpstr>1°/ Substitutions nucléophiles :   1.2 – SN1   1.2.2 - Résolution</vt:lpstr>
      <vt:lpstr>1°/ Substitutions nucléophiles :   1.2 – SN1   1.2.2 - Résolution</vt:lpstr>
      <vt:lpstr>1°/ Substitutions nucléophiles :   1.3 – SN2   1.3.1 - Conditions</vt:lpstr>
      <vt:lpstr>1°/ Substitutions nucléophiles :   1.3 – SN2   1.3.2 - Résolution</vt:lpstr>
      <vt:lpstr>1°/ Substitutions nucléophiles :   1.3 – SN2   1.3.2 - Résolution</vt:lpstr>
      <vt:lpstr>1°/ Substitutions nucléophiles :   1.3 – SN2   1.3.2 - Résolution</vt:lpstr>
      <vt:lpstr>1°/ Substitutions nucléophiles :   1.3 – SN2   1.3.2 - Résolution</vt:lpstr>
      <vt:lpstr>2°/ éliminations</vt:lpstr>
      <vt:lpstr>Sommaire </vt:lpstr>
      <vt:lpstr>2°/ éliminations :   2.1 – E1   2.1.1 - Conditions</vt:lpstr>
      <vt:lpstr>2°/ éliminations :   2.1 – E1   2.1.1 - Conditions</vt:lpstr>
      <vt:lpstr>2°/ éliminations :   2.1 – E1   2.1.1 - résolution</vt:lpstr>
      <vt:lpstr>2°/ éliminations :   2.2 – E2   2.2.1 - Conditions</vt:lpstr>
      <vt:lpstr>2°/ éliminations :   2.2 – E2   2.2.2 - Résolution</vt:lpstr>
      <vt:lpstr>2°/ éliminations :   2.2 – E2   2.2.2 - Résolution</vt:lpstr>
      <vt:lpstr>2°/ éliminations :   2.2 – E2   2.2.2 - Résolution</vt:lpstr>
      <vt:lpstr>Fin !  Gros Big Up au Tutorat et à Tout les tuteurs ! L’équipe est avec vous pour la P1 !!!! </vt:lpstr>
      <vt:lpstr>VIVE L’orga au passage et vive nous  Adesox &amp; Sfall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Substitution Nucléophile et élimination</dc:title>
  <dc:creator>Louis Edmond Barbaro</dc:creator>
  <cp:lastModifiedBy>Mathis Renault</cp:lastModifiedBy>
  <cp:revision>30</cp:revision>
  <dcterms:created xsi:type="dcterms:W3CDTF">2017-10-22T19:49:08Z</dcterms:created>
  <dcterms:modified xsi:type="dcterms:W3CDTF">2017-10-25T12:45:16Z</dcterms:modified>
</cp:coreProperties>
</file>