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4"/>
  </p:notesMasterIdLst>
  <p:sldIdLst>
    <p:sldId id="259" r:id="rId2"/>
    <p:sldId id="280" r:id="rId3"/>
    <p:sldId id="260" r:id="rId4"/>
    <p:sldId id="261" r:id="rId5"/>
    <p:sldId id="262" r:id="rId6"/>
    <p:sldId id="277" r:id="rId7"/>
    <p:sldId id="276" r:id="rId8"/>
    <p:sldId id="263" r:id="rId9"/>
    <p:sldId id="264" r:id="rId10"/>
    <p:sldId id="278" r:id="rId11"/>
    <p:sldId id="279" r:id="rId12"/>
    <p:sldId id="281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6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F0341-E965-4253-B819-6DE0830B1E22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74A40C-5DF0-4EF5-B3F2-CF337765A9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4096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74A40C-5DF0-4EF5-B3F2-CF337765A92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338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12/5/2019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534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12/5/2019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1429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12/5/2019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05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12/5/2019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846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12/5/2019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452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12/5/2019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150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12/5/2019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6669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12/5/2019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766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12/5/2019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641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2235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12/5/2019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618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21971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06" r:id="rId6"/>
    <p:sldLayoutId id="2147483702" r:id="rId7"/>
    <p:sldLayoutId id="2147483703" r:id="rId8"/>
    <p:sldLayoutId id="2147483704" r:id="rId9"/>
    <p:sldLayoutId id="2147483705" r:id="rId10"/>
    <p:sldLayoutId id="2147483707" r:id="rId11"/>
  </p:sldLayoutIdLst>
  <p:hf sldNum="0" hdr="0" ftr="0" dt="0"/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44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6B695AA2-4B70-477F-AF90-536B720A1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D4EBC2-5246-4F5C-BD1E-EA7C3C6DDD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/>
          <a:stretch/>
        </p:blipFill>
        <p:spPr>
          <a:xfrm>
            <a:off x="21" y="10"/>
            <a:ext cx="12191979" cy="685799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8F07A376-8CBA-467C-B745-BED3801D78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5200" y="1610753"/>
            <a:ext cx="10225530" cy="1475013"/>
          </a:xfrm>
        </p:spPr>
        <p:txBody>
          <a:bodyPr>
            <a:noAutofit/>
          </a:bodyPr>
          <a:lstStyle/>
          <a:p>
            <a:r>
              <a:rPr lang="fr-FR" sz="6600" dirty="0">
                <a:solidFill>
                  <a:schemeClr val="tx1"/>
                </a:solidFill>
                <a:latin typeface="Century" panose="02040604050505020304" pitchFamily="18" charset="0"/>
              </a:rPr>
              <a:t>Diaphragme pelvien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06FD688-3A9B-46C4-9C85-1C727A762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5200" y="2495445"/>
            <a:ext cx="10225530" cy="590321"/>
          </a:xfrm>
        </p:spPr>
        <p:txBody>
          <a:bodyPr>
            <a:normAutofit/>
          </a:bodyPr>
          <a:lstStyle/>
          <a:p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B13EC78-F54E-4556-B6F1-668A6ACEE063}"/>
              </a:ext>
            </a:extLst>
          </p:cNvPr>
          <p:cNvSpPr txBox="1"/>
          <p:nvPr/>
        </p:nvSpPr>
        <p:spPr>
          <a:xfrm>
            <a:off x="8476826" y="5697172"/>
            <a:ext cx="53577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dirty="0" err="1">
                <a:latin typeface="Century" panose="02040604050505020304" pitchFamily="18" charset="0"/>
              </a:rPr>
              <a:t>Sachacetabulum</a:t>
            </a:r>
            <a:endParaRPr lang="fr-FR" sz="30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5871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plafond, homme, posant&#10;&#10;Description générée automatiquement">
            <a:extLst>
              <a:ext uri="{FF2B5EF4-FFF2-40B4-BE49-F238E27FC236}">
                <a16:creationId xmlns:a16="http://schemas.microsoft.com/office/drawing/2014/main" id="{82E4EB5E-9AC5-4EA2-AD8C-233172857B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6" b="1185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41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F77C0E-F6BE-4099-B646-5FBDEA5E5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Introduction</a:t>
            </a:r>
            <a:r>
              <a:rPr lang="fr-FR" dirty="0"/>
              <a:t>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8707A7-8494-4B9F-B7BC-B1A840AE6E4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fr-FR" sz="2000" dirty="0">
                <a:latin typeface="Century" panose="02040604050505020304" pitchFamily="18" charset="0"/>
              </a:rPr>
              <a:t>Nappe musculaire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Ferme le PB par le bas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Elément majeur de stabilité </a:t>
            </a:r>
          </a:p>
          <a:p>
            <a:r>
              <a:rPr lang="fr-FR" sz="2000" b="1" dirty="0">
                <a:latin typeface="Century" panose="02040604050505020304" pitchFamily="18" charset="0"/>
              </a:rPr>
              <a:t>Innervation : n. pudendal + rectal inférieur</a:t>
            </a:r>
          </a:p>
          <a:p>
            <a:endParaRPr lang="fr-FR" sz="2000" dirty="0">
              <a:latin typeface="Century" panose="02040604050505020304" pitchFamily="18" charset="0"/>
            </a:endParaRPr>
          </a:p>
          <a:p>
            <a:pPr marL="0" indent="0" algn="ctr">
              <a:buNone/>
            </a:pP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Deux muscules : </a:t>
            </a:r>
            <a:r>
              <a:rPr lang="fr-FR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levator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</a:t>
            </a:r>
            <a:r>
              <a:rPr lang="fr-FR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ani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et coccygien</a:t>
            </a:r>
          </a:p>
        </p:txBody>
      </p:sp>
      <p:pic>
        <p:nvPicPr>
          <p:cNvPr id="6" name="Espace réservé du contenu 5" descr="Une image contenant dessin&#10;&#10;Description générée automatiquement">
            <a:extLst>
              <a:ext uri="{FF2B5EF4-FFF2-40B4-BE49-F238E27FC236}">
                <a16:creationId xmlns:a16="http://schemas.microsoft.com/office/drawing/2014/main" id="{091C029B-F19E-4ACE-B123-66B9D9FE163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-15" r="52826" b="15"/>
          <a:stretch/>
        </p:blipFill>
        <p:spPr>
          <a:xfrm>
            <a:off x="6416042" y="1150972"/>
            <a:ext cx="4632958" cy="4710078"/>
          </a:xfrm>
        </p:spPr>
      </p:pic>
    </p:spTree>
    <p:extLst>
      <p:ext uri="{BB962C8B-B14F-4D97-AF65-F5344CB8AC3E}">
        <p14:creationId xmlns:p14="http://schemas.microsoft.com/office/powerpoint/2010/main" val="3825273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4A9D9F-30D4-40B8-B55D-721E09D20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Muscle coccygien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29152A2-317D-4400-8CA9-D51B0B78E68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fr-FR" sz="2000" dirty="0">
                <a:latin typeface="Century" panose="02040604050505020304" pitchFamily="18" charset="0"/>
              </a:rPr>
              <a:t>Petit muscle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De l’épine ischiatique…</a:t>
            </a:r>
          </a:p>
          <a:p>
            <a:r>
              <a:rPr lang="fr-FR" sz="2000" dirty="0">
                <a:latin typeface="Century" panose="02040604050505020304" pitchFamily="18" charset="0"/>
              </a:rPr>
              <a:t>…Vers le coccyx et le sacrum </a:t>
            </a:r>
          </a:p>
          <a:p>
            <a:endParaRPr lang="fr-FR" sz="2000" dirty="0">
              <a:latin typeface="Century" panose="02040604050505020304" pitchFamily="18" charset="0"/>
            </a:endParaRPr>
          </a:p>
          <a:p>
            <a:r>
              <a:rPr lang="fr-FR" sz="2000" b="1" dirty="0">
                <a:latin typeface="Century" panose="02040604050505020304" pitchFamily="18" charset="0"/>
              </a:rPr>
              <a:t>Double le trajet du </a:t>
            </a:r>
            <a:r>
              <a:rPr lang="fr-FR" sz="2000" b="1" dirty="0" err="1">
                <a:latin typeface="Century" panose="02040604050505020304" pitchFamily="18" charset="0"/>
              </a:rPr>
              <a:t>lig</a:t>
            </a:r>
            <a:r>
              <a:rPr lang="fr-FR" sz="2000" b="1" dirty="0">
                <a:latin typeface="Century" panose="02040604050505020304" pitchFamily="18" charset="0"/>
              </a:rPr>
              <a:t>. sacro-épineux </a:t>
            </a:r>
          </a:p>
          <a:p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Se repose sur celui-ci</a:t>
            </a:r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F669E5B7-B7A6-4A55-8A54-118E86224AA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407"/>
          <a:stretch/>
        </p:blipFill>
        <p:spPr>
          <a:xfrm>
            <a:off x="7012728" y="1400900"/>
            <a:ext cx="4021032" cy="4727442"/>
          </a:xfrm>
        </p:spPr>
      </p:pic>
    </p:spTree>
    <p:extLst>
      <p:ext uri="{BB962C8B-B14F-4D97-AF65-F5344CB8AC3E}">
        <p14:creationId xmlns:p14="http://schemas.microsoft.com/office/powerpoint/2010/main" val="2168650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0365E3-7227-4F05-A337-AB7DC2DF7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Muscle </a:t>
            </a:r>
            <a:r>
              <a:rPr lang="fr-FR" dirty="0" err="1">
                <a:latin typeface="Century" panose="02040604050505020304" pitchFamily="18" charset="0"/>
              </a:rPr>
              <a:t>Levator</a:t>
            </a:r>
            <a:r>
              <a:rPr lang="fr-FR" dirty="0">
                <a:latin typeface="Century" panose="02040604050505020304" pitchFamily="18" charset="0"/>
              </a:rPr>
              <a:t> Ani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5AC87F-70E9-46B0-87EA-CDA4A57AE0F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fr-FR" sz="2000" dirty="0">
                <a:latin typeface="Century" panose="02040604050505020304" pitchFamily="18" charset="0"/>
              </a:rPr>
              <a:t>Nappe musculaire </a:t>
            </a:r>
          </a:p>
          <a:p>
            <a:endParaRPr lang="fr-FR" sz="2000" dirty="0">
              <a:latin typeface="Century" panose="02040604050505020304" pitchFamily="18" charset="0"/>
            </a:endParaRPr>
          </a:p>
          <a:p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Cône à sommet inférieur </a:t>
            </a:r>
          </a:p>
          <a:p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Centré sur l’anus </a:t>
            </a:r>
          </a:p>
          <a:p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Fendu en avant (fente </a:t>
            </a:r>
            <a:r>
              <a:rPr lang="fr-FR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uro-G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) </a:t>
            </a:r>
          </a:p>
          <a:p>
            <a:endParaRPr lang="fr-FR" sz="2000" dirty="0">
              <a:latin typeface="Century" panose="02040604050505020304" pitchFamily="18" charset="0"/>
            </a:endParaRPr>
          </a:p>
          <a:p>
            <a:r>
              <a:rPr lang="fr-FR" sz="2000" b="1" u="sng" dirty="0">
                <a:latin typeface="Century" panose="02040604050505020304" pitchFamily="18" charset="0"/>
              </a:rPr>
              <a:t>Continence anale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Augmente l’angulation du cap anal 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250A1F-0210-4D58-B373-838BCE6E797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" panose="02040604050505020304" pitchFamily="18" charset="0"/>
              </a:rPr>
              <a:t>Muscle pubo-coccygien (2 faisceaux)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Partie antérieure élévatrice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Muscle pubo-génital (en dedans)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Muscle pubo-rectal (en dehors) </a:t>
            </a:r>
          </a:p>
          <a:p>
            <a:pPr>
              <a:buFont typeface="Wingdings" panose="05000000000000000000" pitchFamily="2" charset="2"/>
              <a:buChar char="§"/>
            </a:pPr>
            <a:endParaRPr lang="fr-FR" sz="2000" dirty="0">
              <a:solidFill>
                <a:schemeClr val="accent5">
                  <a:lumMod val="75000"/>
                </a:schemeClr>
              </a:solidFill>
              <a:latin typeface="Century" panose="02040604050505020304" pitchFamily="18" charset="0"/>
            </a:endParaRPr>
          </a:p>
          <a:p>
            <a:pPr marL="0" indent="0" algn="ctr">
              <a:buNone/>
            </a:pPr>
            <a:r>
              <a:rPr lang="fr-FR" sz="2000" b="1" dirty="0">
                <a:solidFill>
                  <a:schemeClr val="accent5">
                    <a:lumMod val="75000"/>
                  </a:schemeClr>
                </a:solidFill>
                <a:latin typeface="Century" panose="02040604050505020304" pitchFamily="18" charset="0"/>
              </a:rPr>
              <a:t>Muscle ilio-coccygien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Partie latérale sphinctérienne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Contraction = plicature du cap anal </a:t>
            </a:r>
          </a:p>
        </p:txBody>
      </p:sp>
    </p:spTree>
    <p:extLst>
      <p:ext uri="{BB962C8B-B14F-4D97-AF65-F5344CB8AC3E}">
        <p14:creationId xmlns:p14="http://schemas.microsoft.com/office/powerpoint/2010/main" val="1449518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9CEC54-6DC2-451D-B772-1586A0AAD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800" dirty="0">
                <a:solidFill>
                  <a:schemeClr val="accent1"/>
                </a:solidFill>
                <a:latin typeface="Century" panose="02040604050505020304" pitchFamily="18" charset="0"/>
              </a:rPr>
              <a:t>A propos du diaphragme pelvien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02AE06-11C8-4BBF-B10A-F4EE488B4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000" dirty="0">
                <a:latin typeface="Century" panose="02040604050505020304" pitchFamily="18" charset="0"/>
              </a:rPr>
              <a:t>A) Le muscle coccygien double le trajet du ligament sacro-tubéral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B) </a:t>
            </a:r>
            <a:r>
              <a:rPr lang="en-US" sz="2000" dirty="0">
                <a:latin typeface="Century" panose="02040604050505020304" pitchFamily="18" charset="0"/>
              </a:rPr>
              <a:t>Le muscle </a:t>
            </a:r>
            <a:r>
              <a:rPr lang="en-US" sz="2000" i="1" dirty="0" err="1">
                <a:latin typeface="Century" panose="02040604050505020304" pitchFamily="18" charset="0"/>
              </a:rPr>
              <a:t>levator</a:t>
            </a:r>
            <a:r>
              <a:rPr lang="en-US" sz="2000" i="1" dirty="0">
                <a:latin typeface="Century" panose="02040604050505020304" pitchFamily="18" charset="0"/>
              </a:rPr>
              <a:t> ani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est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décomposé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en</a:t>
            </a:r>
            <a:r>
              <a:rPr lang="en-US" sz="2000" dirty="0">
                <a:latin typeface="Century" panose="02040604050505020304" pitchFamily="18" charset="0"/>
              </a:rPr>
              <a:t> deux </a:t>
            </a:r>
            <a:r>
              <a:rPr lang="en-US" sz="2000" dirty="0" err="1">
                <a:latin typeface="Century" panose="02040604050505020304" pitchFamily="18" charset="0"/>
              </a:rPr>
              <a:t>faisceaux</a:t>
            </a:r>
            <a:r>
              <a:rPr lang="en-US" sz="2000" dirty="0">
                <a:latin typeface="Century" panose="02040604050505020304" pitchFamily="18" charset="0"/>
              </a:rPr>
              <a:t> : pubo-genital et pubo-rectal</a:t>
            </a:r>
            <a:endParaRPr lang="fr-FR" sz="2000" dirty="0"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C) </a:t>
            </a:r>
            <a:r>
              <a:rPr lang="en-US" sz="2000" dirty="0">
                <a:latin typeface="Century" panose="02040604050505020304" pitchFamily="18" charset="0"/>
              </a:rPr>
              <a:t>On </a:t>
            </a:r>
            <a:r>
              <a:rPr lang="en-US" sz="2000" dirty="0" err="1">
                <a:latin typeface="Century" panose="02040604050505020304" pitchFamily="18" charset="0"/>
              </a:rPr>
              <a:t>peut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décrire</a:t>
            </a:r>
            <a:r>
              <a:rPr lang="en-US" sz="2000" dirty="0">
                <a:latin typeface="Century" panose="02040604050505020304" pitchFamily="18" charset="0"/>
              </a:rPr>
              <a:t> le </a:t>
            </a:r>
            <a:r>
              <a:rPr lang="en-US" sz="2000" i="1" dirty="0" err="1">
                <a:latin typeface="Century" panose="02040604050505020304" pitchFamily="18" charset="0"/>
              </a:rPr>
              <a:t>levator</a:t>
            </a:r>
            <a:r>
              <a:rPr lang="en-US" sz="2000" i="1" dirty="0">
                <a:latin typeface="Century" panose="02040604050505020304" pitchFamily="18" charset="0"/>
              </a:rPr>
              <a:t> ani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comme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une</a:t>
            </a:r>
            <a:r>
              <a:rPr lang="en-US" sz="2000" dirty="0">
                <a:latin typeface="Century" panose="02040604050505020304" pitchFamily="18" charset="0"/>
              </a:rPr>
              <a:t> nappe </a:t>
            </a:r>
            <a:r>
              <a:rPr lang="en-US" sz="2000" dirty="0" err="1">
                <a:latin typeface="Century" panose="02040604050505020304" pitchFamily="18" charset="0"/>
              </a:rPr>
              <a:t>musculaire</a:t>
            </a:r>
            <a:r>
              <a:rPr lang="en-US" sz="2000" dirty="0">
                <a:latin typeface="Century" panose="02040604050505020304" pitchFamily="18" charset="0"/>
              </a:rPr>
              <a:t>, </a:t>
            </a:r>
            <a:r>
              <a:rPr lang="en-US" sz="2000" dirty="0" err="1">
                <a:latin typeface="Century" panose="02040604050505020304" pitchFamily="18" charset="0"/>
              </a:rPr>
              <a:t>permettant</a:t>
            </a:r>
            <a:r>
              <a:rPr lang="en-US" sz="2000" dirty="0">
                <a:latin typeface="Century" panose="02040604050505020304" pitchFamily="18" charset="0"/>
              </a:rPr>
              <a:t> la continence </a:t>
            </a:r>
            <a:r>
              <a:rPr lang="en-US" sz="2000" dirty="0" err="1">
                <a:latin typeface="Century" panose="02040604050505020304" pitchFamily="18" charset="0"/>
              </a:rPr>
              <a:t>anale</a:t>
            </a:r>
            <a:endParaRPr lang="en-US" sz="2000" dirty="0">
              <a:latin typeface="Century" panose="02040604050505020304" pitchFamily="18" charset="0"/>
            </a:endParaRPr>
          </a:p>
          <a:p>
            <a:r>
              <a:rPr lang="en-US" sz="2000" dirty="0">
                <a:latin typeface="Century" panose="02040604050505020304" pitchFamily="18" charset="0"/>
              </a:rPr>
              <a:t>D) Les muscles du </a:t>
            </a:r>
            <a:r>
              <a:rPr lang="en-US" sz="2000" dirty="0" err="1">
                <a:latin typeface="Century" panose="02040604050505020304" pitchFamily="18" charset="0"/>
              </a:rPr>
              <a:t>diaphragme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pelvien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sont</a:t>
            </a:r>
            <a:r>
              <a:rPr lang="en-US" sz="2000" dirty="0">
                <a:latin typeface="Century" panose="02040604050505020304" pitchFamily="18" charset="0"/>
              </a:rPr>
              <a:t> innerves par des nerfs </a:t>
            </a:r>
            <a:r>
              <a:rPr lang="en-US" sz="2000" dirty="0" err="1">
                <a:latin typeface="Century" panose="02040604050505020304" pitchFamily="18" charset="0"/>
              </a:rPr>
              <a:t>issus</a:t>
            </a:r>
            <a:r>
              <a:rPr lang="en-US" sz="2000" dirty="0">
                <a:latin typeface="Century" panose="02040604050505020304" pitchFamily="18" charset="0"/>
              </a:rPr>
              <a:t> du plexus sacré</a:t>
            </a:r>
            <a:endParaRPr lang="fr-FR" sz="2000" dirty="0"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E) </a:t>
            </a:r>
            <a:r>
              <a:rPr lang="en-US" sz="2000" dirty="0">
                <a:latin typeface="Century" panose="02040604050505020304" pitchFamily="18" charset="0"/>
              </a:rPr>
              <a:t>Les propositions A, B, C et D </a:t>
            </a:r>
            <a:r>
              <a:rPr lang="en-US" sz="2000" dirty="0" err="1">
                <a:latin typeface="Century" panose="02040604050505020304" pitchFamily="18" charset="0"/>
              </a:rPr>
              <a:t>sont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fausses</a:t>
            </a:r>
            <a:endParaRPr lang="fr-FR" sz="20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173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9CEC54-6DC2-451D-B772-1586A0AAD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800" dirty="0">
                <a:solidFill>
                  <a:schemeClr val="accent1"/>
                </a:solidFill>
                <a:latin typeface="Century" panose="02040604050505020304" pitchFamily="18" charset="0"/>
              </a:rPr>
              <a:t>A propos du diaphragme pelvien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02AE06-11C8-4BBF-B10A-F4EE488B4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000" dirty="0">
                <a:latin typeface="Century" panose="02040604050505020304" pitchFamily="18" charset="0"/>
              </a:rPr>
              <a:t>A) Le muscle coccygien double le trajet du ligament </a:t>
            </a:r>
            <a:r>
              <a:rPr lang="fr-FR" sz="2000" strike="sngStrike" dirty="0">
                <a:latin typeface="Century" panose="02040604050505020304" pitchFamily="18" charset="0"/>
              </a:rPr>
              <a:t>sacro-tubéral</a:t>
            </a:r>
            <a:r>
              <a:rPr lang="fr-FR" sz="2000" dirty="0">
                <a:latin typeface="Century" panose="02040604050505020304" pitchFamily="18" charset="0"/>
              </a:rPr>
              <a:t> 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sacro-épineux</a:t>
            </a:r>
            <a:endParaRPr lang="fr-FR" sz="2000" b="1" strike="sngStrike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B) </a:t>
            </a:r>
            <a:r>
              <a:rPr lang="en-US" sz="2000" dirty="0">
                <a:latin typeface="Century" panose="02040604050505020304" pitchFamily="18" charset="0"/>
              </a:rPr>
              <a:t>Le muscle </a:t>
            </a:r>
            <a:r>
              <a:rPr lang="en-US" sz="2000" i="1" dirty="0" err="1">
                <a:latin typeface="Century" panose="02040604050505020304" pitchFamily="18" charset="0"/>
              </a:rPr>
              <a:t>levator</a:t>
            </a:r>
            <a:r>
              <a:rPr lang="en-US" sz="2000" i="1" dirty="0">
                <a:latin typeface="Century" panose="02040604050505020304" pitchFamily="18" charset="0"/>
              </a:rPr>
              <a:t> ani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est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décomposé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en</a:t>
            </a:r>
            <a:r>
              <a:rPr lang="en-US" sz="2000" dirty="0">
                <a:latin typeface="Century" panose="02040604050505020304" pitchFamily="18" charset="0"/>
              </a:rPr>
              <a:t> deux </a:t>
            </a:r>
            <a:r>
              <a:rPr lang="en-US" sz="2000" dirty="0" err="1">
                <a:latin typeface="Century" panose="02040604050505020304" pitchFamily="18" charset="0"/>
              </a:rPr>
              <a:t>faisceaux</a:t>
            </a:r>
            <a:r>
              <a:rPr lang="en-US" sz="2000" dirty="0">
                <a:latin typeface="Century" panose="02040604050505020304" pitchFamily="18" charset="0"/>
              </a:rPr>
              <a:t> : </a:t>
            </a:r>
            <a:r>
              <a:rPr lang="en-US" sz="2000" strike="sngStrike" dirty="0">
                <a:latin typeface="Century" panose="02040604050505020304" pitchFamily="18" charset="0"/>
              </a:rPr>
              <a:t>pubo-genital et pubo-rectal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pubo-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coccygien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(pubo-rectal + pubo-genital) et ilio-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coccygien</a:t>
            </a:r>
            <a:endParaRPr lang="fr-FR" sz="2000" b="1" strike="sngStrike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r>
              <a:rPr lang="fr-FR" sz="2000" b="1" dirty="0">
                <a:latin typeface="Century" panose="02040604050505020304" pitchFamily="18" charset="0"/>
              </a:rPr>
              <a:t>C) </a:t>
            </a:r>
            <a:r>
              <a:rPr lang="en-US" sz="2000" b="1" dirty="0">
                <a:latin typeface="Century" panose="02040604050505020304" pitchFamily="18" charset="0"/>
              </a:rPr>
              <a:t>On </a:t>
            </a:r>
            <a:r>
              <a:rPr lang="en-US" sz="2000" b="1" dirty="0" err="1">
                <a:latin typeface="Century" panose="02040604050505020304" pitchFamily="18" charset="0"/>
              </a:rPr>
              <a:t>peut</a:t>
            </a:r>
            <a:r>
              <a:rPr lang="en-US" sz="2000" b="1" dirty="0">
                <a:latin typeface="Century" panose="02040604050505020304" pitchFamily="18" charset="0"/>
              </a:rPr>
              <a:t> </a:t>
            </a:r>
            <a:r>
              <a:rPr lang="en-US" sz="2000" b="1" dirty="0" err="1">
                <a:latin typeface="Century" panose="02040604050505020304" pitchFamily="18" charset="0"/>
              </a:rPr>
              <a:t>décrire</a:t>
            </a:r>
            <a:r>
              <a:rPr lang="en-US" sz="2000" b="1" dirty="0">
                <a:latin typeface="Century" panose="02040604050505020304" pitchFamily="18" charset="0"/>
              </a:rPr>
              <a:t> le </a:t>
            </a:r>
            <a:r>
              <a:rPr lang="en-US" sz="2000" b="1" i="1" dirty="0" err="1">
                <a:latin typeface="Century" panose="02040604050505020304" pitchFamily="18" charset="0"/>
              </a:rPr>
              <a:t>levator</a:t>
            </a:r>
            <a:r>
              <a:rPr lang="en-US" sz="2000" b="1" i="1" dirty="0">
                <a:latin typeface="Century" panose="02040604050505020304" pitchFamily="18" charset="0"/>
              </a:rPr>
              <a:t> ani</a:t>
            </a:r>
            <a:r>
              <a:rPr lang="en-US" sz="2000" b="1" dirty="0">
                <a:latin typeface="Century" panose="02040604050505020304" pitchFamily="18" charset="0"/>
              </a:rPr>
              <a:t> </a:t>
            </a:r>
            <a:r>
              <a:rPr lang="en-US" sz="2000" b="1" dirty="0" err="1">
                <a:latin typeface="Century" panose="02040604050505020304" pitchFamily="18" charset="0"/>
              </a:rPr>
              <a:t>comme</a:t>
            </a:r>
            <a:r>
              <a:rPr lang="en-US" sz="2000" b="1" dirty="0">
                <a:latin typeface="Century" panose="02040604050505020304" pitchFamily="18" charset="0"/>
              </a:rPr>
              <a:t> </a:t>
            </a:r>
            <a:r>
              <a:rPr lang="en-US" sz="2000" b="1" dirty="0" err="1">
                <a:latin typeface="Century" panose="02040604050505020304" pitchFamily="18" charset="0"/>
              </a:rPr>
              <a:t>une</a:t>
            </a:r>
            <a:r>
              <a:rPr lang="en-US" sz="2000" b="1" dirty="0">
                <a:latin typeface="Century" panose="02040604050505020304" pitchFamily="18" charset="0"/>
              </a:rPr>
              <a:t> nappe </a:t>
            </a:r>
            <a:r>
              <a:rPr lang="en-US" sz="2000" b="1" dirty="0" err="1">
                <a:latin typeface="Century" panose="02040604050505020304" pitchFamily="18" charset="0"/>
              </a:rPr>
              <a:t>musculaire</a:t>
            </a:r>
            <a:r>
              <a:rPr lang="en-US" sz="2000" b="1" dirty="0">
                <a:latin typeface="Century" panose="02040604050505020304" pitchFamily="18" charset="0"/>
              </a:rPr>
              <a:t>, </a:t>
            </a:r>
            <a:r>
              <a:rPr lang="en-US" sz="2000" b="1" dirty="0" err="1">
                <a:latin typeface="Century" panose="02040604050505020304" pitchFamily="18" charset="0"/>
              </a:rPr>
              <a:t>permettant</a:t>
            </a:r>
            <a:r>
              <a:rPr lang="en-US" sz="2000" b="1" dirty="0">
                <a:latin typeface="Century" panose="02040604050505020304" pitchFamily="18" charset="0"/>
              </a:rPr>
              <a:t> la continence </a:t>
            </a:r>
            <a:r>
              <a:rPr lang="en-US" sz="2000" b="1" dirty="0" err="1">
                <a:latin typeface="Century" panose="02040604050505020304" pitchFamily="18" charset="0"/>
              </a:rPr>
              <a:t>anale</a:t>
            </a:r>
            <a:endParaRPr lang="en-US" sz="2000" b="1" dirty="0">
              <a:latin typeface="Century" panose="02040604050505020304" pitchFamily="18" charset="0"/>
            </a:endParaRPr>
          </a:p>
          <a:p>
            <a:r>
              <a:rPr lang="en-US" sz="2000" b="1" dirty="0">
                <a:latin typeface="Century" panose="02040604050505020304" pitchFamily="18" charset="0"/>
              </a:rPr>
              <a:t>D) Les muscles du </a:t>
            </a:r>
            <a:r>
              <a:rPr lang="en-US" sz="2000" b="1" dirty="0" err="1">
                <a:latin typeface="Century" panose="02040604050505020304" pitchFamily="18" charset="0"/>
              </a:rPr>
              <a:t>diaphragme</a:t>
            </a:r>
            <a:r>
              <a:rPr lang="en-US" sz="2000" b="1" dirty="0">
                <a:latin typeface="Century" panose="02040604050505020304" pitchFamily="18" charset="0"/>
              </a:rPr>
              <a:t> </a:t>
            </a:r>
            <a:r>
              <a:rPr lang="en-US" sz="2000" b="1" dirty="0" err="1">
                <a:latin typeface="Century" panose="02040604050505020304" pitchFamily="18" charset="0"/>
              </a:rPr>
              <a:t>pelvien</a:t>
            </a:r>
            <a:r>
              <a:rPr lang="en-US" sz="2000" b="1" dirty="0">
                <a:latin typeface="Century" panose="02040604050505020304" pitchFamily="18" charset="0"/>
              </a:rPr>
              <a:t> </a:t>
            </a:r>
            <a:r>
              <a:rPr lang="en-US" sz="2000" b="1" dirty="0" err="1">
                <a:latin typeface="Century" panose="02040604050505020304" pitchFamily="18" charset="0"/>
              </a:rPr>
              <a:t>sont</a:t>
            </a:r>
            <a:r>
              <a:rPr lang="en-US" sz="2000" b="1" dirty="0">
                <a:latin typeface="Century" panose="02040604050505020304" pitchFamily="18" charset="0"/>
              </a:rPr>
              <a:t> </a:t>
            </a:r>
            <a:r>
              <a:rPr lang="en-US" sz="2000" b="1" dirty="0" err="1">
                <a:latin typeface="Century" panose="02040604050505020304" pitchFamily="18" charset="0"/>
              </a:rPr>
              <a:t>innervés</a:t>
            </a:r>
            <a:r>
              <a:rPr lang="en-US" sz="2000" b="1" dirty="0">
                <a:latin typeface="Century" panose="02040604050505020304" pitchFamily="18" charset="0"/>
              </a:rPr>
              <a:t> par des nerfs </a:t>
            </a:r>
            <a:r>
              <a:rPr lang="en-US" sz="2000" b="1" dirty="0" err="1">
                <a:latin typeface="Century" panose="02040604050505020304" pitchFamily="18" charset="0"/>
              </a:rPr>
              <a:t>issus</a:t>
            </a:r>
            <a:r>
              <a:rPr lang="en-US" sz="2000" b="1" dirty="0">
                <a:latin typeface="Century" panose="02040604050505020304" pitchFamily="18" charset="0"/>
              </a:rPr>
              <a:t> du plexus sacré</a:t>
            </a:r>
            <a:endParaRPr lang="fr-FR" sz="2000" b="1" dirty="0"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E) </a:t>
            </a:r>
            <a:r>
              <a:rPr lang="en-US" sz="2000" dirty="0">
                <a:latin typeface="Century" panose="02040604050505020304" pitchFamily="18" charset="0"/>
              </a:rPr>
              <a:t>Les propositions A, B, C et D </a:t>
            </a:r>
            <a:r>
              <a:rPr lang="en-US" sz="2000" dirty="0" err="1">
                <a:latin typeface="Century" panose="02040604050505020304" pitchFamily="18" charset="0"/>
              </a:rPr>
              <a:t>sont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fausses</a:t>
            </a:r>
            <a:endParaRPr lang="fr-FR" sz="2000" dirty="0">
              <a:latin typeface="Century" panose="02040604050505020304" pitchFamily="18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D9C9360-2E1E-467A-BB8E-4A46DAA7C04E}"/>
              </a:ext>
            </a:extLst>
          </p:cNvPr>
          <p:cNvSpPr txBox="1"/>
          <p:nvPr/>
        </p:nvSpPr>
        <p:spPr>
          <a:xfrm>
            <a:off x="9055946" y="5407427"/>
            <a:ext cx="4077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  <a:latin typeface="Century" panose="02040604050505020304" pitchFamily="18" charset="0"/>
              </a:rPr>
              <a:t>Réponse : CD</a:t>
            </a:r>
          </a:p>
        </p:txBody>
      </p:sp>
    </p:spTree>
    <p:extLst>
      <p:ext uri="{BB962C8B-B14F-4D97-AF65-F5344CB8AC3E}">
        <p14:creationId xmlns:p14="http://schemas.microsoft.com/office/powerpoint/2010/main" val="369999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39F992-D45A-4B45-95B7-66C985CF3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Projection des muscles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0BB603F-E5F1-45F4-B91F-FA15F67FB0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193" y="1975865"/>
            <a:ext cx="6076994" cy="4152477"/>
          </a:xfrm>
        </p:spPr>
        <p:txBody>
          <a:bodyPr>
            <a:normAutofit fontScale="47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fr-FR" sz="4200" dirty="0">
                <a:latin typeface="Century" panose="02040604050505020304" pitchFamily="18" charset="0"/>
              </a:rPr>
              <a:t>Se dirigent vers le bas et le dedans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4200" dirty="0">
                <a:latin typeface="Century" panose="02040604050505020304" pitchFamily="18" charset="0"/>
              </a:rPr>
              <a:t>Regardent vers le haut et le dedans </a:t>
            </a:r>
          </a:p>
          <a:p>
            <a:pPr>
              <a:buFont typeface="Wingdings" panose="05000000000000000000" pitchFamily="2" charset="2"/>
              <a:buChar char="§"/>
            </a:pPr>
            <a:endParaRPr lang="fr-FR" sz="4200" dirty="0">
              <a:latin typeface="Century" panose="02040604050505020304" pitchFamily="18" charset="0"/>
            </a:endParaRPr>
          </a:p>
          <a:p>
            <a:pPr marL="0" indent="0" algn="ctr">
              <a:buNone/>
            </a:pPr>
            <a:r>
              <a:rPr lang="fr-FR" sz="4200" b="1" dirty="0">
                <a:solidFill>
                  <a:srgbClr val="FF0000"/>
                </a:solidFill>
                <a:latin typeface="Century" panose="02040604050505020304" pitchFamily="18" charset="0"/>
              </a:rPr>
              <a:t>Descentes d’organe +++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4200" dirty="0">
                <a:latin typeface="Century" panose="02040604050505020304" pitchFamily="18" charset="0"/>
              </a:rPr>
              <a:t>Défaillance du diaphragme pelvien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4200" dirty="0">
                <a:latin typeface="Century" panose="02040604050505020304" pitchFamily="18" charset="0"/>
              </a:rPr>
              <a:t>Les organes du PB reposent dessus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4200" dirty="0">
                <a:latin typeface="Century" panose="02040604050505020304" pitchFamily="18" charset="0"/>
              </a:rPr>
              <a:t>Ceux-ci apparaissent alors à la vue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4200" b="1" dirty="0">
                <a:latin typeface="Century" panose="02040604050505020304" pitchFamily="18" charset="0"/>
              </a:rPr>
              <a:t>Cystocèle, Hystérocèle, Colpocèle, Rectocèle</a:t>
            </a:r>
          </a:p>
          <a:p>
            <a:endParaRPr lang="fr-FR" dirty="0"/>
          </a:p>
        </p:txBody>
      </p:sp>
      <p:pic>
        <p:nvPicPr>
          <p:cNvPr id="6" name="Espace réservé du contenu 5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B46479DB-9947-4344-820A-7AE0DAFA0B2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042" y="2485267"/>
            <a:ext cx="4753185" cy="2795063"/>
          </a:xfrm>
        </p:spPr>
      </p:pic>
    </p:spTree>
    <p:extLst>
      <p:ext uri="{BB962C8B-B14F-4D97-AF65-F5344CB8AC3E}">
        <p14:creationId xmlns:p14="http://schemas.microsoft.com/office/powerpoint/2010/main" val="1301303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913F35-32CB-4338-ADFA-3E635E2F6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Fascias Pelviens ++++++++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0C0E713-723A-44CC-8DB7-984C195904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192" y="1874513"/>
            <a:ext cx="5194767" cy="462500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2000" b="1" dirty="0">
                <a:solidFill>
                  <a:schemeClr val="accent5">
                    <a:lumMod val="75000"/>
                  </a:schemeClr>
                </a:solidFill>
                <a:latin typeface="Century" panose="02040604050505020304" pitchFamily="18" charset="0"/>
              </a:rPr>
              <a:t> Fascia pelvien inférieur (superficiel)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Grêle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b="1" dirty="0">
                <a:latin typeface="Century" panose="02040604050505020304" pitchFamily="18" charset="0"/>
              </a:rPr>
              <a:t>Limité au </a:t>
            </a:r>
            <a:r>
              <a:rPr lang="fr-FR" sz="2000" b="1" dirty="0" err="1">
                <a:latin typeface="Century" panose="02040604050505020304" pitchFamily="18" charset="0"/>
              </a:rPr>
              <a:t>lig</a:t>
            </a:r>
            <a:r>
              <a:rPr lang="fr-FR" sz="2000" b="1" dirty="0">
                <a:latin typeface="Century" panose="02040604050505020304" pitchFamily="18" charset="0"/>
              </a:rPr>
              <a:t>. sacro-tubéral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Résistance exceptionnelle</a:t>
            </a:r>
          </a:p>
          <a:p>
            <a:pPr marL="0" indent="0" algn="ctr">
              <a:buNone/>
            </a:pPr>
            <a:r>
              <a:rPr lang="fr-FR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" panose="02040604050505020304" pitchFamily="18" charset="0"/>
              </a:rPr>
              <a:t>Fascia pelvien supérieur (profond)</a:t>
            </a:r>
          </a:p>
          <a:p>
            <a:r>
              <a:rPr lang="fr-FR" sz="2000" dirty="0">
                <a:latin typeface="Century" panose="02040604050505020304" pitchFamily="18" charset="0"/>
              </a:rPr>
              <a:t>Très épais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Jusqu’au muscle piriforme </a:t>
            </a:r>
          </a:p>
          <a:p>
            <a:r>
              <a:rPr lang="fr-FR" sz="2000" b="1" dirty="0">
                <a:latin typeface="Century" panose="02040604050505020304" pitchFamily="18" charset="0"/>
              </a:rPr>
              <a:t>4 épaississements à partir de l’épine ischiatique</a:t>
            </a:r>
          </a:p>
        </p:txBody>
      </p:sp>
      <p:pic>
        <p:nvPicPr>
          <p:cNvPr id="6" name="Espace réservé du contenu 5" descr="Une image contenant dessin&#10;&#10;Description générée automatiquement">
            <a:extLst>
              <a:ext uri="{FF2B5EF4-FFF2-40B4-BE49-F238E27FC236}">
                <a16:creationId xmlns:a16="http://schemas.microsoft.com/office/drawing/2014/main" id="{5F2A81E5-BAD8-4F57-B206-3A4C9B70407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887"/>
          <a:stretch/>
        </p:blipFill>
        <p:spPr>
          <a:xfrm>
            <a:off x="6881708" y="1763619"/>
            <a:ext cx="4729100" cy="4846799"/>
          </a:xfrm>
        </p:spPr>
      </p:pic>
    </p:spTree>
    <p:extLst>
      <p:ext uri="{BB962C8B-B14F-4D97-AF65-F5344CB8AC3E}">
        <p14:creationId xmlns:p14="http://schemas.microsoft.com/office/powerpoint/2010/main" val="5188352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9CEC54-6DC2-451D-B772-1586A0AAD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800" dirty="0">
                <a:solidFill>
                  <a:schemeClr val="accent1"/>
                </a:solidFill>
                <a:latin typeface="Century" panose="02040604050505020304" pitchFamily="18" charset="0"/>
              </a:rPr>
              <a:t>A propos Des Fascias pelviens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02AE06-11C8-4BBF-B10A-F4EE488B4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000" dirty="0">
                <a:latin typeface="Century" panose="02040604050505020304" pitchFamily="18" charset="0"/>
              </a:rPr>
              <a:t>A) Le fascia pelvien inférieur se limite au ligament sacro-épineux ; celui-ci possédant une résistance exceptionnelle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B) Le fascia pelvien supérieur est renforcé par quatre épaississements à partir de l’épine ischiatique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C) </a:t>
            </a:r>
            <a:r>
              <a:rPr lang="en-US" sz="2000" dirty="0">
                <a:latin typeface="Century" panose="02040604050505020304" pitchFamily="18" charset="0"/>
              </a:rPr>
              <a:t>Le fascia </a:t>
            </a:r>
            <a:r>
              <a:rPr lang="en-US" sz="2000" dirty="0" err="1">
                <a:latin typeface="Century" panose="02040604050505020304" pitchFamily="18" charset="0"/>
              </a:rPr>
              <a:t>pelvien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supérieur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s’étend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jusqu’au</a:t>
            </a:r>
            <a:r>
              <a:rPr lang="en-US" sz="2000" dirty="0">
                <a:latin typeface="Century" panose="02040604050505020304" pitchFamily="18" charset="0"/>
              </a:rPr>
              <a:t> muscle </a:t>
            </a:r>
            <a:r>
              <a:rPr lang="en-US" sz="2000" dirty="0" err="1">
                <a:latin typeface="Century" panose="02040604050505020304" pitchFamily="18" charset="0"/>
              </a:rPr>
              <a:t>piriforme</a:t>
            </a:r>
            <a:r>
              <a:rPr lang="en-US" sz="2000" dirty="0">
                <a:latin typeface="Century" panose="02040604050505020304" pitchFamily="18" charset="0"/>
              </a:rPr>
              <a:t>, </a:t>
            </a:r>
            <a:r>
              <a:rPr lang="en-US" sz="2000" dirty="0" err="1">
                <a:latin typeface="Century" panose="02040604050505020304" pitchFamily="18" charset="0"/>
              </a:rPr>
              <a:t>qu’il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enveloppe</a:t>
            </a:r>
            <a:endParaRPr lang="en-US" sz="2000" dirty="0">
              <a:latin typeface="Century" panose="02040604050505020304" pitchFamily="18" charset="0"/>
            </a:endParaRPr>
          </a:p>
          <a:p>
            <a:r>
              <a:rPr lang="en-US" sz="2000" dirty="0">
                <a:latin typeface="Century" panose="02040604050505020304" pitchFamily="18" charset="0"/>
              </a:rPr>
              <a:t>D) Le fascia </a:t>
            </a:r>
            <a:r>
              <a:rPr lang="en-US" sz="2000" dirty="0" err="1">
                <a:latin typeface="Century" panose="02040604050505020304" pitchFamily="18" charset="0"/>
              </a:rPr>
              <a:t>pelvien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inférieur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est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épais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E) </a:t>
            </a:r>
            <a:r>
              <a:rPr lang="en-US" sz="2000" dirty="0">
                <a:latin typeface="Century" panose="02040604050505020304" pitchFamily="18" charset="0"/>
              </a:rPr>
              <a:t>Les propositions A, B, C et D </a:t>
            </a:r>
            <a:r>
              <a:rPr lang="en-US" sz="2000" dirty="0" err="1">
                <a:latin typeface="Century" panose="02040604050505020304" pitchFamily="18" charset="0"/>
              </a:rPr>
              <a:t>sont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fausses</a:t>
            </a:r>
            <a:endParaRPr lang="fr-FR" sz="20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7661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9CEC54-6DC2-451D-B772-1586A0AAD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800" dirty="0">
                <a:solidFill>
                  <a:schemeClr val="accent1"/>
                </a:solidFill>
                <a:latin typeface="Century" panose="02040604050505020304" pitchFamily="18" charset="0"/>
              </a:rPr>
              <a:t>A propos Des Fascias pelviens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02AE06-11C8-4BBF-B10A-F4EE488B4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000" dirty="0">
                <a:latin typeface="Century" panose="02040604050505020304" pitchFamily="18" charset="0"/>
              </a:rPr>
              <a:t>A) Le fascia pelvien inférieur se limite au ligament </a:t>
            </a:r>
            <a:r>
              <a:rPr lang="fr-FR" sz="2000" strike="sngStrike" dirty="0">
                <a:latin typeface="Century" panose="02040604050505020304" pitchFamily="18" charset="0"/>
              </a:rPr>
              <a:t>sacro-épineux</a:t>
            </a:r>
            <a:r>
              <a:rPr lang="fr-FR" sz="2000" dirty="0">
                <a:latin typeface="Century" panose="02040604050505020304" pitchFamily="18" charset="0"/>
              </a:rPr>
              <a:t> 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sacro-tubéral</a:t>
            </a:r>
            <a:r>
              <a:rPr lang="fr-FR" sz="2000" dirty="0">
                <a:latin typeface="Century" panose="02040604050505020304" pitchFamily="18" charset="0"/>
              </a:rPr>
              <a:t> ; celui-ci possédant une résistance exceptionnelle </a:t>
            </a:r>
          </a:p>
          <a:p>
            <a:r>
              <a:rPr lang="fr-FR" sz="2000" b="1" dirty="0">
                <a:latin typeface="Century" panose="02040604050505020304" pitchFamily="18" charset="0"/>
              </a:rPr>
              <a:t>B) Le fascia pelvien supérieur est renforcé par quatre épaississements à partir de l’épine ischiatique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C) </a:t>
            </a:r>
            <a:r>
              <a:rPr lang="en-US" sz="2000" dirty="0">
                <a:latin typeface="Century" panose="02040604050505020304" pitchFamily="18" charset="0"/>
              </a:rPr>
              <a:t>Le fascia </a:t>
            </a:r>
            <a:r>
              <a:rPr lang="en-US" sz="2000" dirty="0" err="1">
                <a:latin typeface="Century" panose="02040604050505020304" pitchFamily="18" charset="0"/>
              </a:rPr>
              <a:t>pelvien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supérieur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s’étend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jusqu’au</a:t>
            </a:r>
            <a:r>
              <a:rPr lang="en-US" sz="2000" dirty="0">
                <a:latin typeface="Century" panose="02040604050505020304" pitchFamily="18" charset="0"/>
              </a:rPr>
              <a:t> muscle </a:t>
            </a:r>
            <a:r>
              <a:rPr lang="en-US" sz="2000" dirty="0" err="1">
                <a:latin typeface="Century" panose="02040604050505020304" pitchFamily="18" charset="0"/>
              </a:rPr>
              <a:t>piriforme</a:t>
            </a:r>
            <a:r>
              <a:rPr lang="en-US" sz="2000" dirty="0">
                <a:latin typeface="Century" panose="02040604050505020304" pitchFamily="18" charset="0"/>
              </a:rPr>
              <a:t>, </a:t>
            </a:r>
            <a:r>
              <a:rPr lang="en-US" sz="2000" strike="sngStrike" dirty="0" err="1">
                <a:latin typeface="Century" panose="02040604050505020304" pitchFamily="18" charset="0"/>
              </a:rPr>
              <a:t>qu’il</a:t>
            </a:r>
            <a:r>
              <a:rPr lang="en-US" sz="2000" strike="sngStrike" dirty="0">
                <a:latin typeface="Century" panose="02040604050505020304" pitchFamily="18" charset="0"/>
              </a:rPr>
              <a:t> envelope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le muscle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piriforme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possède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son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propre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fascia</a:t>
            </a:r>
            <a:endParaRPr lang="en-US" sz="2000" b="1" strike="sngStrike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r>
              <a:rPr lang="en-US" sz="2000" dirty="0">
                <a:latin typeface="Century" panose="02040604050505020304" pitchFamily="18" charset="0"/>
              </a:rPr>
              <a:t>D) Le fascia </a:t>
            </a:r>
            <a:r>
              <a:rPr lang="en-US" sz="2000" dirty="0" err="1">
                <a:latin typeface="Century" panose="02040604050505020304" pitchFamily="18" charset="0"/>
              </a:rPr>
              <a:t>pelvien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inférieur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est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strike="sngStrike" dirty="0" err="1">
                <a:latin typeface="Century" panose="02040604050505020304" pitchFamily="18" charset="0"/>
              </a:rPr>
              <a:t>épais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grêle</a:t>
            </a:r>
            <a:r>
              <a:rPr lang="en-US" sz="2000" strike="sngStrike" dirty="0">
                <a:latin typeface="Century" panose="02040604050505020304" pitchFamily="18" charset="0"/>
              </a:rPr>
              <a:t>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E) </a:t>
            </a:r>
            <a:r>
              <a:rPr lang="en-US" sz="2000" dirty="0">
                <a:latin typeface="Century" panose="02040604050505020304" pitchFamily="18" charset="0"/>
              </a:rPr>
              <a:t>Les propositions A, B, C et D </a:t>
            </a:r>
            <a:r>
              <a:rPr lang="en-US" sz="2000" dirty="0" err="1">
                <a:latin typeface="Century" panose="02040604050505020304" pitchFamily="18" charset="0"/>
              </a:rPr>
              <a:t>sont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fausses</a:t>
            </a:r>
            <a:endParaRPr lang="fr-FR" sz="2000" dirty="0">
              <a:latin typeface="Century" panose="02040604050505020304" pitchFamily="18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67E12DE-BAC3-41BA-A0C8-098EBB54BD68}"/>
              </a:ext>
            </a:extLst>
          </p:cNvPr>
          <p:cNvSpPr txBox="1"/>
          <p:nvPr/>
        </p:nvSpPr>
        <p:spPr>
          <a:xfrm>
            <a:off x="9055946" y="5407427"/>
            <a:ext cx="4077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  <a:latin typeface="Century" panose="02040604050505020304" pitchFamily="18" charset="0"/>
              </a:rPr>
              <a:t>Réponse : B</a:t>
            </a:r>
          </a:p>
        </p:txBody>
      </p:sp>
    </p:spTree>
    <p:extLst>
      <p:ext uri="{BB962C8B-B14F-4D97-AF65-F5344CB8AC3E}">
        <p14:creationId xmlns:p14="http://schemas.microsoft.com/office/powerpoint/2010/main" val="4449516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0524398-BFB4-4C4A-8317-83B8729F9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08D4B6A-8113-4DFB-B82E-B60CAC8E0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822E561-F97C-4CBB-A9A6-A6BF6317B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7F8FA0B-A416-4D46-B899-46172A40F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325" y="1539002"/>
            <a:ext cx="4706180" cy="377999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  <a:latin typeface="Century" panose="02040604050505020304" pitchFamily="18" charset="0"/>
              </a:rPr>
              <a:t>QUE DU LOVE </a:t>
            </a:r>
            <a:r>
              <a:rPr lang="en-US" sz="3600" spc="-50" dirty="0">
                <a:solidFill>
                  <a:schemeClr val="tx1"/>
                </a:solidFill>
                <a:latin typeface="Century" panose="02040604050505020304" pitchFamily="18" charset="0"/>
              </a:rPr>
              <a:t>❤️</a:t>
            </a:r>
            <a:endParaRPr lang="en-US" sz="3600" dirty="0">
              <a:solidFill>
                <a:schemeClr val="tx1"/>
              </a:solidFill>
              <a:latin typeface="Century" panose="02040604050505020304" pitchFamily="18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01B0E58-A5C8-4CDA-A2E0-35DF94E59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Espace réservé pour une image  5" descr="Une image contenant personne, posant, debout, femme&#10;&#10;Description générée automatiquement">
            <a:extLst>
              <a:ext uri="{FF2B5EF4-FFF2-40B4-BE49-F238E27FC236}">
                <a16:creationId xmlns:a16="http://schemas.microsoft.com/office/drawing/2014/main" id="{3F31DC87-ECDE-4CB9-90E5-EC1CA7C1688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31764"/>
          <a:stretch/>
        </p:blipFill>
        <p:spPr>
          <a:xfrm>
            <a:off x="4654295" y="10"/>
            <a:ext cx="753770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893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DividendVTI">
  <a:themeElements>
    <a:clrScheme name="DividendVTI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ED8428"/>
      </a:accent1>
      <a:accent2>
        <a:srgbClr val="E6C46D"/>
      </a:accent2>
      <a:accent3>
        <a:srgbClr val="537685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Bahnschrif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News Gothic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522</Words>
  <Application>Microsoft Office PowerPoint</Application>
  <PresentationFormat>Grand écran</PresentationFormat>
  <Paragraphs>79</Paragraphs>
  <Slides>12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20" baseType="lpstr">
      <vt:lpstr>Bahnschrift</vt:lpstr>
      <vt:lpstr>Calibri</vt:lpstr>
      <vt:lpstr>Century</vt:lpstr>
      <vt:lpstr>Gill Sans MT</vt:lpstr>
      <vt:lpstr>News Gothic MT</vt:lpstr>
      <vt:lpstr>Wingdings</vt:lpstr>
      <vt:lpstr>Wingdings 2</vt:lpstr>
      <vt:lpstr>DividendVTI</vt:lpstr>
      <vt:lpstr>Diaphragme pelvien </vt:lpstr>
      <vt:lpstr>Présentation PowerPoint</vt:lpstr>
      <vt:lpstr>Introduction </vt:lpstr>
      <vt:lpstr>Muscle coccygien</vt:lpstr>
      <vt:lpstr>Muscle Levator Ani</vt:lpstr>
      <vt:lpstr>A propos du diaphragme pelvien</vt:lpstr>
      <vt:lpstr>A propos du diaphragme pelvien</vt:lpstr>
      <vt:lpstr>Projection des muscles </vt:lpstr>
      <vt:lpstr>Fascias Pelviens ++++++++</vt:lpstr>
      <vt:lpstr>A propos Des Fascias pelviens</vt:lpstr>
      <vt:lpstr>A propos Des Fascias pelviens</vt:lpstr>
      <vt:lpstr>QUE DU LOVE ❤️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Diaphragme pelvien </dc:title>
  <dc:creator>Sacha Hassen Khodja</dc:creator>
  <cp:lastModifiedBy>Sacha Hassen Khodja</cp:lastModifiedBy>
  <cp:revision>3</cp:revision>
  <dcterms:created xsi:type="dcterms:W3CDTF">2019-12-05T11:36:45Z</dcterms:created>
  <dcterms:modified xsi:type="dcterms:W3CDTF">2019-12-05T13:29:00Z</dcterms:modified>
</cp:coreProperties>
</file>