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1" r:id="rId1"/>
  </p:sldMasterIdLst>
  <p:notesMasterIdLst>
    <p:notesMasterId r:id="rId4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9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85" r:id="rId4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8B65D70B-91FF-477F-8623-1FCF31CA1957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9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  <p14:sldId id="294"/>
            <p14:sldId id="28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F5770F"/>
    <a:srgbClr val="BD7B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-92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1D8674-EB0C-D745-8B64-ED1DD6FF9E3C}" type="datetimeFigureOut">
              <a:rPr lang="fr-FR" smtClean="0"/>
              <a:t>17/09/2015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806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53466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8589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20837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7253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32953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86853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7975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1208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2657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07969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4827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2713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7695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297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8391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087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5548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0665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Liaison polarisée </a:t>
            </a:r>
            <a:r>
              <a:rPr lang="fr-FR" dirty="0" smtClean="0">
                <a:sym typeface="Wingdings"/>
              </a:rPr>
              <a:t> carbone électrophile  addition nucléophile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2449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3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07396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5534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08683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38397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37098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664441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54600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494110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83063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66221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518441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B55F6-94C8-F141-986A-8708AF0378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69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B0CC4-A910-4DD6-8514-B26343F39C95}" type="datetimeFigureOut">
              <a:rPr lang="fr-FR" smtClean="0"/>
              <a:t>17/09/2015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AA9F3-E08D-48EA-A38B-5ECF23F895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687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B0CC4-A910-4DD6-8514-B26343F39C95}" type="datetimeFigureOut">
              <a:rPr lang="fr-FR" smtClean="0"/>
              <a:t>17/09/2015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AA9F3-E08D-48EA-A38B-5ECF23F895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0299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B0CC4-A910-4DD6-8514-B26343F39C95}" type="datetimeFigureOut">
              <a:rPr lang="fr-FR" smtClean="0"/>
              <a:t>17/09/2015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AA9F3-E08D-48EA-A38B-5ECF23F895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5051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B0CC4-A910-4DD6-8514-B26343F39C95}" type="datetimeFigureOut">
              <a:rPr lang="fr-FR" smtClean="0"/>
              <a:t>17/09/2015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AA9F3-E08D-48EA-A38B-5ECF23F895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117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B0CC4-A910-4DD6-8514-B26343F39C95}" type="datetimeFigureOut">
              <a:rPr lang="fr-FR" smtClean="0"/>
              <a:t>17/09/2015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AA9F3-E08D-48EA-A38B-5ECF23F895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868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B0CC4-A910-4DD6-8514-B26343F39C95}" type="datetimeFigureOut">
              <a:rPr lang="fr-FR" smtClean="0"/>
              <a:t>17/09/2015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AA9F3-E08D-48EA-A38B-5ECF23F895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3687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B0CC4-A910-4DD6-8514-B26343F39C95}" type="datetimeFigureOut">
              <a:rPr lang="fr-FR" smtClean="0"/>
              <a:t>17/09/2015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AA9F3-E08D-48EA-A38B-5ECF23F895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6769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B0CC4-A910-4DD6-8514-B26343F39C95}" type="datetimeFigureOut">
              <a:rPr lang="fr-FR" smtClean="0"/>
              <a:t>17/09/2015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AA9F3-E08D-48EA-A38B-5ECF23F895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055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B0CC4-A910-4DD6-8514-B26343F39C95}" type="datetimeFigureOut">
              <a:rPr lang="fr-FR" smtClean="0"/>
              <a:t>17/09/2015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AA9F3-E08D-48EA-A38B-5ECF23F895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2997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B0CC4-A910-4DD6-8514-B26343F39C95}" type="datetimeFigureOut">
              <a:rPr lang="fr-FR" smtClean="0"/>
              <a:t>17/09/2015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AA9F3-E08D-48EA-A38B-5ECF23F895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89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B0CC4-A910-4DD6-8514-B26343F39C95}" type="datetimeFigureOut">
              <a:rPr lang="fr-FR" smtClean="0"/>
              <a:t>17/09/2015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AA9F3-E08D-48EA-A38B-5ECF23F895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330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B0CC4-A910-4DD6-8514-B26343F39C95}" type="datetimeFigureOut">
              <a:rPr lang="fr-FR" smtClean="0"/>
              <a:t>17/09/2015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AA9F3-E08D-48EA-A38B-5ECF23F895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4004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712741"/>
            <a:ext cx="9416505" cy="2262781"/>
          </a:xfrm>
        </p:spPr>
        <p:txBody>
          <a:bodyPr anchor="ctr">
            <a:scene3d>
              <a:camera prst="perspectiveRelaxedModerately"/>
              <a:lightRig rig="threePt" dir="t"/>
            </a:scene3d>
          </a:bodyPr>
          <a:lstStyle/>
          <a:p>
            <a:r>
              <a:rPr lang="fr-FR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Séance d’anticipation de Chimie organique</a:t>
            </a:r>
            <a:endParaRPr lang="fr-FR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625341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35878"/>
          </a:xfrm>
        </p:spPr>
        <p:txBody>
          <a:bodyPr/>
          <a:lstStyle/>
          <a:p>
            <a:r>
              <a:rPr lang="fr-FR" b="1" dirty="0" smtClean="0"/>
              <a:t>Plan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405719"/>
            <a:ext cx="10515600" cy="477124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FR" b="1" dirty="0" smtClean="0"/>
              <a:t>I- Addition électrophiles</a:t>
            </a:r>
          </a:p>
          <a:p>
            <a:pPr marL="514350" indent="-514350">
              <a:buAutoNum type="alphaUcParenR"/>
            </a:pPr>
            <a:r>
              <a:rPr lang="fr-FR" sz="2600" b="1" dirty="0" smtClean="0"/>
              <a:t>Mécanisme général</a:t>
            </a:r>
          </a:p>
          <a:p>
            <a:pPr marL="514350" indent="-514350">
              <a:buAutoNum type="alphaUcParenR"/>
            </a:pPr>
            <a:r>
              <a:rPr lang="fr-FR" sz="2600" b="1" dirty="0" smtClean="0"/>
              <a:t>La </a:t>
            </a:r>
            <a:r>
              <a:rPr lang="fr-FR" sz="2600" b="1" dirty="0" err="1" smtClean="0"/>
              <a:t>dihydrogénation</a:t>
            </a:r>
            <a:endParaRPr lang="fr-FR" sz="2600" b="1" dirty="0" smtClean="0"/>
          </a:p>
          <a:p>
            <a:pPr marL="514350" indent="-514350">
              <a:buAutoNum type="alphaUcParenR"/>
            </a:pPr>
            <a:r>
              <a:rPr lang="fr-FR" sz="2600" b="1" dirty="0" smtClean="0"/>
              <a:t>La </a:t>
            </a:r>
            <a:r>
              <a:rPr lang="fr-FR" sz="2600" b="1" dirty="0" err="1" smtClean="0"/>
              <a:t>dihalogénation</a:t>
            </a:r>
            <a:endParaRPr lang="fr-FR" sz="2600" b="1" dirty="0" smtClean="0"/>
          </a:p>
          <a:p>
            <a:pPr marL="514350" indent="-514350">
              <a:buAutoNum type="alphaUcParenR"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II- Additions nucléophiles</a:t>
            </a:r>
          </a:p>
          <a:p>
            <a:pPr marL="514350" indent="-514350">
              <a:buAutoNum type="alphaUcParenR"/>
            </a:pPr>
            <a:r>
              <a:rPr lang="fr-FR" sz="2600" dirty="0" smtClean="0"/>
              <a:t>Mécanisme général</a:t>
            </a:r>
          </a:p>
          <a:p>
            <a:pPr marL="514350" indent="-514350">
              <a:buAutoNum type="alphaUcParenR"/>
            </a:pPr>
            <a:r>
              <a:rPr lang="fr-FR" sz="2600" dirty="0" smtClean="0"/>
              <a:t>Hydratation des fonctions carbonyles </a:t>
            </a:r>
          </a:p>
          <a:p>
            <a:pPr marL="514350" indent="-514350">
              <a:buAutoNum type="alphaUcParenR"/>
            </a:pPr>
            <a:r>
              <a:rPr lang="fr-FR" sz="2600" dirty="0" err="1" smtClean="0"/>
              <a:t>Hémiacétalisation</a:t>
            </a:r>
            <a:endParaRPr lang="fr-FR" sz="2600" dirty="0" smtClean="0"/>
          </a:p>
          <a:p>
            <a:pPr marL="514350" indent="-514350">
              <a:buAutoNum type="alphaUcParenR"/>
            </a:pPr>
            <a:r>
              <a:rPr lang="fr-FR" sz="2600" dirty="0" err="1" smtClean="0"/>
              <a:t>Acétalisation</a:t>
            </a:r>
            <a:endParaRPr lang="fr-FR" sz="2600" dirty="0" smtClean="0"/>
          </a:p>
          <a:p>
            <a:pPr marL="514350" indent="-514350">
              <a:buAutoNum type="alphaUcParenR"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III- QCM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5048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I-A) Mécanisme général</a:t>
            </a:r>
            <a:endParaRPr lang="fr-FR" b="1" dirty="0"/>
          </a:p>
        </p:txBody>
      </p:sp>
      <p:pic>
        <p:nvPicPr>
          <p:cNvPr id="4" name="Espace réservé du contenu 3"/>
          <p:cNvPicPr>
            <a:picLocks noGrp="1"/>
          </p:cNvPicPr>
          <p:nvPr>
            <p:ph idx="1"/>
          </p:nvPr>
        </p:nvPicPr>
        <p:blipFill rotWithShape="1">
          <a:blip r:embed="rId3"/>
          <a:srcRect l="29810" t="12477" r="30309" b="68555"/>
          <a:stretch/>
        </p:blipFill>
        <p:spPr bwMode="auto">
          <a:xfrm>
            <a:off x="3642538" y="2089552"/>
            <a:ext cx="5188977" cy="138754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456057" y="4021491"/>
            <a:ext cx="9166676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fr-FR" sz="3200" b="1" u="sng" dirty="0"/>
              <a:t>Principe</a:t>
            </a:r>
            <a:r>
              <a:rPr lang="fr-FR" sz="3200" dirty="0"/>
              <a:t> : on brise une liaison </a:t>
            </a:r>
            <a:r>
              <a:rPr lang="el-GR" sz="3200" dirty="0">
                <a:latin typeface="Calibri" panose="020F0502020204030204" pitchFamily="34" charset="0"/>
              </a:rPr>
              <a:t>π</a:t>
            </a:r>
            <a:r>
              <a:rPr lang="fr-FR" sz="3200" dirty="0">
                <a:latin typeface="Calibri" panose="020F0502020204030204" pitchFamily="34" charset="0"/>
              </a:rPr>
              <a:t> pour former deux liaisons </a:t>
            </a:r>
            <a:r>
              <a:rPr lang="el-GR" sz="3200" dirty="0">
                <a:latin typeface="Calibri" panose="020F0502020204030204" pitchFamily="34" charset="0"/>
              </a:rPr>
              <a:t>σ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379853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Deux étapes 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b="1" u="sng" dirty="0" smtClean="0"/>
              <a:t>Etape 1</a:t>
            </a:r>
            <a:r>
              <a:rPr lang="fr-FR" dirty="0" smtClean="0"/>
              <a:t> : </a:t>
            </a:r>
          </a:p>
          <a:p>
            <a:pPr marL="0" indent="0">
              <a:buNone/>
            </a:pPr>
            <a:endParaRPr lang="fr-FR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fr-FR" dirty="0" smtClean="0"/>
              <a:t> Attaque de la double liaison </a:t>
            </a:r>
          </a:p>
          <a:p>
            <a:pPr marL="0" indent="0">
              <a:buNone/>
            </a:pPr>
            <a:r>
              <a:rPr lang="fr-FR" dirty="0" smtClean="0"/>
              <a:t>(nucléophile) par l’électrophile</a:t>
            </a:r>
          </a:p>
          <a:p>
            <a:pPr>
              <a:buFont typeface="Wingdings" panose="05000000000000000000" pitchFamily="2" charset="2"/>
              <a:buChar char="Ø"/>
            </a:pPr>
            <a:endParaRPr lang="fr-FR" dirty="0"/>
          </a:p>
          <a:p>
            <a:pPr>
              <a:buFont typeface="Wingdings" panose="05000000000000000000" pitchFamily="2" charset="2"/>
              <a:buChar char="Ø"/>
            </a:pPr>
            <a:r>
              <a:rPr lang="fr-FR" dirty="0"/>
              <a:t> </a:t>
            </a:r>
            <a:r>
              <a:rPr lang="fr-FR" dirty="0" smtClean="0"/>
              <a:t>Passage pas un carbocation ou par un ion ponté ( </a:t>
            </a:r>
            <a:r>
              <a:rPr lang="fr-FR" dirty="0" smtClean="0">
                <a:sym typeface="Wingdings" panose="05000000000000000000" pitchFamily="2" charset="2"/>
              </a:rPr>
              <a:t> formation d’un intermédiaire électrophile)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68" t="44182" r="24899" b="27733"/>
          <a:stretch/>
        </p:blipFill>
        <p:spPr bwMode="auto">
          <a:xfrm>
            <a:off x="5654722" y="1570340"/>
            <a:ext cx="6537278" cy="268776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382347016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b="1" dirty="0"/>
              <a:t>Deux étapes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b="1" u="sng" dirty="0"/>
              <a:t>Etape 2</a:t>
            </a:r>
            <a:r>
              <a:rPr lang="fr-FR" b="1" dirty="0" smtClean="0"/>
              <a:t> : </a:t>
            </a:r>
            <a:endParaRPr lang="fr-FR" dirty="0" smtClean="0"/>
          </a:p>
          <a:p>
            <a:pPr marL="0" indent="0">
              <a:buNone/>
            </a:pPr>
            <a:endParaRPr lang="fr-FR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fr-FR" b="1" dirty="0" smtClean="0"/>
              <a:t> </a:t>
            </a:r>
            <a:r>
              <a:rPr lang="fr-FR" dirty="0" smtClean="0"/>
              <a:t>Attaque du nucléophile sur l</a:t>
            </a:r>
          </a:p>
          <a:p>
            <a:pPr marL="0" indent="0">
              <a:buNone/>
            </a:pPr>
            <a:r>
              <a:rPr lang="fr-FR" dirty="0" smtClean="0"/>
              <a:t>le carbocation ou l’ion ponté</a:t>
            </a:r>
          </a:p>
          <a:p>
            <a:pPr marL="0" indent="0">
              <a:buNone/>
            </a:pPr>
            <a:r>
              <a:rPr lang="fr-FR" dirty="0" smtClean="0"/>
              <a:t>(mécanisme acido-basique)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3135" y="2057637"/>
            <a:ext cx="5844340" cy="2380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52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I-A) Mécanisme général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fr-FR" dirty="0" smtClean="0"/>
              <a:t> </a:t>
            </a:r>
            <a:r>
              <a:rPr lang="fr-FR" b="1" u="sng" dirty="0" err="1" smtClean="0"/>
              <a:t>Régiosélectivité</a:t>
            </a:r>
            <a:r>
              <a:rPr lang="fr-FR" dirty="0" smtClean="0"/>
              <a:t> : Ces réactions d’additions sont </a:t>
            </a:r>
            <a:r>
              <a:rPr lang="fr-FR" dirty="0" err="1" smtClean="0"/>
              <a:t>régiosélectives</a:t>
            </a:r>
            <a:r>
              <a:rPr lang="fr-FR" dirty="0" smtClean="0"/>
              <a:t> si l’alcène et le composé A-B sont </a:t>
            </a:r>
            <a:r>
              <a:rPr lang="fr-FR" b="1" dirty="0" smtClean="0"/>
              <a:t>dissymétriques </a:t>
            </a:r>
          </a:p>
          <a:p>
            <a:pPr>
              <a:buFont typeface="Wingdings" panose="05000000000000000000" pitchFamily="2" charset="2"/>
              <a:buChar char="v"/>
            </a:pPr>
            <a:endParaRPr lang="fr-FR" b="1" dirty="0"/>
          </a:p>
          <a:p>
            <a:pPr>
              <a:buFont typeface="Wingdings" panose="05000000000000000000" pitchFamily="2" charset="2"/>
              <a:buChar char="è"/>
            </a:pPr>
            <a:r>
              <a:rPr lang="fr-FR" dirty="0" err="1" smtClean="0">
                <a:sym typeface="Wingdings" panose="05000000000000000000" pitchFamily="2" charset="2"/>
              </a:rPr>
              <a:t>Hydrohalogénation</a:t>
            </a:r>
            <a:r>
              <a:rPr lang="fr-FR" dirty="0" smtClean="0">
                <a:sym typeface="Wingdings" panose="05000000000000000000" pitchFamily="2" charset="2"/>
              </a:rPr>
              <a:t> = </a:t>
            </a:r>
            <a:r>
              <a:rPr lang="fr-FR" dirty="0" err="1" smtClean="0">
                <a:sym typeface="Wingdings" panose="05000000000000000000" pitchFamily="2" charset="2"/>
              </a:rPr>
              <a:t>régiosélective</a:t>
            </a:r>
            <a:endParaRPr lang="fr-FR" dirty="0" smtClean="0"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è"/>
            </a:pPr>
            <a:r>
              <a:rPr lang="fr-FR" dirty="0" err="1" smtClean="0">
                <a:sym typeface="Wingdings" panose="05000000000000000000" pitchFamily="2" charset="2"/>
              </a:rPr>
              <a:t>Dihalogénation</a:t>
            </a:r>
            <a:r>
              <a:rPr lang="fr-FR" dirty="0" smtClean="0">
                <a:sym typeface="Wingdings" panose="05000000000000000000" pitchFamily="2" charset="2"/>
              </a:rPr>
              <a:t> = pas </a:t>
            </a:r>
            <a:r>
              <a:rPr lang="fr-FR" dirty="0" err="1" smtClean="0">
                <a:sym typeface="Wingdings" panose="05000000000000000000" pitchFamily="2" charset="2"/>
              </a:rPr>
              <a:t>régiosélective</a:t>
            </a:r>
            <a:endParaRPr lang="fr-FR" dirty="0" smtClean="0"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è"/>
            </a:pPr>
            <a:endParaRPr lang="fr-FR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25445542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I-A) Mécanisme général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lvl="0">
              <a:buFont typeface="Wingdings" panose="05000000000000000000" pitchFamily="2" charset="2"/>
              <a:buChar char="v"/>
            </a:pPr>
            <a:r>
              <a:rPr lang="fr-FR" dirty="0">
                <a:solidFill>
                  <a:prstClr val="black"/>
                </a:solidFill>
                <a:sym typeface="Wingdings" panose="05000000000000000000" pitchFamily="2" charset="2"/>
              </a:rPr>
              <a:t> </a:t>
            </a:r>
            <a:r>
              <a:rPr lang="fr-FR" b="1" u="sng" dirty="0">
                <a:solidFill>
                  <a:prstClr val="black"/>
                </a:solidFill>
                <a:sym typeface="Wingdings" panose="05000000000000000000" pitchFamily="2" charset="2"/>
              </a:rPr>
              <a:t>Stéréosélectivité</a:t>
            </a:r>
            <a:r>
              <a:rPr lang="fr-FR" dirty="0">
                <a:solidFill>
                  <a:prstClr val="black"/>
                </a:solidFill>
                <a:sym typeface="Wingdings" panose="05000000000000000000" pitchFamily="2" charset="2"/>
              </a:rPr>
              <a:t> : Ces réactions d’additions sont </a:t>
            </a:r>
            <a:r>
              <a:rPr lang="fr-FR" dirty="0" err="1">
                <a:solidFill>
                  <a:prstClr val="black"/>
                </a:solidFill>
                <a:sym typeface="Wingdings" panose="05000000000000000000" pitchFamily="2" charset="2"/>
              </a:rPr>
              <a:t>stéréosélectives</a:t>
            </a:r>
            <a:r>
              <a:rPr lang="fr-FR" dirty="0">
                <a:solidFill>
                  <a:prstClr val="black"/>
                </a:solidFill>
                <a:sym typeface="Wingdings" panose="05000000000000000000" pitchFamily="2" charset="2"/>
              </a:rPr>
              <a:t> si elles conduisent à la </a:t>
            </a:r>
            <a:r>
              <a:rPr lang="fr-FR" b="1" dirty="0">
                <a:solidFill>
                  <a:prstClr val="black"/>
                </a:solidFill>
                <a:sym typeface="Wingdings" panose="05000000000000000000" pitchFamily="2" charset="2"/>
              </a:rPr>
              <a:t>formation de stéréo-isomères dans des proportions différentes</a:t>
            </a:r>
            <a:r>
              <a:rPr lang="fr-FR" dirty="0">
                <a:solidFill>
                  <a:prstClr val="black"/>
                </a:solidFill>
                <a:sym typeface="Wingdings" panose="05000000000000000000" pitchFamily="2" charset="2"/>
              </a:rPr>
              <a:t>.  </a:t>
            </a:r>
          </a:p>
          <a:p>
            <a:pPr marL="0" indent="0">
              <a:buNone/>
            </a:pPr>
            <a:endParaRPr lang="fr-FR" b="1" u="sng" dirty="0" smtClean="0"/>
          </a:p>
          <a:p>
            <a:pPr marL="0" indent="0">
              <a:buNone/>
            </a:pPr>
            <a:r>
              <a:rPr lang="fr-FR" b="1" u="sng" dirty="0" smtClean="0"/>
              <a:t>Rappel</a:t>
            </a:r>
            <a:r>
              <a:rPr lang="fr-FR" dirty="0" smtClean="0"/>
              <a:t> : Pour n C* on peut avoir 2n </a:t>
            </a:r>
            <a:r>
              <a:rPr lang="fr-FR" dirty="0" err="1" smtClean="0"/>
              <a:t>stéréoisomères</a:t>
            </a:r>
            <a:r>
              <a:rPr lang="fr-FR" dirty="0" smtClean="0"/>
              <a:t> maximum. </a:t>
            </a:r>
          </a:p>
          <a:p>
            <a:pPr algn="ctr"/>
            <a:endParaRPr lang="fr-FR" dirty="0" smtClean="0"/>
          </a:p>
          <a:p>
            <a:pPr marL="0" indent="0" algn="ctr">
              <a:buNone/>
            </a:pPr>
            <a:r>
              <a:rPr lang="fr-FR" dirty="0" smtClean="0">
                <a:solidFill>
                  <a:srgbClr val="FF0000"/>
                </a:solidFill>
              </a:rPr>
              <a:t>Si on ne forme pas de carbone asymétrique, il n’y a pas de question de stéréosélectivité !!!!!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0187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I-B) La </a:t>
            </a:r>
            <a:r>
              <a:rPr lang="fr-FR" b="1" dirty="0" err="1" smtClean="0"/>
              <a:t>dihydrogénation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fr-FR" dirty="0" smtClean="0"/>
              <a:t> </a:t>
            </a:r>
            <a:r>
              <a:rPr lang="fr-FR" b="1" dirty="0" smtClean="0"/>
              <a:t>Blocage cinétique </a:t>
            </a:r>
            <a:r>
              <a:rPr lang="fr-FR" dirty="0" smtClean="0"/>
              <a:t>(le H2 est un gaz) </a:t>
            </a:r>
            <a:r>
              <a:rPr lang="fr-FR" dirty="0" smtClean="0">
                <a:sym typeface="Wingdings" panose="05000000000000000000" pitchFamily="2" charset="2"/>
              </a:rPr>
              <a:t> nécessité d’une </a:t>
            </a:r>
            <a:r>
              <a:rPr lang="fr-FR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catalyse hétérogène</a:t>
            </a:r>
            <a:r>
              <a:rPr lang="fr-FR" dirty="0" smtClean="0">
                <a:sym typeface="Wingdings" panose="05000000000000000000" pitchFamily="2" charset="2"/>
              </a:rPr>
              <a:t> avec un métal</a:t>
            </a:r>
          </a:p>
          <a:p>
            <a:r>
              <a:rPr lang="fr-FR" dirty="0">
                <a:sym typeface="Wingdings" panose="05000000000000000000" pitchFamily="2" charset="2"/>
              </a:rPr>
              <a:t> </a:t>
            </a:r>
            <a:r>
              <a:rPr lang="fr-FR" b="1" dirty="0" smtClean="0">
                <a:sym typeface="Wingdings" panose="05000000000000000000" pitchFamily="2" charset="2"/>
              </a:rPr>
              <a:t>Nickel (Ni)</a:t>
            </a:r>
          </a:p>
          <a:p>
            <a:r>
              <a:rPr lang="fr-FR" b="1" dirty="0" smtClean="0">
                <a:sym typeface="Wingdings" panose="05000000000000000000" pitchFamily="2" charset="2"/>
              </a:rPr>
              <a:t> Palladium (Pd)</a:t>
            </a:r>
          </a:p>
          <a:p>
            <a:r>
              <a:rPr lang="fr-FR" b="1" dirty="0">
                <a:sym typeface="Wingdings" panose="05000000000000000000" pitchFamily="2" charset="2"/>
              </a:rPr>
              <a:t> </a:t>
            </a:r>
            <a:r>
              <a:rPr lang="fr-FR" b="1" dirty="0" smtClean="0">
                <a:sym typeface="Wingdings" panose="05000000000000000000" pitchFamily="2" charset="2"/>
              </a:rPr>
              <a:t>Platine (Pt)</a:t>
            </a:r>
          </a:p>
          <a:p>
            <a:endParaRPr lang="fr-FR" dirty="0">
              <a:sym typeface="Wingdings" panose="05000000000000000000" pitchFamily="2" charset="2"/>
            </a:endParaRPr>
          </a:p>
          <a:p>
            <a:pPr marL="0" indent="0" algn="ctr">
              <a:buNone/>
            </a:pPr>
            <a:r>
              <a:rPr lang="fr-FR" dirty="0" smtClean="0">
                <a:solidFill>
                  <a:srgbClr val="FF0000"/>
                </a:solidFill>
                <a:sym typeface="Wingdings" panose="05000000000000000000" pitchFamily="2" charset="2"/>
              </a:rPr>
              <a:t>Cette catalyse est INDISPENSABLE ++++</a:t>
            </a:r>
          </a:p>
        </p:txBody>
      </p:sp>
    </p:spTree>
    <p:extLst>
      <p:ext uri="{BB962C8B-B14F-4D97-AF65-F5344CB8AC3E}">
        <p14:creationId xmlns:p14="http://schemas.microsoft.com/office/powerpoint/2010/main" val="272985010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I-B) La </a:t>
            </a:r>
            <a:r>
              <a:rPr lang="fr-FR" b="1" dirty="0" err="1" smtClean="0"/>
              <a:t>dihydrogénation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 Réaction de </a:t>
            </a:r>
            <a:r>
              <a:rPr lang="fr-FR" b="1" u="sng" dirty="0" smtClean="0"/>
              <a:t>réduction</a:t>
            </a:r>
          </a:p>
          <a:p>
            <a:r>
              <a:rPr lang="fr-FR" dirty="0" smtClean="0"/>
              <a:t> On part </a:t>
            </a:r>
            <a:r>
              <a:rPr lang="fr-FR" b="1" dirty="0" smtClean="0"/>
              <a:t>d’un alcène </a:t>
            </a:r>
            <a:r>
              <a:rPr lang="fr-FR" dirty="0" smtClean="0"/>
              <a:t>pour former </a:t>
            </a:r>
            <a:r>
              <a:rPr lang="fr-FR" b="1" dirty="0" smtClean="0"/>
              <a:t>un alcane</a:t>
            </a:r>
          </a:p>
          <a:p>
            <a:r>
              <a:rPr lang="fr-FR" dirty="0"/>
              <a:t> </a:t>
            </a:r>
            <a:r>
              <a:rPr lang="fr-FR" dirty="0" smtClean="0"/>
              <a:t>Addition </a:t>
            </a:r>
            <a:r>
              <a:rPr lang="fr-FR" b="1" dirty="0" smtClean="0">
                <a:solidFill>
                  <a:srgbClr val="F5770F"/>
                </a:solidFill>
              </a:rPr>
              <a:t>en SYN </a:t>
            </a:r>
            <a:r>
              <a:rPr lang="fr-FR" dirty="0" smtClean="0"/>
              <a:t>(attaque des hydrogènes du même côté)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0649" y="3671248"/>
            <a:ext cx="6830702" cy="195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2301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I-B) La </a:t>
            </a:r>
            <a:r>
              <a:rPr lang="fr-FR" b="1" dirty="0" err="1" smtClean="0"/>
              <a:t>dihydrogénation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dirty="0" smtClean="0">
                <a:solidFill>
                  <a:srgbClr val="F5770F"/>
                </a:solidFill>
              </a:rPr>
              <a:t>Réaction non </a:t>
            </a:r>
            <a:r>
              <a:rPr lang="fr-FR" dirty="0" err="1" smtClean="0">
                <a:solidFill>
                  <a:srgbClr val="F5770F"/>
                </a:solidFill>
              </a:rPr>
              <a:t>régiosélective</a:t>
            </a:r>
            <a:r>
              <a:rPr lang="fr-FR" dirty="0" smtClean="0">
                <a:solidFill>
                  <a:srgbClr val="F5770F"/>
                </a:solidFill>
              </a:rPr>
              <a:t>, </a:t>
            </a:r>
            <a:r>
              <a:rPr lang="fr-FR" dirty="0" err="1" smtClean="0">
                <a:solidFill>
                  <a:srgbClr val="F5770F"/>
                </a:solidFill>
              </a:rPr>
              <a:t>stéréosélective</a:t>
            </a:r>
            <a:r>
              <a:rPr lang="fr-FR" dirty="0" smtClean="0">
                <a:solidFill>
                  <a:srgbClr val="F5770F"/>
                </a:solidFill>
              </a:rPr>
              <a:t> et stéréospécifique</a:t>
            </a:r>
          </a:p>
          <a:p>
            <a:pPr marL="0" indent="0" algn="ctr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ü"/>
            </a:pPr>
            <a:r>
              <a:rPr lang="fr-FR" dirty="0" smtClean="0"/>
              <a:t> </a:t>
            </a:r>
            <a:r>
              <a:rPr lang="fr-FR" b="1" u="sng" dirty="0" smtClean="0"/>
              <a:t>Non </a:t>
            </a:r>
            <a:r>
              <a:rPr lang="fr-FR" b="1" u="sng" dirty="0" err="1" smtClean="0"/>
              <a:t>régiosélective</a:t>
            </a:r>
            <a:r>
              <a:rPr lang="fr-FR" b="1" dirty="0" smtClean="0"/>
              <a:t> </a:t>
            </a:r>
            <a:r>
              <a:rPr lang="fr-FR" dirty="0" smtClean="0"/>
              <a:t>: H – H est symétrique, on ne peut pas choisir l’un ou l’autre des H préférentiellement.  </a:t>
            </a:r>
          </a:p>
          <a:p>
            <a:pPr marL="0" indent="0">
              <a:buNone/>
            </a:pPr>
            <a:endParaRPr lang="fr-FR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fr-FR" dirty="0"/>
              <a:t> </a:t>
            </a:r>
            <a:r>
              <a:rPr lang="fr-FR" b="1" u="sng" dirty="0" err="1" smtClean="0"/>
              <a:t>Stéréosélective</a:t>
            </a:r>
            <a:r>
              <a:rPr lang="fr-FR" dirty="0" smtClean="0"/>
              <a:t> : on a formé 2 carbones asymétriques. </a:t>
            </a:r>
          </a:p>
          <a:p>
            <a:pPr marL="0" indent="0">
              <a:buNone/>
            </a:pPr>
            <a:r>
              <a:rPr lang="fr-FR" dirty="0" smtClean="0"/>
              <a:t>2² = 4 </a:t>
            </a:r>
            <a:r>
              <a:rPr lang="fr-FR" dirty="0" smtClean="0">
                <a:sym typeface="Wingdings" panose="05000000000000000000" pitchFamily="2" charset="2"/>
              </a:rPr>
              <a:t> </a:t>
            </a:r>
            <a:r>
              <a:rPr lang="fr-FR" dirty="0" smtClean="0"/>
              <a:t>4 </a:t>
            </a:r>
            <a:r>
              <a:rPr lang="fr-FR" dirty="0" err="1" smtClean="0"/>
              <a:t>stéréoisomères</a:t>
            </a:r>
            <a:r>
              <a:rPr lang="fr-FR" dirty="0" smtClean="0"/>
              <a:t> sont possibles. Pourtant, on n’obtient que deux des 4 stéréo-isomères possibles.  </a:t>
            </a: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8224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I-B) La </a:t>
            </a:r>
            <a:r>
              <a:rPr lang="fr-FR" b="1" dirty="0" err="1" smtClean="0"/>
              <a:t>dihydrogénation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fr-FR" dirty="0" smtClean="0"/>
              <a:t> </a:t>
            </a:r>
            <a:r>
              <a:rPr lang="fr-FR" b="1" u="sng" dirty="0" smtClean="0"/>
              <a:t>Stéréospécifique</a:t>
            </a:r>
            <a:r>
              <a:rPr lang="fr-FR" dirty="0" smtClean="0"/>
              <a:t> : si on part de l’alcène E, on forme les autres stéréo-isomères possibles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0" t="35590" r="30065" b="43846"/>
          <a:stretch/>
        </p:blipFill>
        <p:spPr bwMode="auto">
          <a:xfrm>
            <a:off x="2552131" y="2746374"/>
            <a:ext cx="6851175" cy="276732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160809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I-B) La </a:t>
            </a:r>
            <a:r>
              <a:rPr lang="fr-FR" b="1" dirty="0" err="1" smtClean="0"/>
              <a:t>dihydrogénation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b="1" u="sng" dirty="0" smtClean="0"/>
              <a:t>Cas des alcynes </a:t>
            </a:r>
            <a:r>
              <a:rPr lang="fr-FR" dirty="0" smtClean="0"/>
              <a:t>: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 smtClean="0"/>
              <a:t> Formation d’un alcane à partir d’un alcyne </a:t>
            </a:r>
            <a:r>
              <a:rPr lang="fr-FR" dirty="0" smtClean="0">
                <a:sym typeface="Wingdings" panose="05000000000000000000" pitchFamily="2" charset="2"/>
              </a:rPr>
              <a:t></a:t>
            </a:r>
            <a:r>
              <a:rPr lang="fr-FR" dirty="0" smtClean="0"/>
              <a:t> utilisation de deux fois plus de H2</a:t>
            </a:r>
          </a:p>
          <a:p>
            <a:endParaRPr lang="fr-FR" dirty="0"/>
          </a:p>
          <a:p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8" t="37879" r="33920" b="48417"/>
          <a:stretch/>
        </p:blipFill>
        <p:spPr bwMode="auto">
          <a:xfrm>
            <a:off x="3443557" y="3820156"/>
            <a:ext cx="5946103" cy="19185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196556684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I-B) La </a:t>
            </a:r>
            <a:r>
              <a:rPr lang="fr-FR" b="1" dirty="0" err="1" smtClean="0"/>
              <a:t>dihydrogénation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b="1" u="sng" dirty="0"/>
              <a:t>Cas des alcynes </a:t>
            </a:r>
            <a:r>
              <a:rPr lang="fr-FR" dirty="0" smtClean="0"/>
              <a:t>: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 smtClean="0"/>
              <a:t> Si on veut </a:t>
            </a:r>
            <a:r>
              <a:rPr lang="fr-FR" u="sng" dirty="0" smtClean="0"/>
              <a:t>s’arrêter à l’alcène</a:t>
            </a:r>
            <a:r>
              <a:rPr lang="fr-FR" dirty="0" smtClean="0"/>
              <a:t> </a:t>
            </a:r>
            <a:r>
              <a:rPr lang="fr-FR" dirty="0" smtClean="0">
                <a:sym typeface="Wingdings" panose="05000000000000000000" pitchFamily="2" charset="2"/>
              </a:rPr>
              <a:t></a:t>
            </a:r>
            <a:r>
              <a:rPr lang="fr-FR" dirty="0" smtClean="0"/>
              <a:t> utilisation d’un « catalyseur empoisonné » : </a:t>
            </a:r>
            <a:r>
              <a:rPr lang="fr-FR" b="1" dirty="0" smtClean="0">
                <a:solidFill>
                  <a:schemeClr val="accent6">
                    <a:lumMod val="50000"/>
                  </a:schemeClr>
                </a:solidFill>
              </a:rPr>
              <a:t>le Palladium de </a:t>
            </a:r>
            <a:r>
              <a:rPr lang="fr-FR" b="1" dirty="0" err="1" smtClean="0">
                <a:solidFill>
                  <a:schemeClr val="accent6">
                    <a:lumMod val="50000"/>
                  </a:schemeClr>
                </a:solidFill>
              </a:rPr>
              <a:t>Lindlar</a:t>
            </a:r>
            <a:endParaRPr lang="fr-FR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fr-FR" b="1" dirty="0" smtClean="0"/>
              <a:t> </a:t>
            </a:r>
            <a:r>
              <a:rPr lang="fr-FR" b="1" u="sng" dirty="0" smtClean="0"/>
              <a:t>Stéréosélectivité</a:t>
            </a:r>
            <a:r>
              <a:rPr lang="fr-FR" dirty="0" smtClean="0"/>
              <a:t> : formation systématique de </a:t>
            </a:r>
            <a:r>
              <a:rPr lang="fr-FR" b="1" dirty="0" smtClean="0"/>
              <a:t>l’alcène Z </a:t>
            </a:r>
            <a:r>
              <a:rPr lang="fr-FR" dirty="0" smtClean="0"/>
              <a:t>+++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79" t="58445" r="34643" b="29155"/>
          <a:stretch/>
        </p:blipFill>
        <p:spPr bwMode="auto">
          <a:xfrm>
            <a:off x="3238684" y="4594883"/>
            <a:ext cx="5714631" cy="171701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42079475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I-C) La </a:t>
            </a:r>
            <a:r>
              <a:rPr lang="fr-FR" b="1" dirty="0" err="1" smtClean="0"/>
              <a:t>dihalogénation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 smtClean="0"/>
              <a:t>Attaque des deux bromes </a:t>
            </a:r>
            <a:r>
              <a:rPr lang="fr-FR" b="1" u="sng" dirty="0" smtClean="0">
                <a:solidFill>
                  <a:schemeClr val="accent6">
                    <a:lumMod val="75000"/>
                  </a:schemeClr>
                </a:solidFill>
              </a:rPr>
              <a:t>en anti</a:t>
            </a:r>
            <a:r>
              <a:rPr lang="fr-FR" dirty="0" smtClean="0"/>
              <a:t> avec </a:t>
            </a:r>
            <a:r>
              <a:rPr lang="fr-FR" b="1" u="sng" dirty="0" smtClean="0">
                <a:solidFill>
                  <a:schemeClr val="accent6">
                    <a:lumMod val="75000"/>
                  </a:schemeClr>
                </a:solidFill>
              </a:rPr>
              <a:t>passage par un ion ponté</a:t>
            </a:r>
          </a:p>
          <a:p>
            <a:pPr marL="0" indent="0">
              <a:buNone/>
            </a:pPr>
            <a:endParaRPr lang="fr-FR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fr-FR" b="1" u="sng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fr-FR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fr-FR" b="1" u="sng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fr-FR" b="1" u="sng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fr-FR" b="1" u="sng" dirty="0" smtClean="0"/>
              <a:t>NB</a:t>
            </a:r>
            <a:r>
              <a:rPr lang="fr-FR" b="1" dirty="0" smtClean="0"/>
              <a:t> : </a:t>
            </a:r>
            <a:r>
              <a:rPr lang="fr-FR" dirty="0" smtClean="0"/>
              <a:t>La liaison entre les deux bromes est non polarisée mais </a:t>
            </a:r>
            <a:r>
              <a:rPr lang="fr-FR" b="1" u="sng" dirty="0" smtClean="0"/>
              <a:t>polarisable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 smtClean="0"/>
          </a:p>
        </p:txBody>
      </p:sp>
      <p:pic>
        <p:nvPicPr>
          <p:cNvPr id="4" name="Image 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6" t="19918" r="31533" b="61803"/>
          <a:stretch/>
        </p:blipFill>
        <p:spPr bwMode="auto">
          <a:xfrm>
            <a:off x="3125338" y="2559438"/>
            <a:ext cx="6204390" cy="20944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377999580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19" t="36895" r="26562" b="44165"/>
          <a:stretch/>
        </p:blipFill>
        <p:spPr bwMode="auto">
          <a:xfrm>
            <a:off x="2427491" y="365125"/>
            <a:ext cx="7337018" cy="22460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105469" y="2829584"/>
            <a:ext cx="8980227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fr-FR" sz="2800" b="1" dirty="0">
                <a:solidFill>
                  <a:prstClr val="black"/>
                </a:solidFill>
              </a:rPr>
              <a:t>L’effet I- </a:t>
            </a:r>
            <a:r>
              <a:rPr lang="fr-FR" sz="2800" dirty="0">
                <a:solidFill>
                  <a:prstClr val="black"/>
                </a:solidFill>
              </a:rPr>
              <a:t>du premier brome crée un </a:t>
            </a:r>
            <a:r>
              <a:rPr lang="fr-FR" sz="2800" b="1" dirty="0">
                <a:solidFill>
                  <a:prstClr val="black"/>
                </a:solidFill>
              </a:rPr>
              <a:t>site électrophile </a:t>
            </a:r>
            <a:r>
              <a:rPr lang="fr-FR" sz="2800" dirty="0">
                <a:solidFill>
                  <a:prstClr val="black"/>
                </a:solidFill>
              </a:rPr>
              <a:t>favorisant l’attaque du deuxième brome</a:t>
            </a:r>
          </a:p>
        </p:txBody>
      </p:sp>
      <p:pic>
        <p:nvPicPr>
          <p:cNvPr id="7" name="Image 6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71" t="51777" r="28298" b="31644"/>
          <a:stretch/>
        </p:blipFill>
        <p:spPr bwMode="auto">
          <a:xfrm>
            <a:off x="2411778" y="3750116"/>
            <a:ext cx="7352731" cy="20638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15984530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I-C) La </a:t>
            </a:r>
            <a:r>
              <a:rPr lang="fr-FR" b="1" dirty="0" err="1" smtClean="0"/>
              <a:t>dihalogénation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marL="0" indent="0" algn="ctr">
              <a:spcAft>
                <a:spcPts val="0"/>
              </a:spcAft>
              <a:buNone/>
            </a:pPr>
            <a:r>
              <a:rPr lang="fr-FR" dirty="0">
                <a:solidFill>
                  <a:srgbClr val="F5770F"/>
                </a:solidFill>
              </a:rPr>
              <a:t>R</a:t>
            </a:r>
            <a:r>
              <a:rPr lang="fr-FR" dirty="0" smtClean="0">
                <a:solidFill>
                  <a:srgbClr val="F5770F"/>
                </a:solidFill>
              </a:rPr>
              <a:t>éaction </a:t>
            </a:r>
            <a:r>
              <a:rPr lang="fr-FR" dirty="0">
                <a:solidFill>
                  <a:srgbClr val="F5770F"/>
                </a:solidFill>
              </a:rPr>
              <a:t>est non </a:t>
            </a:r>
            <a:r>
              <a:rPr lang="fr-FR" dirty="0" err="1">
                <a:solidFill>
                  <a:srgbClr val="F5770F"/>
                </a:solidFill>
              </a:rPr>
              <a:t>régiosélective</a:t>
            </a:r>
            <a:r>
              <a:rPr lang="fr-FR" dirty="0">
                <a:solidFill>
                  <a:srgbClr val="F5770F"/>
                </a:solidFill>
              </a:rPr>
              <a:t>, </a:t>
            </a:r>
            <a:r>
              <a:rPr lang="fr-FR" dirty="0" err="1">
                <a:solidFill>
                  <a:srgbClr val="F5770F"/>
                </a:solidFill>
              </a:rPr>
              <a:t>stéréosélective</a:t>
            </a:r>
            <a:r>
              <a:rPr lang="fr-FR" dirty="0">
                <a:solidFill>
                  <a:srgbClr val="F5770F"/>
                </a:solidFill>
              </a:rPr>
              <a:t> et stéréospécifique</a:t>
            </a:r>
            <a:r>
              <a:rPr lang="fr-FR" dirty="0" smtClean="0">
                <a:solidFill>
                  <a:srgbClr val="F5770F"/>
                </a:solidFill>
              </a:rPr>
              <a:t>.</a:t>
            </a:r>
          </a:p>
          <a:p>
            <a:pPr marL="0" indent="0">
              <a:spcAft>
                <a:spcPts val="0"/>
              </a:spcAft>
              <a:buNone/>
            </a:pPr>
            <a:endParaRPr lang="fr-FR" dirty="0" smtClean="0">
              <a:solidFill>
                <a:srgbClr val="F5770F"/>
              </a:solidFill>
            </a:endParaRPr>
          </a:p>
          <a:p>
            <a:pPr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fr-FR" b="1" dirty="0" smtClean="0">
                <a:solidFill>
                  <a:prstClr val="black"/>
                </a:solidFill>
              </a:rPr>
              <a:t> </a:t>
            </a:r>
            <a:r>
              <a:rPr lang="fr-FR" b="1" u="sng" dirty="0" smtClean="0">
                <a:solidFill>
                  <a:prstClr val="black"/>
                </a:solidFill>
              </a:rPr>
              <a:t>Non </a:t>
            </a:r>
            <a:r>
              <a:rPr lang="fr-FR" b="1" u="sng" dirty="0" err="1">
                <a:solidFill>
                  <a:prstClr val="black"/>
                </a:solidFill>
              </a:rPr>
              <a:t>régiosélective</a:t>
            </a:r>
            <a:r>
              <a:rPr lang="fr-FR" b="1" dirty="0">
                <a:solidFill>
                  <a:prstClr val="black"/>
                </a:solidFill>
              </a:rPr>
              <a:t> :</a:t>
            </a:r>
            <a:r>
              <a:rPr lang="fr-FR" b="1" dirty="0" smtClean="0">
                <a:solidFill>
                  <a:srgbClr val="F5770F"/>
                </a:solidFill>
              </a:rPr>
              <a:t> </a:t>
            </a:r>
            <a:r>
              <a:rPr lang="fr-FR" dirty="0" smtClean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Br - Br est symétrique, on ne peut pas choisir l’un ou l’autre des Br préférentiellement</a:t>
            </a:r>
          </a:p>
          <a:p>
            <a:pPr lvl="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fr-FR" b="1" u="sng" dirty="0" err="1" smtClean="0">
                <a:solidFill>
                  <a:prstClr val="black"/>
                </a:solidFill>
              </a:rPr>
              <a:t>Stéréosélective</a:t>
            </a:r>
            <a:r>
              <a:rPr lang="fr-FR" b="1" dirty="0" smtClean="0">
                <a:solidFill>
                  <a:prstClr val="black"/>
                </a:solidFill>
              </a:rPr>
              <a:t> : </a:t>
            </a:r>
            <a:r>
              <a:rPr lang="fr-FR" dirty="0" smtClean="0"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on a formé 2 carbones asymétriques. </a:t>
            </a:r>
            <a:endParaRPr lang="fr-FR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lvl="0" indent="0">
              <a:spcAft>
                <a:spcPts val="0"/>
              </a:spcAft>
              <a:buNone/>
            </a:pPr>
            <a:r>
              <a:rPr lang="fr-FR" dirty="0" smtClean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2² = 4 </a:t>
            </a:r>
            <a:r>
              <a:rPr lang="fr-FR" dirty="0" smtClean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  <a:sym typeface="Wingdings" panose="05000000000000000000" pitchFamily="2" charset="2"/>
              </a:rPr>
              <a:t> 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  <a:sym typeface="Wingdings" panose="05000000000000000000" pitchFamily="2" charset="2"/>
              </a:rPr>
              <a:t>4</a:t>
            </a:r>
            <a:r>
              <a:rPr lang="fr-FR" dirty="0" smtClean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fr-FR" dirty="0" err="1" smtClean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stéréoisomères</a:t>
            </a:r>
            <a:r>
              <a:rPr lang="fr-FR" dirty="0" smtClean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possibles. Pourtant, on n’obtient que 2 des 4 stéréo-isomères possibles</a:t>
            </a:r>
            <a:endParaRPr lang="fr-FR" b="1" u="sng" dirty="0">
              <a:solidFill>
                <a:prstClr val="black"/>
              </a:solidFill>
            </a:endParaRPr>
          </a:p>
          <a:p>
            <a:pPr marL="0" indent="0">
              <a:spcAft>
                <a:spcPts val="0"/>
              </a:spcAft>
              <a:buNone/>
            </a:pPr>
            <a:endParaRPr lang="fr-FR" dirty="0">
              <a:solidFill>
                <a:srgbClr val="F5770F"/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7683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I-C) La </a:t>
            </a:r>
            <a:r>
              <a:rPr lang="fr-FR" b="1" dirty="0" err="1" smtClean="0"/>
              <a:t>dihalogénation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fr-FR" b="1" dirty="0" smtClean="0"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fr-FR" b="1" u="sng" dirty="0" smtClean="0"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Stéréospécifique</a:t>
            </a:r>
            <a:r>
              <a:rPr lang="fr-FR" dirty="0" smtClean="0"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: si on part de l’alcène E, on forme les autres stéréo-isomères :</a:t>
            </a:r>
          </a:p>
          <a:p>
            <a:pPr lvl="0">
              <a:spcAft>
                <a:spcPts val="0"/>
              </a:spcAft>
              <a:buFont typeface="Wingdings" panose="05000000000000000000" pitchFamily="2" charset="2"/>
              <a:buChar char=""/>
            </a:pPr>
            <a:endParaRPr lang="fr-FR" dirty="0"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  <a:buFont typeface="Wingdings" panose="05000000000000000000" pitchFamily="2" charset="2"/>
              <a:buChar char=""/>
            </a:pPr>
            <a:endParaRPr lang="fr-FR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15" t="35593" r="21988" b="46785"/>
          <a:stretch/>
        </p:blipFill>
        <p:spPr bwMode="auto">
          <a:xfrm>
            <a:off x="2538484" y="2647418"/>
            <a:ext cx="6733307" cy="21429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365509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Plan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fr-FR" sz="2400" dirty="0">
                <a:solidFill>
                  <a:prstClr val="black"/>
                </a:solidFill>
              </a:rPr>
              <a:t>I- Addition électrophiles</a:t>
            </a:r>
          </a:p>
          <a:p>
            <a:pPr marL="514350" lvl="0" indent="-514350">
              <a:buFont typeface="Arial" panose="020B0604020202020204" pitchFamily="34" charset="0"/>
              <a:buAutoNum type="alphaUcParenR"/>
            </a:pPr>
            <a:r>
              <a:rPr lang="fr-FR" sz="2200" dirty="0">
                <a:solidFill>
                  <a:prstClr val="black"/>
                </a:solidFill>
              </a:rPr>
              <a:t>Mécanisme général</a:t>
            </a:r>
          </a:p>
          <a:p>
            <a:pPr marL="514350" lvl="0" indent="-514350">
              <a:buFont typeface="Arial" panose="020B0604020202020204" pitchFamily="34" charset="0"/>
              <a:buAutoNum type="alphaUcParenR"/>
            </a:pPr>
            <a:r>
              <a:rPr lang="fr-FR" sz="2200" dirty="0">
                <a:solidFill>
                  <a:prstClr val="black"/>
                </a:solidFill>
              </a:rPr>
              <a:t>La </a:t>
            </a:r>
            <a:r>
              <a:rPr lang="fr-FR" sz="2200" dirty="0" err="1">
                <a:solidFill>
                  <a:prstClr val="black"/>
                </a:solidFill>
              </a:rPr>
              <a:t>dihydrogénation</a:t>
            </a:r>
            <a:endParaRPr lang="fr-FR" sz="2200" dirty="0">
              <a:solidFill>
                <a:prstClr val="black"/>
              </a:solidFill>
            </a:endParaRPr>
          </a:p>
          <a:p>
            <a:pPr marL="514350" lvl="0" indent="-514350">
              <a:buFont typeface="Arial" panose="020B0604020202020204" pitchFamily="34" charset="0"/>
              <a:buAutoNum type="alphaUcParenR"/>
            </a:pPr>
            <a:r>
              <a:rPr lang="fr-FR" sz="2200" dirty="0">
                <a:solidFill>
                  <a:prstClr val="black"/>
                </a:solidFill>
              </a:rPr>
              <a:t>La </a:t>
            </a:r>
            <a:r>
              <a:rPr lang="fr-FR" sz="2200" dirty="0" err="1">
                <a:solidFill>
                  <a:prstClr val="black"/>
                </a:solidFill>
              </a:rPr>
              <a:t>dihalogénation</a:t>
            </a:r>
            <a:endParaRPr lang="fr-FR" sz="2200" dirty="0">
              <a:solidFill>
                <a:prstClr val="black"/>
              </a:solidFill>
            </a:endParaRPr>
          </a:p>
          <a:p>
            <a:pPr marL="514350" lvl="0" indent="-514350">
              <a:buFont typeface="Arial" panose="020B0604020202020204" pitchFamily="34" charset="0"/>
              <a:buAutoNum type="alphaUcParenR"/>
            </a:pPr>
            <a:endParaRPr lang="fr-FR" sz="2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fr-FR" sz="2400" b="1" dirty="0">
                <a:solidFill>
                  <a:prstClr val="black"/>
                </a:solidFill>
              </a:rPr>
              <a:t>II- Additions nucléophiles</a:t>
            </a:r>
          </a:p>
          <a:p>
            <a:pPr marL="514350" lvl="0" indent="-514350">
              <a:buFont typeface="Arial" panose="020B0604020202020204" pitchFamily="34" charset="0"/>
              <a:buAutoNum type="alphaUcParenR"/>
            </a:pPr>
            <a:r>
              <a:rPr lang="fr-FR" sz="2200" b="1" dirty="0">
                <a:solidFill>
                  <a:prstClr val="black"/>
                </a:solidFill>
              </a:rPr>
              <a:t>Mécanisme général</a:t>
            </a:r>
          </a:p>
          <a:p>
            <a:pPr marL="514350" lvl="0" indent="-514350">
              <a:buFont typeface="Arial" panose="020B0604020202020204" pitchFamily="34" charset="0"/>
              <a:buAutoNum type="alphaUcParenR"/>
            </a:pPr>
            <a:r>
              <a:rPr lang="fr-FR" sz="2200" b="1" dirty="0">
                <a:solidFill>
                  <a:prstClr val="black"/>
                </a:solidFill>
              </a:rPr>
              <a:t>Hydratation des fonctions carbonyles </a:t>
            </a:r>
          </a:p>
          <a:p>
            <a:pPr marL="514350" lvl="0" indent="-514350">
              <a:buFont typeface="Arial" panose="020B0604020202020204" pitchFamily="34" charset="0"/>
              <a:buAutoNum type="alphaUcParenR"/>
            </a:pPr>
            <a:r>
              <a:rPr lang="fr-FR" sz="2200" b="1" dirty="0" err="1">
                <a:solidFill>
                  <a:prstClr val="black"/>
                </a:solidFill>
              </a:rPr>
              <a:t>Hémiacétalisation</a:t>
            </a:r>
            <a:endParaRPr lang="fr-FR" sz="2200" b="1" dirty="0">
              <a:solidFill>
                <a:prstClr val="black"/>
              </a:solidFill>
            </a:endParaRPr>
          </a:p>
          <a:p>
            <a:pPr marL="514350" lvl="0" indent="-514350">
              <a:buFont typeface="Arial" panose="020B0604020202020204" pitchFamily="34" charset="0"/>
              <a:buAutoNum type="alphaUcParenR"/>
            </a:pPr>
            <a:r>
              <a:rPr lang="fr-FR" sz="2200" b="1" dirty="0" err="1">
                <a:solidFill>
                  <a:prstClr val="black"/>
                </a:solidFill>
              </a:rPr>
              <a:t>Acétalisation</a:t>
            </a:r>
            <a:endParaRPr lang="fr-FR" sz="2200" b="1" dirty="0">
              <a:solidFill>
                <a:prstClr val="black"/>
              </a:solidFill>
            </a:endParaRPr>
          </a:p>
          <a:p>
            <a:pPr marL="514350" lvl="0" indent="-514350">
              <a:buFont typeface="Arial" panose="020B0604020202020204" pitchFamily="34" charset="0"/>
              <a:buAutoNum type="alphaUcParenR"/>
            </a:pPr>
            <a:endParaRPr lang="fr-FR" sz="2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fr-FR" sz="2400" dirty="0">
                <a:solidFill>
                  <a:prstClr val="black"/>
                </a:solidFill>
              </a:rPr>
              <a:t>III- QCM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3965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II-A) Mécanisme général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fr-FR" dirty="0"/>
              <a:t> Nécessité d’une </a:t>
            </a:r>
            <a:r>
              <a:rPr lang="fr-FR" b="1" u="sng" dirty="0">
                <a:solidFill>
                  <a:srgbClr val="0070C0"/>
                </a:solidFill>
              </a:rPr>
              <a:t>activation électrophile</a:t>
            </a:r>
            <a:endParaRPr lang="fr-FR" b="1" u="sng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 </a:t>
            </a:r>
          </a:p>
        </p:txBody>
      </p:sp>
      <p:pic>
        <p:nvPicPr>
          <p:cNvPr id="4" name="Image 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62" t="47073" r="13824" b="27497"/>
          <a:stretch/>
        </p:blipFill>
        <p:spPr bwMode="auto">
          <a:xfrm>
            <a:off x="3256465" y="2462559"/>
            <a:ext cx="4959488" cy="324220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285911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II-A) Mécanisme général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4"/>
          </a:xfrm>
        </p:spPr>
        <p:txBody>
          <a:bodyPr/>
          <a:lstStyle/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fr-FR" dirty="0" smtClean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Fixation de l’</a:t>
            </a:r>
            <a:r>
              <a:rPr lang="fr-FR" dirty="0" smtClean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électrophile </a:t>
            </a:r>
            <a:r>
              <a:rPr lang="fr-FR" dirty="0" smtClean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sur l’oxygène </a:t>
            </a:r>
          </a:p>
          <a:p>
            <a:pPr marL="0" lvl="0" indent="0">
              <a:spcAft>
                <a:spcPts val="0"/>
              </a:spcAft>
              <a:buNone/>
            </a:pPr>
            <a:r>
              <a:rPr lang="fr-FR" dirty="0" smtClean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(réaction acido-basique) </a:t>
            </a:r>
          </a:p>
          <a:p>
            <a:pPr lvl="0">
              <a:spcAft>
                <a:spcPts val="0"/>
              </a:spcAft>
              <a:buFont typeface="Wingdings" panose="05000000000000000000" pitchFamily="2" charset="2"/>
              <a:buChar char="è"/>
            </a:pPr>
            <a:r>
              <a:rPr lang="fr-FR" dirty="0" smtClean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  <a:sym typeface="Wingdings" panose="05000000000000000000" pitchFamily="2" charset="2"/>
              </a:rPr>
              <a:t>création d’un</a:t>
            </a:r>
            <a:r>
              <a:rPr lang="fr-FR" dirty="0" smtClean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fr-FR" b="1" u="sng" dirty="0" smtClean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ion oxonium très réactif</a:t>
            </a:r>
            <a:r>
              <a:rPr lang="fr-FR" dirty="0" smtClean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spcAft>
                <a:spcPts val="0"/>
              </a:spcAft>
              <a:buNone/>
            </a:pPr>
            <a:endParaRPr lang="fr-FR" dirty="0" smtClean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fr-FR" dirty="0" smtClean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Formation sur le carbone d’un </a:t>
            </a:r>
          </a:p>
          <a:p>
            <a:pPr marL="0" lvl="0" indent="0">
              <a:spcAft>
                <a:spcPts val="0"/>
              </a:spcAft>
              <a:buNone/>
            </a:pPr>
            <a:r>
              <a:rPr lang="fr-FR" b="1" dirty="0" smtClean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site électrophile</a:t>
            </a:r>
            <a:r>
              <a:rPr lang="fr-FR" dirty="0" smtClean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que le nucléophile va pouvoir attaquer</a:t>
            </a:r>
          </a:p>
          <a:p>
            <a:pPr marL="0" lvl="0" indent="0">
              <a:spcAft>
                <a:spcPts val="0"/>
              </a:spcAft>
              <a:buNone/>
            </a:pPr>
            <a:endParaRPr lang="fr-FR" dirty="0" smtClean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fr-FR" dirty="0" smtClean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La double liaison va remonter sur l’oxygène, qui va alors retrouver son </a:t>
            </a:r>
            <a:r>
              <a:rPr lang="fr-FR" dirty="0" err="1" smtClean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dnl</a:t>
            </a:r>
            <a:endParaRPr lang="fr-FR" dirty="0" smtClean="0">
              <a:effectLst/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fr-FR" dirty="0"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62" t="47073" r="13824" b="27497"/>
          <a:stretch/>
        </p:blipFill>
        <p:spPr bwMode="auto">
          <a:xfrm>
            <a:off x="7117644" y="691619"/>
            <a:ext cx="4959488" cy="324220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302790972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36600" y="0"/>
            <a:ext cx="10515600" cy="1325563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019300" y="26257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fr-FR" b="1" u="sng" dirty="0" smtClean="0"/>
              <a:t>/!\ Les </a:t>
            </a:r>
            <a:r>
              <a:rPr lang="fr-FR" b="1" i="1" u="sng" dirty="0" smtClean="0"/>
              <a:t>aldéhydes</a:t>
            </a:r>
            <a:r>
              <a:rPr lang="fr-FR" b="1" u="sng" dirty="0" smtClean="0"/>
              <a:t> sont plus réactifs que les </a:t>
            </a:r>
            <a:r>
              <a:rPr lang="fr-FR" b="1" i="1" u="sng" dirty="0" smtClean="0"/>
              <a:t>cétones </a:t>
            </a:r>
          </a:p>
          <a:p>
            <a:pPr>
              <a:buFont typeface="Wingdings" charset="0"/>
              <a:buChar char="è"/>
            </a:pPr>
            <a:r>
              <a:rPr lang="fr-FR" dirty="0" smtClean="0">
                <a:sym typeface="Wingdings"/>
              </a:rPr>
              <a:t> moins d’encombrement stérique</a:t>
            </a:r>
          </a:p>
          <a:p>
            <a:pPr>
              <a:buFont typeface="Wingdings" charset="0"/>
              <a:buChar char="è"/>
            </a:pPr>
            <a:r>
              <a:rPr lang="fr-FR" dirty="0">
                <a:sym typeface="Wingdings"/>
              </a:rPr>
              <a:t> </a:t>
            </a:r>
            <a:r>
              <a:rPr lang="fr-FR" dirty="0" smtClean="0">
                <a:sym typeface="Wingdings"/>
              </a:rPr>
              <a:t>carbone + électrophile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9473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II-B) Hydratation des fonctions carbonyles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 </a:t>
            </a:r>
            <a:r>
              <a:rPr lang="fr-FR" dirty="0" smtClean="0"/>
              <a:t>Concerne à la fois </a:t>
            </a:r>
            <a:r>
              <a:rPr lang="fr-FR" b="1" u="sng" dirty="0" smtClean="0"/>
              <a:t>les cétones et les aldéhydes = fonction carbonyle</a:t>
            </a:r>
            <a:endParaRPr lang="fr-FR" b="1" u="sng" dirty="0"/>
          </a:p>
          <a:p>
            <a:r>
              <a:rPr lang="fr-FR" dirty="0" smtClean="0"/>
              <a:t> Réaction </a:t>
            </a:r>
            <a:r>
              <a:rPr lang="fr-FR" b="1" dirty="0" smtClean="0"/>
              <a:t>d’addition nucléophile </a:t>
            </a:r>
            <a:r>
              <a:rPr lang="fr-FR" dirty="0" smtClean="0"/>
              <a:t>aboutissant à la formation </a:t>
            </a:r>
            <a:r>
              <a:rPr lang="fr-FR" b="1" u="sng" dirty="0" smtClean="0">
                <a:solidFill>
                  <a:srgbClr val="F5770F"/>
                </a:solidFill>
              </a:rPr>
              <a:t>de diols géminés</a:t>
            </a:r>
            <a:endParaRPr lang="fr-FR" b="1" u="sng" dirty="0">
              <a:solidFill>
                <a:srgbClr val="F5770F"/>
              </a:solidFill>
            </a:endParaRPr>
          </a:p>
          <a:p>
            <a:r>
              <a:rPr lang="fr-FR" dirty="0" smtClean="0"/>
              <a:t> Nécessite </a:t>
            </a:r>
            <a:r>
              <a:rPr lang="fr-FR" b="1" dirty="0" smtClean="0"/>
              <a:t>de l’eau </a:t>
            </a:r>
            <a:r>
              <a:rPr lang="fr-FR" dirty="0" smtClean="0"/>
              <a:t>+ </a:t>
            </a:r>
            <a:r>
              <a:rPr lang="fr-FR" b="1" dirty="0" smtClean="0">
                <a:solidFill>
                  <a:srgbClr val="FF0000"/>
                </a:solidFill>
              </a:rPr>
              <a:t>catalyse acide OU basique </a:t>
            </a:r>
            <a:r>
              <a:rPr lang="fr-FR" dirty="0" smtClean="0"/>
              <a:t>(</a:t>
            </a:r>
            <a:r>
              <a:rPr lang="fr-FR" dirty="0" smtClean="0">
                <a:sym typeface="Wingdings" panose="05000000000000000000" pitchFamily="2" charset="2"/>
              </a:rPr>
              <a:t> </a:t>
            </a:r>
            <a:r>
              <a:rPr lang="fr-FR" b="1" u="sng" dirty="0" smtClean="0">
                <a:solidFill>
                  <a:schemeClr val="accent6">
                    <a:lumMod val="75000"/>
                  </a:schemeClr>
                </a:solidFill>
                <a:sym typeface="Wingdings" panose="05000000000000000000" pitchFamily="2" charset="2"/>
              </a:rPr>
              <a:t>activation électrophile</a:t>
            </a:r>
            <a:r>
              <a:rPr lang="fr-FR" dirty="0" smtClean="0">
                <a:sym typeface="Wingdings" panose="05000000000000000000" pitchFamily="2" charset="2"/>
              </a:rPr>
              <a:t>)</a:t>
            </a:r>
            <a:endParaRPr lang="fr-FR" dirty="0">
              <a:sym typeface="Wingdings" panose="05000000000000000000" pitchFamily="2" charset="2"/>
            </a:endParaRPr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04" t="47393" r="15055" b="40217"/>
          <a:stretch/>
        </p:blipFill>
        <p:spPr bwMode="auto">
          <a:xfrm>
            <a:off x="3220872" y="4433980"/>
            <a:ext cx="5588304" cy="137996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125676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II-B) Hydratation des fonctions carbonyles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fr-FR" dirty="0" smtClean="0"/>
              <a:t> Réaction </a:t>
            </a:r>
            <a:r>
              <a:rPr lang="fr-FR" b="1" u="sng" dirty="0" smtClean="0"/>
              <a:t>renversable</a:t>
            </a:r>
            <a:r>
              <a:rPr lang="fr-FR" dirty="0" smtClean="0"/>
              <a:t>, sous contrôle thermodynamique</a:t>
            </a:r>
          </a:p>
          <a:p>
            <a:endParaRPr lang="fr-FR" dirty="0"/>
          </a:p>
          <a:p>
            <a:pPr>
              <a:buFont typeface="Wingdings" panose="05000000000000000000" pitchFamily="2" charset="2"/>
              <a:buChar char=""/>
            </a:pPr>
            <a:r>
              <a:rPr lang="fr-FR" dirty="0" smtClean="0"/>
              <a:t> Forme </a:t>
            </a:r>
            <a:r>
              <a:rPr lang="fr-FR" b="1" dirty="0" smtClean="0"/>
              <a:t>cétone plus stable </a:t>
            </a:r>
            <a:r>
              <a:rPr lang="fr-FR" dirty="0" smtClean="0"/>
              <a:t>que la forme diol : majoritaire +++</a:t>
            </a:r>
          </a:p>
          <a:p>
            <a:pPr>
              <a:buFont typeface="Wingdings" panose="05000000000000000000" pitchFamily="2" charset="2"/>
              <a:buChar char=""/>
            </a:pPr>
            <a:r>
              <a:rPr lang="fr-FR" dirty="0"/>
              <a:t> </a:t>
            </a:r>
            <a:r>
              <a:rPr lang="fr-FR" dirty="0" smtClean="0"/>
              <a:t>Forme </a:t>
            </a:r>
            <a:r>
              <a:rPr lang="fr-FR" b="1" dirty="0" smtClean="0"/>
              <a:t>aldéhyde plus stable </a:t>
            </a:r>
            <a:r>
              <a:rPr lang="fr-FR" dirty="0" smtClean="0"/>
              <a:t>que la forme diol : majoritaire+++</a:t>
            </a:r>
          </a:p>
        </p:txBody>
      </p:sp>
    </p:spTree>
    <p:extLst>
      <p:ext uri="{BB962C8B-B14F-4D97-AF65-F5344CB8AC3E}">
        <p14:creationId xmlns:p14="http://schemas.microsoft.com/office/powerpoint/2010/main" val="17432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II-C) </a:t>
            </a:r>
            <a:r>
              <a:rPr lang="fr-FR" b="1" dirty="0" err="1" smtClean="0"/>
              <a:t>Hémiacétalisation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Ø"/>
            </a:pPr>
            <a:r>
              <a:rPr lang="fr-FR" dirty="0" smtClean="0">
                <a:solidFill>
                  <a:prstClr val="black"/>
                </a:solidFill>
              </a:rPr>
              <a:t> Concerne </a:t>
            </a:r>
            <a:r>
              <a:rPr lang="fr-FR" dirty="0">
                <a:solidFill>
                  <a:prstClr val="black"/>
                </a:solidFill>
              </a:rPr>
              <a:t>à la fois </a:t>
            </a:r>
            <a:r>
              <a:rPr lang="fr-FR" b="1" u="sng" dirty="0">
                <a:solidFill>
                  <a:prstClr val="black"/>
                </a:solidFill>
              </a:rPr>
              <a:t>les cétones et les </a:t>
            </a:r>
            <a:r>
              <a:rPr lang="fr-FR" b="1" u="sng" dirty="0" smtClean="0">
                <a:solidFill>
                  <a:prstClr val="black"/>
                </a:solidFill>
              </a:rPr>
              <a:t>aldéhydes  = fonction carbonyle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fr-FR" dirty="0" smtClean="0">
                <a:solidFill>
                  <a:prstClr val="black"/>
                </a:solidFill>
              </a:rPr>
              <a:t> Présence d’une </a:t>
            </a:r>
            <a:r>
              <a:rPr lang="fr-FR" b="1" u="sng" dirty="0" smtClean="0">
                <a:solidFill>
                  <a:prstClr val="black"/>
                </a:solidFill>
              </a:rPr>
              <a:t>fonction alcool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fr-FR" dirty="0" smtClean="0">
                <a:solidFill>
                  <a:prstClr val="black"/>
                </a:solidFill>
              </a:rPr>
              <a:t> Catalyse acide (</a:t>
            </a:r>
            <a:r>
              <a:rPr lang="fr-FR" dirty="0" smtClean="0">
                <a:solidFill>
                  <a:prstClr val="black"/>
                </a:solidFill>
                <a:sym typeface="Wingdings" panose="05000000000000000000" pitchFamily="2" charset="2"/>
              </a:rPr>
              <a:t> </a:t>
            </a:r>
            <a:r>
              <a:rPr lang="fr-FR" b="1" u="sng" dirty="0" smtClean="0">
                <a:solidFill>
                  <a:schemeClr val="accent6">
                    <a:lumMod val="75000"/>
                  </a:schemeClr>
                </a:solidFill>
                <a:sym typeface="Wingdings" panose="05000000000000000000" pitchFamily="2" charset="2"/>
              </a:rPr>
              <a:t>activation </a:t>
            </a:r>
            <a:r>
              <a:rPr lang="fr-FR" b="1" u="sng" dirty="0">
                <a:solidFill>
                  <a:schemeClr val="accent6">
                    <a:lumMod val="75000"/>
                  </a:schemeClr>
                </a:solidFill>
                <a:sym typeface="Wingdings" panose="05000000000000000000" pitchFamily="2" charset="2"/>
              </a:rPr>
              <a:t>électrophile</a:t>
            </a:r>
            <a:r>
              <a:rPr lang="fr-FR" dirty="0" smtClean="0">
                <a:solidFill>
                  <a:prstClr val="black"/>
                </a:solidFill>
                <a:sym typeface="Wingdings" panose="05000000000000000000" pitchFamily="2" charset="2"/>
              </a:rPr>
              <a:t>)</a:t>
            </a:r>
            <a:endParaRPr lang="fr-FR" dirty="0">
              <a:solidFill>
                <a:prstClr val="black"/>
              </a:solidFill>
            </a:endParaRPr>
          </a:p>
          <a:p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67" t="32439" r="5048" b="49653"/>
          <a:stretch/>
        </p:blipFill>
        <p:spPr bwMode="auto">
          <a:xfrm>
            <a:off x="2980591" y="3758877"/>
            <a:ext cx="5917750" cy="16456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262681977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II-C) </a:t>
            </a:r>
            <a:r>
              <a:rPr lang="fr-FR" b="1" dirty="0" err="1" smtClean="0"/>
              <a:t>Hémiacétalisation</a:t>
            </a:r>
            <a:endParaRPr lang="fr-FR" b="1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fr-FR" dirty="0">
                <a:solidFill>
                  <a:prstClr val="black"/>
                </a:solidFill>
              </a:rPr>
              <a:t>Formation de </a:t>
            </a:r>
            <a:r>
              <a:rPr lang="fr-FR" b="1" dirty="0">
                <a:solidFill>
                  <a:prstClr val="black"/>
                </a:solidFill>
              </a:rPr>
              <a:t>l’ion oxonium </a:t>
            </a:r>
            <a:endParaRPr lang="fr-FR" b="1" dirty="0" smtClean="0">
              <a:solidFill>
                <a:prstClr val="black"/>
              </a:solidFill>
            </a:endParaRPr>
          </a:p>
          <a:p>
            <a:pPr marL="0" lv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fr-FR" dirty="0" smtClean="0">
                <a:solidFill>
                  <a:prstClr val="black"/>
                </a:solidFill>
              </a:rPr>
              <a:t>grâce </a:t>
            </a:r>
            <a:r>
              <a:rPr lang="fr-FR" dirty="0">
                <a:solidFill>
                  <a:prstClr val="black"/>
                </a:solidFill>
              </a:rPr>
              <a:t>à </a:t>
            </a:r>
            <a:r>
              <a:rPr lang="fr-FR" b="1" u="sng" dirty="0">
                <a:solidFill>
                  <a:prstClr val="black"/>
                </a:solidFill>
              </a:rPr>
              <a:t>l’activation électrophile </a:t>
            </a:r>
            <a:endParaRPr lang="fr-FR" b="1" u="sng" dirty="0" smtClean="0">
              <a:solidFill>
                <a:prstClr val="black"/>
              </a:solidFill>
            </a:endParaRPr>
          </a:p>
          <a:p>
            <a:pPr marL="0" lv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fr-FR" dirty="0" smtClean="0">
                <a:solidFill>
                  <a:prstClr val="black"/>
                </a:solidFill>
              </a:rPr>
              <a:t>par </a:t>
            </a:r>
            <a:r>
              <a:rPr lang="fr-FR" dirty="0">
                <a:solidFill>
                  <a:prstClr val="black"/>
                </a:solidFill>
              </a:rPr>
              <a:t>les protons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fr-FR" b="1" dirty="0">
                <a:solidFill>
                  <a:prstClr val="black"/>
                </a:solidFill>
              </a:rPr>
              <a:t>Attaque de l’alcool nucléophile </a:t>
            </a:r>
            <a:endParaRPr lang="fr-FR" b="1" dirty="0" smtClean="0">
              <a:solidFill>
                <a:prstClr val="black"/>
              </a:solidFill>
            </a:endParaRPr>
          </a:p>
          <a:p>
            <a:pPr marL="0" lv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fr-FR" dirty="0" smtClean="0">
                <a:solidFill>
                  <a:prstClr val="black"/>
                </a:solidFill>
              </a:rPr>
              <a:t>sur </a:t>
            </a:r>
            <a:r>
              <a:rPr lang="fr-FR" dirty="0">
                <a:solidFill>
                  <a:prstClr val="black"/>
                </a:solidFill>
              </a:rPr>
              <a:t>le carbone électrophile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fr-FR" b="1" dirty="0">
                <a:solidFill>
                  <a:prstClr val="black"/>
                </a:solidFill>
              </a:rPr>
              <a:t>Rabat de la double liaison </a:t>
            </a:r>
            <a:r>
              <a:rPr lang="fr-FR" dirty="0">
                <a:solidFill>
                  <a:prstClr val="black"/>
                </a:solidFill>
              </a:rPr>
              <a:t>et </a:t>
            </a:r>
            <a:r>
              <a:rPr lang="fr-FR" b="1" dirty="0">
                <a:solidFill>
                  <a:prstClr val="black"/>
                </a:solidFill>
              </a:rPr>
              <a:t>restitution du catalyseur acide </a:t>
            </a:r>
          </a:p>
          <a:p>
            <a:endParaRPr lang="fr-FR" dirty="0"/>
          </a:p>
        </p:txBody>
      </p:sp>
      <p:pic>
        <p:nvPicPr>
          <p:cNvPr id="6" name="Image 5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67" t="49893" r="4620" b="9689"/>
          <a:stretch/>
        </p:blipFill>
        <p:spPr bwMode="auto">
          <a:xfrm>
            <a:off x="6096000" y="1218975"/>
            <a:ext cx="5358192" cy="38253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167036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II-C) </a:t>
            </a:r>
            <a:r>
              <a:rPr lang="fr-FR" b="1" dirty="0" err="1" smtClean="0"/>
              <a:t>Hémiacétalisation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b="1" u="sng" dirty="0" smtClean="0"/>
              <a:t>L’application en biochimie</a:t>
            </a:r>
            <a:r>
              <a:rPr lang="fr-FR" b="1" dirty="0" smtClean="0"/>
              <a:t>:</a:t>
            </a:r>
          </a:p>
          <a:p>
            <a:pPr marL="0" indent="0" algn="ctr">
              <a:buNone/>
            </a:pPr>
            <a:r>
              <a:rPr lang="fr-FR" dirty="0" smtClean="0"/>
              <a:t>On </a:t>
            </a:r>
            <a:r>
              <a:rPr lang="fr-FR" dirty="0"/>
              <a:t>retrouve cette </a:t>
            </a:r>
            <a:r>
              <a:rPr lang="fr-FR" dirty="0" smtClean="0"/>
              <a:t>réaction d’</a:t>
            </a:r>
            <a:r>
              <a:rPr lang="fr-FR" dirty="0" err="1" smtClean="0"/>
              <a:t>hémiacétalisation</a:t>
            </a:r>
            <a:r>
              <a:rPr lang="fr-FR" dirty="0" smtClean="0"/>
              <a:t> dans les </a:t>
            </a:r>
            <a:r>
              <a:rPr lang="fr-FR" u="sng" dirty="0" smtClean="0"/>
              <a:t>sucres</a:t>
            </a:r>
            <a:r>
              <a:rPr lang="fr-FR" dirty="0" smtClean="0"/>
              <a:t> </a:t>
            </a:r>
            <a:r>
              <a:rPr lang="fr-FR" dirty="0" smtClean="0">
                <a:sym typeface="Wingdings" panose="05000000000000000000" pitchFamily="2" charset="2"/>
              </a:rPr>
              <a:t></a:t>
            </a:r>
          </a:p>
          <a:p>
            <a:pPr marL="0" indent="0" algn="ctr">
              <a:buNone/>
            </a:pP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2858" y="2976562"/>
            <a:ext cx="6729878" cy="3478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24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II-D) </a:t>
            </a:r>
            <a:r>
              <a:rPr lang="fr-FR" b="1" dirty="0" err="1" smtClean="0"/>
              <a:t>Acétalisation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fr-FR" dirty="0" smtClean="0"/>
              <a:t> Un excès d’alcool peut entraîner une </a:t>
            </a:r>
            <a:r>
              <a:rPr lang="fr-FR" b="1" u="sng" dirty="0" smtClean="0"/>
              <a:t>réaction de type SN1 </a:t>
            </a:r>
            <a:r>
              <a:rPr lang="fr-FR" dirty="0" smtClean="0"/>
              <a:t>aboutissant à la formation d’une </a:t>
            </a:r>
            <a:r>
              <a:rPr lang="fr-FR" b="1" u="sng" dirty="0" smtClean="0">
                <a:solidFill>
                  <a:srgbClr val="F5770F"/>
                </a:solidFill>
              </a:rPr>
              <a:t>fonction acétal et d’une molécule d’eau</a:t>
            </a:r>
          </a:p>
          <a:p>
            <a:pPr>
              <a:buFont typeface="Wingdings" panose="05000000000000000000" pitchFamily="2" charset="2"/>
              <a:buChar char="Ø"/>
            </a:pPr>
            <a:endParaRPr lang="fr-FR" b="1" u="sng" dirty="0" smtClean="0">
              <a:solidFill>
                <a:srgbClr val="F5770F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fr-FR" b="1" u="sng" dirty="0" smtClean="0">
              <a:solidFill>
                <a:srgbClr val="F5770F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fr-FR" b="1" u="sng" dirty="0">
              <a:solidFill>
                <a:srgbClr val="F5770F"/>
              </a:solidFill>
            </a:endParaRPr>
          </a:p>
          <a:p>
            <a:pPr marL="0" indent="0">
              <a:buNone/>
            </a:pPr>
            <a:endParaRPr lang="fr-FR" b="1" u="sng" dirty="0">
              <a:solidFill>
                <a:srgbClr val="F5770F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fr-FR" dirty="0" smtClean="0"/>
              <a:t> Nécessité d’une </a:t>
            </a:r>
            <a:r>
              <a:rPr lang="fr-FR" dirty="0" smtClean="0">
                <a:solidFill>
                  <a:srgbClr val="FF0000"/>
                </a:solidFill>
              </a:rPr>
              <a:t>catalyse acide</a:t>
            </a:r>
            <a:r>
              <a:rPr lang="fr-FR" dirty="0" smtClean="0"/>
              <a:t> +</a:t>
            </a:r>
            <a:r>
              <a:rPr lang="fr-FR" b="1" dirty="0" smtClean="0"/>
              <a:t> un alcool en plus</a:t>
            </a:r>
          </a:p>
        </p:txBody>
      </p:sp>
      <p:pic>
        <p:nvPicPr>
          <p:cNvPr id="5" name="Image 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67" t="56610" r="5421" b="28133"/>
          <a:stretch/>
        </p:blipFill>
        <p:spPr bwMode="auto">
          <a:xfrm>
            <a:off x="3002508" y="3198972"/>
            <a:ext cx="6505371" cy="220554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392052617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II-D) </a:t>
            </a:r>
            <a:r>
              <a:rPr lang="fr-FR" b="1" dirty="0" err="1" smtClean="0"/>
              <a:t>Acétalisation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>
              <a:buFont typeface="Wingdings" panose="05000000000000000000" pitchFamily="2" charset="2"/>
              <a:buChar char="Ø"/>
            </a:pPr>
            <a:endParaRPr lang="fr-FR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fr-FR" dirty="0" smtClean="0">
              <a:solidFill>
                <a:prstClr val="black"/>
              </a:solidFill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fr-FR" dirty="0">
              <a:solidFill>
                <a:prstClr val="black"/>
              </a:solidFill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fr-FR" dirty="0" smtClean="0">
                <a:solidFill>
                  <a:prstClr val="black"/>
                </a:solidFill>
              </a:rPr>
              <a:t>On </a:t>
            </a:r>
            <a:r>
              <a:rPr lang="fr-FR" dirty="0">
                <a:solidFill>
                  <a:prstClr val="black"/>
                </a:solidFill>
              </a:rPr>
              <a:t>passe ici par un </a:t>
            </a:r>
            <a:r>
              <a:rPr lang="fr-FR" b="1" u="sng" dirty="0">
                <a:solidFill>
                  <a:prstClr val="black"/>
                </a:solidFill>
              </a:rPr>
              <a:t>ion oxonium</a:t>
            </a:r>
            <a:r>
              <a:rPr lang="fr-FR" b="1" dirty="0">
                <a:solidFill>
                  <a:prstClr val="black"/>
                </a:solidFill>
              </a:rPr>
              <a:t> </a:t>
            </a:r>
            <a:r>
              <a:rPr lang="fr-FR" dirty="0">
                <a:solidFill>
                  <a:prstClr val="black"/>
                </a:solidFill>
              </a:rPr>
              <a:t>avec </a:t>
            </a:r>
            <a:r>
              <a:rPr lang="fr-FR" b="1" u="sng" dirty="0">
                <a:solidFill>
                  <a:srgbClr val="70AD47">
                    <a:lumMod val="75000"/>
                  </a:srgbClr>
                </a:solidFill>
              </a:rPr>
              <a:t>activation électrophile</a:t>
            </a:r>
          </a:p>
          <a:p>
            <a:pPr>
              <a:buFont typeface="Wingdings" panose="05000000000000000000" pitchFamily="2" charset="2"/>
              <a:buChar char="Ø"/>
            </a:pPr>
            <a:endParaRPr lang="fr-FR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fr-FR" dirty="0" smtClean="0"/>
              <a:t>Réaction également </a:t>
            </a:r>
            <a:r>
              <a:rPr lang="fr-FR" b="1" u="sng" dirty="0" smtClean="0"/>
              <a:t>renversable</a:t>
            </a:r>
            <a:r>
              <a:rPr lang="fr-FR" dirty="0" smtClean="0"/>
              <a:t>, sous contrôle thermodynamique</a:t>
            </a:r>
          </a:p>
          <a:p>
            <a:pPr>
              <a:buFont typeface="Wingdings" panose="05000000000000000000" pitchFamily="2" charset="2"/>
              <a:buChar char="Ø"/>
            </a:pPr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67" t="56610" r="5421" b="28133"/>
          <a:stretch/>
        </p:blipFill>
        <p:spPr bwMode="auto">
          <a:xfrm>
            <a:off x="2702257" y="1270304"/>
            <a:ext cx="6505371" cy="220554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22484510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Plan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2166819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fr-FR" sz="2400" dirty="0">
                <a:solidFill>
                  <a:prstClr val="black"/>
                </a:solidFill>
              </a:rPr>
              <a:t>I- Addition électrophiles</a:t>
            </a:r>
          </a:p>
          <a:p>
            <a:pPr marL="514350" lvl="0" indent="-514350">
              <a:buFont typeface="Arial" panose="020B0604020202020204" pitchFamily="34" charset="0"/>
              <a:buAutoNum type="alphaUcParenR"/>
            </a:pPr>
            <a:r>
              <a:rPr lang="fr-FR" sz="2200" dirty="0">
                <a:solidFill>
                  <a:prstClr val="black"/>
                </a:solidFill>
              </a:rPr>
              <a:t>Mécanisme général</a:t>
            </a:r>
          </a:p>
          <a:p>
            <a:pPr marL="514350" lvl="0" indent="-514350">
              <a:buFont typeface="Arial" panose="020B0604020202020204" pitchFamily="34" charset="0"/>
              <a:buAutoNum type="alphaUcParenR"/>
            </a:pPr>
            <a:r>
              <a:rPr lang="fr-FR" sz="2200" dirty="0">
                <a:solidFill>
                  <a:prstClr val="black"/>
                </a:solidFill>
              </a:rPr>
              <a:t>La </a:t>
            </a:r>
            <a:r>
              <a:rPr lang="fr-FR" sz="2200" dirty="0" err="1">
                <a:solidFill>
                  <a:prstClr val="black"/>
                </a:solidFill>
              </a:rPr>
              <a:t>dihydrogénation</a:t>
            </a:r>
            <a:endParaRPr lang="fr-FR" sz="2200" dirty="0">
              <a:solidFill>
                <a:prstClr val="black"/>
              </a:solidFill>
            </a:endParaRPr>
          </a:p>
          <a:p>
            <a:pPr marL="514350" lvl="0" indent="-514350">
              <a:buFont typeface="Arial" panose="020B0604020202020204" pitchFamily="34" charset="0"/>
              <a:buAutoNum type="alphaUcParenR"/>
            </a:pPr>
            <a:r>
              <a:rPr lang="fr-FR" sz="2200" dirty="0">
                <a:solidFill>
                  <a:prstClr val="black"/>
                </a:solidFill>
              </a:rPr>
              <a:t>La </a:t>
            </a:r>
            <a:r>
              <a:rPr lang="fr-FR" sz="2200" dirty="0" err="1">
                <a:solidFill>
                  <a:prstClr val="black"/>
                </a:solidFill>
              </a:rPr>
              <a:t>dihalogénation</a:t>
            </a:r>
            <a:endParaRPr lang="fr-FR" sz="2200" dirty="0">
              <a:solidFill>
                <a:prstClr val="black"/>
              </a:solidFill>
            </a:endParaRPr>
          </a:p>
          <a:p>
            <a:pPr marL="514350" lvl="0" indent="-514350">
              <a:buFont typeface="Arial" panose="020B0604020202020204" pitchFamily="34" charset="0"/>
              <a:buAutoNum type="alphaUcParenR"/>
            </a:pPr>
            <a:endParaRPr lang="fr-FR" sz="2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fr-FR" sz="2400" dirty="0">
                <a:solidFill>
                  <a:prstClr val="black"/>
                </a:solidFill>
              </a:rPr>
              <a:t>II- Additions nucléophiles</a:t>
            </a:r>
          </a:p>
          <a:p>
            <a:pPr marL="514350" lvl="0" indent="-514350">
              <a:buFont typeface="Arial" panose="020B0604020202020204" pitchFamily="34" charset="0"/>
              <a:buAutoNum type="alphaUcParenR"/>
            </a:pPr>
            <a:r>
              <a:rPr lang="fr-FR" sz="2200" dirty="0">
                <a:solidFill>
                  <a:prstClr val="black"/>
                </a:solidFill>
              </a:rPr>
              <a:t>Mécanisme général</a:t>
            </a:r>
          </a:p>
          <a:p>
            <a:pPr marL="514350" lvl="0" indent="-514350">
              <a:buFont typeface="Arial" panose="020B0604020202020204" pitchFamily="34" charset="0"/>
              <a:buAutoNum type="alphaUcParenR"/>
            </a:pPr>
            <a:r>
              <a:rPr lang="fr-FR" sz="2200" dirty="0">
                <a:solidFill>
                  <a:prstClr val="black"/>
                </a:solidFill>
              </a:rPr>
              <a:t>Hydratation des fonctions carbonyles </a:t>
            </a:r>
          </a:p>
          <a:p>
            <a:pPr marL="514350" lvl="0" indent="-514350">
              <a:buFont typeface="Arial" panose="020B0604020202020204" pitchFamily="34" charset="0"/>
              <a:buAutoNum type="alphaUcParenR"/>
            </a:pPr>
            <a:r>
              <a:rPr lang="fr-FR" sz="2200" dirty="0" err="1">
                <a:solidFill>
                  <a:prstClr val="black"/>
                </a:solidFill>
              </a:rPr>
              <a:t>Hémiacétalisation</a:t>
            </a:r>
            <a:endParaRPr lang="fr-FR" sz="2200" dirty="0">
              <a:solidFill>
                <a:prstClr val="black"/>
              </a:solidFill>
            </a:endParaRPr>
          </a:p>
          <a:p>
            <a:pPr marL="514350" lvl="0" indent="-514350">
              <a:buFont typeface="Arial" panose="020B0604020202020204" pitchFamily="34" charset="0"/>
              <a:buAutoNum type="alphaUcParenR"/>
            </a:pPr>
            <a:r>
              <a:rPr lang="fr-FR" sz="2200" dirty="0" err="1">
                <a:solidFill>
                  <a:prstClr val="black"/>
                </a:solidFill>
              </a:rPr>
              <a:t>Acétalisation</a:t>
            </a:r>
            <a:endParaRPr lang="fr-FR" sz="2200" dirty="0">
              <a:solidFill>
                <a:prstClr val="black"/>
              </a:solidFill>
            </a:endParaRPr>
          </a:p>
          <a:p>
            <a:pPr marL="514350" lvl="0" indent="-514350">
              <a:buFont typeface="Arial" panose="020B0604020202020204" pitchFamily="34" charset="0"/>
              <a:buAutoNum type="alphaUcParenR"/>
            </a:pPr>
            <a:endParaRPr lang="fr-FR" sz="2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fr-FR" sz="2400" b="1" dirty="0">
                <a:solidFill>
                  <a:prstClr val="black"/>
                </a:solidFill>
              </a:rPr>
              <a:t>III- QCM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31448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III-QCM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2429301"/>
            <a:ext cx="10515600" cy="3747662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07000"/>
              </a:lnSpc>
              <a:spcAft>
                <a:spcPts val="600"/>
              </a:spcAft>
              <a:buNone/>
            </a:pPr>
            <a:r>
              <a:rPr lang="fr-FR" b="1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QCM 1</a:t>
            </a:r>
            <a:r>
              <a:rPr lang="fr-FR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: A propos de la réaction ci-dessus, donnez la/les vraie(s) :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Cette réaction est une </a:t>
            </a:r>
            <a:r>
              <a:rPr lang="fr-FR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dihalogénation</a:t>
            </a: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qui passera par un ion ponté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Cette réaction est </a:t>
            </a:r>
            <a:r>
              <a:rPr lang="fr-FR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stéréosélective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Cette réaction est stéréospécifique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  <a:tabLst>
                <a:tab pos="2223135" algn="l"/>
              </a:tabLst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L’un des produits sera le (3R)-2,3-dibromo-2-méthylbutane	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E) Les propositions A, B, C et D sont fausses</a:t>
            </a:r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3"/>
          <a:srcRect l="11833" t="45196" r="56633" b="38408"/>
          <a:stretch/>
        </p:blipFill>
        <p:spPr bwMode="auto">
          <a:xfrm>
            <a:off x="3566520" y="698501"/>
            <a:ext cx="5058959" cy="16609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273851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III-QCM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2797791"/>
            <a:ext cx="10515600" cy="3379172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fr-FR" b="1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QCM 1</a:t>
            </a:r>
            <a:r>
              <a:rPr lang="fr-FR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: AD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it-IT" dirty="0" smtClean="0">
                <a:solidFill>
                  <a:schemeClr val="accent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</a:t>
            </a:r>
            <a:r>
              <a:rPr lang="it-IT" u="sng" dirty="0" smtClean="0">
                <a:solidFill>
                  <a:schemeClr val="accent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Vrai</a:t>
            </a:r>
            <a:r>
              <a:rPr lang="it-IT" dirty="0" smtClean="0">
                <a:solidFill>
                  <a:schemeClr val="accent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il s’agit d’une dibromation, la taille des bromes va permettre le passage par un ion ponté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Faux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: en principe, la dibromation est effectivement stéréosélective. Sauf que là, on n’a formation que d’un seul carbone asymétrique, ce qui donne la possibilité de former deux stéréoisomères ! Comme on les obtient tous les deux à la fin de la réaction en quantités équivalentes, il n’y a pas de stéréosélectivité 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Faux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: si elle n’est pas stéréosélective, elle ne peut pas être stéréospécifique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it-IT" dirty="0" smtClean="0">
                <a:solidFill>
                  <a:srgbClr val="70AD4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</a:t>
            </a:r>
            <a:r>
              <a:rPr lang="it-IT" u="sng" dirty="0" smtClean="0">
                <a:solidFill>
                  <a:srgbClr val="70AD4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Vrai</a:t>
            </a:r>
            <a:r>
              <a:rPr lang="it-IT" dirty="0" smtClean="0">
                <a:solidFill>
                  <a:srgbClr val="70AD4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l’autre produit sera le (3S)-2,3-dibromo-2-méthylbutane. On obtient ainsi un mélange racémique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Faux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3"/>
          <a:srcRect l="11833" t="45196" r="24699" b="38408"/>
          <a:stretch/>
        </p:blipFill>
        <p:spPr bwMode="auto">
          <a:xfrm>
            <a:off x="2920622" y="1271467"/>
            <a:ext cx="8433178" cy="15263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12355848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III- QCM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2361063"/>
            <a:ext cx="10515600" cy="381590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7000"/>
              </a:lnSpc>
              <a:spcAft>
                <a:spcPts val="600"/>
              </a:spcAft>
              <a:buNone/>
            </a:pPr>
            <a:r>
              <a:rPr lang="fr-FR" b="1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QCM 2</a:t>
            </a:r>
            <a:r>
              <a:rPr lang="fr-FR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: A propos de la réaction ci-dessus, donnez la/les vraie(s) :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La réaction 1 est une E1 en deux étapes stéréospécifique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La réaction 1 mène à la formation du but-2-ène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La réaction 2 est une </a:t>
            </a:r>
            <a:r>
              <a:rPr lang="fr-FR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dihydrogénation</a:t>
            </a: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régiosélective</a:t>
            </a: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nécessitant obligatoirement une catalyse hétérogène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  <a:tabLst>
                <a:tab pos="2223135" algn="l"/>
              </a:tabLst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La réaction 2 aboutit à la formation de deux </a:t>
            </a:r>
            <a:r>
              <a:rPr lang="fr-FR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stéréoisomères</a:t>
            </a: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et est </a:t>
            </a:r>
            <a:r>
              <a:rPr lang="fr-FR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stéréosélective</a:t>
            </a: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E) Les propositions A, B, C et D sont fausses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3"/>
          <a:srcRect l="12371" t="49502" r="56915" b="30709"/>
          <a:stretch/>
        </p:blipFill>
        <p:spPr bwMode="auto">
          <a:xfrm>
            <a:off x="3998794" y="578307"/>
            <a:ext cx="5220914" cy="163262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8421980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III- QCM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2402005"/>
            <a:ext cx="10515600" cy="3774957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b="1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QCM 2</a:t>
            </a:r>
            <a:r>
              <a:rPr lang="fr-FR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: B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Faux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: c’est une E2 en une étape. En effet nous avons, en plus du chauffage, un nucléofuge moyen et une base forte (le tBuOK), ce qui favorise l’E2. Il n’y a pas de stéréospécificité vu qu’on ne forme pas de carbone asymétrique.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dirty="0" smtClean="0">
                <a:solidFill>
                  <a:srgbClr val="70AD4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</a:t>
            </a:r>
            <a:r>
              <a:rPr lang="it-IT" u="sng" dirty="0" smtClean="0">
                <a:solidFill>
                  <a:srgbClr val="70AD4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Vrai</a:t>
            </a:r>
            <a:endParaRPr lang="fr-FR" sz="3600" dirty="0" smtClean="0">
              <a:solidFill>
                <a:srgbClr val="70AD47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Faux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: tout est vrai, SAUF que la réaction de dihydrogénation n’est </a:t>
            </a:r>
            <a:r>
              <a:rPr lang="it-IT" b="1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 régiosélective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++++ 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Faux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: en principe encore, la réaction est stéréosélective et stéréospécifique, sauf qu’il n’y a pas de carbone asymétrique dans le produit final. On n’obtient donc qu’un seul produit, le butane.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Faux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2"/>
          <a:srcRect l="14797" t="48038" r="18139" b="27804"/>
          <a:stretch/>
        </p:blipFill>
        <p:spPr bwMode="auto">
          <a:xfrm>
            <a:off x="3452884" y="709685"/>
            <a:ext cx="7751629" cy="180456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76761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III- QCM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2333767"/>
            <a:ext cx="10515600" cy="3843196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07000"/>
              </a:lnSpc>
              <a:spcAft>
                <a:spcPts val="600"/>
              </a:spcAft>
              <a:buNone/>
            </a:pPr>
            <a:r>
              <a:rPr lang="fr-FR" b="1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QCM 3</a:t>
            </a:r>
            <a:r>
              <a:rPr lang="fr-FR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: A propos de la réaction ci-dessus, donnez la/les vraie(s) :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Cette réaction est une addition électrophile aboutissant à des diols géminés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Seule une catalyse acide rend cette réaction possible, car elle permet une activation électrophile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Cette réaction peut également se faire avec une fonction cétone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  <a:tabLst>
                <a:tab pos="2223135" algn="l"/>
              </a:tabLst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Cette réaction conduit à un équilibre où l’aldéhyde sera majoritaire	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E) Les propositions A, B, C et D sont fausses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2"/>
          <a:srcRect l="17231" t="45545" r="40058" b="25164"/>
          <a:stretch/>
        </p:blipFill>
        <p:spPr bwMode="auto">
          <a:xfrm>
            <a:off x="4258101" y="365125"/>
            <a:ext cx="5213445" cy="196864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86715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III-QCM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2442949"/>
            <a:ext cx="10515600" cy="3734014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b="1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QCM 3</a:t>
            </a:r>
            <a:r>
              <a:rPr lang="fr-FR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: CD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Faux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: Addition nucléophile +++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Faux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: on peut également utiliser une catalyse basique pour l’activation électrophile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Vrai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</a:t>
            </a:r>
            <a:r>
              <a:rPr lang="it-IT" u="sng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Vrai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Faux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2"/>
          <a:srcRect l="17231" t="45545" r="20178" b="25164"/>
          <a:stretch/>
        </p:blipFill>
        <p:spPr bwMode="auto">
          <a:xfrm>
            <a:off x="3125337" y="487521"/>
            <a:ext cx="8228463" cy="20509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4015764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III-QCM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lnSpc>
                <a:spcPct val="107000"/>
              </a:lnSpc>
              <a:spcAft>
                <a:spcPts val="600"/>
              </a:spcAft>
              <a:buNone/>
            </a:pPr>
            <a:r>
              <a:rPr lang="fr-FR" b="1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QCM 4</a:t>
            </a:r>
            <a:r>
              <a:rPr lang="fr-FR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: A propos de la réaction ci-dessus, donnez la/les vraie(s) :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Il s’agit d’une réaction SN2 stéréospécifique et </a:t>
            </a:r>
            <a:r>
              <a:rPr lang="fr-FR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stéréosélective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La réaction n’aboutit qu’à un seul produit 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La réaction ne peut pas avoir lieu car elle nécessite une catalyse acide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  <a:tabLst>
                <a:tab pos="2223135" algn="l"/>
              </a:tabLst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Cette réaction se fait en une étape avec inversion de Walden 	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E) Les propositions A, B, C et D sont fausses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2993" y="727906"/>
            <a:ext cx="6586651" cy="962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12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III-QCM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2245015"/>
            <a:ext cx="10515600" cy="393194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b="1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QCM 4</a:t>
            </a:r>
            <a:r>
              <a:rPr lang="fr-FR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: E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Faux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: l’alcool est un bon nucléophile, le brome un bon nucléofuge. De plus, la double liaison stabilise le carbone secondaire auquel est relié notre halogène. On a donc ici tous les éléments d’une SN1, ce qui aboutit à un mélange racémique. La réaction n’est donc pas stéréosélective et par conséquent pas stéréospécifique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Faux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: elle aboutit à deux stéréoisomères en quantités égales 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Faux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: n’importe quoi...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Faux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: ce sont les SN2 qui entraînent une inversion de Walden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Vrai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9295" y="1219341"/>
            <a:ext cx="6430523" cy="94269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9818" y="934946"/>
            <a:ext cx="3128868" cy="1511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65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III-QCM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/>
          <a:lstStyle/>
          <a:p>
            <a:pPr marL="0" indent="0">
              <a:lnSpc>
                <a:spcPct val="107000"/>
              </a:lnSpc>
              <a:spcAft>
                <a:spcPts val="600"/>
              </a:spcAft>
              <a:buNone/>
            </a:pPr>
            <a:r>
              <a:rPr lang="fr-FR" b="1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QCM 5</a:t>
            </a:r>
            <a:r>
              <a:rPr lang="fr-FR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: A propos de la molécule ci-dessus, donnez la/les vraie(s) :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Le carbone 1 est R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Le carbone 2 est S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L’atome 3 est hybridé sp</a:t>
            </a:r>
            <a:r>
              <a:rPr lang="fr-FR" baseline="30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déloc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  <a:tabLst>
                <a:tab pos="2223135" algn="l"/>
              </a:tabLst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L’alcène 4 est E	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E) Les propositions A, B, C et D sont fausses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/>
          <a:srcRect l="37092" t="29468" r="38319" b="46412"/>
          <a:stretch/>
        </p:blipFill>
        <p:spPr>
          <a:xfrm>
            <a:off x="6509982" y="2265528"/>
            <a:ext cx="5472753" cy="2893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5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III-QCM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2033515"/>
            <a:ext cx="10515600" cy="4143447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fr-FR" b="1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QCM 5</a:t>
            </a:r>
            <a:r>
              <a:rPr lang="fr-FR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: AC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Vrai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Faux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: il n’est pas asymétrique donc pas de configuration absolue ;) 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Vrai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Faux</a:t>
            </a: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: il est Z (les groupements prioritaires sont du même côté )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it-IT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E) </a:t>
            </a:r>
            <a:r>
              <a:rPr lang="it-IT" u="sng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Faux</a:t>
            </a:r>
            <a:endParaRPr lang="fr-FR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7459" y="245811"/>
            <a:ext cx="5474682" cy="2889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36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dirty="0" smtClean="0"/>
              <a:t>Fin !!! Merci de votre attention </a:t>
            </a:r>
            <a:r>
              <a:rPr lang="fr-FR" dirty="0" smtClean="0"/>
              <a:t>&lt;3</a:t>
            </a:r>
            <a:endParaRPr lang="fr-FR" dirty="0"/>
          </a:p>
        </p:txBody>
      </p:sp>
      <p:pic>
        <p:nvPicPr>
          <p:cNvPr id="4" name="Espace réservé du contenu 3" descr="C:\Users\Clara\Desktop\UYKK8VYaFSZKotPjA8sC21cjx1YXcx2jT5jBE-T3P-w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91000" y="2096294"/>
            <a:ext cx="3810000" cy="381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15502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oin lumineux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605</TotalTime>
  <Words>987</Words>
  <Application>Microsoft Office PowerPoint</Application>
  <PresentationFormat>Grand écran</PresentationFormat>
  <Paragraphs>239</Paragraphs>
  <Slides>40</Slides>
  <Notes>32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Thème Office</vt:lpstr>
      <vt:lpstr>Séance d’anticipation de Chimie organique</vt:lpstr>
      <vt:lpstr>Plan</vt:lpstr>
      <vt:lpstr>I-A) Mécanisme général</vt:lpstr>
      <vt:lpstr>Deux étapes </vt:lpstr>
      <vt:lpstr>Deux étapes</vt:lpstr>
      <vt:lpstr>I-A) Mécanisme général</vt:lpstr>
      <vt:lpstr>I-A) Mécanisme général</vt:lpstr>
      <vt:lpstr>I-B) La dihydrogénation</vt:lpstr>
      <vt:lpstr>I-B) La dihydrogénation</vt:lpstr>
      <vt:lpstr>I-B) La dihydrogénation</vt:lpstr>
      <vt:lpstr>I-B) La dihydrogénation</vt:lpstr>
      <vt:lpstr>I-B) La dihydrogénation</vt:lpstr>
      <vt:lpstr>I-B) La dihydrogénation</vt:lpstr>
      <vt:lpstr>I-C) La dihalogénation</vt:lpstr>
      <vt:lpstr>Présentation PowerPoint</vt:lpstr>
      <vt:lpstr>I-C) La dihalogénation</vt:lpstr>
      <vt:lpstr>I-C) La dihalogénation</vt:lpstr>
      <vt:lpstr>Plan</vt:lpstr>
      <vt:lpstr>II-A) Mécanisme général</vt:lpstr>
      <vt:lpstr>II-A) Mécanisme général</vt:lpstr>
      <vt:lpstr>Présentation PowerPoint</vt:lpstr>
      <vt:lpstr>II-B) Hydratation des fonctions carbonyles</vt:lpstr>
      <vt:lpstr>II-B) Hydratation des fonctions carbonyles</vt:lpstr>
      <vt:lpstr>II-C) Hémiacétalisation</vt:lpstr>
      <vt:lpstr>II-C) Hémiacétalisation</vt:lpstr>
      <vt:lpstr>II-C) Hémiacétalisation</vt:lpstr>
      <vt:lpstr>II-D) Acétalisation</vt:lpstr>
      <vt:lpstr>II-D) Acétalisation</vt:lpstr>
      <vt:lpstr>Plan</vt:lpstr>
      <vt:lpstr>III-QCM</vt:lpstr>
      <vt:lpstr>III-QCM</vt:lpstr>
      <vt:lpstr>III- QCM</vt:lpstr>
      <vt:lpstr>III- QCM</vt:lpstr>
      <vt:lpstr>III- QCM</vt:lpstr>
      <vt:lpstr>III-QCM</vt:lpstr>
      <vt:lpstr>III-QCM</vt:lpstr>
      <vt:lpstr>III-QCM</vt:lpstr>
      <vt:lpstr>III-QCM</vt:lpstr>
      <vt:lpstr>III-QCM</vt:lpstr>
      <vt:lpstr>Fin !!! Merci de votre attention &lt;3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Séance d’anticipation de Chimie organique</dc:title>
  <dc:creator>Clara</dc:creator>
  <cp:lastModifiedBy>Nathan</cp:lastModifiedBy>
  <cp:revision>93</cp:revision>
  <dcterms:created xsi:type="dcterms:W3CDTF">2015-09-13T09:43:54Z</dcterms:created>
  <dcterms:modified xsi:type="dcterms:W3CDTF">2015-09-17T15:32:53Z</dcterms:modified>
</cp:coreProperties>
</file>