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3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4" r:id="rId36"/>
    <p:sldId id="290" r:id="rId37"/>
    <p:sldId id="295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F5FF"/>
    <a:srgbClr val="EF63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390" y="92533"/>
            <a:ext cx="1579686" cy="157968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fr-FR" dirty="0" smtClean="0"/>
              <a:t>Le tutorat est gratuit. Toute vente ou reproduction est interdite</a:t>
            </a:r>
            <a:endParaRPr lang="fr-BE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10464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Le tutorat est gratuit. Toute vente ou reproduction est interdite</a:t>
            </a:r>
            <a:endParaRPr lang="fr-BE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5734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3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046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02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36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01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66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0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77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895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254D0FE-9072-4303-9BFE-AF547B10FBE5}" type="datetimeFigureOut">
              <a:rPr lang="fr-FR" smtClean="0"/>
              <a:t>06/01/2018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400800"/>
            <a:ext cx="4717774" cy="1881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Le tutorat est gratuit. Toute vente ou reproduction est interdite</a:t>
            </a:r>
            <a:endParaRPr lang="fr-BE" dirty="0" smtClean="0"/>
          </a:p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800" y="83968"/>
            <a:ext cx="1562270" cy="1562270"/>
          </a:xfrm>
          <a:prstGeom prst="rect">
            <a:avLst/>
          </a:prstGeom>
        </p:spPr>
      </p:pic>
      <p:sp>
        <p:nvSpPr>
          <p:cNvPr id="9" name="ZoneTexte 8"/>
          <p:cNvSpPr txBox="1"/>
          <p:nvPr userDrawn="1"/>
        </p:nvSpPr>
        <p:spPr>
          <a:xfrm>
            <a:off x="3994015" y="6272011"/>
            <a:ext cx="42039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Le tutorat est gratuit. Toute vente ou reproduction est interdite.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97857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Tut’ rentrée UE 15</a:t>
            </a:r>
            <a:endParaRPr lang="fr-FR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09530" y="4069724"/>
            <a:ext cx="8767860" cy="1136560"/>
          </a:xfrm>
        </p:spPr>
        <p:txBody>
          <a:bodyPr/>
          <a:lstStyle/>
          <a:p>
            <a:r>
              <a:rPr lang="fr-FR" i="1" smtClean="0"/>
              <a:t>Nachos et  </a:t>
            </a:r>
            <a:r>
              <a:rPr lang="fr-FR" i="1" dirty="0" err="1" smtClean="0"/>
              <a:t>Hyper’ion</a:t>
            </a:r>
            <a:endParaRPr lang="fr-FR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3994015" y="6272011"/>
            <a:ext cx="42039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Le tutorat est gratuit. Toute vente ou reproduction est interdite.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200321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70986" y="669701"/>
            <a:ext cx="425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/>
              <a:t>Plan du cours</a:t>
            </a:r>
            <a:endParaRPr lang="fr-FR" sz="5400" dirty="0"/>
          </a:p>
        </p:txBody>
      </p:sp>
      <p:sp>
        <p:nvSpPr>
          <p:cNvPr id="6" name="ZoneTexte 5"/>
          <p:cNvSpPr txBox="1"/>
          <p:nvPr/>
        </p:nvSpPr>
        <p:spPr>
          <a:xfrm>
            <a:off x="2189408" y="2627290"/>
            <a:ext cx="80235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fr-FR" sz="2400" dirty="0" smtClean="0"/>
              <a:t>Structure chimique</a:t>
            </a:r>
          </a:p>
          <a:p>
            <a:pPr marL="514350" indent="-514350">
              <a:buAutoNum type="romanUcPeriod"/>
            </a:pPr>
            <a:endParaRPr lang="fr-FR" sz="2400" dirty="0" smtClean="0"/>
          </a:p>
          <a:p>
            <a:pPr marL="514350" indent="-514350">
              <a:buAutoNum type="romanUcPeriod"/>
            </a:pPr>
            <a:r>
              <a:rPr lang="fr-FR" sz="2400" dirty="0" smtClean="0"/>
              <a:t>Benzène</a:t>
            </a:r>
          </a:p>
          <a:p>
            <a:pPr marL="514350" indent="-514350">
              <a:buAutoNum type="romanUcPeriod"/>
            </a:pPr>
            <a:endParaRPr lang="fr-FR" sz="2400" dirty="0" smtClean="0"/>
          </a:p>
          <a:p>
            <a:pPr marL="514350" indent="-514350">
              <a:buAutoNum type="romanUcPeriod"/>
            </a:pPr>
            <a:r>
              <a:rPr lang="fr-FR" sz="2400" dirty="0" err="1" smtClean="0"/>
              <a:t>Arylalkanes</a:t>
            </a:r>
            <a:r>
              <a:rPr lang="fr-FR" sz="2400" dirty="0" smtClean="0"/>
              <a:t> ou </a:t>
            </a:r>
            <a:r>
              <a:rPr lang="fr-FR" sz="2400" dirty="0" err="1" smtClean="0"/>
              <a:t>alkylbenzène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56273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8904" y="506569"/>
            <a:ext cx="5824470" cy="961623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I. Structure chimique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4192" y="1654926"/>
            <a:ext cx="6299378" cy="3663215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fr-FR" u="sng" dirty="0" smtClean="0">
                <a:solidFill>
                  <a:schemeClr val="tx1"/>
                </a:solidFill>
              </a:rPr>
              <a:t>Benzène:</a:t>
            </a:r>
          </a:p>
          <a:p>
            <a:pPr marL="45720" indent="0">
              <a:buNone/>
            </a:pPr>
            <a:r>
              <a:rPr lang="fr-FR" dirty="0" smtClean="0">
                <a:solidFill>
                  <a:schemeClr val="tx1"/>
                </a:solidFill>
              </a:rPr>
              <a:t>Dérivé aromatique de structure plane et composée de 6C hybridés sp².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 smtClean="0">
                <a:solidFill>
                  <a:schemeClr val="tx1"/>
                </a:solidFill>
              </a:rPr>
              <a:t>Tous les carbones du benzène sont hybridés </a:t>
            </a:r>
            <a:r>
              <a:rPr lang="fr-FR" b="1" u="sng" dirty="0" smtClean="0">
                <a:solidFill>
                  <a:schemeClr val="tx1"/>
                </a:solidFill>
              </a:rPr>
              <a:t>Sp² 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 smtClean="0">
                <a:solidFill>
                  <a:schemeClr val="tx1"/>
                </a:solidFill>
              </a:rPr>
              <a:t>et réalisent 4 liaisons :</a:t>
            </a:r>
          </a:p>
          <a:p>
            <a:pPr marL="45720" indent="0"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schemeClr val="tx1"/>
                </a:solidFill>
              </a:rPr>
              <a:t>3 OA sp² formant les liaisons </a:t>
            </a:r>
            <a:r>
              <a:rPr lang="el-GR" dirty="0" smtClean="0">
                <a:solidFill>
                  <a:schemeClr val="tx1"/>
                </a:solidFill>
              </a:rPr>
              <a:t>σ</a:t>
            </a:r>
            <a:endParaRPr lang="fr-FR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</a:pPr>
            <a:r>
              <a:rPr lang="fr-FR" dirty="0" smtClean="0">
                <a:solidFill>
                  <a:schemeClr val="tx1"/>
                </a:solidFill>
              </a:rPr>
              <a:t>1 OA p pure formant la liaison </a:t>
            </a:r>
            <a:r>
              <a:rPr lang="el-GR" dirty="0" smtClean="0">
                <a:solidFill>
                  <a:schemeClr val="tx1"/>
                </a:solidFill>
                <a:latin typeface="Georgia" panose="02040502050405020303" pitchFamily="18" charset="0"/>
              </a:rPr>
              <a:t>π</a:t>
            </a:r>
            <a:endParaRPr lang="fr-FR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1797" y="3842003"/>
            <a:ext cx="4218800" cy="2428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570" y="1359544"/>
            <a:ext cx="1581574" cy="17795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0597" y="1341449"/>
            <a:ext cx="1597656" cy="179766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6621" b="696"/>
          <a:stretch/>
        </p:blipFill>
        <p:spPr>
          <a:xfrm>
            <a:off x="9220597" y="3486534"/>
            <a:ext cx="2404302" cy="278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7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65727" y="2150771"/>
            <a:ext cx="9872871" cy="4112653"/>
          </a:xfrm>
        </p:spPr>
        <p:txBody>
          <a:bodyPr/>
          <a:lstStyle/>
          <a:p>
            <a:pPr marL="45720" indent="0">
              <a:buNone/>
            </a:pPr>
            <a:r>
              <a:rPr lang="fr-FR" dirty="0" smtClean="0">
                <a:solidFill>
                  <a:schemeClr val="tx1"/>
                </a:solidFill>
              </a:rPr>
              <a:t>La représentation de </a:t>
            </a:r>
            <a:r>
              <a:rPr lang="fr-FR" dirty="0" err="1" smtClean="0">
                <a:solidFill>
                  <a:schemeClr val="tx1"/>
                </a:solidFill>
              </a:rPr>
              <a:t>Kékulé</a:t>
            </a:r>
            <a:r>
              <a:rPr lang="fr-FR" dirty="0" smtClean="0">
                <a:solidFill>
                  <a:schemeClr val="tx1"/>
                </a:solidFill>
              </a:rPr>
              <a:t> permet de mettre en évidence plusieurs formes mésomères du benzène.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08904" y="506569"/>
            <a:ext cx="5824470" cy="961623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I. Structure chimique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2745" y="3434367"/>
            <a:ext cx="6398623" cy="1736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520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56067" y="1697404"/>
            <a:ext cx="9843894" cy="203808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sz="2400" dirty="0" smtClean="0">
                <a:solidFill>
                  <a:schemeClr val="tx1"/>
                </a:solidFill>
              </a:rPr>
              <a:t>Conditions pour qu’un composé soit aromatique: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fr-FR" sz="2400" b="1" dirty="0" smtClean="0">
                <a:solidFill>
                  <a:schemeClr val="tx1"/>
                </a:solidFill>
              </a:rPr>
              <a:t>Plan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fr-FR" sz="2400" b="1" dirty="0" smtClean="0">
                <a:solidFill>
                  <a:schemeClr val="tx1"/>
                </a:solidFill>
              </a:rPr>
              <a:t>Cyclique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fr-FR" sz="2400" b="1" dirty="0" smtClean="0">
                <a:solidFill>
                  <a:schemeClr val="tx1"/>
                </a:solidFill>
              </a:rPr>
              <a:t>Délocalisation sur tout le </a:t>
            </a:r>
            <a:r>
              <a:rPr lang="fr-FR" sz="2400" b="1" dirty="0" err="1" smtClean="0">
                <a:solidFill>
                  <a:schemeClr val="tx1"/>
                </a:solidFill>
              </a:rPr>
              <a:t>cylcle</a:t>
            </a:r>
            <a:r>
              <a:rPr lang="fr-FR" sz="2400" b="1" dirty="0" smtClean="0">
                <a:solidFill>
                  <a:schemeClr val="tx1"/>
                </a:solidFill>
              </a:rPr>
              <a:t> de 4n+2 électrons</a:t>
            </a:r>
            <a:endParaRPr lang="fr-FR" sz="2400" b="1" dirty="0">
              <a:solidFill>
                <a:schemeClr val="tx1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08904" y="506569"/>
            <a:ext cx="5824470" cy="961623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I. Structure chimique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2663" y="3735486"/>
            <a:ext cx="5351173" cy="254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Groupe 11"/>
          <p:cNvGrpSpPr/>
          <p:nvPr/>
        </p:nvGrpSpPr>
        <p:grpSpPr>
          <a:xfrm>
            <a:off x="8577329" y="2045135"/>
            <a:ext cx="3166056" cy="2372320"/>
            <a:chOff x="4575108" y="1468192"/>
            <a:chExt cx="6009179" cy="449472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2884" y="1468192"/>
              <a:ext cx="5911403" cy="4494727"/>
            </a:xfrm>
            <a:prstGeom prst="rect">
              <a:avLst/>
            </a:prstGeom>
          </p:spPr>
        </p:pic>
        <p:sp>
          <p:nvSpPr>
            <p:cNvPr id="10" name="ZoneTexte 9"/>
            <p:cNvSpPr txBox="1"/>
            <p:nvPr/>
          </p:nvSpPr>
          <p:spPr>
            <a:xfrm>
              <a:off x="8757634" y="1867435"/>
              <a:ext cx="1300766" cy="489397"/>
            </a:xfrm>
            <a:prstGeom prst="rect">
              <a:avLst/>
            </a:prstGeom>
            <a:solidFill>
              <a:srgbClr val="EF6394"/>
            </a:solidFill>
          </p:spPr>
          <p:txBody>
            <a:bodyPr wrap="square" rtlCol="0">
              <a:spAutoFit/>
            </a:bodyPr>
            <a:lstStyle/>
            <a:p>
              <a:endParaRPr lang="fr-FR" dirty="0"/>
            </a:p>
          </p:txBody>
        </p:sp>
        <p:sp>
          <p:nvSpPr>
            <p:cNvPr id="11" name="ZoneTexte 10"/>
            <p:cNvSpPr txBox="1"/>
            <p:nvPr/>
          </p:nvSpPr>
          <p:spPr>
            <a:xfrm>
              <a:off x="4575108" y="1716092"/>
              <a:ext cx="2825149" cy="1399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dirty="0" err="1" smtClean="0"/>
                <a:t>Ouh</a:t>
              </a:r>
              <a:r>
                <a:rPr lang="fr-FR" sz="1400" dirty="0" smtClean="0"/>
                <a:t> </a:t>
              </a:r>
              <a:r>
                <a:rPr lang="fr-FR" sz="1400" dirty="0" err="1"/>
                <a:t>P</a:t>
              </a:r>
              <a:r>
                <a:rPr lang="fr-FR" sz="1400" dirty="0" err="1" smtClean="0"/>
                <a:t>inaise</a:t>
              </a:r>
              <a:r>
                <a:rPr lang="fr-FR" sz="1400" dirty="0" smtClean="0"/>
                <a:t> </a:t>
              </a:r>
            </a:p>
            <a:p>
              <a:pPr algn="ctr"/>
              <a:r>
                <a:rPr lang="fr-FR" sz="1400" dirty="0" smtClean="0"/>
                <a:t>faut savoir ça par cœur !</a:t>
              </a:r>
              <a:endParaRPr lang="fr-FR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2606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08904" y="506569"/>
            <a:ext cx="5824470" cy="961623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90917" y="1738646"/>
            <a:ext cx="942733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/>
              <a:t>Le benzène est très stable (aromaticité) et très riche en électrons (nucléophile).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200" dirty="0" smtClean="0"/>
          </a:p>
          <a:p>
            <a:r>
              <a:rPr lang="fr-FR" sz="2200" dirty="0" smtClean="0"/>
              <a:t>Il peut donc faire des:</a:t>
            </a:r>
            <a:endParaRPr lang="fr-FR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dirty="0" smtClean="0"/>
              <a:t>Additions: difficiles car perte de l’aromaticité.</a:t>
            </a:r>
          </a:p>
          <a:p>
            <a:endParaRPr lang="fr-F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dirty="0" smtClean="0"/>
              <a:t>SE: faciles car le benzène est nucléophile.</a:t>
            </a:r>
          </a:p>
          <a:p>
            <a:endParaRPr lang="fr-F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dirty="0" smtClean="0"/>
              <a:t>SN: Plus difficiles car le benzène est nucléophile. Se fait soit par </a:t>
            </a:r>
            <a:r>
              <a:rPr lang="fr-FR" sz="2200" dirty="0" err="1" smtClean="0"/>
              <a:t>SnAr</a:t>
            </a:r>
            <a:r>
              <a:rPr lang="fr-FR" sz="2200" dirty="0" smtClean="0"/>
              <a:t> soit par Elimination-Addition.</a:t>
            </a:r>
          </a:p>
          <a:p>
            <a:endParaRPr lang="fr-F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dirty="0" smtClean="0"/>
              <a:t>Oxydation: avec ou sans perte d’aromaticité.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305038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408903" y="386365"/>
            <a:ext cx="5824470" cy="2189406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>
                <a:solidFill>
                  <a:srgbClr val="002060"/>
                </a:solidFill>
              </a:rPr>
              <a:t>	</a:t>
            </a:r>
            <a:r>
              <a:rPr lang="fr-FR" sz="2800" dirty="0" smtClean="0">
                <a:solidFill>
                  <a:srgbClr val="002060"/>
                </a:solidFill>
              </a:rPr>
              <a:t>1) Les additions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334177" y="2762054"/>
            <a:ext cx="2137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Hydrogénation</a:t>
            </a:r>
            <a:endParaRPr lang="fr-FR" sz="2000" u="sng" dirty="0"/>
          </a:p>
        </p:txBody>
      </p:sp>
      <p:sp>
        <p:nvSpPr>
          <p:cNvPr id="8" name="ZoneTexte 7"/>
          <p:cNvSpPr txBox="1"/>
          <p:nvPr/>
        </p:nvSpPr>
        <p:spPr>
          <a:xfrm>
            <a:off x="7914001" y="3698953"/>
            <a:ext cx="16209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Halogénation</a:t>
            </a:r>
            <a:endParaRPr lang="fr-FR" sz="2000" u="sng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03" y="3162164"/>
            <a:ext cx="5409252" cy="209431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737" y="4209323"/>
            <a:ext cx="6001069" cy="139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39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08903" y="386365"/>
            <a:ext cx="5824470" cy="2189406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>
                <a:solidFill>
                  <a:srgbClr val="002060"/>
                </a:solidFill>
              </a:rPr>
              <a:t>	2</a:t>
            </a:r>
            <a:r>
              <a:rPr lang="fr-FR" sz="2800" dirty="0" smtClean="0">
                <a:solidFill>
                  <a:srgbClr val="002060"/>
                </a:solidFill>
              </a:rPr>
              <a:t>) Les SE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988526" y="1925531"/>
            <a:ext cx="5263172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200" dirty="0" smtClean="0"/>
              <a:t>Se font selon 3 étapes:</a:t>
            </a:r>
          </a:p>
          <a:p>
            <a:endParaRPr lang="fr-FR" sz="2200" dirty="0"/>
          </a:p>
          <a:p>
            <a:pPr marL="285750" indent="-285750">
              <a:buFontTx/>
              <a:buChar char="-"/>
            </a:pPr>
            <a:r>
              <a:rPr lang="fr-FR" sz="2200" dirty="0" smtClean="0"/>
              <a:t>Génération de l’espèce électrophile</a:t>
            </a:r>
          </a:p>
          <a:p>
            <a:pPr marL="285750" indent="-285750">
              <a:buFontTx/>
              <a:buChar char="-"/>
            </a:pPr>
            <a:r>
              <a:rPr lang="fr-FR" sz="2200" dirty="0" smtClean="0"/>
              <a:t>Substitution électrophile</a:t>
            </a:r>
          </a:p>
          <a:p>
            <a:pPr marL="285750" indent="-285750">
              <a:buFontTx/>
              <a:buChar char="-"/>
            </a:pPr>
            <a:r>
              <a:rPr lang="fr-FR" sz="2200" dirty="0" smtClean="0"/>
              <a:t>Régénération du catalyseur (s’il y en a un)</a:t>
            </a:r>
            <a:endParaRPr lang="fr-FR" sz="22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310" y="4039491"/>
            <a:ext cx="109061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3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5824470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505382" y="1265273"/>
            <a:ext cx="195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L’halogénation</a:t>
            </a:r>
            <a:endParaRPr lang="fr-FR" sz="2000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622" y="1696862"/>
            <a:ext cx="7017138" cy="46491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08903" y="3585125"/>
            <a:ext cx="36077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2 étapes importantes :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Génération de l’</a:t>
            </a:r>
            <a:r>
              <a:rPr lang="fr-FR" sz="2000" dirty="0" err="1" smtClean="0"/>
              <a:t>éléctrophile</a:t>
            </a:r>
            <a:endParaRPr lang="fr-FR" sz="2000" dirty="0" smtClean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Régénération de l’aromaticité</a:t>
            </a:r>
            <a:endParaRPr lang="fr-FR" sz="2000" dirty="0"/>
          </a:p>
        </p:txBody>
      </p:sp>
      <p:sp>
        <p:nvSpPr>
          <p:cNvPr id="9" name="Ellipse 8"/>
          <p:cNvSpPr/>
          <p:nvPr/>
        </p:nvSpPr>
        <p:spPr>
          <a:xfrm>
            <a:off x="8981440" y="3027680"/>
            <a:ext cx="1036320" cy="95504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4663440" y="5090160"/>
            <a:ext cx="1026160" cy="1255866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63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5824470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4385471" y="1481068"/>
            <a:ext cx="6324600" cy="4698274"/>
            <a:chOff x="4282440" y="1481068"/>
            <a:chExt cx="6324600" cy="4698274"/>
          </a:xfrm>
        </p:grpSpPr>
        <p:grpSp>
          <p:nvGrpSpPr>
            <p:cNvPr id="10" name="Groupe 9"/>
            <p:cNvGrpSpPr/>
            <p:nvPr/>
          </p:nvGrpSpPr>
          <p:grpSpPr>
            <a:xfrm>
              <a:off x="4282440" y="1481068"/>
              <a:ext cx="6324600" cy="4698274"/>
              <a:chOff x="4282440" y="1481068"/>
              <a:chExt cx="6324600" cy="4698274"/>
            </a:xfrm>
          </p:grpSpPr>
          <p:pic>
            <p:nvPicPr>
              <p:cNvPr id="4" name="Imag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282440" y="1481068"/>
                <a:ext cx="6324600" cy="4698274"/>
              </a:xfrm>
              <a:prstGeom prst="rect">
                <a:avLst/>
              </a:prstGeom>
            </p:spPr>
          </p:pic>
          <p:sp>
            <p:nvSpPr>
              <p:cNvPr id="9" name="Rectangle 8"/>
              <p:cNvSpPr/>
              <p:nvPr/>
            </p:nvSpPr>
            <p:spPr>
              <a:xfrm>
                <a:off x="4282440" y="1481068"/>
                <a:ext cx="1203960" cy="566670"/>
              </a:xfrm>
              <a:prstGeom prst="rect">
                <a:avLst/>
              </a:prstGeom>
              <a:solidFill>
                <a:srgbClr val="E5F5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Ellipse 5"/>
            <p:cNvSpPr/>
            <p:nvPr/>
          </p:nvSpPr>
          <p:spPr>
            <a:xfrm>
              <a:off x="9347200" y="3312160"/>
              <a:ext cx="1259840" cy="121920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2" name="ZoneTexte 11"/>
          <p:cNvSpPr txBox="1"/>
          <p:nvPr/>
        </p:nvSpPr>
        <p:spPr>
          <a:xfrm>
            <a:off x="6233373" y="940158"/>
            <a:ext cx="16882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La sulfon</a:t>
            </a:r>
            <a:r>
              <a:rPr lang="fr-FR" sz="2000" u="sng" dirty="0"/>
              <a:t>a</a:t>
            </a:r>
            <a:r>
              <a:rPr lang="fr-FR" sz="2000" u="sng" dirty="0" smtClean="0"/>
              <a:t>tion</a:t>
            </a:r>
            <a:endParaRPr lang="fr-FR" sz="2000" u="sng" dirty="0"/>
          </a:p>
        </p:txBody>
      </p:sp>
    </p:spTree>
    <p:extLst>
      <p:ext uri="{BB962C8B-B14F-4D97-AF65-F5344CB8AC3E}">
        <p14:creationId xmlns:p14="http://schemas.microsoft.com/office/powerpoint/2010/main" val="154778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5824470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475" y="1287885"/>
            <a:ext cx="6203928" cy="5000742"/>
          </a:xfrm>
          <a:prstGeom prst="rect">
            <a:avLst/>
          </a:prstGeom>
        </p:spPr>
      </p:pic>
      <p:sp>
        <p:nvSpPr>
          <p:cNvPr id="7" name="Ellipse 6"/>
          <p:cNvSpPr/>
          <p:nvPr/>
        </p:nvSpPr>
        <p:spPr>
          <a:xfrm>
            <a:off x="9092486" y="3515932"/>
            <a:ext cx="1493948" cy="128788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5718220" y="850006"/>
            <a:ext cx="140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La nitration</a:t>
            </a:r>
            <a:endParaRPr lang="fr-FR" sz="2000" u="sng" dirty="0"/>
          </a:p>
        </p:txBody>
      </p:sp>
    </p:spTree>
    <p:extLst>
      <p:ext uri="{BB962C8B-B14F-4D97-AF65-F5344CB8AC3E}">
        <p14:creationId xmlns:p14="http://schemas.microsoft.com/office/powerpoint/2010/main" val="319106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5824470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205" y="1481068"/>
            <a:ext cx="7454326" cy="479121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86400" y="1080958"/>
            <a:ext cx="3327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L’alkylation de Friedel et </a:t>
            </a:r>
            <a:r>
              <a:rPr lang="fr-FR" sz="2000" u="sng" dirty="0" err="1" smtClean="0"/>
              <a:t>Craft</a:t>
            </a:r>
            <a:endParaRPr lang="fr-FR" sz="2000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612704" y="3424136"/>
            <a:ext cx="2636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Utilise un </a:t>
            </a:r>
            <a:r>
              <a:rPr lang="fr-FR" b="1" u="sng" dirty="0" smtClean="0"/>
              <a:t>acide de Lewis</a:t>
            </a:r>
            <a:r>
              <a:rPr lang="fr-FR" dirty="0" smtClean="0"/>
              <a:t> comme catalyseur.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973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957" y="1730105"/>
            <a:ext cx="7538765" cy="447614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007796" y="1281013"/>
            <a:ext cx="6619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Cas particulier de l’alkylation de F&amp;C</a:t>
            </a:r>
            <a:r>
              <a:rPr lang="fr-FR" sz="2000" dirty="0" smtClean="0"/>
              <a:t>: formation du </a:t>
            </a:r>
            <a:r>
              <a:rPr lang="fr-FR" sz="2000" dirty="0" err="1" smtClean="0"/>
              <a:t>Cumène</a:t>
            </a:r>
            <a:r>
              <a:rPr lang="fr-FR" sz="2000" dirty="0"/>
              <a:t>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08903" y="2952513"/>
            <a:ext cx="3093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premier carbocation formé n’est pas le plus stable, il va donc se réarranger pour former un autre carbocation plus stable, qui va réagir avec le benzène.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499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832" y="1481068"/>
            <a:ext cx="6137040" cy="469682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143574" y="933855"/>
            <a:ext cx="32490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L’acylation de Friedel et </a:t>
            </a:r>
            <a:r>
              <a:rPr lang="fr-FR" sz="2000" u="sng" dirty="0" err="1" smtClean="0"/>
              <a:t>Craft</a:t>
            </a:r>
            <a:endParaRPr lang="fr-FR" sz="2000" u="sng" dirty="0"/>
          </a:p>
        </p:txBody>
      </p:sp>
    </p:spTree>
    <p:extLst>
      <p:ext uri="{BB962C8B-B14F-4D97-AF65-F5344CB8AC3E}">
        <p14:creationId xmlns:p14="http://schemas.microsoft.com/office/powerpoint/2010/main" val="226187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2) Les SE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447489" y="1080958"/>
            <a:ext cx="31654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Intérêt de l’acylation de F&amp;C</a:t>
            </a:r>
            <a:endParaRPr lang="fr-FR" sz="2000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055" y="1727571"/>
            <a:ext cx="8095136" cy="4370613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84792" y="4455269"/>
            <a:ext cx="2817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Mémo: </a:t>
            </a:r>
            <a:r>
              <a:rPr lang="fr-FR" u="sng" dirty="0" err="1" smtClean="0"/>
              <a:t>Cl</a:t>
            </a:r>
            <a:r>
              <a:rPr lang="fr-FR" dirty="0" err="1" smtClean="0"/>
              <a:t>emmensen</a:t>
            </a:r>
            <a:r>
              <a:rPr lang="fr-FR" dirty="0" smtClean="0"/>
              <a:t> </a:t>
            </a:r>
            <a:r>
              <a:rPr lang="fr-FR" dirty="0" smtClean="0">
                <a:sym typeface="Wingdings" panose="05000000000000000000" pitchFamily="2" charset="2"/>
              </a:rPr>
              <a:t> </a:t>
            </a:r>
            <a:r>
              <a:rPr lang="fr-FR" dirty="0" err="1" smtClean="0">
                <a:sym typeface="Wingdings" panose="05000000000000000000" pitchFamily="2" charset="2"/>
              </a:rPr>
              <a:t>H</a:t>
            </a:r>
            <a:r>
              <a:rPr lang="fr-FR" u="sng" dirty="0" err="1" smtClean="0">
                <a:sym typeface="Wingdings" panose="05000000000000000000" pitchFamily="2" charset="2"/>
              </a:rPr>
              <a:t>Cl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60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038" y="1960870"/>
            <a:ext cx="8321446" cy="401191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669276" y="1281013"/>
            <a:ext cx="5000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Les </a:t>
            </a:r>
            <a:r>
              <a:rPr lang="fr-FR" sz="2000" u="sng" dirty="0" err="1" smtClean="0"/>
              <a:t>plurisubstitutions</a:t>
            </a:r>
            <a:r>
              <a:rPr lang="fr-FR" sz="2000" u="sng" dirty="0" smtClean="0"/>
              <a:t> </a:t>
            </a:r>
            <a:r>
              <a:rPr lang="fr-FR" sz="2000" dirty="0" smtClean="0"/>
              <a:t>: Règles de </a:t>
            </a:r>
            <a:r>
              <a:rPr lang="fr-FR" sz="2000" dirty="0" err="1" smtClean="0"/>
              <a:t>Holleman</a:t>
            </a:r>
            <a:r>
              <a:rPr lang="fr-FR" sz="2000" dirty="0" smtClean="0"/>
              <a:t> </a:t>
            </a:r>
            <a:endParaRPr lang="fr-FR" sz="20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9341" r="4615"/>
          <a:stretch/>
        </p:blipFill>
        <p:spPr>
          <a:xfrm>
            <a:off x="336907" y="1960870"/>
            <a:ext cx="2991030" cy="2273113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285391" y="4150276"/>
            <a:ext cx="3166056" cy="2372320"/>
            <a:chOff x="4575108" y="1468192"/>
            <a:chExt cx="6009179" cy="4494727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2884" y="1468192"/>
              <a:ext cx="5911403" cy="4494727"/>
            </a:xfrm>
            <a:prstGeom prst="rect">
              <a:avLst/>
            </a:prstGeom>
          </p:spPr>
        </p:pic>
        <p:sp>
          <p:nvSpPr>
            <p:cNvPr id="11" name="ZoneTexte 10"/>
            <p:cNvSpPr txBox="1"/>
            <p:nvPr/>
          </p:nvSpPr>
          <p:spPr>
            <a:xfrm>
              <a:off x="8757634" y="1867435"/>
              <a:ext cx="1300766" cy="489397"/>
            </a:xfrm>
            <a:prstGeom prst="rect">
              <a:avLst/>
            </a:prstGeom>
            <a:solidFill>
              <a:srgbClr val="EF6394"/>
            </a:solidFill>
          </p:spPr>
          <p:txBody>
            <a:bodyPr wrap="square" rtlCol="0">
              <a:spAutoFit/>
            </a:bodyPr>
            <a:lstStyle/>
            <a:p>
              <a:endParaRPr lang="fr-FR" dirty="0"/>
            </a:p>
          </p:txBody>
        </p:sp>
        <p:sp>
          <p:nvSpPr>
            <p:cNvPr id="12" name="ZoneTexte 11"/>
            <p:cNvSpPr txBox="1"/>
            <p:nvPr/>
          </p:nvSpPr>
          <p:spPr>
            <a:xfrm>
              <a:off x="4575108" y="1716092"/>
              <a:ext cx="2825149" cy="1399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dirty="0" err="1" smtClean="0"/>
                <a:t>Ouh</a:t>
              </a:r>
              <a:r>
                <a:rPr lang="fr-FR" sz="1400" dirty="0" smtClean="0"/>
                <a:t> </a:t>
              </a:r>
              <a:r>
                <a:rPr lang="fr-FR" sz="1400" dirty="0" err="1"/>
                <a:t>P</a:t>
              </a:r>
              <a:r>
                <a:rPr lang="fr-FR" sz="1400" dirty="0" err="1" smtClean="0"/>
                <a:t>inaise</a:t>
              </a:r>
              <a:r>
                <a:rPr lang="fr-FR" sz="1400" dirty="0" smtClean="0"/>
                <a:t> </a:t>
              </a:r>
            </a:p>
            <a:p>
              <a:pPr algn="ctr"/>
              <a:r>
                <a:rPr lang="fr-FR" sz="1400" dirty="0" smtClean="0"/>
                <a:t>faut savoir ça par cœur !</a:t>
              </a:r>
              <a:endParaRPr lang="fr-FR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0758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7381"/>
          <a:stretch/>
        </p:blipFill>
        <p:spPr>
          <a:xfrm>
            <a:off x="2976665" y="2076199"/>
            <a:ext cx="7237377" cy="402717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68874" y="510906"/>
            <a:ext cx="8959177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Le toluène:</a:t>
            </a:r>
          </a:p>
          <a:p>
            <a:endParaRPr lang="fr-FR" dirty="0"/>
          </a:p>
          <a:p>
            <a:r>
              <a:rPr lang="fr-FR" sz="2000" b="1" i="1" dirty="0" smtClean="0"/>
              <a:t>		Ortho</a:t>
            </a:r>
            <a:r>
              <a:rPr lang="fr-FR" sz="2000" dirty="0" smtClean="0"/>
              <a:t> et </a:t>
            </a:r>
            <a:r>
              <a:rPr lang="fr-FR" sz="2000" b="1" i="1" dirty="0" smtClean="0"/>
              <a:t>Para</a:t>
            </a:r>
            <a:r>
              <a:rPr lang="fr-FR" sz="2000" dirty="0" smtClean="0"/>
              <a:t> orienteur</a:t>
            </a:r>
          </a:p>
          <a:p>
            <a:r>
              <a:rPr lang="fr-FR" sz="2000" dirty="0" smtClean="0"/>
              <a:t>		</a:t>
            </a:r>
            <a:r>
              <a:rPr lang="fr-FR" sz="2000" u="sng" dirty="0" smtClean="0"/>
              <a:t>Activant</a:t>
            </a:r>
            <a:r>
              <a:rPr lang="fr-FR" sz="2000" dirty="0" smtClean="0"/>
              <a:t>: </a:t>
            </a:r>
            <a:r>
              <a:rPr lang="fr-FR" sz="2000" dirty="0" err="1"/>
              <a:t>E</a:t>
            </a:r>
            <a:r>
              <a:rPr lang="fr-FR" sz="2000" dirty="0" err="1" smtClean="0"/>
              <a:t>lectrodonneur</a:t>
            </a:r>
            <a:r>
              <a:rPr lang="fr-FR" sz="2000" dirty="0" smtClean="0"/>
              <a:t> par effet inductif (groupement Alkyl)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11458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468874" y="510906"/>
            <a:ext cx="917318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L’aniline:</a:t>
            </a:r>
          </a:p>
          <a:p>
            <a:endParaRPr lang="fr-FR" dirty="0"/>
          </a:p>
          <a:p>
            <a:r>
              <a:rPr lang="fr-FR" sz="2000" b="1" i="1" dirty="0" smtClean="0"/>
              <a:t>		Ortho</a:t>
            </a:r>
            <a:r>
              <a:rPr lang="fr-FR" sz="2000" dirty="0" smtClean="0"/>
              <a:t> et </a:t>
            </a:r>
            <a:r>
              <a:rPr lang="fr-FR" sz="2000" b="1" i="1" dirty="0" smtClean="0"/>
              <a:t>Para</a:t>
            </a:r>
            <a:r>
              <a:rPr lang="fr-FR" sz="2000" dirty="0" smtClean="0"/>
              <a:t> orienteur</a:t>
            </a:r>
          </a:p>
          <a:p>
            <a:r>
              <a:rPr lang="fr-FR" sz="2000" dirty="0" smtClean="0"/>
              <a:t>		</a:t>
            </a:r>
            <a:r>
              <a:rPr lang="fr-FR" sz="2000" u="sng" dirty="0" smtClean="0"/>
              <a:t>Activant</a:t>
            </a:r>
            <a:r>
              <a:rPr lang="fr-FR" sz="2000" dirty="0" smtClean="0"/>
              <a:t>: </a:t>
            </a:r>
            <a:r>
              <a:rPr lang="fr-FR" sz="2000" dirty="0" err="1"/>
              <a:t>E</a:t>
            </a:r>
            <a:r>
              <a:rPr lang="fr-FR" sz="2000" dirty="0" err="1" smtClean="0"/>
              <a:t>lectrodonneur</a:t>
            </a:r>
            <a:r>
              <a:rPr lang="fr-FR" sz="2000" dirty="0" smtClean="0"/>
              <a:t> par effet mésomère (groupement </a:t>
            </a:r>
            <a:r>
              <a:rPr lang="fr-FR" sz="2000" dirty="0" err="1"/>
              <a:t>A</a:t>
            </a:r>
            <a:r>
              <a:rPr lang="fr-FR" sz="2000" dirty="0" err="1" smtClean="0"/>
              <a:t>mino</a:t>
            </a:r>
            <a:r>
              <a:rPr lang="fr-FR" sz="2000" dirty="0" smtClean="0"/>
              <a:t>)</a:t>
            </a:r>
            <a:endParaRPr lang="fr-FR" sz="2000" dirty="0"/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8183"/>
          <a:stretch/>
        </p:blipFill>
        <p:spPr>
          <a:xfrm>
            <a:off x="2793188" y="2120630"/>
            <a:ext cx="7848872" cy="417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31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468873" y="510906"/>
            <a:ext cx="1039887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Le chlorobenzène:</a:t>
            </a:r>
          </a:p>
          <a:p>
            <a:endParaRPr lang="fr-FR" dirty="0"/>
          </a:p>
          <a:p>
            <a:r>
              <a:rPr lang="fr-FR" sz="2000" b="1" i="1" dirty="0" smtClean="0"/>
              <a:t>		Ortho</a:t>
            </a:r>
            <a:r>
              <a:rPr lang="fr-FR" sz="2000" dirty="0" smtClean="0"/>
              <a:t> et </a:t>
            </a:r>
            <a:r>
              <a:rPr lang="fr-FR" sz="2000" b="1" i="1" dirty="0" smtClean="0"/>
              <a:t>Para</a:t>
            </a:r>
            <a:r>
              <a:rPr lang="fr-FR" sz="2000" dirty="0" smtClean="0"/>
              <a:t> orienteur</a:t>
            </a:r>
          </a:p>
          <a:p>
            <a:r>
              <a:rPr lang="fr-FR" sz="2000" dirty="0" smtClean="0"/>
              <a:t>		</a:t>
            </a:r>
            <a:r>
              <a:rPr lang="fr-FR" sz="2000" u="sng" dirty="0" err="1" smtClean="0"/>
              <a:t>Désctivant</a:t>
            </a:r>
            <a:r>
              <a:rPr lang="fr-FR" sz="2000" dirty="0"/>
              <a:t> </a:t>
            </a:r>
            <a:r>
              <a:rPr lang="fr-FR" sz="2000" dirty="0" smtClean="0"/>
              <a:t>+++ Valable pour TOUS les halogènes</a:t>
            </a:r>
          </a:p>
          <a:p>
            <a:r>
              <a:rPr lang="fr-FR" sz="2000" dirty="0" smtClean="0"/>
              <a:t>Ils sont E- mais ils ont aussi des </a:t>
            </a:r>
            <a:r>
              <a:rPr lang="fr-FR" sz="2000" dirty="0" err="1" smtClean="0"/>
              <a:t>dnl</a:t>
            </a:r>
            <a:r>
              <a:rPr lang="fr-FR" sz="2000" dirty="0" smtClean="0"/>
              <a:t> qui vont avoir un effet mésomère plus fort que l’effet inductif </a:t>
            </a:r>
            <a:endParaRPr lang="fr-FR" sz="2000" dirty="0"/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8174"/>
          <a:stretch/>
        </p:blipFill>
        <p:spPr>
          <a:xfrm>
            <a:off x="2356416" y="2234455"/>
            <a:ext cx="8227277" cy="404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8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468874" y="510906"/>
            <a:ext cx="960120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Le nitrobenzène:</a:t>
            </a:r>
          </a:p>
          <a:p>
            <a:endParaRPr lang="fr-FR" dirty="0"/>
          </a:p>
          <a:p>
            <a:r>
              <a:rPr lang="fr-FR" sz="2000" b="1" i="1" dirty="0" smtClean="0"/>
              <a:t>		Méta </a:t>
            </a:r>
            <a:r>
              <a:rPr lang="fr-FR" sz="2000" dirty="0" smtClean="0"/>
              <a:t>orienteur</a:t>
            </a:r>
          </a:p>
          <a:p>
            <a:r>
              <a:rPr lang="fr-FR" sz="2000" dirty="0" smtClean="0"/>
              <a:t>		</a:t>
            </a:r>
            <a:r>
              <a:rPr lang="fr-FR" sz="2000" u="sng" dirty="0" smtClean="0"/>
              <a:t>Désactivant</a:t>
            </a:r>
            <a:r>
              <a:rPr lang="fr-FR" sz="2000" dirty="0" smtClean="0"/>
              <a:t>: Electroattracteur par effet mésomère (groupement </a:t>
            </a:r>
            <a:r>
              <a:rPr lang="fr-FR" sz="2000" dirty="0" err="1" smtClean="0"/>
              <a:t>Nitro</a:t>
            </a:r>
            <a:r>
              <a:rPr lang="fr-FR" sz="2000" dirty="0" smtClean="0"/>
              <a:t>)</a:t>
            </a:r>
            <a:endParaRPr lang="fr-FR" sz="2000" dirty="0"/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025" b="3201"/>
          <a:stretch/>
        </p:blipFill>
        <p:spPr>
          <a:xfrm>
            <a:off x="2278060" y="2120630"/>
            <a:ext cx="7982829" cy="411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9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3</a:t>
            </a:r>
            <a:r>
              <a:rPr lang="fr-FR" sz="2800" dirty="0" smtClean="0">
                <a:solidFill>
                  <a:srgbClr val="002060"/>
                </a:solidFill>
              </a:rPr>
              <a:t>) Les SN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977" t="4246" r="27484" b="64533"/>
          <a:stretch/>
        </p:blipFill>
        <p:spPr>
          <a:xfrm>
            <a:off x="4007796" y="560087"/>
            <a:ext cx="5359346" cy="201568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007796" y="2575771"/>
            <a:ext cx="49706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-     </a:t>
            </a:r>
            <a:r>
              <a:rPr lang="fr-FR" sz="2000" dirty="0" smtClean="0"/>
              <a:t>Elles gardent l’aromaticité. 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Elles sont difficiles car le benzène est lui aussi nucléophile.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Mais elles sont possibles sous certaines conditions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2208349" y="4591455"/>
            <a:ext cx="673154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 smtClean="0"/>
              <a:t>2</a:t>
            </a:r>
            <a:r>
              <a:rPr lang="fr-FR" sz="2000" u="sng" dirty="0" smtClean="0"/>
              <a:t> mécanismes possibles</a:t>
            </a:r>
            <a:r>
              <a:rPr lang="fr-FR" sz="2000" dirty="0" smtClean="0"/>
              <a:t>:</a:t>
            </a:r>
          </a:p>
          <a:p>
            <a:r>
              <a:rPr lang="fr-FR" sz="2000" dirty="0" smtClean="0"/>
              <a:t>-    Substitution nucléophile sur aromatique</a:t>
            </a:r>
            <a:r>
              <a:rPr lang="fr-FR" sz="2000" dirty="0" smtClean="0">
                <a:solidFill>
                  <a:srgbClr val="000000"/>
                </a:solidFill>
              </a:rPr>
              <a:t> (</a:t>
            </a:r>
            <a:r>
              <a:rPr lang="fr-FR" sz="2000" dirty="0" err="1" smtClean="0">
                <a:solidFill>
                  <a:srgbClr val="000000"/>
                </a:solidFill>
              </a:rPr>
              <a:t>S</a:t>
            </a:r>
            <a:r>
              <a:rPr lang="fr-FR" sz="1400" dirty="0" err="1" smtClean="0">
                <a:solidFill>
                  <a:srgbClr val="000000"/>
                </a:solidFill>
              </a:rPr>
              <a:t>N</a:t>
            </a:r>
            <a:r>
              <a:rPr lang="fr-FR" sz="2000" dirty="0" err="1" smtClean="0">
                <a:solidFill>
                  <a:srgbClr val="000000"/>
                </a:solidFill>
              </a:rPr>
              <a:t>Ar</a:t>
            </a:r>
            <a:r>
              <a:rPr lang="fr-FR" sz="2000" dirty="0">
                <a:solidFill>
                  <a:srgbClr val="000000"/>
                </a:solidFill>
              </a:rPr>
              <a:t>) </a:t>
            </a:r>
            <a:r>
              <a:rPr lang="fr-FR" sz="2000" dirty="0" smtClean="0"/>
              <a:t> 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Elimination-Addition (EA)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17887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46" t="7973" r="5179" b="34151"/>
          <a:stretch/>
        </p:blipFill>
        <p:spPr>
          <a:xfrm>
            <a:off x="4007796" y="2706058"/>
            <a:ext cx="7451388" cy="2910163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3</a:t>
            </a:r>
            <a:r>
              <a:rPr lang="fr-FR" sz="2800" dirty="0" smtClean="0">
                <a:solidFill>
                  <a:srgbClr val="002060"/>
                </a:solidFill>
              </a:rPr>
              <a:t>) Les SN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350213" y="1967451"/>
            <a:ext cx="2937753" cy="406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Le mécanisme de la </a:t>
            </a:r>
            <a:r>
              <a:rPr lang="fr-FR" sz="2000" u="sng" dirty="0" err="1" smtClean="0"/>
              <a:t>S</a:t>
            </a:r>
            <a:r>
              <a:rPr lang="fr-FR" sz="1600" u="sng" dirty="0" err="1" smtClean="0"/>
              <a:t>N</a:t>
            </a:r>
            <a:r>
              <a:rPr lang="fr-FR" sz="2000" u="sng" dirty="0" err="1" smtClean="0"/>
              <a:t>Ar</a:t>
            </a:r>
            <a:endParaRPr lang="fr-FR" sz="2000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778554" y="3268494"/>
            <a:ext cx="3015233" cy="1906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900" dirty="0" smtClean="0"/>
              <a:t>X = Halogène</a:t>
            </a:r>
          </a:p>
          <a:p>
            <a:endParaRPr lang="fr-FR" sz="1900" dirty="0" smtClean="0"/>
          </a:p>
          <a:p>
            <a:r>
              <a:rPr lang="fr-FR" sz="1900" dirty="0" smtClean="0"/>
              <a:t>Difficile car le carbone est </a:t>
            </a:r>
            <a:r>
              <a:rPr lang="fr-FR" sz="1900" b="1" dirty="0" smtClean="0"/>
              <a:t>très peu électropositif </a:t>
            </a:r>
            <a:r>
              <a:rPr lang="fr-FR" sz="1900" dirty="0" smtClean="0"/>
              <a:t>à cause de la mésomérie (effet +M).</a:t>
            </a:r>
            <a:endParaRPr lang="fr-FR" sz="1900" dirty="0"/>
          </a:p>
        </p:txBody>
      </p:sp>
    </p:spTree>
    <p:extLst>
      <p:ext uri="{BB962C8B-B14F-4D97-AF65-F5344CB8AC3E}">
        <p14:creationId xmlns:p14="http://schemas.microsoft.com/office/powerpoint/2010/main" val="173066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3</a:t>
            </a:r>
            <a:r>
              <a:rPr lang="fr-FR" sz="2800" dirty="0" smtClean="0">
                <a:solidFill>
                  <a:srgbClr val="002060"/>
                </a:solidFill>
              </a:rPr>
              <a:t>) Les SN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658806" y="1278019"/>
            <a:ext cx="2937753" cy="406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Le mécanisme de l’EA</a:t>
            </a:r>
            <a:endParaRPr lang="fr-FR" sz="2000" u="sng" dirty="0"/>
          </a:p>
        </p:txBody>
      </p:sp>
      <p:pic>
        <p:nvPicPr>
          <p:cNvPr id="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90604" y="1906622"/>
            <a:ext cx="6856965" cy="42180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4316" y="3553960"/>
            <a:ext cx="31708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Besoin d’une base forte qui va arracher l’hydrogène </a:t>
            </a:r>
            <a:br>
              <a:rPr lang="fr-FR" dirty="0" smtClean="0"/>
            </a:br>
            <a:r>
              <a:rPr lang="fr-FR" dirty="0" smtClean="0">
                <a:sym typeface="Wingdings" panose="05000000000000000000" pitchFamily="2" charset="2"/>
              </a:rPr>
              <a:t> intermédiaire </a:t>
            </a:r>
            <a:r>
              <a:rPr lang="fr-FR" dirty="0" err="1" smtClean="0">
                <a:sym typeface="Wingdings" panose="05000000000000000000" pitchFamily="2" charset="2"/>
              </a:rPr>
              <a:t>benzyme</a:t>
            </a:r>
            <a:r>
              <a:rPr lang="fr-FR" dirty="0" smtClean="0">
                <a:sym typeface="Wingdings" panose="05000000000000000000" pitchFamily="2" charset="2"/>
              </a:rPr>
              <a:t> +++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endParaRPr lang="fr-FR" dirty="0" smtClean="0">
              <a:sym typeface="Wingdings" panose="05000000000000000000" pitchFamily="2" charset="2"/>
            </a:endParaRPr>
          </a:p>
          <a:p>
            <a:endParaRPr lang="fr-FR" dirty="0">
              <a:sym typeface="Wingdings" panose="05000000000000000000" pitchFamily="2" charset="2"/>
            </a:endParaRPr>
          </a:p>
          <a:p>
            <a:r>
              <a:rPr lang="fr-FR" dirty="0" smtClean="0">
                <a:sym typeface="Wingdings" panose="05000000000000000000" pitchFamily="2" charset="2"/>
              </a:rPr>
              <a:t>NH2 va jouer le rôle de base et de Nucléophile.</a:t>
            </a:r>
            <a:endParaRPr lang="fr-FR" dirty="0"/>
          </a:p>
        </p:txBody>
      </p:sp>
      <p:sp>
        <p:nvSpPr>
          <p:cNvPr id="8" name="Ellipse 7"/>
          <p:cNvSpPr/>
          <p:nvPr/>
        </p:nvSpPr>
        <p:spPr>
          <a:xfrm>
            <a:off x="5856052" y="3754877"/>
            <a:ext cx="1147864" cy="136187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79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007796" y="1880939"/>
            <a:ext cx="7470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Et s’il y a compétition entre </a:t>
            </a:r>
            <a:r>
              <a:rPr lang="fr-FR" sz="2800" dirty="0" err="1" smtClean="0"/>
              <a:t>S</a:t>
            </a:r>
            <a:r>
              <a:rPr lang="fr-FR" dirty="0" err="1" smtClean="0"/>
              <a:t>N</a:t>
            </a:r>
            <a:r>
              <a:rPr lang="fr-FR" sz="2800" dirty="0" err="1" smtClean="0"/>
              <a:t>Ar</a:t>
            </a:r>
            <a:r>
              <a:rPr lang="fr-FR" sz="2800" dirty="0" smtClean="0"/>
              <a:t> et EA ?</a:t>
            </a:r>
            <a:endParaRPr lang="fr-FR" sz="2800" dirty="0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3598893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3</a:t>
            </a:r>
            <a:r>
              <a:rPr lang="fr-FR" sz="2800" dirty="0" smtClean="0">
                <a:solidFill>
                  <a:srgbClr val="002060"/>
                </a:solidFill>
              </a:rPr>
              <a:t>) Les SN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6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71083"/>
          <a:stretch/>
        </p:blipFill>
        <p:spPr>
          <a:xfrm>
            <a:off x="2208349" y="4735311"/>
            <a:ext cx="8839309" cy="131180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208349" y="2774030"/>
            <a:ext cx="8015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Halogène non-activé + base forte 				EA</a:t>
            </a:r>
          </a:p>
          <a:p>
            <a:r>
              <a:rPr lang="fr-FR" sz="2000" dirty="0" smtClean="0"/>
              <a:t>Halogène activé et base plus faible				</a:t>
            </a:r>
            <a:r>
              <a:rPr lang="fr-FR" sz="2000" dirty="0" err="1" smtClean="0"/>
              <a:t>S</a:t>
            </a:r>
            <a:r>
              <a:rPr lang="fr-FR" sz="1400" dirty="0" err="1" smtClean="0"/>
              <a:t>N</a:t>
            </a:r>
            <a:r>
              <a:rPr lang="fr-FR" sz="2000" dirty="0" err="1" smtClean="0"/>
              <a:t>Ar</a:t>
            </a:r>
            <a:endParaRPr lang="fr-FR" sz="2000" dirty="0" smtClean="0"/>
          </a:p>
          <a:p>
            <a:endParaRPr lang="fr-FR" sz="2000" dirty="0"/>
          </a:p>
          <a:p>
            <a:r>
              <a:rPr lang="fr-FR" sz="2000" dirty="0" smtClean="0"/>
              <a:t>Le chauffage (</a:t>
            </a:r>
            <a:r>
              <a:rPr lang="fr-FR" sz="2000" dirty="0" smtClean="0">
                <a:latin typeface="Georgia" panose="02040502050405020303" pitchFamily="18" charset="0"/>
              </a:rPr>
              <a:t>∆</a:t>
            </a:r>
            <a:r>
              <a:rPr lang="fr-FR" sz="2000" dirty="0" smtClean="0"/>
              <a:t>) favorise l’EA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72296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1804" y="1481068"/>
            <a:ext cx="7347029" cy="476408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408903" y="386365"/>
            <a:ext cx="4007454" cy="2189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II. Le benzène</a:t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dirty="0" smtClean="0">
                <a:solidFill>
                  <a:srgbClr val="002060"/>
                </a:solidFill>
              </a:rPr>
              <a:t/>
            </a:r>
            <a:br>
              <a:rPr lang="fr-FR" dirty="0" smtClean="0">
                <a:solidFill>
                  <a:srgbClr val="002060"/>
                </a:solidFill>
              </a:rPr>
            </a:br>
            <a:r>
              <a:rPr lang="fr-FR" sz="2800" dirty="0" smtClean="0">
                <a:solidFill>
                  <a:srgbClr val="002060"/>
                </a:solidFill>
              </a:rPr>
              <a:t>	4) Les Oxydations</a:t>
            </a:r>
            <a:endParaRPr lang="fr-F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42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506569"/>
            <a:ext cx="7684509" cy="9616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9" y="3185150"/>
            <a:ext cx="9164568" cy="277805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136" y="790591"/>
            <a:ext cx="1814283" cy="227554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140086" y="2954318"/>
            <a:ext cx="3326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Nomenclature</a:t>
            </a:r>
            <a:endParaRPr lang="fr-FR" sz="2400" u="sng" dirty="0"/>
          </a:p>
        </p:txBody>
      </p:sp>
    </p:spTree>
    <p:extLst>
      <p:ext uri="{BB962C8B-B14F-4D97-AF65-F5344CB8AC3E}">
        <p14:creationId xmlns:p14="http://schemas.microsoft.com/office/powerpoint/2010/main" val="32776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70384"/>
            <a:ext cx="7801242" cy="1983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sz="1100" dirty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	</a:t>
            </a:r>
            <a:r>
              <a:rPr lang="fr-FR" sz="2800" dirty="0" smtClean="0">
                <a:solidFill>
                  <a:srgbClr val="002060"/>
                </a:solidFill>
              </a:rPr>
              <a:t>1) Préparation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Espace réservé du contenu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421" t="22855" r="28205" b="60339"/>
          <a:stretch/>
        </p:blipFill>
        <p:spPr>
          <a:xfrm>
            <a:off x="408903" y="2875162"/>
            <a:ext cx="5702750" cy="62257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75490" y="2475052"/>
            <a:ext cx="3151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u="sng" dirty="0" smtClean="0"/>
              <a:t>Réaction de Wurtz</a:t>
            </a:r>
            <a:endParaRPr lang="fr-FR" sz="2200" u="sng" dirty="0"/>
          </a:p>
        </p:txBody>
      </p:sp>
      <p:pic>
        <p:nvPicPr>
          <p:cNvPr id="7" name="Espace réservé du contenu 5"/>
          <p:cNvPicPr>
            <a:picLocks noChangeAspect="1"/>
          </p:cNvPicPr>
          <p:nvPr/>
        </p:nvPicPr>
        <p:blipFill rotWithShape="1">
          <a:blip r:embed="rId2"/>
          <a:srcRect l="1275" t="47444" r="2087" b="2139"/>
          <a:stretch/>
        </p:blipFill>
        <p:spPr>
          <a:xfrm>
            <a:off x="4027251" y="3897843"/>
            <a:ext cx="7918315" cy="14591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264613" y="3186447"/>
            <a:ext cx="5466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u="sng" dirty="0" smtClean="0"/>
              <a:t>Réaction de </a:t>
            </a:r>
            <a:r>
              <a:rPr lang="fr-FR" sz="2200" u="sng" dirty="0" err="1" smtClean="0"/>
              <a:t>Fittig</a:t>
            </a:r>
            <a:r>
              <a:rPr lang="fr-FR" sz="2200" u="sng" dirty="0" smtClean="0"/>
              <a:t> </a:t>
            </a:r>
            <a:br>
              <a:rPr lang="fr-FR" sz="2200" u="sng" dirty="0" smtClean="0"/>
            </a:br>
            <a:r>
              <a:rPr lang="fr-FR" sz="2200" dirty="0" smtClean="0"/>
              <a:t>(variante aromatique de la réaction de Wurtz)</a:t>
            </a:r>
            <a:endParaRPr lang="fr-FR" sz="2200" dirty="0"/>
          </a:p>
        </p:txBody>
      </p:sp>
      <p:sp>
        <p:nvSpPr>
          <p:cNvPr id="9" name="ZoneTexte 8"/>
          <p:cNvSpPr txBox="1"/>
          <p:nvPr/>
        </p:nvSpPr>
        <p:spPr>
          <a:xfrm>
            <a:off x="1500742" y="5557047"/>
            <a:ext cx="9221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Il y a un problème : on forme </a:t>
            </a:r>
            <a:r>
              <a:rPr lang="fr-FR" sz="2000" b="1" u="sng" dirty="0" smtClean="0"/>
              <a:t>plusieurs produits</a:t>
            </a:r>
            <a:r>
              <a:rPr lang="fr-FR" sz="2000" dirty="0" smtClean="0"/>
              <a:t>, la réaction n’est pas très sélective +++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9319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ChangeAspect="1"/>
          </p:cNvPicPr>
          <p:nvPr/>
        </p:nvPicPr>
        <p:blipFill rotWithShape="1">
          <a:blip r:embed="rId2"/>
          <a:srcRect l="12169" t="29508" r="16557" b="7714"/>
          <a:stretch/>
        </p:blipFill>
        <p:spPr>
          <a:xfrm>
            <a:off x="2879386" y="3326860"/>
            <a:ext cx="6381345" cy="1536972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408903" y="370384"/>
            <a:ext cx="7801242" cy="1983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sz="1100" dirty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	</a:t>
            </a:r>
            <a:r>
              <a:rPr lang="fr-FR" sz="2800" dirty="0" smtClean="0">
                <a:solidFill>
                  <a:srgbClr val="002060"/>
                </a:solidFill>
              </a:rPr>
              <a:t>1) Préparation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416357" y="2640423"/>
            <a:ext cx="37937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Réaction de Friedel et </a:t>
            </a:r>
            <a:r>
              <a:rPr lang="fr-FR" sz="2000" u="sng" dirty="0" err="1" smtClean="0"/>
              <a:t>Craft</a:t>
            </a:r>
            <a:endParaRPr lang="fr-FR" sz="2000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2198449" y="5467264"/>
            <a:ext cx="7743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Elle </a:t>
            </a:r>
            <a:r>
              <a:rPr lang="fr-FR" b="1" dirty="0" smtClean="0"/>
              <a:t>est beaucoup plus utilisée</a:t>
            </a:r>
            <a:r>
              <a:rPr lang="fr-FR" dirty="0" smtClean="0"/>
              <a:t> en raison de son efficacité (meilleure sélectivité)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188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70384"/>
            <a:ext cx="7801242" cy="1983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sz="1100" dirty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2</a:t>
            </a:r>
            <a:r>
              <a:rPr lang="fr-FR" sz="2800" dirty="0" smtClean="0">
                <a:solidFill>
                  <a:srgbClr val="002060"/>
                </a:solidFill>
              </a:rPr>
              <a:t>) Propriétés chimiques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613" y="2743203"/>
            <a:ext cx="2273989" cy="285212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723888" y="3877432"/>
            <a:ext cx="51167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Du noyau aromatique: va permettre les substitutions en ortho/para ou méta en fonction de son activation ou non</a:t>
            </a:r>
            <a:endParaRPr lang="fr-FR" sz="2000" dirty="0"/>
          </a:p>
        </p:txBody>
      </p:sp>
      <p:sp>
        <p:nvSpPr>
          <p:cNvPr id="7" name="Accolade fermante 6"/>
          <p:cNvSpPr/>
          <p:nvPr/>
        </p:nvSpPr>
        <p:spPr>
          <a:xfrm>
            <a:off x="3715966" y="3626507"/>
            <a:ext cx="593558" cy="1517515"/>
          </a:xfrm>
          <a:prstGeom prst="rightBrace">
            <a:avLst>
              <a:gd name="adj1" fmla="val 33102"/>
              <a:gd name="adj2" fmla="val 51282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4723888" y="2743203"/>
            <a:ext cx="4167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De la chaine latérale: pourra être le lieu de réactions</a:t>
            </a:r>
            <a:endParaRPr lang="fr-FR" dirty="0"/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2928025" y="2987869"/>
            <a:ext cx="1575881" cy="4864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3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70384"/>
            <a:ext cx="7801242" cy="1983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sz="1100" dirty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2</a:t>
            </a:r>
            <a:r>
              <a:rPr lang="fr-FR" sz="2800" dirty="0" smtClean="0">
                <a:solidFill>
                  <a:srgbClr val="002060"/>
                </a:solidFill>
              </a:rPr>
              <a:t>) Propriétés chimiques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5" t="9713" r="2246"/>
          <a:stretch/>
        </p:blipFill>
        <p:spPr>
          <a:xfrm>
            <a:off x="3400347" y="2003898"/>
            <a:ext cx="7416810" cy="450021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08903" y="2568102"/>
            <a:ext cx="2991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/>
              <a:t>L’halogénation radicalaire</a:t>
            </a:r>
            <a:endParaRPr lang="fr-FR" sz="2000" u="sng" dirty="0"/>
          </a:p>
        </p:txBody>
      </p:sp>
    </p:spTree>
    <p:extLst>
      <p:ext uri="{BB962C8B-B14F-4D97-AF65-F5344CB8AC3E}">
        <p14:creationId xmlns:p14="http://schemas.microsoft.com/office/powerpoint/2010/main" val="16158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08903" y="370384"/>
            <a:ext cx="7801242" cy="1983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2060"/>
                </a:solidFill>
              </a:rPr>
              <a:t>III. </a:t>
            </a:r>
            <a:r>
              <a:rPr lang="fr-FR" dirty="0" err="1" smtClean="0">
                <a:solidFill>
                  <a:srgbClr val="002060"/>
                </a:solidFill>
              </a:rPr>
              <a:t>Arylalcanes</a:t>
            </a:r>
            <a:r>
              <a:rPr lang="fr-FR" dirty="0" smtClean="0">
                <a:solidFill>
                  <a:srgbClr val="002060"/>
                </a:solidFill>
              </a:rPr>
              <a:t> ou </a:t>
            </a:r>
            <a:r>
              <a:rPr lang="fr-FR" dirty="0" err="1" smtClean="0">
                <a:solidFill>
                  <a:srgbClr val="002060"/>
                </a:solidFill>
              </a:rPr>
              <a:t>alkylbenzènes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sz="1100" dirty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	</a:t>
            </a:r>
            <a:r>
              <a:rPr lang="fr-FR" sz="2800" dirty="0">
                <a:solidFill>
                  <a:srgbClr val="002060"/>
                </a:solidFill>
              </a:rPr>
              <a:t>2</a:t>
            </a:r>
            <a:r>
              <a:rPr lang="fr-FR" sz="2800" dirty="0" smtClean="0">
                <a:solidFill>
                  <a:srgbClr val="002060"/>
                </a:solidFill>
              </a:rPr>
              <a:t>) Propriétés chimiques</a:t>
            </a:r>
            <a:endParaRPr lang="fr-FR" dirty="0">
              <a:solidFill>
                <a:srgbClr val="002060"/>
              </a:solidFill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473" t="6572" r="7118" b="4908"/>
          <a:stretch/>
        </p:blipFill>
        <p:spPr>
          <a:xfrm>
            <a:off x="3757468" y="2081718"/>
            <a:ext cx="6029967" cy="412489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63092" y="2354096"/>
            <a:ext cx="1409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Oxydant fort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5363092" y="4649821"/>
            <a:ext cx="2021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Oxydant plus faible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603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>
            <a:spLocks noGrp="1"/>
          </p:cNvSpPr>
          <p:nvPr>
            <p:ph idx="1"/>
          </p:nvPr>
        </p:nvSpPr>
        <p:spPr>
          <a:xfrm>
            <a:off x="1358720" y="1914444"/>
            <a:ext cx="982014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>
                <a:solidFill>
                  <a:schemeClr val="tx1"/>
                </a:solidFill>
              </a:rPr>
              <a:t>1 ) A propos de la règle de </a:t>
            </a:r>
            <a:r>
              <a:rPr lang="fr-FR" sz="2400" u="sng" dirty="0" err="1">
                <a:solidFill>
                  <a:schemeClr val="tx1"/>
                </a:solidFill>
              </a:rPr>
              <a:t>Holleman</a:t>
            </a:r>
            <a:r>
              <a:rPr lang="fr-FR" sz="2400" u="sng" dirty="0">
                <a:solidFill>
                  <a:schemeClr val="tx1"/>
                </a:solidFill>
              </a:rPr>
              <a:t>, donnez la (les) proposition(s) vraie(s</a:t>
            </a:r>
            <a:r>
              <a:rPr lang="fr-FR" sz="2400" u="sng" dirty="0" smtClean="0">
                <a:solidFill>
                  <a:schemeClr val="tx1"/>
                </a:solidFill>
              </a:rPr>
              <a:t>)</a:t>
            </a:r>
            <a:r>
              <a:rPr lang="fr-FR" sz="2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Le groupement </a:t>
            </a:r>
            <a:r>
              <a:rPr lang="fr-FR" sz="2400" dirty="0" err="1" smtClean="0">
                <a:solidFill>
                  <a:schemeClr val="tx1"/>
                </a:solidFill>
              </a:rPr>
              <a:t>Nitro</a:t>
            </a:r>
            <a:r>
              <a:rPr lang="fr-FR" sz="2400" dirty="0" smtClean="0">
                <a:solidFill>
                  <a:schemeClr val="tx1"/>
                </a:solidFill>
              </a:rPr>
              <a:t> (-NO2) est </a:t>
            </a:r>
            <a:r>
              <a:rPr lang="fr-FR" sz="2400" dirty="0">
                <a:solidFill>
                  <a:schemeClr val="tx1"/>
                </a:solidFill>
              </a:rPr>
              <a:t>ortho/para orienteur </a:t>
            </a:r>
            <a:r>
              <a:rPr lang="fr-FR" sz="2400" dirty="0" smtClean="0">
                <a:solidFill>
                  <a:schemeClr val="tx1"/>
                </a:solidFill>
              </a:rPr>
              <a:t>désactivant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 groupement -</a:t>
            </a:r>
            <a:r>
              <a:rPr lang="fr-FR" sz="2400" dirty="0" smtClean="0">
                <a:solidFill>
                  <a:schemeClr val="tx1"/>
                </a:solidFill>
              </a:rPr>
              <a:t>Br </a:t>
            </a:r>
            <a:r>
              <a:rPr lang="fr-FR" sz="2400" dirty="0">
                <a:solidFill>
                  <a:schemeClr val="tx1"/>
                </a:solidFill>
              </a:rPr>
              <a:t>est ortho/para orienteur </a:t>
            </a:r>
            <a:r>
              <a:rPr lang="fr-FR" sz="2400" dirty="0" smtClean="0">
                <a:solidFill>
                  <a:schemeClr val="tx1"/>
                </a:solidFill>
              </a:rPr>
              <a:t>désactivant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 groument </a:t>
            </a:r>
            <a:r>
              <a:rPr lang="fr-FR" sz="2400" dirty="0" smtClean="0">
                <a:solidFill>
                  <a:schemeClr val="tx1"/>
                </a:solidFill>
              </a:rPr>
              <a:t>Amine (-NH2) </a:t>
            </a:r>
            <a:r>
              <a:rPr lang="fr-FR" sz="2400" dirty="0">
                <a:solidFill>
                  <a:schemeClr val="tx1"/>
                </a:solidFill>
              </a:rPr>
              <a:t>est méta orienteur désactivant</a:t>
            </a: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 groupement </a:t>
            </a:r>
            <a:r>
              <a:rPr lang="fr-FR" sz="2400" dirty="0" smtClean="0">
                <a:solidFill>
                  <a:schemeClr val="tx1"/>
                </a:solidFill>
              </a:rPr>
              <a:t>Méthyl (-CH3) est ortho/para orienteur activant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Les proposition A,B,C et D sont fausses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318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>
            <a:spLocks noGrp="1"/>
          </p:cNvSpPr>
          <p:nvPr>
            <p:ph idx="1"/>
          </p:nvPr>
        </p:nvSpPr>
        <p:spPr>
          <a:xfrm>
            <a:off x="1358720" y="1914444"/>
            <a:ext cx="982014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>
                <a:solidFill>
                  <a:schemeClr val="tx1"/>
                </a:solidFill>
              </a:rPr>
              <a:t>1 ) A propos de la règle de </a:t>
            </a:r>
            <a:r>
              <a:rPr lang="fr-FR" sz="2400" u="sng" dirty="0" err="1">
                <a:solidFill>
                  <a:schemeClr val="tx1"/>
                </a:solidFill>
              </a:rPr>
              <a:t>Holleman</a:t>
            </a:r>
            <a:r>
              <a:rPr lang="fr-FR" sz="2400" u="sng" dirty="0">
                <a:solidFill>
                  <a:schemeClr val="tx1"/>
                </a:solidFill>
              </a:rPr>
              <a:t>, donnez la (les) proposition(s) vraie(s</a:t>
            </a:r>
            <a:r>
              <a:rPr lang="fr-FR" sz="2400" u="sng" dirty="0" smtClean="0">
                <a:solidFill>
                  <a:schemeClr val="tx1"/>
                </a:solidFill>
              </a:rPr>
              <a:t>)</a:t>
            </a:r>
            <a:r>
              <a:rPr lang="fr-FR" sz="2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Le groupement </a:t>
            </a:r>
            <a:r>
              <a:rPr lang="fr-FR" sz="2400" dirty="0" err="1" smtClean="0">
                <a:solidFill>
                  <a:srgbClr val="FF0000"/>
                </a:solidFill>
              </a:rPr>
              <a:t>Nitro</a:t>
            </a:r>
            <a:r>
              <a:rPr lang="fr-FR" sz="2400" dirty="0" smtClean="0">
                <a:solidFill>
                  <a:srgbClr val="FF0000"/>
                </a:solidFill>
              </a:rPr>
              <a:t> (-NO2) est </a:t>
            </a:r>
            <a:r>
              <a:rPr lang="fr-FR" sz="2400" dirty="0">
                <a:solidFill>
                  <a:srgbClr val="FF0000"/>
                </a:solidFill>
              </a:rPr>
              <a:t>ortho/para orienteur </a:t>
            </a:r>
            <a:r>
              <a:rPr lang="fr-FR" sz="2400" dirty="0" smtClean="0">
                <a:solidFill>
                  <a:srgbClr val="FF0000"/>
                </a:solidFill>
              </a:rPr>
              <a:t>désactivant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 Le groupement -</a:t>
            </a:r>
            <a:r>
              <a:rPr lang="fr-FR" sz="2400" dirty="0" smtClean="0">
                <a:solidFill>
                  <a:srgbClr val="00B050"/>
                </a:solidFill>
              </a:rPr>
              <a:t>Br </a:t>
            </a:r>
            <a:r>
              <a:rPr lang="fr-FR" sz="2400" dirty="0">
                <a:solidFill>
                  <a:srgbClr val="00B050"/>
                </a:solidFill>
              </a:rPr>
              <a:t>est ortho/para orienteur </a:t>
            </a:r>
            <a:r>
              <a:rPr lang="fr-FR" sz="2400" dirty="0" smtClean="0">
                <a:solidFill>
                  <a:srgbClr val="00B050"/>
                </a:solidFill>
              </a:rPr>
              <a:t>désactivant</a:t>
            </a:r>
            <a:endParaRPr lang="fr-FR" sz="2400" dirty="0">
              <a:solidFill>
                <a:srgbClr val="00B05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 groument </a:t>
            </a:r>
            <a:r>
              <a:rPr lang="fr-FR" sz="2400" dirty="0" smtClean="0">
                <a:solidFill>
                  <a:srgbClr val="FF0000"/>
                </a:solidFill>
              </a:rPr>
              <a:t>Amine (-NH2) </a:t>
            </a:r>
            <a:r>
              <a:rPr lang="fr-FR" sz="2400" dirty="0">
                <a:solidFill>
                  <a:srgbClr val="FF0000"/>
                </a:solidFill>
              </a:rPr>
              <a:t>est méta orienteur désactivant</a:t>
            </a: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 Le groupement </a:t>
            </a:r>
            <a:r>
              <a:rPr lang="fr-FR" sz="2400" dirty="0" smtClean="0">
                <a:solidFill>
                  <a:srgbClr val="00B050"/>
                </a:solidFill>
              </a:rPr>
              <a:t>Méthyl (-CH3) est ortho/para orienteur activant</a:t>
            </a:r>
            <a:endParaRPr lang="fr-FR" sz="2400" dirty="0">
              <a:solidFill>
                <a:srgbClr val="00B05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Les proposition A,B,C et D sont fausses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7684851" y="5252937"/>
            <a:ext cx="856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u="sng" dirty="0" smtClean="0">
                <a:solidFill>
                  <a:srgbClr val="00B050"/>
                </a:solidFill>
              </a:rPr>
              <a:t>BD</a:t>
            </a:r>
            <a:endParaRPr lang="fr-FR" sz="4000" b="1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3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310426" y="1814026"/>
            <a:ext cx="8901447" cy="4525963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fr-FR" sz="2400" u="sng" dirty="0">
                <a:solidFill>
                  <a:schemeClr val="tx1"/>
                </a:solidFill>
              </a:rPr>
              <a:t>2) A propos de cette réaction, donnez la (les) proposition(s) vraie(s):</a:t>
            </a:r>
          </a:p>
          <a:p>
            <a:pPr marL="0" indent="0">
              <a:buClrTx/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0" indent="0">
              <a:buClrTx/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chemeClr val="tx1"/>
                </a:solidFill>
              </a:rPr>
              <a:t>C’est une acylation de Friedel et </a:t>
            </a:r>
            <a:r>
              <a:rPr lang="fr-FR" sz="2400" dirty="0" err="1" smtClean="0">
                <a:solidFill>
                  <a:schemeClr val="tx1"/>
                </a:solidFill>
              </a:rPr>
              <a:t>Craft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</a:t>
            </a:r>
            <a:r>
              <a:rPr lang="fr-FR" sz="2400" dirty="0" smtClean="0">
                <a:solidFill>
                  <a:schemeClr val="tx1"/>
                </a:solidFill>
              </a:rPr>
              <a:t>C’est une réaction radicalaire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 produit formé est </a:t>
            </a:r>
            <a:r>
              <a:rPr lang="fr-FR" sz="2400" dirty="0" smtClean="0">
                <a:solidFill>
                  <a:schemeClr val="tx1"/>
                </a:solidFill>
              </a:rPr>
              <a:t>le chlorobenzène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 produit formé est </a:t>
            </a:r>
            <a:r>
              <a:rPr lang="fr-FR" sz="2400" dirty="0" smtClean="0">
                <a:solidFill>
                  <a:schemeClr val="tx1"/>
                </a:solidFill>
              </a:rPr>
              <a:t>le toluène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Font typeface="Arial" pitchFamily="34" charset="0"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Les proposition A,B,C et D sont fausses</a:t>
            </a:r>
          </a:p>
          <a:p>
            <a:pPr marL="457200" indent="-457200">
              <a:buAutoNum type="alphaUcParenR"/>
            </a:pPr>
            <a:endParaRPr lang="fr-FR" sz="24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9325" y="2264498"/>
            <a:ext cx="3572388" cy="115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5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310426" y="1814026"/>
            <a:ext cx="8901447" cy="4525963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fr-FR" sz="2400" u="sng" dirty="0">
                <a:solidFill>
                  <a:schemeClr val="tx1"/>
                </a:solidFill>
              </a:rPr>
              <a:t>2) A propos de cette réaction, donnez la (les) proposition(s) vraie(s):</a:t>
            </a:r>
          </a:p>
          <a:p>
            <a:pPr marL="0" indent="0">
              <a:buClrTx/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0" indent="0">
              <a:buClrTx/>
              <a:buNone/>
            </a:pPr>
            <a:endParaRPr lang="fr-FR" sz="2400" u="sng" dirty="0" smtClean="0">
              <a:solidFill>
                <a:schemeClr val="tx1"/>
              </a:solidFill>
            </a:endParaRPr>
          </a:p>
          <a:p>
            <a:pPr marL="0" indent="0">
              <a:buClrTx/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C’est une acylation de Friedel et </a:t>
            </a:r>
            <a:r>
              <a:rPr lang="fr-FR" sz="2400" dirty="0" err="1" smtClean="0">
                <a:solidFill>
                  <a:srgbClr val="FF0000"/>
                </a:solidFill>
              </a:rPr>
              <a:t>Craft</a:t>
            </a:r>
            <a:r>
              <a:rPr lang="fr-FR" sz="2400" dirty="0" smtClean="0">
                <a:solidFill>
                  <a:srgbClr val="FF0000"/>
                </a:solidFill>
              </a:rPr>
              <a:t>  </a:t>
            </a:r>
            <a:r>
              <a:rPr lang="fr-FR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fr-FR" sz="2400" dirty="0" smtClean="0">
                <a:solidFill>
                  <a:srgbClr val="FF0000"/>
                </a:solidFill>
              </a:rPr>
              <a:t>   </a:t>
            </a:r>
            <a:r>
              <a:rPr lang="fr-FR" sz="2400" u="sng" dirty="0" smtClean="0">
                <a:solidFill>
                  <a:srgbClr val="FF0000"/>
                </a:solidFill>
              </a:rPr>
              <a:t>/!\ Alkylation</a:t>
            </a:r>
            <a:endParaRPr lang="fr-FR" sz="2400" u="sng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 smtClean="0">
                <a:solidFill>
                  <a:srgbClr val="FF0000"/>
                </a:solidFill>
              </a:rPr>
              <a:t>C’est une réaction radicalaire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 produit formé est </a:t>
            </a:r>
            <a:r>
              <a:rPr lang="fr-FR" sz="2400" dirty="0" smtClean="0">
                <a:solidFill>
                  <a:srgbClr val="FF0000"/>
                </a:solidFill>
              </a:rPr>
              <a:t>le chlorobenzène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 Le produit formé est </a:t>
            </a:r>
            <a:r>
              <a:rPr lang="fr-FR" sz="2400" dirty="0" smtClean="0">
                <a:solidFill>
                  <a:srgbClr val="00B050"/>
                </a:solidFill>
              </a:rPr>
              <a:t>le toluène</a:t>
            </a:r>
            <a:endParaRPr lang="fr-FR" sz="2400" dirty="0">
              <a:solidFill>
                <a:srgbClr val="00B050"/>
              </a:solidFill>
            </a:endParaRPr>
          </a:p>
          <a:p>
            <a:pPr marL="457200" indent="-457200">
              <a:buClrTx/>
              <a:buFont typeface="Arial" pitchFamily="34" charset="0"/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Les proposition A,B,C et D sont fausses</a:t>
            </a:r>
          </a:p>
          <a:p>
            <a:pPr marL="457200" indent="-457200">
              <a:buAutoNum type="alphaUcParenR"/>
            </a:pPr>
            <a:endParaRPr lang="fr-FR" sz="24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201" y="2383797"/>
            <a:ext cx="3572388" cy="1153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081" y="2264498"/>
            <a:ext cx="888642" cy="139220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684851" y="5252937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u="sng" dirty="0" smtClean="0">
                <a:solidFill>
                  <a:srgbClr val="00B050"/>
                </a:solidFill>
              </a:rPr>
              <a:t>D</a:t>
            </a:r>
            <a:endParaRPr lang="fr-FR" sz="4000" b="1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08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143000" y="2057400"/>
            <a:ext cx="9082825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>
                <a:solidFill>
                  <a:schemeClr val="tx1"/>
                </a:solidFill>
              </a:rPr>
              <a:t>1 ) A propos </a:t>
            </a:r>
            <a:r>
              <a:rPr lang="fr-FR" sz="2400" u="sng" dirty="0" smtClean="0">
                <a:solidFill>
                  <a:schemeClr val="tx1"/>
                </a:solidFill>
              </a:rPr>
              <a:t>des Substitutions Nucléophiles sur les dérivés aromatiques, </a:t>
            </a:r>
            <a:r>
              <a:rPr lang="fr-FR" sz="2400" u="sng" dirty="0">
                <a:solidFill>
                  <a:schemeClr val="tx1"/>
                </a:solidFill>
              </a:rPr>
              <a:t>donnez la (les) proposition(s) vraie(s</a:t>
            </a:r>
            <a:r>
              <a:rPr lang="fr-FR" sz="2400" u="sng" dirty="0" smtClean="0">
                <a:solidFill>
                  <a:schemeClr val="tx1"/>
                </a:solidFill>
              </a:rPr>
              <a:t>)</a:t>
            </a:r>
            <a:r>
              <a:rPr lang="fr-FR" sz="2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chemeClr val="tx1"/>
                </a:solidFill>
              </a:rPr>
              <a:t>La </a:t>
            </a:r>
            <a:r>
              <a:rPr lang="fr-FR" sz="2400" dirty="0" err="1" smtClean="0">
                <a:solidFill>
                  <a:schemeClr val="tx1"/>
                </a:solidFill>
              </a:rPr>
              <a:t>S</a:t>
            </a:r>
            <a:r>
              <a:rPr lang="fr-FR" sz="1600" dirty="0" err="1" smtClean="0">
                <a:solidFill>
                  <a:schemeClr val="tx1"/>
                </a:solidFill>
              </a:rPr>
              <a:t>N</a:t>
            </a:r>
            <a:r>
              <a:rPr lang="fr-FR" sz="2400" dirty="0" err="1" smtClean="0">
                <a:solidFill>
                  <a:schemeClr val="tx1"/>
                </a:solidFill>
              </a:rPr>
              <a:t>Ar</a:t>
            </a:r>
            <a:r>
              <a:rPr lang="fr-FR" sz="2400" dirty="0" smtClean="0">
                <a:solidFill>
                  <a:schemeClr val="tx1"/>
                </a:solidFill>
              </a:rPr>
              <a:t> passe par un intermédiaire </a:t>
            </a:r>
            <a:r>
              <a:rPr lang="fr-FR" sz="2400" dirty="0" err="1" smtClean="0">
                <a:solidFill>
                  <a:schemeClr val="tx1"/>
                </a:solidFill>
              </a:rPr>
              <a:t>benzyme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</a:t>
            </a:r>
            <a:r>
              <a:rPr lang="fr-FR" sz="2400" dirty="0" smtClean="0">
                <a:solidFill>
                  <a:schemeClr val="tx1"/>
                </a:solidFill>
              </a:rPr>
              <a:t>Le chauffage favorise les </a:t>
            </a:r>
            <a:r>
              <a:rPr lang="fr-FR" sz="2400" dirty="0" err="1" smtClean="0">
                <a:solidFill>
                  <a:schemeClr val="tx1"/>
                </a:solidFill>
              </a:rPr>
              <a:t>S</a:t>
            </a:r>
            <a:r>
              <a:rPr lang="fr-FR" sz="1600" dirty="0" err="1" smtClean="0">
                <a:solidFill>
                  <a:schemeClr val="tx1"/>
                </a:solidFill>
              </a:rPr>
              <a:t>N</a:t>
            </a:r>
            <a:r>
              <a:rPr lang="fr-FR" sz="2400" dirty="0" err="1" smtClean="0">
                <a:solidFill>
                  <a:schemeClr val="tx1"/>
                </a:solidFill>
              </a:rPr>
              <a:t>Ar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</a:t>
            </a:r>
            <a:r>
              <a:rPr lang="fr-FR" sz="2400" dirty="0" smtClean="0">
                <a:solidFill>
                  <a:schemeClr val="tx1"/>
                </a:solidFill>
              </a:rPr>
              <a:t>Les Substitutions Nucléophiles entrainent une perte d’aromaticité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</a:t>
            </a:r>
            <a:r>
              <a:rPr lang="fr-FR" sz="2400" dirty="0" smtClean="0">
                <a:solidFill>
                  <a:schemeClr val="tx1"/>
                </a:solidFill>
              </a:rPr>
              <a:t>Les SN se font facilement sur les noyaux aromatiques</a:t>
            </a:r>
            <a:endParaRPr lang="fr-FR" sz="2400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>
                <a:solidFill>
                  <a:schemeClr val="tx1"/>
                </a:solidFill>
              </a:rPr>
              <a:t> Les proposition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18925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6477" y="687774"/>
            <a:ext cx="1829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QCM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143000" y="2057400"/>
            <a:ext cx="8992673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>
                <a:solidFill>
                  <a:schemeClr val="tx1"/>
                </a:solidFill>
              </a:rPr>
              <a:t>1 ) A propos </a:t>
            </a:r>
            <a:r>
              <a:rPr lang="fr-FR" sz="2400" u="sng" dirty="0" smtClean="0">
                <a:solidFill>
                  <a:schemeClr val="tx1"/>
                </a:solidFill>
              </a:rPr>
              <a:t>des Substitutions Nucléophiles sur les dérivés </a:t>
            </a:r>
            <a:br>
              <a:rPr lang="fr-FR" sz="2400" u="sng" dirty="0" smtClean="0">
                <a:solidFill>
                  <a:schemeClr val="tx1"/>
                </a:solidFill>
              </a:rPr>
            </a:br>
            <a:r>
              <a:rPr lang="fr-FR" sz="2400" u="sng" dirty="0" smtClean="0">
                <a:solidFill>
                  <a:schemeClr val="tx1"/>
                </a:solidFill>
              </a:rPr>
              <a:t>aromatiques, </a:t>
            </a:r>
            <a:r>
              <a:rPr lang="fr-FR" sz="2400" u="sng" dirty="0">
                <a:solidFill>
                  <a:schemeClr val="tx1"/>
                </a:solidFill>
              </a:rPr>
              <a:t>donnez la (les) proposition(s) vraie(s</a:t>
            </a:r>
            <a:r>
              <a:rPr lang="fr-FR" sz="2400" u="sng" dirty="0" smtClean="0">
                <a:solidFill>
                  <a:schemeClr val="tx1"/>
                </a:solidFill>
              </a:rPr>
              <a:t>)</a:t>
            </a:r>
            <a:r>
              <a:rPr lang="fr-FR" sz="2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fr-FR" sz="2400" u="sng" dirty="0">
              <a:solidFill>
                <a:schemeClr val="tx1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La </a:t>
            </a:r>
            <a:r>
              <a:rPr lang="fr-FR" sz="2400" dirty="0" err="1" smtClean="0">
                <a:solidFill>
                  <a:srgbClr val="FF0000"/>
                </a:solidFill>
              </a:rPr>
              <a:t>S</a:t>
            </a:r>
            <a:r>
              <a:rPr lang="fr-FR" sz="1600" dirty="0" err="1" smtClean="0">
                <a:solidFill>
                  <a:srgbClr val="FF0000"/>
                </a:solidFill>
              </a:rPr>
              <a:t>N</a:t>
            </a:r>
            <a:r>
              <a:rPr lang="fr-FR" sz="2400" dirty="0" err="1" smtClean="0">
                <a:solidFill>
                  <a:srgbClr val="FF0000"/>
                </a:solidFill>
              </a:rPr>
              <a:t>Ar</a:t>
            </a:r>
            <a:r>
              <a:rPr lang="fr-FR" sz="2400" dirty="0" smtClean="0">
                <a:solidFill>
                  <a:srgbClr val="FF0000"/>
                </a:solidFill>
              </a:rPr>
              <a:t> passe par un intermédiaire </a:t>
            </a:r>
            <a:r>
              <a:rPr lang="fr-FR" sz="2400" dirty="0" err="1" smtClean="0">
                <a:solidFill>
                  <a:srgbClr val="FF0000"/>
                </a:solidFill>
              </a:rPr>
              <a:t>benzyme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c’est l’EA !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 chauffage favorise les </a:t>
            </a:r>
            <a:r>
              <a:rPr lang="fr-FR" sz="2400" dirty="0" err="1" smtClean="0">
                <a:solidFill>
                  <a:srgbClr val="FF0000"/>
                </a:solidFill>
              </a:rPr>
              <a:t>S</a:t>
            </a:r>
            <a:r>
              <a:rPr lang="fr-FR" sz="1600" dirty="0" err="1" smtClean="0">
                <a:solidFill>
                  <a:srgbClr val="FF0000"/>
                </a:solidFill>
              </a:rPr>
              <a:t>N</a:t>
            </a:r>
            <a:r>
              <a:rPr lang="fr-FR" sz="2400" dirty="0" err="1" smtClean="0">
                <a:solidFill>
                  <a:srgbClr val="FF0000"/>
                </a:solidFill>
              </a:rPr>
              <a:t>Ar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c’est l’EA aussi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Les Substitutions Nucléophiles entrainent une perte d’aromaticité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Les SN se font facilement sur les noyaux aromatiques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ClrTx/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Les </a:t>
            </a:r>
            <a:r>
              <a:rPr lang="fr-FR" sz="2400" dirty="0">
                <a:solidFill>
                  <a:srgbClr val="00B050"/>
                </a:solidFill>
              </a:rPr>
              <a:t>proposition A,B,C et D sont fausses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684851" y="5252937"/>
            <a:ext cx="4764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u="sng" dirty="0">
                <a:solidFill>
                  <a:srgbClr val="00B050"/>
                </a:solidFill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39815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">
  <a:themeElements>
    <a:clrScheme name="Base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724</TotalTime>
  <Words>889</Words>
  <Application>Microsoft Office PowerPoint</Application>
  <PresentationFormat>Grand écran</PresentationFormat>
  <Paragraphs>196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Arial</vt:lpstr>
      <vt:lpstr>Corbel</vt:lpstr>
      <vt:lpstr>Georgia</vt:lpstr>
      <vt:lpstr>Wingdings</vt:lpstr>
      <vt:lpstr>Base</vt:lpstr>
      <vt:lpstr>Tut’ rentrée UE 15</vt:lpstr>
      <vt:lpstr>Présentation PowerPoint</vt:lpstr>
      <vt:lpstr>I. Structure chimique</vt:lpstr>
      <vt:lpstr>I. Structure chimique</vt:lpstr>
      <vt:lpstr>I. Structure chimique</vt:lpstr>
      <vt:lpstr>II. Le benzène</vt:lpstr>
      <vt:lpstr>II. Le benzène   1) Les additions</vt:lpstr>
      <vt:lpstr>II. Le benzène   2) Les 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rentrée UE 15</dc:title>
  <dc:creator>jérémy clausse</dc:creator>
  <cp:lastModifiedBy>jérémy clausse</cp:lastModifiedBy>
  <cp:revision>45</cp:revision>
  <dcterms:created xsi:type="dcterms:W3CDTF">2017-12-22T13:25:33Z</dcterms:created>
  <dcterms:modified xsi:type="dcterms:W3CDTF">2018-01-06T17:14:01Z</dcterms:modified>
</cp:coreProperties>
</file>