
<file path=[Content_Types].xml><?xml version="1.0" encoding="utf-8"?>
<Types xmlns="http://schemas.openxmlformats.org/package/2006/content-types">
  <Default Extension="png" ContentType="image/png"/>
  <Default Extension="svg" ContentType="image/svg+xml"/>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351" r:id="rId2"/>
    <p:sldId id="353" r:id="rId3"/>
    <p:sldId id="354" r:id="rId4"/>
    <p:sldId id="355" r:id="rId5"/>
    <p:sldId id="356" r:id="rId6"/>
    <p:sldId id="357" r:id="rId7"/>
    <p:sldId id="359" r:id="rId8"/>
    <p:sldId id="358" r:id="rId9"/>
    <p:sldId id="360" r:id="rId1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045"/>
    <p:restoredTop sz="94648"/>
  </p:normalViewPr>
  <p:slideViewPr>
    <p:cSldViewPr snapToGrid="0" snapToObjects="1">
      <p:cViewPr varScale="1">
        <p:scale>
          <a:sx n="113" d="100"/>
          <a:sy n="113" d="100"/>
        </p:scale>
        <p:origin x="208" y="256"/>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500653-8774-174B-ADA2-65CDB60D9A0B}" type="datetimeFigureOut">
              <a:rPr lang="fr-FR" smtClean="0"/>
              <a:t>10/12/2022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3D05C5-EF16-8D4A-B5C5-242025923BAB}" type="slidenum">
              <a:rPr lang="fr-FR" smtClean="0"/>
              <a:t>‹#›</a:t>
            </a:fld>
            <a:endParaRPr lang="fr-FR"/>
          </a:p>
        </p:txBody>
      </p:sp>
    </p:spTree>
    <p:extLst>
      <p:ext uri="{BB962C8B-B14F-4D97-AF65-F5344CB8AC3E}">
        <p14:creationId xmlns:p14="http://schemas.microsoft.com/office/powerpoint/2010/main" val="3009630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B85A1F-01BB-6745-B4BD-F682ECFA133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5B3CA13-2F18-C242-868D-299490A9B8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FF5C0D4-342E-414A-A62D-122CCCB3B05B}"/>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CC3DA1FC-5FFC-8A40-9B02-6954B6AAFCE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1CA023-24C4-0A47-9D89-A23B67412A27}"/>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559631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64E36F-CBD5-0B49-B11B-9231D706FD1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D2182A6-9FD9-6A42-9BA9-1D89019B07B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7EFCBAC-BE49-CB46-97A7-3CFE8F1136DE}"/>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125D6D3B-2D25-3E4B-B257-5737D9A52C1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C5C335-8577-B843-BC34-0E899A723E43}"/>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181139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2C65DF-33AF-FB4F-BF9C-5431B8D8BDB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DE83755-29AB-BA46-8097-4448C91AA2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4D4C333-2F2A-774F-88A9-A6B1CD496C81}"/>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FE2A03E8-EC3F-954C-92B9-75632AF0DBD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3E4FC5C-14E9-9C46-AE51-063003A31D25}"/>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2168865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1F115C-E7CD-1E4F-938E-104B0BD2AB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3089153-8291-E84E-B43C-49F22D7408A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D25FF84-31CA-CB43-9ED9-B7D6F95ECE5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7072B21-6C69-1A41-8414-2CA1E29B5A7D}"/>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6" name="Espace réservé du pied de page 5">
            <a:extLst>
              <a:ext uri="{FF2B5EF4-FFF2-40B4-BE49-F238E27FC236}">
                <a16:creationId xmlns:a16="http://schemas.microsoft.com/office/drawing/2014/main" id="{CE0AE9D5-49D3-A94E-84BB-D5671306BE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708DF14-86B6-E340-89BC-E87485611610}"/>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2204055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B08469-B776-8641-840A-25335E5CE82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A24BF98-1A85-1244-952F-47878CC8AA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5CA550F-99F8-F44E-A799-3E222AF0B80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6563FD2-DBDB-6C42-BDF1-BB88D2E96A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3DD3BA0-7FB4-7443-845D-2200122F8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60F15D9-8C81-9948-9B31-259B5CD8294E}"/>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8" name="Espace réservé du pied de page 7">
            <a:extLst>
              <a:ext uri="{FF2B5EF4-FFF2-40B4-BE49-F238E27FC236}">
                <a16:creationId xmlns:a16="http://schemas.microsoft.com/office/drawing/2014/main" id="{727AA4FD-1928-9844-8D02-08CCF2D65E0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4441EE8-7147-0846-9ED9-6FD97163F8AC}"/>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3443880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1085AD-8AA4-F74D-9E75-8CEC9D509D0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E7B1840-A198-934B-896D-DF89D1391E8D}"/>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4" name="Espace réservé du pied de page 3">
            <a:extLst>
              <a:ext uri="{FF2B5EF4-FFF2-40B4-BE49-F238E27FC236}">
                <a16:creationId xmlns:a16="http://schemas.microsoft.com/office/drawing/2014/main" id="{6DF801AB-BC2F-AC43-8755-E26CE41AA71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B82843B-A33F-8946-94E8-9936720A5FF9}"/>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594824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2083498-CA34-FC45-B161-722B279C9EEA}"/>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3" name="Espace réservé du pied de page 2">
            <a:extLst>
              <a:ext uri="{FF2B5EF4-FFF2-40B4-BE49-F238E27FC236}">
                <a16:creationId xmlns:a16="http://schemas.microsoft.com/office/drawing/2014/main" id="{E9192E8C-B113-8D4F-A563-C185A8114EC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37843DA-1B18-B044-A5EC-2C66E9B111FD}"/>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1240285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80AE18-7297-124D-8E67-E76739F05E0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215DA4E-C43B-BA4D-A3E4-83527C1E90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3B1E5F9-E4BA-B24D-AD45-E0CC8828A9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E08E96C-0BDE-2E4A-8B79-D20E9091A7EF}"/>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6" name="Espace réservé du pied de page 5">
            <a:extLst>
              <a:ext uri="{FF2B5EF4-FFF2-40B4-BE49-F238E27FC236}">
                <a16:creationId xmlns:a16="http://schemas.microsoft.com/office/drawing/2014/main" id="{5DC1DA0E-CE8B-AF46-9594-B5CF355D6F1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99522BE-EB89-5A4B-BC3B-6E8034512C37}"/>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3139755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BD0A7E-F9D9-3F4C-B393-643A6B396B9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E7E52DC-A5CF-D44A-B1B4-234CD966F5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2BA57BF-2B67-F141-8129-1E720E2E4D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C219937-FA05-9E44-B63D-B08E80573852}"/>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6" name="Espace réservé du pied de page 5">
            <a:extLst>
              <a:ext uri="{FF2B5EF4-FFF2-40B4-BE49-F238E27FC236}">
                <a16:creationId xmlns:a16="http://schemas.microsoft.com/office/drawing/2014/main" id="{C44D7D2A-F73C-FA4C-BB5E-62F8A5717D2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724B4FF-6031-1E4E-BC39-B157D693663E}"/>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4140169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CED391-1E59-4A44-9430-B4A912A4098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681E322-F374-E44F-9918-619FC59BF72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20F3F74-0284-4D43-9C3A-2E0C3FF973C8}"/>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985D663D-2BC7-294A-B8CA-9F3F63725DE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3E5DB0D-F9E7-E840-86EA-5414ADFE7A40}"/>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3398985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7B09B72-1C22-284B-9C97-2D22D74A423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8204A42-791D-0B40-B479-B61F36ADA7E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895F33F-80C3-5D48-B38B-4B21FEE68C59}"/>
              </a:ext>
            </a:extLst>
          </p:cNvPr>
          <p:cNvSpPr>
            <a:spLocks noGrp="1"/>
          </p:cNvSpPr>
          <p:nvPr>
            <p:ph type="dt" sz="half" idx="10"/>
          </p:nvPr>
        </p:nvSpPr>
        <p:spPr/>
        <p:txBody>
          <a:bodyPr/>
          <a:lstStyle/>
          <a:p>
            <a:fld id="{FF163262-7D72-194E-90EF-DAA4E533CDEE}"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24C5FE91-3193-0448-A150-5968C38E870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B8CBDF8-B3FD-F149-A5A2-B9B37E2437C7}"/>
              </a:ext>
            </a:extLst>
          </p:cNvPr>
          <p:cNvSpPr>
            <a:spLocks noGrp="1"/>
          </p:cNvSpPr>
          <p:nvPr>
            <p:ph type="sldNum" sz="quarter" idx="12"/>
          </p:nvPr>
        </p:nvSpPr>
        <p:spPr/>
        <p:txBody>
          <a:bodyPr/>
          <a:lstStyle/>
          <a:p>
            <a:fld id="{F2A75A4A-7514-174F-B90C-0B7777062CBC}" type="slidenum">
              <a:rPr lang="fr-FR" smtClean="0"/>
              <a:t>‹#›</a:t>
            </a:fld>
            <a:endParaRPr lang="fr-FR"/>
          </a:p>
        </p:txBody>
      </p:sp>
    </p:spTree>
    <p:extLst>
      <p:ext uri="{BB962C8B-B14F-4D97-AF65-F5344CB8AC3E}">
        <p14:creationId xmlns:p14="http://schemas.microsoft.com/office/powerpoint/2010/main" val="2256690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DFB75DC-EFE0-9244-97C9-12C31B1CED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C258648-5528-B74A-91CF-944C737204A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A542EC-53AC-334C-A193-6B18D2210E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163262-7D72-194E-90EF-DAA4E533CDEE}"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E6EC0F1F-E199-1B47-AEE0-D65707AFA5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48B9D6E-E64E-0547-ADFB-A04A718090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A75A4A-7514-174F-B90C-0B7777062CBC}" type="slidenum">
              <a:rPr lang="fr-FR" smtClean="0"/>
              <a:t>‹#›</a:t>
            </a:fld>
            <a:endParaRPr lang="fr-FR"/>
          </a:p>
        </p:txBody>
      </p:sp>
    </p:spTree>
    <p:extLst>
      <p:ext uri="{BB962C8B-B14F-4D97-AF65-F5344CB8AC3E}">
        <p14:creationId xmlns:p14="http://schemas.microsoft.com/office/powerpoint/2010/main" val="3263094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2.sv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9">
            <a:extLst>
              <a:ext uri="{FF2B5EF4-FFF2-40B4-BE49-F238E27FC236}">
                <a16:creationId xmlns:a16="http://schemas.microsoft.com/office/drawing/2014/main" id="{7905BA41-EE6E-4F80-8636-447F22DD729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4EA50CA2-D75B-A049-A9E7-2C1F42917B36}"/>
              </a:ext>
            </a:extLst>
          </p:cNvPr>
          <p:cNvSpPr>
            <a:spLocks noGrp="1"/>
          </p:cNvSpPr>
          <p:nvPr>
            <p:ph type="ctrTitle"/>
          </p:nvPr>
        </p:nvSpPr>
        <p:spPr>
          <a:xfrm>
            <a:off x="1848465" y="3298722"/>
            <a:ext cx="8495070" cy="1784402"/>
          </a:xfrm>
        </p:spPr>
        <p:txBody>
          <a:bodyPr anchor="b">
            <a:normAutofit/>
          </a:bodyPr>
          <a:lstStyle/>
          <a:p>
            <a:r>
              <a:rPr lang="fr-FR">
                <a:solidFill>
                  <a:srgbClr val="FFFFFF"/>
                </a:solidFill>
              </a:rPr>
              <a:t>Séance de révision</a:t>
            </a:r>
          </a:p>
        </p:txBody>
      </p:sp>
      <p:sp>
        <p:nvSpPr>
          <p:cNvPr id="3" name="Sous-titre 2">
            <a:extLst>
              <a:ext uri="{FF2B5EF4-FFF2-40B4-BE49-F238E27FC236}">
                <a16:creationId xmlns:a16="http://schemas.microsoft.com/office/drawing/2014/main" id="{1054E72B-3541-AA41-A731-654C2DAB9444}"/>
              </a:ext>
            </a:extLst>
          </p:cNvPr>
          <p:cNvSpPr>
            <a:spLocks noGrp="1"/>
          </p:cNvSpPr>
          <p:nvPr>
            <p:ph type="subTitle" idx="1"/>
          </p:nvPr>
        </p:nvSpPr>
        <p:spPr>
          <a:xfrm>
            <a:off x="1848465" y="5258851"/>
            <a:ext cx="8495070" cy="904005"/>
          </a:xfrm>
        </p:spPr>
        <p:txBody>
          <a:bodyPr>
            <a:normAutofit/>
          </a:bodyPr>
          <a:lstStyle/>
          <a:p>
            <a:r>
              <a:rPr lang="fr-FR" dirty="0">
                <a:solidFill>
                  <a:srgbClr val="FFFFFF"/>
                </a:solidFill>
              </a:rPr>
              <a:t>Santé Environnementale / LAS</a:t>
            </a:r>
          </a:p>
          <a:p>
            <a:r>
              <a:rPr lang="fr-FR" dirty="0">
                <a:solidFill>
                  <a:srgbClr val="FFFFFF"/>
                </a:solidFill>
              </a:rPr>
              <a:t>Décembre 2022</a:t>
            </a:r>
          </a:p>
        </p:txBody>
      </p:sp>
      <p:sp>
        <p:nvSpPr>
          <p:cNvPr id="17" name="Oval 11">
            <a:extLst>
              <a:ext uri="{FF2B5EF4-FFF2-40B4-BE49-F238E27FC236}">
                <a16:creationId xmlns:a16="http://schemas.microsoft.com/office/drawing/2014/main" id="{CD7549B2-EE05-4558-8C64-AC46755F2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25914" y="889251"/>
            <a:ext cx="2140172" cy="2140172"/>
          </a:xfrm>
          <a:prstGeom prst="ellipse">
            <a:avLst/>
          </a:prstGeom>
          <a:solidFill>
            <a:srgbClr val="FFFFFF"/>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8" name="Graphic 6" descr="Squelette">
            <a:extLst>
              <a:ext uri="{FF2B5EF4-FFF2-40B4-BE49-F238E27FC236}">
                <a16:creationId xmlns:a16="http://schemas.microsoft.com/office/drawing/2014/main" id="{91F14398-387B-4971-9E6D-B74979D817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5508264" y="1371601"/>
            <a:ext cx="1175474" cy="1175474"/>
          </a:xfrm>
          <a:prstGeom prst="rect">
            <a:avLst/>
          </a:prstGeom>
        </p:spPr>
      </p:pic>
      <p:pic>
        <p:nvPicPr>
          <p:cNvPr id="6" name="Audio 5">
            <a:hlinkClick r:id="" action="ppaction://media"/>
            <a:extLst>
              <a:ext uri="{FF2B5EF4-FFF2-40B4-BE49-F238E27FC236}">
                <a16:creationId xmlns:a16="http://schemas.microsoft.com/office/drawing/2014/main" id="{BF338CA6-F557-B943-8961-0A2102F5D3C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209243125"/>
      </p:ext>
    </p:extLst>
  </p:cSld>
  <p:clrMapOvr>
    <a:masterClrMapping/>
  </p:clrMapOvr>
  <mc:AlternateContent xmlns:mc="http://schemas.openxmlformats.org/markup-compatibility/2006" xmlns:p14="http://schemas.microsoft.com/office/powerpoint/2010/main">
    <mc:Choice Requires="p14">
      <p:transition spd="slow" p14:dur="2000" advTm="13397"/>
    </mc:Choice>
    <mc:Fallback xmlns="">
      <p:transition spd="slow" advTm="133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472FC44-777F-724E-B0E9-1068F6FF4909}"/>
              </a:ext>
            </a:extLst>
          </p:cNvPr>
          <p:cNvSpPr txBox="1"/>
          <p:nvPr/>
        </p:nvSpPr>
        <p:spPr>
          <a:xfrm>
            <a:off x="395207" y="224725"/>
            <a:ext cx="11530739" cy="1015663"/>
          </a:xfrm>
          <a:prstGeom prst="rect">
            <a:avLst/>
          </a:prstGeom>
          <a:solidFill>
            <a:schemeClr val="bg1">
              <a:lumMod val="85000"/>
            </a:schemeClr>
          </a:solidFill>
        </p:spPr>
        <p:txBody>
          <a:bodyPr wrap="square" rtlCol="0">
            <a:spAutoFit/>
          </a:bodyPr>
          <a:lstStyle/>
          <a:p>
            <a:r>
              <a:rPr lang="fr-FR" sz="2000" dirty="0">
                <a:effectLst/>
                <a:ea typeface="Calibri" panose="020F0502020204030204" pitchFamily="34" charset="0"/>
                <a:cs typeface="Times New Roman" panose="02020603050405020304" pitchFamily="18" charset="0"/>
              </a:rPr>
              <a:t>Doit-on bien retenir 140 m² pour la surface des poumons car en physiologie, il est dit 80 m² (ou doit-on retenir des surfaces différentes selon les matières)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ZoneTexte 5">
            <a:extLst>
              <a:ext uri="{FF2B5EF4-FFF2-40B4-BE49-F238E27FC236}">
                <a16:creationId xmlns:a16="http://schemas.microsoft.com/office/drawing/2014/main" id="{6095A02D-28B8-9532-FEFD-7F10941AF008}"/>
              </a:ext>
            </a:extLst>
          </p:cNvPr>
          <p:cNvSpPr txBox="1"/>
          <p:nvPr/>
        </p:nvSpPr>
        <p:spPr>
          <a:xfrm>
            <a:off x="1443301" y="2079412"/>
            <a:ext cx="9958123"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Pour faire simple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rPr>
              <a:t>140 le lundi</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b="1" dirty="0">
              <a:solidFill>
                <a:srgbClr val="FF0000"/>
              </a:solidFill>
              <a:latin typeface="Calibri" panose="020F0502020204030204"/>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rPr>
              <a:t>136 le mardi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latin typeface="Calibri" panose="020F0502020204030204"/>
                <a:sym typeface="Wingdings" pitchFamily="2" charset="2"/>
              </a:rPr>
              <a:t>86 le mercredi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b="1" dirty="0">
              <a:solidFill>
                <a:srgbClr val="FF0000"/>
              </a:solidFill>
              <a:latin typeface="Calibri" panose="020F0502020204030204"/>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rPr>
              <a:t>… le</a:t>
            </a: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rPr>
              <a:t> prof</a:t>
            </a: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rPr>
              <a:t> ne pense pas que</a:t>
            </a: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rPr>
              <a:t> le contenu du cours soit dédié à cela </a:t>
            </a: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p:txBody>
      </p:sp>
      <p:pic>
        <p:nvPicPr>
          <p:cNvPr id="2" name="Audio 1">
            <a:hlinkClick r:id="" action="ppaction://media"/>
            <a:extLst>
              <a:ext uri="{FF2B5EF4-FFF2-40B4-BE49-F238E27FC236}">
                <a16:creationId xmlns:a16="http://schemas.microsoft.com/office/drawing/2014/main" id="{D6D7E72A-8A70-8F2C-037B-9F6AA43320D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129238099"/>
      </p:ext>
    </p:extLst>
  </p:cSld>
  <p:clrMapOvr>
    <a:masterClrMapping/>
  </p:clrMapOvr>
  <mc:AlternateContent xmlns:mc="http://schemas.openxmlformats.org/markup-compatibility/2006" xmlns:p14="http://schemas.microsoft.com/office/powerpoint/2010/main">
    <mc:Choice Requires="p14">
      <p:transition spd="slow" p14:dur="2000" advTm="39429"/>
    </mc:Choice>
    <mc:Fallback xmlns="">
      <p:transition spd="slow" advTm="394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472FC44-777F-724E-B0E9-1068F6FF4909}"/>
              </a:ext>
            </a:extLst>
          </p:cNvPr>
          <p:cNvSpPr txBox="1"/>
          <p:nvPr/>
        </p:nvSpPr>
        <p:spPr>
          <a:xfrm>
            <a:off x="395207" y="224725"/>
            <a:ext cx="11530739" cy="1631216"/>
          </a:xfrm>
          <a:prstGeom prst="rect">
            <a:avLst/>
          </a:prstGeom>
          <a:solidFill>
            <a:schemeClr val="bg1">
              <a:lumMod val="85000"/>
            </a:schemeClr>
          </a:solidFill>
        </p:spPr>
        <p:txBody>
          <a:bodyPr wrap="square" rtlCol="0">
            <a:spAutoFit/>
          </a:bodyPr>
          <a:lstStyle/>
          <a:p>
            <a:r>
              <a:rPr lang="fr-FR" sz="2000" dirty="0">
                <a:effectLst/>
                <a:ea typeface="Calibri" panose="020F0502020204030204" pitchFamily="34" charset="0"/>
                <a:cs typeface="Times New Roman" panose="02020603050405020304" pitchFamily="18" charset="0"/>
              </a:rPr>
              <a:t>Au sujet de John Snow, il est dit qu’une étude cas témoin correspond à une étude de cohorte (il est dit le contraire en biostatistique avec l’une qui est rétrospective et l’autre prospective). Dans ce cas faudrait-il compté juste en SE « enquête de cohorte = rétrospective » (alors qu’il est dit en biostatistique que c’est une étude prospective)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ZoneTexte 5">
            <a:extLst>
              <a:ext uri="{FF2B5EF4-FFF2-40B4-BE49-F238E27FC236}">
                <a16:creationId xmlns:a16="http://schemas.microsoft.com/office/drawing/2014/main" id="{6095A02D-28B8-9532-FEFD-7F10941AF008}"/>
              </a:ext>
            </a:extLst>
          </p:cNvPr>
          <p:cNvSpPr txBox="1"/>
          <p:nvPr/>
        </p:nvSpPr>
        <p:spPr>
          <a:xfrm>
            <a:off x="1329001" y="2693735"/>
            <a:ext cx="9786673"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Une cohorte peut être rétrospective ! Même si le</a:t>
            </a: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rPr>
              <a:t> plus souvent elle est prospective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b="1" baseline="0" dirty="0">
              <a:solidFill>
                <a:srgbClr val="FF0000"/>
              </a:solidFill>
              <a:latin typeface="Calibri" panose="020F0502020204030204"/>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rPr>
              <a:t>Au contraire, une étude cas-témoins est forcément rétrospective</a:t>
            </a: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p:txBody>
      </p:sp>
      <p:pic>
        <p:nvPicPr>
          <p:cNvPr id="2" name="Audio 1">
            <a:hlinkClick r:id="" action="ppaction://media"/>
            <a:extLst>
              <a:ext uri="{FF2B5EF4-FFF2-40B4-BE49-F238E27FC236}">
                <a16:creationId xmlns:a16="http://schemas.microsoft.com/office/drawing/2014/main" id="{D5180797-24F7-8B0A-0374-2052DA02F12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503127468"/>
      </p:ext>
    </p:extLst>
  </p:cSld>
  <p:clrMapOvr>
    <a:masterClrMapping/>
  </p:clrMapOvr>
  <mc:AlternateContent xmlns:mc="http://schemas.openxmlformats.org/markup-compatibility/2006" xmlns:p14="http://schemas.microsoft.com/office/powerpoint/2010/main">
    <mc:Choice Requires="p14">
      <p:transition spd="slow" p14:dur="2000" advTm="85760"/>
    </mc:Choice>
    <mc:Fallback xmlns="">
      <p:transition spd="slow" advTm="85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472FC44-777F-724E-B0E9-1068F6FF4909}"/>
              </a:ext>
            </a:extLst>
          </p:cNvPr>
          <p:cNvSpPr txBox="1"/>
          <p:nvPr/>
        </p:nvSpPr>
        <p:spPr>
          <a:xfrm>
            <a:off x="395207" y="224725"/>
            <a:ext cx="11530739" cy="1015663"/>
          </a:xfrm>
          <a:prstGeom prst="rect">
            <a:avLst/>
          </a:prstGeom>
          <a:solidFill>
            <a:schemeClr val="bg1">
              <a:lumMod val="85000"/>
            </a:schemeClr>
          </a:solidFill>
        </p:spPr>
        <p:txBody>
          <a:bodyPr wrap="square" rtlCol="0">
            <a:spAutoFit/>
          </a:bodyPr>
          <a:lstStyle/>
          <a:p>
            <a:r>
              <a:rPr lang="fr-FR" sz="2000" dirty="0">
                <a:effectLst/>
                <a:ea typeface="Calibri" panose="020F0502020204030204" pitchFamily="34" charset="0"/>
                <a:cs typeface="Times New Roman" panose="02020603050405020304" pitchFamily="18" charset="0"/>
              </a:rPr>
              <a:t>Au sujet des anti-androgénique, y en a-t-il trois (un métabolite du DDT, un autre insecticide et les phtalates) ou bien deux (un métabolisme du DDT et un autre insecticide qui est le phtalate)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ZoneTexte 5">
            <a:extLst>
              <a:ext uri="{FF2B5EF4-FFF2-40B4-BE49-F238E27FC236}">
                <a16:creationId xmlns:a16="http://schemas.microsoft.com/office/drawing/2014/main" id="{6095A02D-28B8-9532-FEFD-7F10941AF008}"/>
              </a:ext>
            </a:extLst>
          </p:cNvPr>
          <p:cNvSpPr txBox="1"/>
          <p:nvPr/>
        </p:nvSpPr>
        <p:spPr>
          <a:xfrm>
            <a:off x="1643326" y="2250863"/>
            <a:ext cx="8315061"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Les anti-androgènes ne sont pas les plus nombreux</a:t>
            </a: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rPr>
              <a:t> mais le prof ne vous les a pas tous cités</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b="1" baseline="0" dirty="0">
              <a:solidFill>
                <a:srgbClr val="FF0000"/>
              </a:solidFill>
              <a:latin typeface="Calibri" panose="020F0502020204030204"/>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rPr>
              <a:t>On peut retenir: </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fr-FR" b="1" dirty="0">
                <a:solidFill>
                  <a:srgbClr val="FF0000"/>
                </a:solidFill>
                <a:latin typeface="Calibri" panose="020F0502020204030204"/>
                <a:sym typeface="Wingdings" pitchFamily="2" charset="2"/>
              </a:rPr>
              <a:t>Le DDE (métabolite du DDT)</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rPr>
              <a:t>Le lindane</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fr-FR" b="1" dirty="0">
                <a:solidFill>
                  <a:srgbClr val="FF0000"/>
                </a:solidFill>
                <a:latin typeface="Calibri" panose="020F0502020204030204"/>
                <a:sym typeface="Wingdings" pitchFamily="2" charset="2"/>
              </a:rPr>
              <a:t>La </a:t>
            </a:r>
            <a:r>
              <a:rPr lang="fr-FR" b="1" dirty="0" err="1">
                <a:solidFill>
                  <a:srgbClr val="FF0000"/>
                </a:solidFill>
                <a:latin typeface="Calibri" panose="020F0502020204030204"/>
                <a:sym typeface="Wingdings" pitchFamily="2" charset="2"/>
              </a:rPr>
              <a:t>vinclozoline</a:t>
            </a:r>
            <a:endParaRPr lang="fr-FR" b="1" dirty="0">
              <a:solidFill>
                <a:srgbClr val="FF0000"/>
              </a:solidFill>
              <a:latin typeface="Calibri" panose="020F0502020204030204"/>
              <a:sym typeface="Wingdings" pitchFamily="2" charset="2"/>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a:p>
            <a:pPr marR="0" lvl="0" algn="l" defTabSz="914400" rtl="0" eaLnBrk="1" fontAlgn="auto" latinLnBrk="0" hangingPunct="1">
              <a:lnSpc>
                <a:spcPct val="100000"/>
              </a:lnSpc>
              <a:spcBef>
                <a:spcPts val="0"/>
              </a:spcBef>
              <a:spcAft>
                <a:spcPts val="0"/>
              </a:spcAft>
              <a:buClrTx/>
              <a:buSzTx/>
              <a:tabLst/>
              <a:defRPr/>
            </a:pPr>
            <a:r>
              <a:rPr lang="fr-FR" b="1" noProof="0" dirty="0">
                <a:solidFill>
                  <a:srgbClr val="FF0000"/>
                </a:solidFill>
                <a:latin typeface="Calibri" panose="020F0502020204030204"/>
                <a:sym typeface="Wingdings" pitchFamily="2" charset="2"/>
              </a:rPr>
              <a:t>Les phtalates sont anti-androgéniques chez les rongeurs mais pas dans l’espèce humaine</a:t>
            </a: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p:txBody>
      </p:sp>
      <p:pic>
        <p:nvPicPr>
          <p:cNvPr id="2" name="Audio 1">
            <a:hlinkClick r:id="" action="ppaction://media"/>
            <a:extLst>
              <a:ext uri="{FF2B5EF4-FFF2-40B4-BE49-F238E27FC236}">
                <a16:creationId xmlns:a16="http://schemas.microsoft.com/office/drawing/2014/main" id="{EA561704-F750-CAAC-F79E-BAC7CDE24A27}"/>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791115232"/>
      </p:ext>
    </p:extLst>
  </p:cSld>
  <p:clrMapOvr>
    <a:masterClrMapping/>
  </p:clrMapOvr>
  <mc:AlternateContent xmlns:mc="http://schemas.openxmlformats.org/markup-compatibility/2006" xmlns:p14="http://schemas.microsoft.com/office/powerpoint/2010/main">
    <mc:Choice Requires="p14">
      <p:transition spd="slow" p14:dur="2000" advTm="53589"/>
    </mc:Choice>
    <mc:Fallback xmlns="">
      <p:transition spd="slow" advTm="535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472FC44-777F-724E-B0E9-1068F6FF4909}"/>
              </a:ext>
            </a:extLst>
          </p:cNvPr>
          <p:cNvSpPr txBox="1"/>
          <p:nvPr/>
        </p:nvSpPr>
        <p:spPr>
          <a:xfrm>
            <a:off x="395207" y="224725"/>
            <a:ext cx="11530739" cy="1631216"/>
          </a:xfrm>
          <a:prstGeom prst="rect">
            <a:avLst/>
          </a:prstGeom>
          <a:solidFill>
            <a:schemeClr val="bg1">
              <a:lumMod val="85000"/>
            </a:schemeClr>
          </a:solidFill>
        </p:spPr>
        <p:txBody>
          <a:bodyPr wrap="square" rtlCol="0">
            <a:spAutoFit/>
          </a:bodyPr>
          <a:lstStyle/>
          <a:p>
            <a:r>
              <a:rPr lang="fr-FR" sz="2000" dirty="0">
                <a:effectLst/>
                <a:ea typeface="Calibri" panose="020F0502020204030204" pitchFamily="34" charset="0"/>
                <a:cs typeface="Times New Roman" panose="02020603050405020304" pitchFamily="18" charset="0"/>
              </a:rPr>
              <a:t>Au sujet de Hiroshima qui est cité dans le cours « Approche en santé environnementale », il est dit qu’il est le premier accident toxicologique mais qu’il est non répertorié, Minamata est donc le premier accident répertorié. Dans ce cas si la question est « Minamata est le premier accident toxicologique » doit-on bien le compté faux étant seulement le premier officiel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ZoneTexte 5">
            <a:extLst>
              <a:ext uri="{FF2B5EF4-FFF2-40B4-BE49-F238E27FC236}">
                <a16:creationId xmlns:a16="http://schemas.microsoft.com/office/drawing/2014/main" id="{6095A02D-28B8-9532-FEFD-7F10941AF008}"/>
              </a:ext>
            </a:extLst>
          </p:cNvPr>
          <p:cNvSpPr txBox="1"/>
          <p:nvPr/>
        </p:nvSpPr>
        <p:spPr>
          <a:xfrm>
            <a:off x="861689" y="2693736"/>
            <a:ext cx="1046862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Pour des questions historiques évidentes, Hiroshima n’a jamais</a:t>
            </a: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rPr>
              <a:t> été répertorié comme accident toxicologique…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b="1" baseline="0" dirty="0">
              <a:solidFill>
                <a:srgbClr val="FF0000"/>
              </a:solidFill>
              <a:latin typeface="Calibri" panose="020F0502020204030204"/>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rPr>
              <a:t>Pour autant, le prof n’est pas pervers au point de poser ce type de questions tordues</a:t>
            </a: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p:txBody>
      </p:sp>
      <p:pic>
        <p:nvPicPr>
          <p:cNvPr id="2" name="Audio 1">
            <a:hlinkClick r:id="" action="ppaction://media"/>
            <a:extLst>
              <a:ext uri="{FF2B5EF4-FFF2-40B4-BE49-F238E27FC236}">
                <a16:creationId xmlns:a16="http://schemas.microsoft.com/office/drawing/2014/main" id="{56A68684-57D8-74F1-330B-8A118F064BF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753953851"/>
      </p:ext>
    </p:extLst>
  </p:cSld>
  <p:clrMapOvr>
    <a:masterClrMapping/>
  </p:clrMapOvr>
  <mc:AlternateContent xmlns:mc="http://schemas.openxmlformats.org/markup-compatibility/2006" xmlns:p14="http://schemas.microsoft.com/office/powerpoint/2010/main">
    <mc:Choice Requires="p14">
      <p:transition spd="slow" p14:dur="2000" advTm="53781"/>
    </mc:Choice>
    <mc:Fallback xmlns="">
      <p:transition spd="slow" advTm="53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472FC44-777F-724E-B0E9-1068F6FF4909}"/>
              </a:ext>
            </a:extLst>
          </p:cNvPr>
          <p:cNvSpPr txBox="1"/>
          <p:nvPr/>
        </p:nvSpPr>
        <p:spPr>
          <a:xfrm>
            <a:off x="395207" y="224725"/>
            <a:ext cx="11530739" cy="1323439"/>
          </a:xfrm>
          <a:prstGeom prst="rect">
            <a:avLst/>
          </a:prstGeom>
          <a:solidFill>
            <a:schemeClr val="bg1">
              <a:lumMod val="85000"/>
            </a:schemeClr>
          </a:solidFill>
        </p:spPr>
        <p:txBody>
          <a:bodyPr wrap="square" rtlCol="0">
            <a:spAutoFit/>
          </a:bodyPr>
          <a:lstStyle/>
          <a:p>
            <a:r>
              <a:rPr lang="fr-FR" sz="2000" dirty="0">
                <a:effectLst/>
                <a:ea typeface="Calibri" panose="020F0502020204030204" pitchFamily="34" charset="0"/>
                <a:cs typeface="Times New Roman" panose="02020603050405020304" pitchFamily="18" charset="0"/>
              </a:rPr>
              <a:t>Au sujet du réchauffement climatique, dans le cas d’une question « S’il y a un réchauffement de 4°, il y aura des réfugiés environnementaux », doit-on le compté juste car c’est à partir de 3° qu’il y en a donc pour +4° il y en aura également ?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ZoneTexte 5">
            <a:extLst>
              <a:ext uri="{FF2B5EF4-FFF2-40B4-BE49-F238E27FC236}">
                <a16:creationId xmlns:a16="http://schemas.microsoft.com/office/drawing/2014/main" id="{6095A02D-28B8-9532-FEFD-7F10941AF008}"/>
              </a:ext>
            </a:extLst>
          </p:cNvPr>
          <p:cNvSpPr txBox="1"/>
          <p:nvPr/>
        </p:nvSpPr>
        <p:spPr>
          <a:xfrm>
            <a:off x="854828" y="2608050"/>
            <a:ext cx="10611496"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latin typeface="Calibri" panose="020F0502020204030204"/>
                <a:sym typeface="Wingdings" pitchFamily="2" charset="2"/>
              </a:rPr>
              <a:t>Avec cette formulation, il faut répondre OUI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b="1" dirty="0">
              <a:solidFill>
                <a:srgbClr val="FF0000"/>
              </a:solidFill>
              <a:latin typeface="Calibri" panose="020F0502020204030204"/>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rPr>
              <a:t>Le</a:t>
            </a: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rPr>
              <a:t> prof a l’habitude d’être plus précis dans ses questions pour éviter les ambiguïtés</a:t>
            </a: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p:txBody>
      </p:sp>
      <p:pic>
        <p:nvPicPr>
          <p:cNvPr id="2" name="Audio 1">
            <a:hlinkClick r:id="" action="ppaction://media"/>
            <a:extLst>
              <a:ext uri="{FF2B5EF4-FFF2-40B4-BE49-F238E27FC236}">
                <a16:creationId xmlns:a16="http://schemas.microsoft.com/office/drawing/2014/main" id="{E89D11D6-2154-F648-5B32-FC4688D0CDF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1002026379"/>
      </p:ext>
    </p:extLst>
  </p:cSld>
  <p:clrMapOvr>
    <a:masterClrMapping/>
  </p:clrMapOvr>
  <mc:AlternateContent xmlns:mc="http://schemas.openxmlformats.org/markup-compatibility/2006" xmlns:p14="http://schemas.microsoft.com/office/powerpoint/2010/main">
    <mc:Choice Requires="p14">
      <p:transition spd="slow" p14:dur="2000" advTm="45760"/>
    </mc:Choice>
    <mc:Fallback xmlns="">
      <p:transition spd="slow" advTm="45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472FC44-777F-724E-B0E9-1068F6FF4909}"/>
              </a:ext>
            </a:extLst>
          </p:cNvPr>
          <p:cNvSpPr txBox="1"/>
          <p:nvPr/>
        </p:nvSpPr>
        <p:spPr>
          <a:xfrm>
            <a:off x="395207" y="224725"/>
            <a:ext cx="11530739" cy="1938992"/>
          </a:xfrm>
          <a:prstGeom prst="rect">
            <a:avLst/>
          </a:prstGeom>
          <a:solidFill>
            <a:schemeClr val="bg1">
              <a:lumMod val="85000"/>
            </a:schemeClr>
          </a:solidFill>
        </p:spPr>
        <p:txBody>
          <a:bodyPr wrap="square" rtlCol="0">
            <a:spAutoFit/>
          </a:bodyPr>
          <a:lstStyle/>
          <a:p>
            <a:r>
              <a:rPr lang="fr-FR" sz="2000" dirty="0">
                <a:effectLst/>
                <a:ea typeface="Calibri" panose="020F0502020204030204" pitchFamily="34" charset="0"/>
                <a:cs typeface="Times New Roman" panose="02020603050405020304" pitchFamily="18" charset="0"/>
              </a:rPr>
              <a:t>Dans le cours sur les perturbateurs endocriniens il est dit que l’acétylation des histones permets de décompacter ou compacter l’ADN et que la méthylation permet juste de compacter l’ADN ce qui diffère de la version en biologie cellulaire où il est dit le contraire (méthylation qui permet de décompacter ou compacter l’ADN et acétylation qui décompacte uniquement) . Nous souhaiterions donc savoir s’il faut retenir votre version ou celle du professeur Gilson pour l’examen ?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ZoneTexte 5">
            <a:extLst>
              <a:ext uri="{FF2B5EF4-FFF2-40B4-BE49-F238E27FC236}">
                <a16:creationId xmlns:a16="http://schemas.microsoft.com/office/drawing/2014/main" id="{6095A02D-28B8-9532-FEFD-7F10941AF008}"/>
              </a:ext>
            </a:extLst>
          </p:cNvPr>
          <p:cNvSpPr txBox="1"/>
          <p:nvPr/>
        </p:nvSpPr>
        <p:spPr>
          <a:xfrm>
            <a:off x="814388" y="3150975"/>
            <a:ext cx="10968683"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Pour faire</a:t>
            </a: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rPr>
              <a:t> simple</a:t>
            </a:r>
            <a:r>
              <a:rPr lang="fr-FR" b="1" dirty="0">
                <a:solidFill>
                  <a:srgbClr val="FF0000"/>
                </a:solidFill>
                <a:latin typeface="Calibri" panose="020F0502020204030204"/>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1" i="0" u="none" strike="noStrike" kern="1200" cap="none" spc="0" normalizeH="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latin typeface="Calibri" panose="020F0502020204030204"/>
              </a:rPr>
              <a:t>Acétylation </a:t>
            </a:r>
            <a:r>
              <a:rPr lang="fr-FR" b="1" dirty="0">
                <a:solidFill>
                  <a:srgbClr val="FF0000"/>
                </a:solidFill>
                <a:latin typeface="Calibri" panose="020F0502020204030204"/>
                <a:sym typeface="Wingdings" pitchFamily="2" charset="2"/>
              </a:rPr>
              <a:t> compaction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rPr>
              <a:t>Désacétylation  </a:t>
            </a:r>
            <a:r>
              <a:rPr kumimoji="0" lang="fr-FR" sz="1800" b="1" i="0" u="none" strike="noStrike" kern="1200" cap="none" spc="0" normalizeH="0" noProof="0" dirty="0" err="1">
                <a:ln>
                  <a:noFill/>
                </a:ln>
                <a:solidFill>
                  <a:srgbClr val="FF0000"/>
                </a:solidFill>
                <a:effectLst/>
                <a:uLnTx/>
                <a:uFillTx/>
                <a:latin typeface="Calibri" panose="020F0502020204030204"/>
                <a:ea typeface="+mn-ea"/>
                <a:cs typeface="+mn-cs"/>
                <a:sym typeface="Wingdings" pitchFamily="2" charset="2"/>
              </a:rPr>
              <a:t>décompation</a:t>
            </a:r>
            <a:endPar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b="1" dirty="0">
              <a:solidFill>
                <a:srgbClr val="FF0000"/>
              </a:solidFill>
              <a:latin typeface="Calibri" panose="020F0502020204030204"/>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rPr>
              <a:t>Méthylation  compaction</a:t>
            </a:r>
          </a:p>
          <a:p>
            <a:pPr marL="0" marR="0" lvl="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latin typeface="Calibri" panose="020F0502020204030204"/>
                <a:sym typeface="Wingdings" pitchFamily="2" charset="2"/>
              </a:rPr>
              <a:t>Déméthylation  décompaction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1" i="0" u="none" strike="noStrike" kern="1200" cap="none" spc="0" normalizeH="0" noProof="0" dirty="0">
              <a:ln>
                <a:noFill/>
              </a:ln>
              <a:solidFill>
                <a:srgbClr val="FF0000"/>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latin typeface="Calibri" panose="020F0502020204030204"/>
                <a:sym typeface="Wingdings" pitchFamily="2" charset="2"/>
              </a:rPr>
              <a:t>Quand on parle de modifications épigénétiques (acétylation/méthylation), on englobe les 4 phénomènes donc tout est possible en fait sur l’épigénome</a:t>
            </a:r>
            <a:endParaRPr kumimoji="0" lang="fr-FR" sz="1800" b="1" i="0" u="none" strike="noStrike" kern="1200" cap="none" spc="0" normalizeH="0" noProof="0" dirty="0">
              <a:ln>
                <a:noFill/>
              </a:ln>
              <a:solidFill>
                <a:srgbClr val="FF0000"/>
              </a:solidFill>
              <a:effectLst/>
              <a:uLnTx/>
              <a:uFillTx/>
              <a:latin typeface="Calibri" panose="020F0502020204030204"/>
              <a:ea typeface="+mn-ea"/>
              <a:cs typeface="+mn-cs"/>
            </a:endParaRPr>
          </a:p>
        </p:txBody>
      </p:sp>
      <p:pic>
        <p:nvPicPr>
          <p:cNvPr id="2" name="Audio 1">
            <a:hlinkClick r:id="" action="ppaction://media"/>
            <a:extLst>
              <a:ext uri="{FF2B5EF4-FFF2-40B4-BE49-F238E27FC236}">
                <a16:creationId xmlns:a16="http://schemas.microsoft.com/office/drawing/2014/main" id="{EF2B6709-87C4-5BB5-6070-7055C5B51D7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554413487"/>
      </p:ext>
    </p:extLst>
  </p:cSld>
  <p:clrMapOvr>
    <a:masterClrMapping/>
  </p:clrMapOvr>
  <mc:AlternateContent xmlns:mc="http://schemas.openxmlformats.org/markup-compatibility/2006" xmlns:p14="http://schemas.microsoft.com/office/powerpoint/2010/main">
    <mc:Choice Requires="p14">
      <p:transition spd="slow" p14:dur="2000" advTm="75136"/>
    </mc:Choice>
    <mc:Fallback xmlns="">
      <p:transition spd="slow" advTm="751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472FC44-777F-724E-B0E9-1068F6FF4909}"/>
              </a:ext>
            </a:extLst>
          </p:cNvPr>
          <p:cNvSpPr txBox="1"/>
          <p:nvPr/>
        </p:nvSpPr>
        <p:spPr>
          <a:xfrm>
            <a:off x="395207" y="224725"/>
            <a:ext cx="11530739" cy="1631216"/>
          </a:xfrm>
          <a:prstGeom prst="rect">
            <a:avLst/>
          </a:prstGeom>
          <a:solidFill>
            <a:schemeClr val="bg1">
              <a:lumMod val="85000"/>
            </a:schemeClr>
          </a:solidFill>
        </p:spPr>
        <p:txBody>
          <a:bodyPr wrap="square" rtlCol="0">
            <a:spAutoFit/>
          </a:bodyPr>
          <a:lstStyle/>
          <a:p>
            <a:r>
              <a:rPr lang="fr-FR" sz="2000" dirty="0">
                <a:effectLst/>
                <a:ea typeface="Calibri" panose="020F0502020204030204" pitchFamily="34" charset="0"/>
                <a:cs typeface="Times New Roman" panose="02020603050405020304" pitchFamily="18" charset="0"/>
              </a:rPr>
              <a:t>Bonjour dans le dernier cours il est dit dans la conclusion qu’il faut protéger les zones côtières de l'érosion dans le changement climatique dit dans la conclusion, sur Internet je trouve que c'est plutôt pour limiter l'expansion de l'immobilier du coup j'aurais pensé que c'est pour éviter la pollution mais je ne vois pas le lien avec l'érosion est-ce possible d’expliquer la notion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ZoneTexte 5">
            <a:extLst>
              <a:ext uri="{FF2B5EF4-FFF2-40B4-BE49-F238E27FC236}">
                <a16:creationId xmlns:a16="http://schemas.microsoft.com/office/drawing/2014/main" id="{6095A02D-28B8-9532-FEFD-7F10941AF008}"/>
              </a:ext>
            </a:extLst>
          </p:cNvPr>
          <p:cNvSpPr txBox="1"/>
          <p:nvPr/>
        </p:nvSpPr>
        <p:spPr>
          <a:xfrm>
            <a:off x="843226" y="2965237"/>
            <a:ext cx="10472473"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L’expansion de l’immobilier au contraire contribue fortement à l’érosion car elle modifie les sols et la prise des phénomènes marins naturels.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latin typeface="Calibri" panose="020F0502020204030204"/>
                <a:sym typeface="Wingdings" pitchFamily="2" charset="2"/>
              </a:rPr>
              <a:t>Au lieu d’avoir une érosion progressive, on va avoir ainsi une accélération de l’érosion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latin typeface="Calibri" panose="020F0502020204030204"/>
                <a:sym typeface="Wingdings" pitchFamily="2" charset="2"/>
              </a:rPr>
              <a:t>Qui dit accélération de l’érosion, sous-entend modification des reliefs, de l’écosystème etc…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latin typeface="Calibri" panose="020F0502020204030204"/>
                <a:sym typeface="Wingdings" pitchFamily="2" charset="2"/>
              </a:rPr>
              <a:t>En luttant contre le réchauffement climatique, on diminue de fait la montée du niveau des mers, et on diminue ainsi le risque d’érosion naturelle</a:t>
            </a: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sym typeface="Wingdings" pitchFamily="2" charset="2"/>
            </a:endParaRPr>
          </a:p>
        </p:txBody>
      </p:sp>
      <p:pic>
        <p:nvPicPr>
          <p:cNvPr id="2" name="Audio 1">
            <a:hlinkClick r:id="" action="ppaction://media"/>
            <a:extLst>
              <a:ext uri="{FF2B5EF4-FFF2-40B4-BE49-F238E27FC236}">
                <a16:creationId xmlns:a16="http://schemas.microsoft.com/office/drawing/2014/main" id="{9D9E1225-2B4E-302B-BE2B-4DD4D37DECB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798866451"/>
      </p:ext>
    </p:extLst>
  </p:cSld>
  <p:clrMapOvr>
    <a:masterClrMapping/>
  </p:clrMapOvr>
  <mc:AlternateContent xmlns:mc="http://schemas.openxmlformats.org/markup-compatibility/2006" xmlns:p14="http://schemas.microsoft.com/office/powerpoint/2010/main">
    <mc:Choice Requires="p14">
      <p:transition spd="slow" p14:dur="2000" advTm="103466"/>
    </mc:Choice>
    <mc:Fallback xmlns="">
      <p:transition spd="slow" advTm="1034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2" descr="Croire en sa force intérieure, par Maître Yoda -">
            <a:extLst>
              <a:ext uri="{FF2B5EF4-FFF2-40B4-BE49-F238E27FC236}">
                <a16:creationId xmlns:a16="http://schemas.microsoft.com/office/drawing/2014/main" id="{2E01C346-207E-A149-9513-E1BBC89D5E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089" y="898634"/>
            <a:ext cx="7945821" cy="5959366"/>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B5DF6E38-0792-1246-A71A-E2A55B168840}"/>
              </a:ext>
            </a:extLst>
          </p:cNvPr>
          <p:cNvSpPr txBox="1"/>
          <p:nvPr/>
        </p:nvSpPr>
        <p:spPr>
          <a:xfrm>
            <a:off x="2869325" y="252248"/>
            <a:ext cx="66688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800" b="1" i="0" u="none" strike="noStrike" kern="1200" cap="none" spc="0" normalizeH="0" baseline="0" noProof="0" dirty="0">
                <a:ln>
                  <a:noFill/>
                </a:ln>
                <a:solidFill>
                  <a:srgbClr val="FFFF00"/>
                </a:solidFill>
                <a:effectLst/>
                <a:uLnTx/>
                <a:uFillTx/>
                <a:latin typeface="Arial" panose="020B0604020202020204" pitchFamily="34" charset="0"/>
                <a:ea typeface="+mn-ea"/>
                <a:cs typeface="Arial" panose="020B0604020202020204" pitchFamily="34" charset="0"/>
              </a:rPr>
              <a:t>A vos connaissances vous fier, il faut</a:t>
            </a:r>
          </a:p>
        </p:txBody>
      </p:sp>
      <p:pic>
        <p:nvPicPr>
          <p:cNvPr id="2" name="Audio 1">
            <a:hlinkClick r:id="" action="ppaction://media"/>
            <a:extLst>
              <a:ext uri="{FF2B5EF4-FFF2-40B4-BE49-F238E27FC236}">
                <a16:creationId xmlns:a16="http://schemas.microsoft.com/office/drawing/2014/main" id="{28C8E940-2B99-4444-6469-D29D985525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483842912"/>
      </p:ext>
    </p:extLst>
  </p:cSld>
  <p:clrMapOvr>
    <a:masterClrMapping/>
  </p:clrMapOvr>
  <mc:AlternateContent xmlns:mc="http://schemas.openxmlformats.org/markup-compatibility/2006" xmlns:p14="http://schemas.microsoft.com/office/powerpoint/2010/main">
    <mc:Choice Requires="p14">
      <p:transition spd="slow" p14:dur="2000" advTm="11328"/>
    </mc:Choice>
    <mc:Fallback xmlns="">
      <p:transition spd="slow" advTm="11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5"/>
</p:tagLst>
</file>

<file path=ppt/tags/tag2.xml><?xml version="1.0" encoding="utf-8"?>
<p:tagLst xmlns:a="http://schemas.openxmlformats.org/drawingml/2006/main" xmlns:r="http://schemas.openxmlformats.org/officeDocument/2006/relationships" xmlns:p="http://schemas.openxmlformats.org/presentationml/2006/main">
  <p:tag name="TIMING" val="|10.4"/>
</p:tagLst>
</file>

<file path=ppt/tags/tag3.xml><?xml version="1.0" encoding="utf-8"?>
<p:tagLst xmlns:a="http://schemas.openxmlformats.org/drawingml/2006/main" xmlns:r="http://schemas.openxmlformats.org/officeDocument/2006/relationships" xmlns:p="http://schemas.openxmlformats.org/presentationml/2006/main">
  <p:tag name="TIMING" val="|8.3"/>
</p:tagLst>
</file>

<file path=ppt/tags/tag4.xml><?xml version="1.0" encoding="utf-8"?>
<p:tagLst xmlns:a="http://schemas.openxmlformats.org/drawingml/2006/main" xmlns:r="http://schemas.openxmlformats.org/officeDocument/2006/relationships" xmlns:p="http://schemas.openxmlformats.org/presentationml/2006/main">
  <p:tag name="TIMING" val="|15.2"/>
</p:tagLst>
</file>

<file path=ppt/tags/tag5.xml><?xml version="1.0" encoding="utf-8"?>
<p:tagLst xmlns:a="http://schemas.openxmlformats.org/drawingml/2006/main" xmlns:r="http://schemas.openxmlformats.org/officeDocument/2006/relationships" xmlns:p="http://schemas.openxmlformats.org/presentationml/2006/main">
  <p:tag name="TIMING" val="|16.2"/>
</p:tagLst>
</file>

<file path=ppt/tags/tag6.xml><?xml version="1.0" encoding="utf-8"?>
<p:tagLst xmlns:a="http://schemas.openxmlformats.org/drawingml/2006/main" xmlns:r="http://schemas.openxmlformats.org/officeDocument/2006/relationships" xmlns:p="http://schemas.openxmlformats.org/presentationml/2006/main">
  <p:tag name="TIMING" val="|13.2"/>
</p:tagLst>
</file>

<file path=ppt/tags/tag7.xml><?xml version="1.0" encoding="utf-8"?>
<p:tagLst xmlns:a="http://schemas.openxmlformats.org/drawingml/2006/main" xmlns:r="http://schemas.openxmlformats.org/officeDocument/2006/relationships" xmlns:p="http://schemas.openxmlformats.org/presentationml/2006/main">
  <p:tag name="TIMING" val="|31.9"/>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602</TotalTime>
  <Words>694</Words>
  <Application>Microsoft Office PowerPoint</Application>
  <PresentationFormat>Widescreen</PresentationFormat>
  <Paragraphs>54</Paragraphs>
  <Slides>9</Slides>
  <Notes>0</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Thème Office</vt:lpstr>
      <vt:lpstr>Séance de révision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Séance de révision</dc:title>
  <dc:creator>Nicolas CHEVALIER</dc:creator>
  <cp:lastModifiedBy>word2</cp:lastModifiedBy>
  <cp:revision>38</cp:revision>
  <dcterms:created xsi:type="dcterms:W3CDTF">2020-11-24T16:15:41Z</dcterms:created>
  <dcterms:modified xsi:type="dcterms:W3CDTF">2022-12-10T10:40:18Z</dcterms:modified>
</cp:coreProperties>
</file>