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77" r:id="rId4"/>
    <p:sldId id="278" r:id="rId5"/>
    <p:sldId id="279" r:id="rId6"/>
    <p:sldId id="280" r:id="rId7"/>
    <p:sldId id="258" r:id="rId8"/>
    <p:sldId id="269" r:id="rId9"/>
    <p:sldId id="270" r:id="rId10"/>
    <p:sldId id="271" r:id="rId11"/>
    <p:sldId id="272" r:id="rId12"/>
    <p:sldId id="266" r:id="rId13"/>
    <p:sldId id="273" r:id="rId14"/>
    <p:sldId id="274" r:id="rId15"/>
    <p:sldId id="275" r:id="rId16"/>
    <p:sldId id="276" r:id="rId17"/>
    <p:sldId id="267" r:id="rId18"/>
    <p:sldId id="281" r:id="rId19"/>
    <p:sldId id="282" r:id="rId20"/>
    <p:sldId id="283" r:id="rId21"/>
    <p:sldId id="284" r:id="rId22"/>
    <p:sldId id="268" r:id="rId23"/>
    <p:sldId id="285" r:id="rId24"/>
    <p:sldId id="286" r:id="rId25"/>
    <p:sldId id="287" r:id="rId26"/>
    <p:sldId id="288" r:id="rId27"/>
    <p:sldId id="289" r:id="rId28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-112" y="-5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C40F-CB0A-A140-92FE-D653BD910A17}" type="datetimeFigureOut">
              <a:rPr lang="fr-FR" smtClean="0"/>
              <a:t>11/02/2015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E9385CA-E95D-6949-A9BC-FDAF53FD2B45}" type="slidenum">
              <a:rPr lang="fr-FR" smtClean="0"/>
              <a:t>‹#›</a:t>
            </a:fld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C40F-CB0A-A140-92FE-D653BD910A17}" type="datetimeFigureOut">
              <a:rPr lang="fr-FR" smtClean="0"/>
              <a:t>11/02/2015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385CA-E95D-6949-A9BC-FDAF53FD2B45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C40F-CB0A-A140-92FE-D653BD910A17}" type="datetimeFigureOut">
              <a:rPr lang="fr-FR" smtClean="0"/>
              <a:t>11/02/2015</a:t>
            </a:fld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385CA-E95D-6949-A9BC-FDAF53FD2B45}" type="slidenum">
              <a:rPr lang="fr-FR" smtClean="0"/>
              <a:t>‹#›</a:t>
            </a:fld>
            <a:endParaRPr lang="fr-F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C40F-CB0A-A140-92FE-D653BD910A17}" type="datetimeFigureOut">
              <a:rPr lang="fr-FR" smtClean="0"/>
              <a:t>11/02/2015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385CA-E95D-6949-A9BC-FDAF53FD2B45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C40F-CB0A-A140-92FE-D653BD910A17}" type="datetimeFigureOut">
              <a:rPr lang="fr-FR" smtClean="0"/>
              <a:t>11/02/2015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385CA-E95D-6949-A9BC-FDAF53FD2B45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C40F-CB0A-A140-92FE-D653BD910A17}" type="datetimeFigureOut">
              <a:rPr lang="fr-FR" smtClean="0"/>
              <a:t>11/02/2015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385CA-E95D-6949-A9BC-FDAF53FD2B45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C40F-CB0A-A140-92FE-D653BD910A17}" type="datetimeFigureOut">
              <a:rPr lang="fr-FR" smtClean="0"/>
              <a:t>11/02/2015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385CA-E95D-6949-A9BC-FDAF53FD2B45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C40F-CB0A-A140-92FE-D653BD910A17}" type="datetimeFigureOut">
              <a:rPr lang="fr-FR" smtClean="0"/>
              <a:t>11/02/2015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385CA-E95D-6949-A9BC-FDAF53FD2B45}" type="slidenum">
              <a:rPr lang="fr-FR" smtClean="0"/>
              <a:t>‹#›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C40F-CB0A-A140-92FE-D653BD910A17}" type="datetimeFigureOut">
              <a:rPr lang="fr-FR" smtClean="0"/>
              <a:t>11/02/2015</a:t>
            </a:fld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385CA-E95D-6949-A9BC-FDAF53FD2B45}" type="slidenum">
              <a:rPr lang="fr-FR" smtClean="0"/>
              <a:t>‹#›</a:t>
            </a:fld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C40F-CB0A-A140-92FE-D653BD910A17}" type="datetimeFigureOut">
              <a:rPr lang="fr-FR" smtClean="0"/>
              <a:t>11/02/2015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385CA-E95D-6949-A9BC-FDAF53FD2B45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C40F-CB0A-A140-92FE-D653BD910A17}" type="datetimeFigureOut">
              <a:rPr lang="fr-FR" smtClean="0"/>
              <a:t>11/02/2015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385CA-E95D-6949-A9BC-FDAF53FD2B45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3C23C40F-CB0A-A140-92FE-D653BD910A17}" type="datetimeFigureOut">
              <a:rPr lang="fr-FR" smtClean="0"/>
              <a:t>11/02/2015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0E9385CA-E95D-6949-A9BC-FDAF53FD2B45}" type="slidenum">
              <a:rPr lang="fr-FR" smtClean="0"/>
              <a:t>‹#›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err="1" smtClean="0"/>
              <a:t>QCMs</a:t>
            </a:r>
            <a:r>
              <a:rPr lang="fr-FR" dirty="0" smtClean="0"/>
              <a:t> fin de cours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394559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fr-FR" b="1" dirty="0" smtClean="0"/>
              <a:t>QCM 1 Le bol alimentaire passe successivement par </a:t>
            </a:r>
            <a:r>
              <a:rPr lang="fr-FR" dirty="0" smtClean="0"/>
              <a:t>: </a:t>
            </a:r>
          </a:p>
          <a:p>
            <a:r>
              <a:rPr lang="fr-FR" dirty="0" smtClean="0"/>
              <a:t>A. La bouche, la trachée, l’estomac, le duodénum, l’intestin grêle, le colon ascendant, le rectum, l’anus</a:t>
            </a:r>
          </a:p>
          <a:p>
            <a:r>
              <a:rPr lang="fr-FR" dirty="0" smtClean="0"/>
              <a:t>B. L’</a:t>
            </a:r>
            <a:r>
              <a:rPr lang="fr-FR" dirty="0" err="1" smtClean="0"/>
              <a:t>eosophage</a:t>
            </a:r>
            <a:r>
              <a:rPr lang="fr-FR" dirty="0" smtClean="0"/>
              <a:t>, l’estomac, le jéjunum, l’iléon, le duodénum, le colon ascendant, le colon transverse, le colon descendant</a:t>
            </a:r>
          </a:p>
          <a:p>
            <a:r>
              <a:rPr lang="fr-FR" dirty="0" smtClean="0"/>
              <a:t>C. L’estomac, l’iléon, le jéjunum, le caecum, le colon transverse</a:t>
            </a:r>
          </a:p>
          <a:p>
            <a:r>
              <a:rPr lang="fr-FR" dirty="0" smtClean="0"/>
              <a:t>D. L’</a:t>
            </a:r>
            <a:r>
              <a:rPr lang="fr-FR" dirty="0" err="1" smtClean="0"/>
              <a:t>eosophage</a:t>
            </a:r>
            <a:r>
              <a:rPr lang="fr-FR" dirty="0" smtClean="0"/>
              <a:t>, l’estomac, le duodénum, l’intestin grêle, le grand </a:t>
            </a:r>
            <a:r>
              <a:rPr lang="fr-FR" dirty="0" err="1" smtClean="0"/>
              <a:t>omentum</a:t>
            </a:r>
            <a:r>
              <a:rPr lang="fr-FR" dirty="0" smtClean="0"/>
              <a:t>, le rectum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991164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fr-FR" b="1" dirty="0" smtClean="0"/>
              <a:t>QCM 1 Le bol alimentaire passe successivement par </a:t>
            </a:r>
            <a:r>
              <a:rPr lang="fr-FR" dirty="0" smtClean="0"/>
              <a:t>: 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A. La bouche, la trachée, l’estomac, le duodénum, l’intestin grêle, le colon ascendant, le rectum, l’anus</a:t>
            </a:r>
          </a:p>
          <a:p>
            <a:r>
              <a:rPr lang="fr-FR" dirty="0" smtClean="0"/>
              <a:t>B. L’</a:t>
            </a:r>
            <a:r>
              <a:rPr lang="fr-FR" dirty="0" err="1" smtClean="0"/>
              <a:t>eosophage</a:t>
            </a:r>
            <a:r>
              <a:rPr lang="fr-FR" dirty="0" smtClean="0"/>
              <a:t>, l’estomac, le jéjunum, l’iléon, le duodénum, le colon ascendant, le colon transverse, le colon descendant</a:t>
            </a:r>
          </a:p>
          <a:p>
            <a:r>
              <a:rPr lang="fr-FR" dirty="0" smtClean="0"/>
              <a:t>C. L’estomac, l’iléon, le jéjunum, le caecum, le colon transverse</a:t>
            </a:r>
          </a:p>
          <a:p>
            <a:r>
              <a:rPr lang="fr-FR" dirty="0" smtClean="0"/>
              <a:t>D. L’</a:t>
            </a:r>
            <a:r>
              <a:rPr lang="fr-FR" dirty="0" err="1" smtClean="0"/>
              <a:t>eosophage</a:t>
            </a:r>
            <a:r>
              <a:rPr lang="fr-FR" dirty="0" smtClean="0"/>
              <a:t>, l’estomac, le duodénum, l’intestin grêle, le grand </a:t>
            </a:r>
            <a:r>
              <a:rPr lang="fr-FR" dirty="0" err="1" smtClean="0"/>
              <a:t>omentum</a:t>
            </a:r>
            <a:r>
              <a:rPr lang="fr-FR" dirty="0" smtClean="0"/>
              <a:t>, le rectum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2366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fr-FR" b="1" dirty="0" smtClean="0"/>
              <a:t>QCM 1 Le bol alimentaire passe successivement par </a:t>
            </a:r>
            <a:r>
              <a:rPr lang="fr-FR" dirty="0" smtClean="0"/>
              <a:t>: 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A. La bouche, la trachée, l’estomac, le duodénum, l’intestin grêle, le colon ascendant, le rectum, l’anus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B. L’</a:t>
            </a:r>
            <a:r>
              <a:rPr lang="fr-FR" dirty="0" err="1" smtClean="0">
                <a:solidFill>
                  <a:srgbClr val="FF0000"/>
                </a:solidFill>
              </a:rPr>
              <a:t>eosophage</a:t>
            </a:r>
            <a:r>
              <a:rPr lang="fr-FR" dirty="0" smtClean="0">
                <a:solidFill>
                  <a:srgbClr val="FF0000"/>
                </a:solidFill>
              </a:rPr>
              <a:t>, l’estomac, le jéjunum, l’iléon, le duodénum, le colon ascendant, le colon transverse, le colon descendant</a:t>
            </a:r>
          </a:p>
          <a:p>
            <a:r>
              <a:rPr lang="fr-FR" dirty="0" smtClean="0"/>
              <a:t>C. L’estomac, l’iléon, le jéjunum, le caecum, le colon transverse</a:t>
            </a:r>
          </a:p>
          <a:p>
            <a:r>
              <a:rPr lang="fr-FR" dirty="0" smtClean="0"/>
              <a:t>D. L’</a:t>
            </a:r>
            <a:r>
              <a:rPr lang="fr-FR" dirty="0" err="1" smtClean="0"/>
              <a:t>eosophage</a:t>
            </a:r>
            <a:r>
              <a:rPr lang="fr-FR" dirty="0" smtClean="0"/>
              <a:t>, l’estomac, le duodénum, l’intestin grêle, le grand </a:t>
            </a:r>
            <a:r>
              <a:rPr lang="fr-FR" dirty="0" err="1" smtClean="0"/>
              <a:t>omentum</a:t>
            </a:r>
            <a:r>
              <a:rPr lang="fr-FR" dirty="0" smtClean="0"/>
              <a:t>, le rectum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089175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fr-FR" b="1" dirty="0" smtClean="0"/>
              <a:t>QCM 1 Le bol alimentaire passe successivement par </a:t>
            </a:r>
            <a:r>
              <a:rPr lang="fr-FR" dirty="0" smtClean="0"/>
              <a:t>: 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A. La bouche, la trachée, l’estomac, le duodénum, l’intestin grêle, le colon ascendant, le rectum, l’anus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B. L’</a:t>
            </a:r>
            <a:r>
              <a:rPr lang="fr-FR" dirty="0" err="1" smtClean="0">
                <a:solidFill>
                  <a:srgbClr val="FF0000"/>
                </a:solidFill>
              </a:rPr>
              <a:t>eosophage</a:t>
            </a:r>
            <a:r>
              <a:rPr lang="fr-FR" dirty="0" smtClean="0">
                <a:solidFill>
                  <a:srgbClr val="FF0000"/>
                </a:solidFill>
              </a:rPr>
              <a:t>, l’estomac, le jéjunum, l’iléon, le duodénum, le colon ascendant, le colon transverse, le colon descendant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C. L’estomac, l’iléon, le jéjunum, le caecum, le colon transverse</a:t>
            </a:r>
          </a:p>
          <a:p>
            <a:r>
              <a:rPr lang="fr-FR" dirty="0" smtClean="0"/>
              <a:t>D. L’</a:t>
            </a:r>
            <a:r>
              <a:rPr lang="fr-FR" dirty="0" err="1" smtClean="0"/>
              <a:t>eosophage</a:t>
            </a:r>
            <a:r>
              <a:rPr lang="fr-FR" dirty="0" smtClean="0"/>
              <a:t>, l’estomac, le duodénum, l’intestin grêle, le grand </a:t>
            </a:r>
            <a:r>
              <a:rPr lang="fr-FR" dirty="0" err="1" smtClean="0"/>
              <a:t>omentum</a:t>
            </a:r>
            <a:r>
              <a:rPr lang="fr-FR" dirty="0" smtClean="0"/>
              <a:t>, le rectum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224894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fr-FR" b="1" dirty="0" smtClean="0"/>
              <a:t>QCM 1 Le bol alimentaire passe successivement par </a:t>
            </a:r>
            <a:r>
              <a:rPr lang="fr-FR" dirty="0" smtClean="0"/>
              <a:t>: 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A. La bouche, la trachée, l’estomac, le duodénum, l’intestin grêle, le colon ascendant, le rectum, l’anus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B. L’</a:t>
            </a:r>
            <a:r>
              <a:rPr lang="fr-FR" dirty="0" err="1" smtClean="0">
                <a:solidFill>
                  <a:srgbClr val="FF0000"/>
                </a:solidFill>
              </a:rPr>
              <a:t>eosophage</a:t>
            </a:r>
            <a:r>
              <a:rPr lang="fr-FR" dirty="0" smtClean="0">
                <a:solidFill>
                  <a:srgbClr val="FF0000"/>
                </a:solidFill>
              </a:rPr>
              <a:t>, l’estomac, le jéjunum, l’iléon, le duodénum, le colon ascendant, le colon transverse, le colon descendant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C. L’estomac, l’iléon, le jéjunum, le caecum, le colon transverse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D. L’</a:t>
            </a:r>
            <a:r>
              <a:rPr lang="fr-FR" dirty="0" err="1" smtClean="0">
                <a:solidFill>
                  <a:srgbClr val="FF0000"/>
                </a:solidFill>
              </a:rPr>
              <a:t>eosophage</a:t>
            </a:r>
            <a:r>
              <a:rPr lang="fr-FR" dirty="0" smtClean="0">
                <a:solidFill>
                  <a:srgbClr val="FF0000"/>
                </a:solidFill>
              </a:rPr>
              <a:t>, l’estomac, le duodénum, l’intestin grêle, le grand </a:t>
            </a:r>
            <a:r>
              <a:rPr lang="fr-FR" dirty="0" err="1" smtClean="0">
                <a:solidFill>
                  <a:srgbClr val="FF0000"/>
                </a:solidFill>
              </a:rPr>
              <a:t>omentum</a:t>
            </a:r>
            <a:r>
              <a:rPr lang="fr-FR" dirty="0" smtClean="0">
                <a:solidFill>
                  <a:srgbClr val="FF0000"/>
                </a:solidFill>
              </a:rPr>
              <a:t>, le rectum</a:t>
            </a:r>
          </a:p>
          <a:p>
            <a:r>
              <a:rPr lang="fr-FR" dirty="0" smtClean="0">
                <a:solidFill>
                  <a:srgbClr val="008000"/>
                </a:solidFill>
              </a:rPr>
              <a:t>E. Tous les items sont faux</a:t>
            </a:r>
            <a:endParaRPr lang="fr-FR" dirty="0">
              <a:solidFill>
                <a:srgbClr val="008000"/>
              </a:solidFill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957659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dirty="0" smtClean="0"/>
              <a:t>QCM 2 A propos de l’embryologie du tube digestif : </a:t>
            </a:r>
            <a:endParaRPr lang="fr-FR" dirty="0"/>
          </a:p>
          <a:p>
            <a:r>
              <a:rPr lang="fr-FR" dirty="0" smtClean="0"/>
              <a:t>A. </a:t>
            </a:r>
            <a:r>
              <a:rPr lang="fr-FR" dirty="0"/>
              <a:t>Le tube digestif primitif se trouve dans un plan </a:t>
            </a:r>
            <a:r>
              <a:rPr lang="fr-FR" dirty="0" smtClean="0"/>
              <a:t>frontal</a:t>
            </a:r>
          </a:p>
          <a:p>
            <a:r>
              <a:rPr lang="fr-FR" dirty="0" smtClean="0"/>
              <a:t>B. Un méso est un accolement de deux feuillets de péritoine pariétal</a:t>
            </a:r>
          </a:p>
          <a:p>
            <a:r>
              <a:rPr lang="fr-FR" dirty="0"/>
              <a:t>C</a:t>
            </a:r>
            <a:r>
              <a:rPr lang="fr-FR" dirty="0" smtClean="0"/>
              <a:t>. Un ligament est un accolement de deux feuillets péritonéaux viscéraux situé entre deux viscères</a:t>
            </a:r>
          </a:p>
          <a:p>
            <a:r>
              <a:rPr lang="fr-FR" dirty="0"/>
              <a:t>D</a:t>
            </a:r>
            <a:r>
              <a:rPr lang="fr-FR" dirty="0" smtClean="0"/>
              <a:t>. La rotation embryologique de l’étage gastrique s’effectue autours de l’artère mésentérique supérieure</a:t>
            </a:r>
          </a:p>
          <a:p>
            <a:r>
              <a:rPr lang="fr-FR" dirty="0" smtClean="0"/>
              <a:t>E. Tous les items sont faux </a:t>
            </a:r>
          </a:p>
          <a:p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10904915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dirty="0" smtClean="0"/>
              <a:t>QCM 2 A propos de l’embryologie du tube digestif : </a:t>
            </a:r>
            <a:endParaRPr lang="fr-FR" dirty="0"/>
          </a:p>
          <a:p>
            <a:r>
              <a:rPr lang="fr-FR" dirty="0" smtClean="0">
                <a:solidFill>
                  <a:srgbClr val="FF0000"/>
                </a:solidFill>
              </a:rPr>
              <a:t>A. </a:t>
            </a:r>
            <a:r>
              <a:rPr lang="fr-FR" dirty="0">
                <a:solidFill>
                  <a:srgbClr val="FF0000"/>
                </a:solidFill>
              </a:rPr>
              <a:t>Le tube digestif primitif se trouve dans un plan </a:t>
            </a:r>
            <a:r>
              <a:rPr lang="fr-FR" dirty="0" smtClean="0">
                <a:solidFill>
                  <a:srgbClr val="FF0000"/>
                </a:solidFill>
              </a:rPr>
              <a:t>frontal</a:t>
            </a:r>
          </a:p>
          <a:p>
            <a:r>
              <a:rPr lang="fr-FR" dirty="0" smtClean="0"/>
              <a:t>B. Un méso est un accolement de deux feuillets de péritoine pariétal</a:t>
            </a:r>
          </a:p>
          <a:p>
            <a:r>
              <a:rPr lang="fr-FR" dirty="0"/>
              <a:t>C</a:t>
            </a:r>
            <a:r>
              <a:rPr lang="fr-FR" dirty="0" smtClean="0"/>
              <a:t>. Un ligament est un accolement de deux feuillets péritonéaux viscéraux situé entre deux viscères</a:t>
            </a:r>
          </a:p>
          <a:p>
            <a:r>
              <a:rPr lang="fr-FR" dirty="0"/>
              <a:t>D</a:t>
            </a:r>
            <a:r>
              <a:rPr lang="fr-FR" dirty="0" smtClean="0"/>
              <a:t>. La rotation embryologique de l’étage gastrique s’effectue autours de l’artère mésentérique supérieure</a:t>
            </a:r>
          </a:p>
          <a:p>
            <a:r>
              <a:rPr lang="fr-FR" dirty="0" smtClean="0"/>
              <a:t>E. Tous les items sont faux </a:t>
            </a:r>
          </a:p>
          <a:p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20530084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dirty="0" smtClean="0"/>
              <a:t>QCM 2 A propos de l’embryologie du tube digestif : </a:t>
            </a:r>
            <a:endParaRPr lang="fr-FR" dirty="0"/>
          </a:p>
          <a:p>
            <a:r>
              <a:rPr lang="fr-FR" dirty="0" smtClean="0">
                <a:solidFill>
                  <a:srgbClr val="FF0000"/>
                </a:solidFill>
              </a:rPr>
              <a:t>A. </a:t>
            </a:r>
            <a:r>
              <a:rPr lang="fr-FR" dirty="0">
                <a:solidFill>
                  <a:srgbClr val="FF0000"/>
                </a:solidFill>
              </a:rPr>
              <a:t>Le tube digestif primitif se trouve dans un plan </a:t>
            </a:r>
            <a:r>
              <a:rPr lang="fr-FR" dirty="0" smtClean="0">
                <a:solidFill>
                  <a:srgbClr val="FF0000"/>
                </a:solidFill>
              </a:rPr>
              <a:t>frontal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B. Un méso est un accolement de deux feuillets de péritoine pariétal</a:t>
            </a:r>
          </a:p>
          <a:p>
            <a:r>
              <a:rPr lang="fr-FR" dirty="0"/>
              <a:t>C</a:t>
            </a:r>
            <a:r>
              <a:rPr lang="fr-FR" dirty="0" smtClean="0"/>
              <a:t>. Un ligament est un accolement de deux feuillets péritonéaux viscéraux situé entre deux viscères</a:t>
            </a:r>
          </a:p>
          <a:p>
            <a:r>
              <a:rPr lang="fr-FR" dirty="0"/>
              <a:t>D</a:t>
            </a:r>
            <a:r>
              <a:rPr lang="fr-FR" dirty="0" smtClean="0"/>
              <a:t>. La rotation embryologique de l’étage gastrique s’effectue autours de l’artère mésentérique supérieure</a:t>
            </a:r>
          </a:p>
          <a:p>
            <a:r>
              <a:rPr lang="fr-FR" dirty="0" smtClean="0"/>
              <a:t>E. Tous les items sont faux </a:t>
            </a:r>
          </a:p>
          <a:p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13355185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dirty="0" smtClean="0"/>
              <a:t>QCM 2 A propos de l’embryologie du tube digestif : </a:t>
            </a:r>
            <a:endParaRPr lang="fr-FR" dirty="0"/>
          </a:p>
          <a:p>
            <a:r>
              <a:rPr lang="fr-FR" dirty="0" smtClean="0">
                <a:solidFill>
                  <a:srgbClr val="FF0000"/>
                </a:solidFill>
              </a:rPr>
              <a:t>A. </a:t>
            </a:r>
            <a:r>
              <a:rPr lang="fr-FR" dirty="0">
                <a:solidFill>
                  <a:srgbClr val="FF0000"/>
                </a:solidFill>
              </a:rPr>
              <a:t>Le tube digestif primitif se trouve dans un plan </a:t>
            </a:r>
            <a:r>
              <a:rPr lang="fr-FR" dirty="0" smtClean="0">
                <a:solidFill>
                  <a:srgbClr val="FF0000"/>
                </a:solidFill>
              </a:rPr>
              <a:t>frontal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B. Un méso est un accolement de deux feuillets de péritoine pariétal</a:t>
            </a:r>
          </a:p>
          <a:p>
            <a:r>
              <a:rPr lang="fr-FR" dirty="0">
                <a:solidFill>
                  <a:srgbClr val="008000"/>
                </a:solidFill>
              </a:rPr>
              <a:t>C</a:t>
            </a:r>
            <a:r>
              <a:rPr lang="fr-FR" dirty="0" smtClean="0">
                <a:solidFill>
                  <a:srgbClr val="008000"/>
                </a:solidFill>
              </a:rPr>
              <a:t>. Un ligament est un accolement de deux feuillets péritonéaux viscéraux situé entre deux viscères</a:t>
            </a:r>
          </a:p>
          <a:p>
            <a:r>
              <a:rPr lang="fr-FR" dirty="0"/>
              <a:t>D</a:t>
            </a:r>
            <a:r>
              <a:rPr lang="fr-FR" dirty="0" smtClean="0"/>
              <a:t>. La rotation embryologique de l’étage gastrique s’effectue autours de l’artère mésentérique supérieure</a:t>
            </a:r>
          </a:p>
          <a:p>
            <a:r>
              <a:rPr lang="fr-FR" dirty="0" smtClean="0"/>
              <a:t>E. Tous les items sont faux </a:t>
            </a:r>
          </a:p>
          <a:p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27203710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dirty="0" smtClean="0"/>
              <a:t>QCM 2 A propos de l’embryologie du tube digestif : </a:t>
            </a:r>
            <a:endParaRPr lang="fr-FR" dirty="0"/>
          </a:p>
          <a:p>
            <a:r>
              <a:rPr lang="fr-FR" dirty="0" smtClean="0">
                <a:solidFill>
                  <a:srgbClr val="FF0000"/>
                </a:solidFill>
              </a:rPr>
              <a:t>A. </a:t>
            </a:r>
            <a:r>
              <a:rPr lang="fr-FR" dirty="0">
                <a:solidFill>
                  <a:srgbClr val="FF0000"/>
                </a:solidFill>
              </a:rPr>
              <a:t>Le tube digestif primitif se trouve dans un plan </a:t>
            </a:r>
            <a:r>
              <a:rPr lang="fr-FR" dirty="0" smtClean="0">
                <a:solidFill>
                  <a:srgbClr val="FF0000"/>
                </a:solidFill>
              </a:rPr>
              <a:t>frontal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B. Un méso est un accolement de deux feuillets de péritoine pariétal</a:t>
            </a:r>
          </a:p>
          <a:p>
            <a:r>
              <a:rPr lang="fr-FR" dirty="0">
                <a:solidFill>
                  <a:srgbClr val="008000"/>
                </a:solidFill>
              </a:rPr>
              <a:t>C</a:t>
            </a:r>
            <a:r>
              <a:rPr lang="fr-FR" dirty="0" smtClean="0">
                <a:solidFill>
                  <a:srgbClr val="008000"/>
                </a:solidFill>
              </a:rPr>
              <a:t>. Un ligament est un accolement de deux feuillets péritonéaux viscéraux situé entre deux viscères</a:t>
            </a:r>
          </a:p>
          <a:p>
            <a:r>
              <a:rPr lang="fr-FR" dirty="0">
                <a:solidFill>
                  <a:srgbClr val="FF0000"/>
                </a:solidFill>
              </a:rPr>
              <a:t>D</a:t>
            </a:r>
            <a:r>
              <a:rPr lang="fr-FR" dirty="0" smtClean="0">
                <a:solidFill>
                  <a:srgbClr val="FF0000"/>
                </a:solidFill>
              </a:rPr>
              <a:t>. La rotation embryologique de l’étage gastrique s’effectue autours de l’artère mésentérique supérieure</a:t>
            </a:r>
          </a:p>
          <a:p>
            <a:r>
              <a:rPr lang="fr-FR" dirty="0" smtClean="0"/>
              <a:t>E. Tous les items sont faux </a:t>
            </a:r>
          </a:p>
          <a:p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41084659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800" b="1" dirty="0" smtClean="0"/>
              <a:t>QCM 3 Quels éléments font parti du système anti-reflux de l’estomac : </a:t>
            </a:r>
          </a:p>
          <a:p>
            <a:r>
              <a:rPr lang="fr-FR" sz="2800" dirty="0" smtClean="0"/>
              <a:t>A. L’angle de </a:t>
            </a:r>
            <a:r>
              <a:rPr lang="fr-FR" sz="2800" dirty="0" err="1" smtClean="0"/>
              <a:t>His</a:t>
            </a:r>
            <a:r>
              <a:rPr lang="fr-FR" sz="2800" dirty="0"/>
              <a:t> </a:t>
            </a:r>
            <a:r>
              <a:rPr lang="fr-FR" sz="2800" dirty="0" smtClean="0"/>
              <a:t>(aussi appelé incisure cardiale)</a:t>
            </a:r>
          </a:p>
          <a:p>
            <a:r>
              <a:rPr lang="fr-FR" sz="2800" dirty="0" smtClean="0"/>
              <a:t>B.  Le sphincter supérieur de l’</a:t>
            </a:r>
            <a:r>
              <a:rPr lang="fr-FR" sz="2800" dirty="0" err="1" smtClean="0"/>
              <a:t>eosophage</a:t>
            </a:r>
            <a:endParaRPr lang="fr-FR" sz="2800" dirty="0" smtClean="0"/>
          </a:p>
          <a:p>
            <a:r>
              <a:rPr lang="fr-FR" sz="2800" dirty="0" smtClean="0"/>
              <a:t>C. Le pylore</a:t>
            </a:r>
          </a:p>
          <a:p>
            <a:r>
              <a:rPr lang="fr-FR" sz="2800" dirty="0" smtClean="0"/>
              <a:t>D. La position intra-abdominale de l’estomac</a:t>
            </a:r>
          </a:p>
          <a:p>
            <a:r>
              <a:rPr lang="fr-FR" sz="2800" dirty="0" smtClean="0"/>
              <a:t>E. Tous les items sont faux</a:t>
            </a:r>
          </a:p>
        </p:txBody>
      </p:sp>
    </p:spTree>
    <p:extLst>
      <p:ext uri="{BB962C8B-B14F-4D97-AF65-F5344CB8AC3E}">
        <p14:creationId xmlns:p14="http://schemas.microsoft.com/office/powerpoint/2010/main" val="23871765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800" b="1" dirty="0" smtClean="0"/>
              <a:t>QCM 3 Quels éléments font parti du système anti-reflux de l’estomac : </a:t>
            </a:r>
          </a:p>
          <a:p>
            <a:r>
              <a:rPr lang="fr-FR" sz="2800" dirty="0" smtClean="0">
                <a:solidFill>
                  <a:srgbClr val="008000"/>
                </a:solidFill>
              </a:rPr>
              <a:t>A. L’angle de </a:t>
            </a:r>
            <a:r>
              <a:rPr lang="fr-FR" sz="2800" dirty="0" err="1" smtClean="0">
                <a:solidFill>
                  <a:srgbClr val="008000"/>
                </a:solidFill>
              </a:rPr>
              <a:t>His</a:t>
            </a:r>
            <a:r>
              <a:rPr lang="fr-FR" sz="2800" dirty="0">
                <a:solidFill>
                  <a:srgbClr val="008000"/>
                </a:solidFill>
              </a:rPr>
              <a:t> </a:t>
            </a:r>
            <a:r>
              <a:rPr lang="fr-FR" sz="2800" dirty="0" smtClean="0">
                <a:solidFill>
                  <a:srgbClr val="008000"/>
                </a:solidFill>
              </a:rPr>
              <a:t>(aussi appelé incisure cardiale)</a:t>
            </a:r>
          </a:p>
          <a:p>
            <a:r>
              <a:rPr lang="fr-FR" sz="2800" dirty="0" smtClean="0"/>
              <a:t>B.  Le sphincter supérieur de l’</a:t>
            </a:r>
            <a:r>
              <a:rPr lang="fr-FR" sz="2800" dirty="0" err="1" smtClean="0"/>
              <a:t>eosophage</a:t>
            </a:r>
            <a:endParaRPr lang="fr-FR" sz="2800" dirty="0" smtClean="0"/>
          </a:p>
          <a:p>
            <a:r>
              <a:rPr lang="fr-FR" sz="2800" dirty="0" smtClean="0"/>
              <a:t>C. Le pylore</a:t>
            </a:r>
          </a:p>
          <a:p>
            <a:r>
              <a:rPr lang="fr-FR" sz="2800" dirty="0" smtClean="0"/>
              <a:t>D. La position intra-abdominale de l’estomac</a:t>
            </a:r>
          </a:p>
          <a:p>
            <a:r>
              <a:rPr lang="fr-FR" sz="2800" dirty="0" smtClean="0"/>
              <a:t>E. Tous les items sont faux</a:t>
            </a:r>
          </a:p>
        </p:txBody>
      </p:sp>
    </p:spTree>
    <p:extLst>
      <p:ext uri="{BB962C8B-B14F-4D97-AF65-F5344CB8AC3E}">
        <p14:creationId xmlns:p14="http://schemas.microsoft.com/office/powerpoint/2010/main" val="28984440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800" b="1" dirty="0" smtClean="0"/>
              <a:t>QCM 3 Quels éléments font parti du système anti-reflux de l’estomac : </a:t>
            </a:r>
          </a:p>
          <a:p>
            <a:r>
              <a:rPr lang="fr-FR" sz="2800" dirty="0" smtClean="0">
                <a:solidFill>
                  <a:srgbClr val="008000"/>
                </a:solidFill>
              </a:rPr>
              <a:t>A. L’angle de </a:t>
            </a:r>
            <a:r>
              <a:rPr lang="fr-FR" sz="2800" dirty="0" err="1" smtClean="0">
                <a:solidFill>
                  <a:srgbClr val="008000"/>
                </a:solidFill>
              </a:rPr>
              <a:t>His</a:t>
            </a:r>
            <a:r>
              <a:rPr lang="fr-FR" sz="2800" dirty="0">
                <a:solidFill>
                  <a:srgbClr val="008000"/>
                </a:solidFill>
              </a:rPr>
              <a:t> </a:t>
            </a:r>
            <a:r>
              <a:rPr lang="fr-FR" sz="2800" dirty="0" smtClean="0">
                <a:solidFill>
                  <a:srgbClr val="008000"/>
                </a:solidFill>
              </a:rPr>
              <a:t>(aussi appelé incisure cardiale)</a:t>
            </a:r>
          </a:p>
          <a:p>
            <a:r>
              <a:rPr lang="fr-FR" sz="2800" dirty="0" smtClean="0">
                <a:solidFill>
                  <a:srgbClr val="FF0000"/>
                </a:solidFill>
              </a:rPr>
              <a:t>B.  Le sphincter supérieur de l’</a:t>
            </a:r>
            <a:r>
              <a:rPr lang="fr-FR" sz="2800" dirty="0" err="1" smtClean="0">
                <a:solidFill>
                  <a:srgbClr val="FF0000"/>
                </a:solidFill>
              </a:rPr>
              <a:t>eosophage</a:t>
            </a:r>
            <a:endParaRPr lang="fr-FR" sz="2800" dirty="0" smtClean="0">
              <a:solidFill>
                <a:srgbClr val="FF0000"/>
              </a:solidFill>
            </a:endParaRPr>
          </a:p>
          <a:p>
            <a:r>
              <a:rPr lang="fr-FR" sz="2800" dirty="0" smtClean="0"/>
              <a:t>C. Le pylore</a:t>
            </a:r>
          </a:p>
          <a:p>
            <a:r>
              <a:rPr lang="fr-FR" sz="2800" dirty="0" smtClean="0"/>
              <a:t>D. La position intra-abdominale de l’estomac</a:t>
            </a:r>
          </a:p>
          <a:p>
            <a:r>
              <a:rPr lang="fr-FR" sz="2800" dirty="0" smtClean="0"/>
              <a:t>E. Tous les items sont faux</a:t>
            </a:r>
          </a:p>
        </p:txBody>
      </p:sp>
    </p:spTree>
    <p:extLst>
      <p:ext uri="{BB962C8B-B14F-4D97-AF65-F5344CB8AC3E}">
        <p14:creationId xmlns:p14="http://schemas.microsoft.com/office/powerpoint/2010/main" val="32980839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800" b="1" dirty="0" smtClean="0"/>
              <a:t>QCM 3 Quels éléments font parti du système anti-reflux de l’estomac : </a:t>
            </a:r>
          </a:p>
          <a:p>
            <a:r>
              <a:rPr lang="fr-FR" sz="2800" dirty="0" smtClean="0">
                <a:solidFill>
                  <a:srgbClr val="008000"/>
                </a:solidFill>
              </a:rPr>
              <a:t>A. L’angle de </a:t>
            </a:r>
            <a:r>
              <a:rPr lang="fr-FR" sz="2800" dirty="0" err="1" smtClean="0">
                <a:solidFill>
                  <a:srgbClr val="008000"/>
                </a:solidFill>
              </a:rPr>
              <a:t>His</a:t>
            </a:r>
            <a:r>
              <a:rPr lang="fr-FR" sz="2800" dirty="0">
                <a:solidFill>
                  <a:srgbClr val="008000"/>
                </a:solidFill>
              </a:rPr>
              <a:t> </a:t>
            </a:r>
            <a:r>
              <a:rPr lang="fr-FR" sz="2800" dirty="0" smtClean="0">
                <a:solidFill>
                  <a:srgbClr val="008000"/>
                </a:solidFill>
              </a:rPr>
              <a:t>(aussi appelé incisure cardiale)</a:t>
            </a:r>
          </a:p>
          <a:p>
            <a:r>
              <a:rPr lang="fr-FR" sz="2800" dirty="0" smtClean="0">
                <a:solidFill>
                  <a:srgbClr val="FF0000"/>
                </a:solidFill>
              </a:rPr>
              <a:t>B.  Le sphincter supérieur de l’</a:t>
            </a:r>
            <a:r>
              <a:rPr lang="fr-FR" sz="2800" dirty="0" err="1" smtClean="0">
                <a:solidFill>
                  <a:srgbClr val="FF0000"/>
                </a:solidFill>
              </a:rPr>
              <a:t>eosophage</a:t>
            </a:r>
            <a:endParaRPr lang="fr-FR" sz="2800" dirty="0" smtClean="0">
              <a:solidFill>
                <a:srgbClr val="FF0000"/>
              </a:solidFill>
            </a:endParaRPr>
          </a:p>
          <a:p>
            <a:r>
              <a:rPr lang="fr-FR" sz="2800" dirty="0" smtClean="0">
                <a:solidFill>
                  <a:srgbClr val="FF0000"/>
                </a:solidFill>
              </a:rPr>
              <a:t>C. Le pylore</a:t>
            </a:r>
          </a:p>
          <a:p>
            <a:r>
              <a:rPr lang="fr-FR" sz="2800" dirty="0" smtClean="0"/>
              <a:t>D. La position intra-abdominale de l’estomac</a:t>
            </a:r>
          </a:p>
          <a:p>
            <a:r>
              <a:rPr lang="fr-FR" sz="2800" dirty="0" smtClean="0"/>
              <a:t>E. Tous les items sont faux</a:t>
            </a:r>
          </a:p>
        </p:txBody>
      </p:sp>
    </p:spTree>
    <p:extLst>
      <p:ext uri="{BB962C8B-B14F-4D97-AF65-F5344CB8AC3E}">
        <p14:creationId xmlns:p14="http://schemas.microsoft.com/office/powerpoint/2010/main" val="38299132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800" b="1" dirty="0" smtClean="0"/>
              <a:t>QCM 3 Quels éléments font parti du système anti-reflux de l’estomac : </a:t>
            </a:r>
          </a:p>
          <a:p>
            <a:r>
              <a:rPr lang="fr-FR" sz="2800" dirty="0" smtClean="0">
                <a:solidFill>
                  <a:srgbClr val="008000"/>
                </a:solidFill>
              </a:rPr>
              <a:t>A. L’angle de </a:t>
            </a:r>
            <a:r>
              <a:rPr lang="fr-FR" sz="2800" dirty="0" err="1" smtClean="0">
                <a:solidFill>
                  <a:srgbClr val="008000"/>
                </a:solidFill>
              </a:rPr>
              <a:t>His</a:t>
            </a:r>
            <a:r>
              <a:rPr lang="fr-FR" sz="2800" dirty="0">
                <a:solidFill>
                  <a:srgbClr val="008000"/>
                </a:solidFill>
              </a:rPr>
              <a:t> </a:t>
            </a:r>
            <a:r>
              <a:rPr lang="fr-FR" sz="2800" dirty="0" smtClean="0">
                <a:solidFill>
                  <a:srgbClr val="008000"/>
                </a:solidFill>
              </a:rPr>
              <a:t>(aussi appelé incisure cardiale)</a:t>
            </a:r>
          </a:p>
          <a:p>
            <a:r>
              <a:rPr lang="fr-FR" sz="2800" dirty="0" smtClean="0">
                <a:solidFill>
                  <a:srgbClr val="FF0000"/>
                </a:solidFill>
              </a:rPr>
              <a:t>B.  Le sphincter supérieur de l’</a:t>
            </a:r>
            <a:r>
              <a:rPr lang="fr-FR" sz="2800" dirty="0" err="1" smtClean="0">
                <a:solidFill>
                  <a:srgbClr val="FF0000"/>
                </a:solidFill>
              </a:rPr>
              <a:t>eosophage</a:t>
            </a:r>
            <a:endParaRPr lang="fr-FR" sz="2800" dirty="0" smtClean="0">
              <a:solidFill>
                <a:srgbClr val="FF0000"/>
              </a:solidFill>
            </a:endParaRPr>
          </a:p>
          <a:p>
            <a:r>
              <a:rPr lang="fr-FR" sz="2800" dirty="0" smtClean="0">
                <a:solidFill>
                  <a:srgbClr val="FF0000"/>
                </a:solidFill>
              </a:rPr>
              <a:t>C. Le pylore</a:t>
            </a:r>
          </a:p>
          <a:p>
            <a:r>
              <a:rPr lang="fr-FR" sz="2800" dirty="0" smtClean="0">
                <a:solidFill>
                  <a:srgbClr val="008000"/>
                </a:solidFill>
              </a:rPr>
              <a:t>D. La position intra-abdominale de l’estomac</a:t>
            </a:r>
          </a:p>
          <a:p>
            <a:r>
              <a:rPr lang="fr-FR" sz="2800" dirty="0" smtClean="0"/>
              <a:t>E. Tous les items sont faux</a:t>
            </a:r>
          </a:p>
        </p:txBody>
      </p:sp>
    </p:spTree>
    <p:extLst>
      <p:ext uri="{BB962C8B-B14F-4D97-AF65-F5344CB8AC3E}">
        <p14:creationId xmlns:p14="http://schemas.microsoft.com/office/powerpoint/2010/main" val="20857818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b="1" dirty="0" smtClean="0"/>
              <a:t>QCM 4 A propos du carrefour </a:t>
            </a:r>
            <a:r>
              <a:rPr lang="fr-FR" b="1" dirty="0" err="1" smtClean="0"/>
              <a:t>bilio</a:t>
            </a:r>
            <a:r>
              <a:rPr lang="fr-FR" b="1" dirty="0" smtClean="0"/>
              <a:t>-pancréatique : </a:t>
            </a:r>
          </a:p>
          <a:p>
            <a:endParaRPr lang="fr-FR" dirty="0" smtClean="0"/>
          </a:p>
          <a:p>
            <a:r>
              <a:rPr lang="fr-FR" dirty="0" smtClean="0"/>
              <a:t>A. La canal cholédoque et le canal pancréatique principal de Wirsung se rejoignent au niveau de l’ampoule hépato-pancréatique de Vater </a:t>
            </a:r>
            <a:endParaRPr lang="fr-FR" dirty="0"/>
          </a:p>
          <a:p>
            <a:r>
              <a:rPr lang="fr-FR" dirty="0" smtClean="0"/>
              <a:t>B. La triade de Charcot est caractéristique du cancer de la tête du pancréas</a:t>
            </a:r>
          </a:p>
          <a:p>
            <a:r>
              <a:rPr lang="fr-FR" dirty="0" smtClean="0"/>
              <a:t>C. La papille majeure se trouve au dessus de la papille mineure</a:t>
            </a:r>
            <a:endParaRPr lang="fr-FR" dirty="0"/>
          </a:p>
          <a:p>
            <a:r>
              <a:rPr lang="fr-FR" dirty="0"/>
              <a:t>D</a:t>
            </a:r>
            <a:r>
              <a:rPr lang="fr-FR" dirty="0" smtClean="0"/>
              <a:t>. Un calcul situé dans le canal cholédoque peut bloquer l’évacuation des sucs pancréatiques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879075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b="1" dirty="0" smtClean="0"/>
              <a:t>QCM 4 A propos du carrefour </a:t>
            </a:r>
            <a:r>
              <a:rPr lang="fr-FR" b="1" dirty="0" err="1" smtClean="0"/>
              <a:t>bilio</a:t>
            </a:r>
            <a:r>
              <a:rPr lang="fr-FR" b="1" dirty="0" smtClean="0"/>
              <a:t>-pancréatique : </a:t>
            </a:r>
          </a:p>
          <a:p>
            <a:endParaRPr lang="fr-FR" dirty="0" smtClean="0"/>
          </a:p>
          <a:p>
            <a:r>
              <a:rPr lang="fr-FR" dirty="0" smtClean="0">
                <a:solidFill>
                  <a:srgbClr val="008000"/>
                </a:solidFill>
              </a:rPr>
              <a:t>A. La canal cholédoque et le canal pancréatique principal de Wirsung se rejoignent au niveau de l’ampoule hépato-pancréatique de Vater </a:t>
            </a:r>
            <a:endParaRPr lang="fr-FR" dirty="0">
              <a:solidFill>
                <a:srgbClr val="008000"/>
              </a:solidFill>
            </a:endParaRPr>
          </a:p>
          <a:p>
            <a:r>
              <a:rPr lang="fr-FR" dirty="0" smtClean="0"/>
              <a:t>B. La triade de Charcot est caractéristique du cancer de la tête du pancréas</a:t>
            </a:r>
          </a:p>
          <a:p>
            <a:r>
              <a:rPr lang="fr-FR" dirty="0" smtClean="0"/>
              <a:t>C. La papille majeure se trouve au dessus de la papille mineure</a:t>
            </a:r>
            <a:endParaRPr lang="fr-FR" dirty="0"/>
          </a:p>
          <a:p>
            <a:r>
              <a:rPr lang="fr-FR" dirty="0"/>
              <a:t>D</a:t>
            </a:r>
            <a:r>
              <a:rPr lang="fr-FR" dirty="0" smtClean="0"/>
              <a:t>. Un calcul situé dans le canal cholédoque peut bloquer l’évacuation des sucs pancréatiques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14833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b="1" dirty="0" smtClean="0"/>
              <a:t>QCM 4 A propos du carrefour </a:t>
            </a:r>
            <a:r>
              <a:rPr lang="fr-FR" b="1" dirty="0" err="1" smtClean="0"/>
              <a:t>bilio</a:t>
            </a:r>
            <a:r>
              <a:rPr lang="fr-FR" b="1" dirty="0" smtClean="0"/>
              <a:t>-pancréatique : </a:t>
            </a:r>
          </a:p>
          <a:p>
            <a:endParaRPr lang="fr-FR" dirty="0" smtClean="0"/>
          </a:p>
          <a:p>
            <a:r>
              <a:rPr lang="fr-FR" dirty="0" smtClean="0">
                <a:solidFill>
                  <a:srgbClr val="008000"/>
                </a:solidFill>
              </a:rPr>
              <a:t>A. La canal cholédoque et le canal pancréatique principal de Wirsung se rejoignent au niveau de l’ampoule hépato-pancréatique de Vater </a:t>
            </a:r>
            <a:endParaRPr lang="fr-FR" dirty="0">
              <a:solidFill>
                <a:srgbClr val="008000"/>
              </a:solidFill>
            </a:endParaRPr>
          </a:p>
          <a:p>
            <a:r>
              <a:rPr lang="fr-FR" dirty="0" smtClean="0">
                <a:solidFill>
                  <a:srgbClr val="FF0000"/>
                </a:solidFill>
              </a:rPr>
              <a:t>B. La triade de Charcot est caractéristique du cancer de la tête du pancréas</a:t>
            </a:r>
          </a:p>
          <a:p>
            <a:r>
              <a:rPr lang="fr-FR" dirty="0" smtClean="0"/>
              <a:t>C. La papille majeure se trouve au dessus de la papille mineure</a:t>
            </a:r>
            <a:endParaRPr lang="fr-FR" dirty="0"/>
          </a:p>
          <a:p>
            <a:r>
              <a:rPr lang="fr-FR" dirty="0"/>
              <a:t>D</a:t>
            </a:r>
            <a:r>
              <a:rPr lang="fr-FR" dirty="0" smtClean="0"/>
              <a:t>. Un calcul situé dans le canal cholédoque peut bloquer l’évacuation des sucs pancréatiques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815727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b="1" dirty="0" smtClean="0"/>
              <a:t>QCM 4 A propos du carrefour </a:t>
            </a:r>
            <a:r>
              <a:rPr lang="fr-FR" b="1" dirty="0" err="1" smtClean="0"/>
              <a:t>bilio</a:t>
            </a:r>
            <a:r>
              <a:rPr lang="fr-FR" b="1" dirty="0" smtClean="0"/>
              <a:t>-pancréatique : </a:t>
            </a:r>
          </a:p>
          <a:p>
            <a:endParaRPr lang="fr-FR" dirty="0" smtClean="0"/>
          </a:p>
          <a:p>
            <a:r>
              <a:rPr lang="fr-FR" dirty="0" smtClean="0">
                <a:solidFill>
                  <a:srgbClr val="008000"/>
                </a:solidFill>
              </a:rPr>
              <a:t>A. La canal cholédoque et le canal pancréatique principal de Wirsung se rejoignent au niveau de l’ampoule hépato-pancréatique de Vater </a:t>
            </a:r>
            <a:endParaRPr lang="fr-FR" dirty="0">
              <a:solidFill>
                <a:srgbClr val="008000"/>
              </a:solidFill>
            </a:endParaRPr>
          </a:p>
          <a:p>
            <a:r>
              <a:rPr lang="fr-FR" dirty="0" smtClean="0">
                <a:solidFill>
                  <a:srgbClr val="FF0000"/>
                </a:solidFill>
              </a:rPr>
              <a:t>B. La triade de Charcot est caractéristique du cancer de la tête du pancréas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C. La papille majeure se trouve au dessus de la papille mineure</a:t>
            </a:r>
            <a:endParaRPr lang="fr-FR" dirty="0">
              <a:solidFill>
                <a:srgbClr val="FF0000"/>
              </a:solidFill>
            </a:endParaRPr>
          </a:p>
          <a:p>
            <a:r>
              <a:rPr lang="fr-FR" dirty="0"/>
              <a:t>D</a:t>
            </a:r>
            <a:r>
              <a:rPr lang="fr-FR" dirty="0" smtClean="0"/>
              <a:t>. Un calcul situé dans le canal cholédoque peut bloquer l’évacuation des sucs pancréatiques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491301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b="1" dirty="0" smtClean="0"/>
              <a:t>QCM 4 A propos du carrefour </a:t>
            </a:r>
            <a:r>
              <a:rPr lang="fr-FR" b="1" dirty="0" err="1" smtClean="0"/>
              <a:t>bilio</a:t>
            </a:r>
            <a:r>
              <a:rPr lang="fr-FR" b="1" dirty="0" smtClean="0"/>
              <a:t>-pancréatique : </a:t>
            </a:r>
          </a:p>
          <a:p>
            <a:endParaRPr lang="fr-FR" dirty="0" smtClean="0"/>
          </a:p>
          <a:p>
            <a:r>
              <a:rPr lang="fr-FR" dirty="0" smtClean="0">
                <a:solidFill>
                  <a:srgbClr val="008000"/>
                </a:solidFill>
              </a:rPr>
              <a:t>A. La canal cholédoque et le canal pancréatique principal de Wirsung se rejoignent au niveau de l’ampoule hépato-pancréatique de Vater </a:t>
            </a:r>
            <a:endParaRPr lang="fr-FR" dirty="0">
              <a:solidFill>
                <a:srgbClr val="008000"/>
              </a:solidFill>
            </a:endParaRPr>
          </a:p>
          <a:p>
            <a:r>
              <a:rPr lang="fr-FR" dirty="0" smtClean="0">
                <a:solidFill>
                  <a:srgbClr val="FF0000"/>
                </a:solidFill>
              </a:rPr>
              <a:t>B. La triade de Charcot est caractéristique du cancer de la tête du pancréas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C. La papille majeure se trouve au dessus de la papille mineure</a:t>
            </a:r>
            <a:endParaRPr lang="fr-FR" dirty="0">
              <a:solidFill>
                <a:srgbClr val="FF0000"/>
              </a:solidFill>
            </a:endParaRPr>
          </a:p>
          <a:p>
            <a:r>
              <a:rPr lang="fr-FR" dirty="0">
                <a:solidFill>
                  <a:srgbClr val="008000"/>
                </a:solidFill>
              </a:rPr>
              <a:t>D</a:t>
            </a:r>
            <a:r>
              <a:rPr lang="fr-FR" dirty="0" smtClean="0">
                <a:solidFill>
                  <a:srgbClr val="008000"/>
                </a:solidFill>
              </a:rPr>
              <a:t>. Un calcul situé dans le canal cholédoque peut bloquer l’évacuation des sucs pancréatiques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399200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sz="3200" b="1" dirty="0" smtClean="0"/>
              <a:t>QCM 5 A propos de l’angle colique gauche : </a:t>
            </a:r>
          </a:p>
          <a:p>
            <a:r>
              <a:rPr lang="fr-FR" sz="3200" dirty="0" smtClean="0"/>
              <a:t>A. Il est dans un plan sagittal</a:t>
            </a:r>
          </a:p>
          <a:p>
            <a:r>
              <a:rPr lang="fr-FR" sz="3200" dirty="0" smtClean="0"/>
              <a:t>B. Il est fixe</a:t>
            </a:r>
          </a:p>
          <a:p>
            <a:r>
              <a:rPr lang="fr-FR" sz="3200" dirty="0" smtClean="0"/>
              <a:t>C. Il est plus haut que l’angle colique droit</a:t>
            </a:r>
          </a:p>
          <a:p>
            <a:r>
              <a:rPr lang="fr-FR" sz="3200" dirty="0" smtClean="0"/>
              <a:t>D. Il se trouve sous le rein gauche</a:t>
            </a:r>
          </a:p>
          <a:p>
            <a:r>
              <a:rPr lang="fr-FR" sz="3200" dirty="0" smtClean="0"/>
              <a:t>E. Tous les items sont faux</a:t>
            </a:r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844776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sz="3200" b="1" dirty="0" smtClean="0"/>
              <a:t>QCM 5 A propos de l’angle colique gauche : </a:t>
            </a:r>
          </a:p>
          <a:p>
            <a:r>
              <a:rPr lang="fr-FR" sz="3200" dirty="0" smtClean="0">
                <a:solidFill>
                  <a:srgbClr val="008000"/>
                </a:solidFill>
              </a:rPr>
              <a:t>A. Il est dans un plan sagittal</a:t>
            </a:r>
          </a:p>
          <a:p>
            <a:r>
              <a:rPr lang="fr-FR" sz="3200" dirty="0" smtClean="0"/>
              <a:t>B. Il est fixe</a:t>
            </a:r>
          </a:p>
          <a:p>
            <a:r>
              <a:rPr lang="fr-FR" sz="3200" dirty="0" smtClean="0"/>
              <a:t>C. Il est plus haut que l’angle colique droit</a:t>
            </a:r>
          </a:p>
          <a:p>
            <a:r>
              <a:rPr lang="fr-FR" sz="3200" dirty="0" smtClean="0"/>
              <a:t>D. Il se trouve sous le rein gauche</a:t>
            </a:r>
          </a:p>
          <a:p>
            <a:r>
              <a:rPr lang="fr-FR" sz="3200" dirty="0" smtClean="0"/>
              <a:t>E. Tous les items sont faux</a:t>
            </a:r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551388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sz="3200" b="1" dirty="0" smtClean="0"/>
              <a:t>QCM 5 A propos de l’angle colique gauche : </a:t>
            </a:r>
          </a:p>
          <a:p>
            <a:r>
              <a:rPr lang="fr-FR" sz="3200" dirty="0" smtClean="0">
                <a:solidFill>
                  <a:srgbClr val="008000"/>
                </a:solidFill>
              </a:rPr>
              <a:t>A. Il est dans un plan sagittal</a:t>
            </a:r>
          </a:p>
          <a:p>
            <a:r>
              <a:rPr lang="fr-FR" sz="3200" dirty="0" smtClean="0">
                <a:solidFill>
                  <a:srgbClr val="008000"/>
                </a:solidFill>
              </a:rPr>
              <a:t>B. Il est fixe</a:t>
            </a:r>
          </a:p>
          <a:p>
            <a:r>
              <a:rPr lang="fr-FR" sz="3200" dirty="0" smtClean="0"/>
              <a:t>C. Il est plus haut que l’angle colique droit</a:t>
            </a:r>
          </a:p>
          <a:p>
            <a:r>
              <a:rPr lang="fr-FR" sz="3200" dirty="0" smtClean="0"/>
              <a:t>D. Il se trouve sous le rein gauche</a:t>
            </a:r>
          </a:p>
          <a:p>
            <a:r>
              <a:rPr lang="fr-FR" sz="3200" dirty="0" smtClean="0"/>
              <a:t>E. Tous les items sont faux</a:t>
            </a:r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304276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sz="3200" b="1" dirty="0" smtClean="0"/>
              <a:t>QCM 5 A propos de l’angle colique gauche : </a:t>
            </a:r>
          </a:p>
          <a:p>
            <a:r>
              <a:rPr lang="fr-FR" sz="3200" dirty="0" smtClean="0">
                <a:solidFill>
                  <a:srgbClr val="008000"/>
                </a:solidFill>
              </a:rPr>
              <a:t>A. Il est dans un plan sagittal</a:t>
            </a:r>
          </a:p>
          <a:p>
            <a:r>
              <a:rPr lang="fr-FR" sz="3200" dirty="0" smtClean="0">
                <a:solidFill>
                  <a:srgbClr val="008000"/>
                </a:solidFill>
              </a:rPr>
              <a:t>B. Il est fixe</a:t>
            </a:r>
          </a:p>
          <a:p>
            <a:r>
              <a:rPr lang="fr-FR" sz="3200" dirty="0" smtClean="0">
                <a:solidFill>
                  <a:srgbClr val="008000"/>
                </a:solidFill>
              </a:rPr>
              <a:t>C. Il est plus haut que l’angle colique droit</a:t>
            </a:r>
          </a:p>
          <a:p>
            <a:r>
              <a:rPr lang="fr-FR" sz="3200" dirty="0" smtClean="0"/>
              <a:t>D. Il se trouve sous le rein gauche</a:t>
            </a:r>
          </a:p>
          <a:p>
            <a:r>
              <a:rPr lang="fr-FR" sz="3200" dirty="0" smtClean="0"/>
              <a:t>E. Tous les items sont faux</a:t>
            </a:r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077888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digestif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sz="3200" b="1" dirty="0" smtClean="0"/>
              <a:t>QCM 5 A propos de l’angle colique gauche : </a:t>
            </a:r>
          </a:p>
          <a:p>
            <a:r>
              <a:rPr lang="fr-FR" sz="3200" dirty="0" smtClean="0">
                <a:solidFill>
                  <a:srgbClr val="008000"/>
                </a:solidFill>
              </a:rPr>
              <a:t>A. Il est dans un plan sagittal</a:t>
            </a:r>
          </a:p>
          <a:p>
            <a:r>
              <a:rPr lang="fr-FR" sz="3200" dirty="0" smtClean="0">
                <a:solidFill>
                  <a:srgbClr val="008000"/>
                </a:solidFill>
              </a:rPr>
              <a:t>B. Il est fixe</a:t>
            </a:r>
          </a:p>
          <a:p>
            <a:r>
              <a:rPr lang="fr-FR" sz="3200" dirty="0" smtClean="0">
                <a:solidFill>
                  <a:srgbClr val="008000"/>
                </a:solidFill>
              </a:rPr>
              <a:t>C. Il est plus haut que l’angle colique droit</a:t>
            </a:r>
          </a:p>
          <a:p>
            <a:r>
              <a:rPr lang="fr-FR" sz="3200" dirty="0" smtClean="0">
                <a:solidFill>
                  <a:srgbClr val="FF0000"/>
                </a:solidFill>
              </a:rPr>
              <a:t>D. Il se trouve sous le rein gauche</a:t>
            </a:r>
          </a:p>
          <a:p>
            <a:r>
              <a:rPr lang="fr-FR" sz="3200" dirty="0" smtClean="0"/>
              <a:t>E. Tous les items sont faux</a:t>
            </a:r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779529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Bon courage les loulous &lt;3</a:t>
            </a:r>
            <a:endParaRPr lang="fr-FR" dirty="0"/>
          </a:p>
        </p:txBody>
      </p:sp>
      <p:pic>
        <p:nvPicPr>
          <p:cNvPr id="6" name="Espace réservé du contenu 5" descr="bonus-generique-totally-spies-10963684gncvh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7" b="280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810270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othicaire">
  <a:themeElements>
    <a:clrScheme name="Apothicaire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othicaire">
      <a:majorFont>
        <a:latin typeface="Book Antiqua"/>
        <a:ea typeface=""/>
        <a:cs typeface=""/>
        <a:font script="Jpan" typeface="ＭＳ Ｐ明朝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othicaire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Apothicaire.thmx</Template>
  <TotalTime>180</TotalTime>
  <Words>1827</Words>
  <Application>Microsoft Macintosh PowerPoint</Application>
  <PresentationFormat>Présentation à l'écran (4:3)</PresentationFormat>
  <Paragraphs>183</Paragraphs>
  <Slides>27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28" baseType="lpstr">
      <vt:lpstr>Apothicaire</vt:lpstr>
      <vt:lpstr>QCMs fin de cours</vt:lpstr>
      <vt:lpstr>Appareil digestif </vt:lpstr>
      <vt:lpstr>Appareil digestif </vt:lpstr>
      <vt:lpstr>Appareil digestif </vt:lpstr>
      <vt:lpstr>Appareil digestif </vt:lpstr>
      <vt:lpstr>Appareil digestif </vt:lpstr>
      <vt:lpstr>Appareil digestif </vt:lpstr>
      <vt:lpstr>Appareil digestif </vt:lpstr>
      <vt:lpstr>Appareil digestif </vt:lpstr>
      <vt:lpstr>Appareil digestif </vt:lpstr>
      <vt:lpstr>Appareil digestif </vt:lpstr>
      <vt:lpstr>Appareil digestif </vt:lpstr>
      <vt:lpstr>Appareil digestif </vt:lpstr>
      <vt:lpstr>Appareil digestif </vt:lpstr>
      <vt:lpstr>Appareil digestif </vt:lpstr>
      <vt:lpstr>Appareil digestif </vt:lpstr>
      <vt:lpstr>Appareil digestif </vt:lpstr>
      <vt:lpstr>Appareil digestif </vt:lpstr>
      <vt:lpstr>Appareil digestif </vt:lpstr>
      <vt:lpstr>Appareil digestif </vt:lpstr>
      <vt:lpstr>Appareil digestif </vt:lpstr>
      <vt:lpstr>Appareil digestif </vt:lpstr>
      <vt:lpstr>Appareil digestif </vt:lpstr>
      <vt:lpstr>Appareil digestif </vt:lpstr>
      <vt:lpstr>Appareil digestif </vt:lpstr>
      <vt:lpstr>Appareil digestif </vt:lpstr>
      <vt:lpstr>Bon courage les loulous &lt;3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QCMs fin de cours</dc:title>
  <dc:creator>Marie KHADIR</dc:creator>
  <cp:lastModifiedBy>Marie KHADIR</cp:lastModifiedBy>
  <cp:revision>9</cp:revision>
  <dcterms:created xsi:type="dcterms:W3CDTF">2015-02-11T07:09:01Z</dcterms:created>
  <dcterms:modified xsi:type="dcterms:W3CDTF">2015-02-11T12:48:23Z</dcterms:modified>
</cp:coreProperties>
</file>