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77" r:id="rId7"/>
    <p:sldId id="278" r:id="rId8"/>
    <p:sldId id="262" r:id="rId9"/>
    <p:sldId id="263" r:id="rId10"/>
    <p:sldId id="264" r:id="rId11"/>
    <p:sldId id="265" r:id="rId12"/>
    <p:sldId id="266" r:id="rId13"/>
    <p:sldId id="267" r:id="rId14"/>
    <p:sldId id="279" r:id="rId15"/>
    <p:sldId id="280" r:id="rId16"/>
    <p:sldId id="26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cha Hassen Khodja" initials="SHK" lastIdx="1" clrIdx="0">
    <p:extLst>
      <p:ext uri="{19B8F6BF-5375-455C-9EA6-DF929625EA0E}">
        <p15:presenceInfo xmlns:p15="http://schemas.microsoft.com/office/powerpoint/2012/main" userId="Sacha Hassen Khodj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30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4B1C73-AB69-4184-968D-C58B9B976C8D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B51D2E-EFF3-40D4-A43D-FA5F215689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5303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B51D2E-EFF3-40D4-A43D-FA5F215689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261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105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507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420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41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570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1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092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213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7364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90108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5352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64950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7573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6053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9920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0587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327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5FADD-6C1F-4AC0-877A-1232D2A03066}" type="datetimeFigureOut">
              <a:rPr lang="fr-FR" smtClean="0"/>
              <a:t>29/12/2019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648A1-0DA8-4577-B968-611E5A0663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67385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1F7245-6025-4C7F-B8AD-01D136001B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fr-FR" sz="5600" dirty="0">
                <a:latin typeface="Century" panose="02040604050505020304" pitchFamily="18" charset="0"/>
              </a:rPr>
              <a:t>Moyens de Stabilité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AB8AC6C-98FF-4999-8A9E-BC317795FB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EE1AE51-E89E-437D-9CC6-02C984B58A38}"/>
              </a:ext>
            </a:extLst>
          </p:cNvPr>
          <p:cNvSpPr txBox="1"/>
          <p:nvPr/>
        </p:nvSpPr>
        <p:spPr>
          <a:xfrm>
            <a:off x="8141546" y="307754"/>
            <a:ext cx="5357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 err="1">
                <a:latin typeface="Century" panose="02040604050505020304" pitchFamily="18" charset="0"/>
              </a:rPr>
              <a:t>Sachacetabulum</a:t>
            </a:r>
            <a:endParaRPr lang="fr-FR" sz="30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70901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93BD77-3EDB-4F80-A743-62EA5CF35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614" y="753533"/>
            <a:ext cx="11255586" cy="2801935"/>
          </a:xfrm>
        </p:spPr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Lame sacro-recto-</a:t>
            </a:r>
            <a:r>
              <a:rPr lang="fr-FR" dirty="0" err="1">
                <a:latin typeface="Century" panose="02040604050505020304" pitchFamily="18" charset="0"/>
              </a:rPr>
              <a:t>génito</a:t>
            </a:r>
            <a:r>
              <a:rPr lang="fr-FR" dirty="0">
                <a:latin typeface="Century" panose="02040604050505020304" pitchFamily="18" charset="0"/>
              </a:rPr>
              <a:t>-pubienne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11EED2-A007-4BC3-9D08-FD9958BCA3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2500" dirty="0">
                <a:latin typeface="Century" panose="02040604050505020304" pitchFamily="18" charset="0"/>
              </a:rPr>
              <a:t>(LSRGP pour les intimes)</a:t>
            </a:r>
          </a:p>
        </p:txBody>
      </p:sp>
    </p:spTree>
    <p:extLst>
      <p:ext uri="{BB962C8B-B14F-4D97-AF65-F5344CB8AC3E}">
        <p14:creationId xmlns:p14="http://schemas.microsoft.com/office/powerpoint/2010/main" val="3111691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96462B-F8BE-4A66-A5B6-7AE7D987D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65ED098-B458-4FDC-AFEB-91E152D9078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Formation </a:t>
            </a:r>
            <a:r>
              <a:rPr lang="fr-FR" dirty="0" err="1">
                <a:latin typeface="Century" panose="02040604050505020304" pitchFamily="18" charset="0"/>
              </a:rPr>
              <a:t>fibro</a:t>
            </a:r>
            <a:r>
              <a:rPr lang="fr-FR" dirty="0">
                <a:latin typeface="Century" panose="02040604050505020304" pitchFamily="18" charset="0"/>
              </a:rPr>
              <a:t>-conjonctive</a:t>
            </a:r>
          </a:p>
          <a:p>
            <a:r>
              <a:rPr lang="fr-FR" dirty="0">
                <a:latin typeface="Century" panose="02040604050505020304" pitchFamily="18" charset="0"/>
              </a:rPr>
              <a:t>Difficile à visualiser mais </a:t>
            </a:r>
            <a:r>
              <a:rPr lang="fr-FR" b="1" dirty="0">
                <a:latin typeface="Century" panose="02040604050505020304" pitchFamily="18" charset="0"/>
              </a:rPr>
              <a:t>palpable </a:t>
            </a:r>
          </a:p>
          <a:p>
            <a:r>
              <a:rPr lang="fr-FR" b="1" dirty="0">
                <a:solidFill>
                  <a:srgbClr val="FF0000"/>
                </a:solidFill>
                <a:latin typeface="Century" panose="02040604050505020304" pitchFamily="18" charset="0"/>
              </a:rPr>
              <a:t>Variable 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rgbClr val="FF0000"/>
                </a:solidFill>
                <a:latin typeface="Century" panose="02040604050505020304" pitchFamily="18" charset="0"/>
              </a:rPr>
              <a:t>Stabilité des organes du PB +++</a:t>
            </a:r>
          </a:p>
          <a:p>
            <a:r>
              <a:rPr lang="fr-FR" dirty="0">
                <a:latin typeface="Century" panose="02040604050505020304" pitchFamily="18" charset="0"/>
              </a:rPr>
              <a:t>Pb de descentes d’organes associés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r>
              <a:rPr lang="fr-FR" dirty="0">
                <a:latin typeface="Century" panose="02040604050505020304" pitchFamily="18" charset="0"/>
              </a:rPr>
              <a:t>Rattache le fascia utérin au pelvis </a:t>
            </a:r>
          </a:p>
          <a:p>
            <a:endParaRPr lang="fr-FR" dirty="0"/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BCC7627B-E0DA-483C-811D-E85BC6FDF6B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710" y="2710579"/>
            <a:ext cx="4476980" cy="2991004"/>
          </a:xfrm>
        </p:spPr>
      </p:pic>
    </p:spTree>
    <p:extLst>
      <p:ext uri="{BB962C8B-B14F-4D97-AF65-F5344CB8AC3E}">
        <p14:creationId xmlns:p14="http://schemas.microsoft.com/office/powerpoint/2010/main" val="3220672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966252-01B0-4375-9937-AA6F9A457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Situation, composition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F9B6511-07D8-4754-892A-DB38CB74B9A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fr-FR" b="1" dirty="0">
                <a:solidFill>
                  <a:srgbClr val="FF0000"/>
                </a:solidFill>
                <a:latin typeface="Century" panose="02040604050505020304" pitchFamily="18" charset="0"/>
              </a:rPr>
              <a:t>Repose sur le fascia supérieur du LA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r>
              <a:rPr lang="fr-FR" dirty="0">
                <a:latin typeface="Century" panose="02040604050505020304" pitchFamily="18" charset="0"/>
              </a:rPr>
              <a:t>Fibres nerveuses du SNV </a:t>
            </a:r>
          </a:p>
          <a:p>
            <a:r>
              <a:rPr lang="fr-FR" dirty="0">
                <a:latin typeface="Century" panose="02040604050505020304" pitchFamily="18" charset="0"/>
              </a:rPr>
              <a:t>Composant le PHI </a:t>
            </a:r>
          </a:p>
          <a:p>
            <a:r>
              <a:rPr lang="fr-FR" dirty="0">
                <a:latin typeface="Century" panose="02040604050505020304" pitchFamily="18" charset="0"/>
              </a:rPr>
              <a:t>Artères issues de l’a. hypogastrique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r>
              <a:rPr lang="fr-FR" dirty="0">
                <a:latin typeface="Century" panose="02040604050505020304" pitchFamily="18" charset="0"/>
              </a:rPr>
              <a:t>Les vaisseaux + les nerfs </a:t>
            </a:r>
          </a:p>
          <a:p>
            <a:r>
              <a:rPr lang="fr-FR" dirty="0">
                <a:latin typeface="Century" panose="02040604050505020304" pitchFamily="18" charset="0"/>
              </a:rPr>
              <a:t>Sous-tendent fibres collagéniques et musculaires lisses </a:t>
            </a:r>
          </a:p>
        </p:txBody>
      </p:sp>
      <p:pic>
        <p:nvPicPr>
          <p:cNvPr id="6" name="Espace réservé du contenu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4148E9AA-F261-4FC9-A828-67F4C71AEDB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2" r="16970"/>
          <a:stretch/>
        </p:blipFill>
        <p:spPr>
          <a:xfrm>
            <a:off x="7200900" y="2088502"/>
            <a:ext cx="3858491" cy="4005125"/>
          </a:xfrm>
        </p:spPr>
      </p:pic>
    </p:spTree>
    <p:extLst>
      <p:ext uri="{BB962C8B-B14F-4D97-AF65-F5344CB8AC3E}">
        <p14:creationId xmlns:p14="http://schemas.microsoft.com/office/powerpoint/2010/main" val="36822072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958574-C372-4D1B-8106-0CD47347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Anatomie de la LSRGP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1B7B0DC-0B31-4A30-A8F5-D354A19A5A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5800" y="2096349"/>
            <a:ext cx="5334000" cy="402412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fr-FR" sz="2100" b="1" dirty="0">
                <a:solidFill>
                  <a:schemeClr val="accent2"/>
                </a:solidFill>
                <a:latin typeface="Century" panose="02040604050505020304" pitchFamily="18" charset="0"/>
              </a:rPr>
              <a:t>Aileron antérieur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100" dirty="0">
                <a:latin typeface="Century" panose="02040604050505020304" pitchFamily="18" charset="0"/>
              </a:rPr>
              <a:t>Ligament </a:t>
            </a:r>
            <a:r>
              <a:rPr lang="fr-FR" sz="2100" dirty="0" err="1">
                <a:latin typeface="Century" panose="02040604050505020304" pitchFamily="18" charset="0"/>
              </a:rPr>
              <a:t>utéro-vésical</a:t>
            </a:r>
            <a:r>
              <a:rPr lang="fr-FR" sz="2100" dirty="0">
                <a:latin typeface="Century" panose="02040604050505020304" pitchFamily="18" charset="0"/>
              </a:rPr>
              <a:t>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100" dirty="0">
                <a:latin typeface="Century" panose="02040604050505020304" pitchFamily="18" charset="0"/>
              </a:rPr>
              <a:t>Ligament vésico-pubien </a:t>
            </a:r>
          </a:p>
          <a:p>
            <a:pPr marL="0" indent="0" algn="ctr">
              <a:buNone/>
            </a:pPr>
            <a:r>
              <a:rPr lang="fr-FR" sz="2100" b="1" dirty="0">
                <a:solidFill>
                  <a:schemeClr val="accent2"/>
                </a:solidFill>
                <a:latin typeface="Century" panose="02040604050505020304" pitchFamily="18" charset="0"/>
              </a:rPr>
              <a:t>Aileron latéral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100" dirty="0">
                <a:latin typeface="Century" panose="02040604050505020304" pitchFamily="18" charset="0"/>
              </a:rPr>
              <a:t>Ligament cardinal de l’utérus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100" dirty="0">
                <a:latin typeface="Century" panose="02040604050505020304" pitchFamily="18" charset="0"/>
              </a:rPr>
              <a:t>Base du ligament large </a:t>
            </a:r>
          </a:p>
          <a:p>
            <a:pPr marL="0" indent="0" algn="ctr">
              <a:buNone/>
            </a:pPr>
            <a:r>
              <a:rPr lang="fr-FR" sz="2100" b="1" dirty="0">
                <a:solidFill>
                  <a:schemeClr val="accent2"/>
                </a:solidFill>
                <a:latin typeface="Century" panose="02040604050505020304" pitchFamily="18" charset="0"/>
              </a:rPr>
              <a:t>Aileron postérieur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100" dirty="0">
                <a:latin typeface="Century" panose="02040604050505020304" pitchFamily="18" charset="0"/>
              </a:rPr>
              <a:t>Ligament recto-utérin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100" dirty="0">
                <a:latin typeface="Century" panose="02040604050505020304" pitchFamily="18" charset="0"/>
              </a:rPr>
              <a:t>Ligament recto-sacré</a:t>
            </a: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0231B167-1CCA-4E07-935A-61A828D095C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9" r="18052"/>
          <a:stretch/>
        </p:blipFill>
        <p:spPr>
          <a:xfrm>
            <a:off x="6737674" y="2194559"/>
            <a:ext cx="4768526" cy="3836340"/>
          </a:xfrm>
        </p:spPr>
      </p:pic>
    </p:spTree>
    <p:extLst>
      <p:ext uri="{BB962C8B-B14F-4D97-AF65-F5344CB8AC3E}">
        <p14:creationId xmlns:p14="http://schemas.microsoft.com/office/powerpoint/2010/main" val="60477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DE La </a:t>
            </a:r>
            <a:r>
              <a:rPr lang="fr-FR" sz="4800" dirty="0" err="1">
                <a:solidFill>
                  <a:schemeClr val="accent1"/>
                </a:solidFill>
                <a:latin typeface="Century" panose="02040604050505020304" pitchFamily="18" charset="0"/>
              </a:rPr>
              <a:t>lsrgp</a:t>
            </a:r>
            <a:endParaRPr lang="fr-FR" sz="4800" dirty="0">
              <a:solidFill>
                <a:schemeClr val="accent1"/>
              </a:solidFill>
              <a:latin typeface="Century" panose="02040604050505020304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2300" dirty="0">
                <a:latin typeface="Century" panose="02040604050505020304" pitchFamily="18" charset="0"/>
              </a:rPr>
              <a:t>A) La LSRGP correspond à une condensation de fibres collagéniques et musculaires lisses autour d’éléments vasculaires (issus des vaisseaux hypogastriques) et nerveux (du PHI)</a:t>
            </a:r>
          </a:p>
          <a:p>
            <a:pPr marL="0" indent="0">
              <a:buNone/>
            </a:pPr>
            <a:r>
              <a:rPr lang="fr-FR" sz="2300" dirty="0">
                <a:latin typeface="Century" panose="02040604050505020304" pitchFamily="18" charset="0"/>
              </a:rPr>
              <a:t>B) L’anatomie de la LSRGP est constante, puisque cette lame est facilement individualisable </a:t>
            </a:r>
          </a:p>
          <a:p>
            <a:pPr marL="0" indent="0">
              <a:buNone/>
            </a:pPr>
            <a:r>
              <a:rPr lang="fr-FR" sz="2300" dirty="0">
                <a:latin typeface="Century" panose="02040604050505020304" pitchFamily="18" charset="0"/>
              </a:rPr>
              <a:t>C) L’aileron antérieur de la LSRGP relie l’utérus au pubis et est composé de deux ligaments : utéro-rectal et </a:t>
            </a:r>
            <a:r>
              <a:rPr lang="fr-FR" sz="2300" dirty="0" err="1">
                <a:latin typeface="Century" panose="02040604050505020304" pitchFamily="18" charset="0"/>
              </a:rPr>
              <a:t>utéro-vésical</a:t>
            </a:r>
            <a:endParaRPr lang="en-US" sz="23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en-US" sz="2300" dirty="0">
                <a:latin typeface="Century" panose="02040604050505020304" pitchFamily="18" charset="0"/>
              </a:rPr>
              <a:t>D) </a:t>
            </a:r>
            <a:r>
              <a:rPr lang="en-US" sz="2300" dirty="0" err="1">
                <a:latin typeface="Century" panose="02040604050505020304" pitchFamily="18" charset="0"/>
              </a:rPr>
              <a:t>L’aileron</a:t>
            </a:r>
            <a:r>
              <a:rPr lang="en-US" sz="2300" dirty="0">
                <a:latin typeface="Century" panose="02040604050505020304" pitchFamily="18" charset="0"/>
              </a:rPr>
              <a:t> lateral de la LSRGP correspond au ligament cardinal, qui </a:t>
            </a:r>
            <a:r>
              <a:rPr lang="en-US" sz="2300" dirty="0" err="1">
                <a:latin typeface="Century" panose="02040604050505020304" pitchFamily="18" charset="0"/>
              </a:rPr>
              <a:t>constitue</a:t>
            </a:r>
            <a:r>
              <a:rPr lang="en-US" sz="2300" dirty="0">
                <a:latin typeface="Century" panose="02040604050505020304" pitchFamily="18" charset="0"/>
              </a:rPr>
              <a:t> la base du ligament large </a:t>
            </a:r>
          </a:p>
          <a:p>
            <a:pPr marL="0" indent="0">
              <a:buNone/>
            </a:pPr>
            <a:r>
              <a:rPr lang="fr-FR" sz="2300" dirty="0">
                <a:latin typeface="Century" panose="02040604050505020304" pitchFamily="18" charset="0"/>
              </a:rPr>
              <a:t>E) </a:t>
            </a:r>
            <a:r>
              <a:rPr lang="en-US" sz="2300" dirty="0">
                <a:latin typeface="Century" panose="02040604050505020304" pitchFamily="18" charset="0"/>
              </a:rPr>
              <a:t>Les propositions A, B, C et D </a:t>
            </a:r>
            <a:r>
              <a:rPr lang="en-US" sz="2300" dirty="0" err="1">
                <a:latin typeface="Century" panose="02040604050505020304" pitchFamily="18" charset="0"/>
              </a:rPr>
              <a:t>sont</a:t>
            </a:r>
            <a:r>
              <a:rPr lang="en-US" sz="2300" dirty="0">
                <a:latin typeface="Century" panose="02040604050505020304" pitchFamily="18" charset="0"/>
              </a:rPr>
              <a:t> </a:t>
            </a:r>
            <a:r>
              <a:rPr lang="en-US" sz="2300" dirty="0" err="1">
                <a:latin typeface="Century" panose="02040604050505020304" pitchFamily="18" charset="0"/>
              </a:rPr>
              <a:t>fausses</a:t>
            </a:r>
            <a:endParaRPr lang="fr-FR" sz="23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1173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DE La </a:t>
            </a:r>
            <a:r>
              <a:rPr lang="fr-FR" sz="4800" dirty="0" err="1">
                <a:solidFill>
                  <a:schemeClr val="accent1"/>
                </a:solidFill>
                <a:latin typeface="Century" panose="02040604050505020304" pitchFamily="18" charset="0"/>
              </a:rPr>
              <a:t>lsrgp</a:t>
            </a:r>
            <a:endParaRPr lang="fr-FR" sz="4800" dirty="0">
              <a:solidFill>
                <a:schemeClr val="accent1"/>
              </a:solidFill>
              <a:latin typeface="Century" panose="02040604050505020304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2000" b="1" dirty="0">
                <a:latin typeface="Century" panose="02040604050505020304" pitchFamily="18" charset="0"/>
              </a:rPr>
              <a:t>A) La LSRGP correspond à une condensation de fibres collagéniques et musculaires lisses autour d’éléments vasculaires (issus des vaisseaux hypogastriques) et nerveux (du PHI)</a:t>
            </a: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B) L’anatomie de la LSRGP est </a:t>
            </a:r>
            <a:r>
              <a:rPr lang="fr-FR" sz="2000" strike="sngStrike" dirty="0">
                <a:latin typeface="Century" panose="02040604050505020304" pitchFamily="18" charset="0"/>
              </a:rPr>
              <a:t>constante</a:t>
            </a:r>
            <a:r>
              <a:rPr lang="fr-FR" sz="2000" dirty="0">
                <a:latin typeface="Century" panose="02040604050505020304" pitchFamily="18" charset="0"/>
              </a:rPr>
              <a:t>, puisque cette lame est </a:t>
            </a:r>
            <a:r>
              <a:rPr lang="fr-FR" sz="2000" strike="sngStrike" dirty="0">
                <a:latin typeface="Century" panose="02040604050505020304" pitchFamily="18" charset="0"/>
              </a:rPr>
              <a:t>facilement individualisable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anatomie inconstante, difficilement individualisable mais palpable</a:t>
            </a:r>
            <a:r>
              <a:rPr lang="fr-FR" sz="2000" b="1" strike="sngStrike" dirty="0">
                <a:solidFill>
                  <a:srgbClr val="FF0000"/>
                </a:solidFill>
                <a:latin typeface="Century" panose="02040604050505020304" pitchFamily="18" charset="0"/>
              </a:rPr>
              <a:t> </a:t>
            </a: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C) L’aileron antérieur de la LSRGP relie l’utérus au pubis et est composé de deux ligaments : </a:t>
            </a:r>
            <a:r>
              <a:rPr lang="fr-FR" sz="2000" strike="sngStrike" dirty="0">
                <a:latin typeface="Century" panose="02040604050505020304" pitchFamily="18" charset="0"/>
              </a:rPr>
              <a:t>utéro-rectal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pubo-vésical</a:t>
            </a:r>
            <a:r>
              <a:rPr lang="fr-FR" sz="2000" dirty="0">
                <a:latin typeface="Century" panose="02040604050505020304" pitchFamily="18" charset="0"/>
              </a:rPr>
              <a:t> et </a:t>
            </a:r>
            <a:r>
              <a:rPr lang="fr-FR" sz="2000" dirty="0" err="1">
                <a:latin typeface="Century" panose="02040604050505020304" pitchFamily="18" charset="0"/>
              </a:rPr>
              <a:t>utéro-vésical</a:t>
            </a:r>
            <a:endParaRPr lang="en-US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Century" panose="02040604050505020304" pitchFamily="18" charset="0"/>
              </a:rPr>
              <a:t>D) </a:t>
            </a:r>
            <a:r>
              <a:rPr lang="en-US" sz="2000" b="1" dirty="0" err="1">
                <a:latin typeface="Century" panose="02040604050505020304" pitchFamily="18" charset="0"/>
              </a:rPr>
              <a:t>L’aileron</a:t>
            </a:r>
            <a:r>
              <a:rPr lang="en-US" sz="2000" b="1" dirty="0">
                <a:latin typeface="Century" panose="02040604050505020304" pitchFamily="18" charset="0"/>
              </a:rPr>
              <a:t> lateral de la LSRGP correspond au ligament cardinal, qui </a:t>
            </a:r>
            <a:r>
              <a:rPr lang="en-US" sz="2000" b="1" dirty="0" err="1">
                <a:latin typeface="Century" panose="02040604050505020304" pitchFamily="18" charset="0"/>
              </a:rPr>
              <a:t>constitue</a:t>
            </a:r>
            <a:r>
              <a:rPr lang="en-US" sz="2000" b="1" dirty="0">
                <a:latin typeface="Century" panose="02040604050505020304" pitchFamily="18" charset="0"/>
              </a:rPr>
              <a:t> la base du ligament large </a:t>
            </a: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E) </a:t>
            </a:r>
            <a:r>
              <a:rPr lang="en-US" sz="2000" dirty="0">
                <a:latin typeface="Century" panose="02040604050505020304" pitchFamily="18" charset="0"/>
              </a:rPr>
              <a:t>Les propositions A, B, C et D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fausses</a:t>
            </a:r>
            <a:endParaRPr lang="fr-FR" sz="2000" dirty="0">
              <a:latin typeface="Century" panose="02040604050505020304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470577C-58DB-436C-ACF8-893012E94DCA}"/>
              </a:ext>
            </a:extLst>
          </p:cNvPr>
          <p:cNvSpPr txBox="1"/>
          <p:nvPr/>
        </p:nvSpPr>
        <p:spPr>
          <a:xfrm>
            <a:off x="9055946" y="5407427"/>
            <a:ext cx="4077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: AD</a:t>
            </a:r>
          </a:p>
        </p:txBody>
      </p:sp>
    </p:spTree>
    <p:extLst>
      <p:ext uri="{BB962C8B-B14F-4D97-AF65-F5344CB8AC3E}">
        <p14:creationId xmlns:p14="http://schemas.microsoft.com/office/powerpoint/2010/main" val="23495063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93BD77-3EDB-4F80-A743-62EA5CF35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Ligament large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11EED2-A007-4BC3-9D08-FD9958BCA3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857313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41C42F-C0A8-4B03-BC8D-6019ED385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82D656-05C0-47C7-ADC9-1CD4388AF9F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Déformations péritonéales autour de l’utérus </a:t>
            </a:r>
          </a:p>
          <a:p>
            <a:r>
              <a:rPr lang="fr-FR" b="1" dirty="0">
                <a:latin typeface="Century" panose="02040604050505020304" pitchFamily="18" charset="0"/>
              </a:rPr>
              <a:t>Stabilité flaccide </a:t>
            </a:r>
            <a:r>
              <a:rPr lang="fr-FR" dirty="0">
                <a:latin typeface="Century" panose="02040604050505020304" pitchFamily="18" charset="0"/>
              </a:rPr>
              <a:t>aux organes du PB 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rgbClr val="FF0000"/>
                </a:solidFill>
                <a:latin typeface="Century" panose="02040604050505020304" pitchFamily="18" charset="0"/>
              </a:rPr>
              <a:t>Recouvre en partie le corps de l’utérus (pas en latéral +++)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r>
              <a:rPr lang="fr-FR" dirty="0">
                <a:latin typeface="Century" panose="02040604050505020304" pitchFamily="18" charset="0"/>
              </a:rPr>
              <a:t>En médial du </a:t>
            </a:r>
            <a:r>
              <a:rPr lang="fr-FR" dirty="0" err="1">
                <a:latin typeface="Century" panose="02040604050505020304" pitchFamily="18" charset="0"/>
              </a:rPr>
              <a:t>lig</a:t>
            </a:r>
            <a:r>
              <a:rPr lang="fr-FR" dirty="0">
                <a:latin typeface="Century" panose="02040604050505020304" pitchFamily="18" charset="0"/>
              </a:rPr>
              <a:t>. </a:t>
            </a:r>
            <a:r>
              <a:rPr lang="fr-FR" dirty="0" err="1">
                <a:latin typeface="Century" panose="02040604050505020304" pitchFamily="18" charset="0"/>
              </a:rPr>
              <a:t>Utéro-sacré</a:t>
            </a:r>
            <a:r>
              <a:rPr lang="fr-FR" dirty="0">
                <a:latin typeface="Century" panose="02040604050505020304" pitchFamily="18" charset="0"/>
              </a:rPr>
              <a:t> = cul-de-sac de Douglas </a:t>
            </a:r>
          </a:p>
          <a:p>
            <a:r>
              <a:rPr lang="fr-FR" dirty="0">
                <a:latin typeface="Century" panose="02040604050505020304" pitchFamily="18" charset="0"/>
              </a:rPr>
              <a:t>Péritonite = cri de Douglas ++</a:t>
            </a: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554A9946-2383-4F4E-80D9-3822C5F0234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763" y="2456566"/>
            <a:ext cx="5308873" cy="3499030"/>
          </a:xfrm>
        </p:spPr>
      </p:pic>
    </p:spTree>
    <p:extLst>
      <p:ext uri="{BB962C8B-B14F-4D97-AF65-F5344CB8AC3E}">
        <p14:creationId xmlns:p14="http://schemas.microsoft.com/office/powerpoint/2010/main" val="11817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A1BF10-D96B-426D-A39E-37F5B2B27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Structure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E9279D-4FC0-49D3-BDA3-FB4728FB67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b="1" dirty="0">
                <a:latin typeface="Century" panose="02040604050505020304" pitchFamily="18" charset="0"/>
              </a:rPr>
              <a:t>« Fantôme à trois bras »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accent2"/>
                </a:solidFill>
                <a:latin typeface="Century" panose="02040604050505020304" pitchFamily="18" charset="0"/>
              </a:rPr>
              <a:t>Ligne de réflexion utérine (médiale) </a:t>
            </a:r>
          </a:p>
          <a:p>
            <a:r>
              <a:rPr lang="fr-FR" dirty="0">
                <a:latin typeface="Century" panose="02040604050505020304" pitchFamily="18" charset="0"/>
              </a:rPr>
              <a:t>Trifoliée </a:t>
            </a:r>
          </a:p>
          <a:p>
            <a:r>
              <a:rPr lang="fr-FR" dirty="0">
                <a:latin typeface="Century" panose="02040604050505020304" pitchFamily="18" charset="0"/>
              </a:rPr>
              <a:t>Trois ailerons</a:t>
            </a:r>
          </a:p>
          <a:p>
            <a:pPr marL="0" indent="0">
              <a:buNone/>
            </a:pPr>
            <a:endParaRPr lang="fr-FR" dirty="0">
              <a:latin typeface="Century" panose="02040604050505020304" pitchFamily="18" charset="0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chemeClr val="accent2"/>
                </a:solidFill>
                <a:latin typeface="Century" panose="02040604050505020304" pitchFamily="18" charset="0"/>
              </a:rPr>
              <a:t>Ligne de réflexion pariétale (latérale)</a:t>
            </a:r>
          </a:p>
          <a:p>
            <a:r>
              <a:rPr lang="fr-FR" dirty="0">
                <a:latin typeface="Century" panose="02040604050505020304" pitchFamily="18" charset="0"/>
              </a:rPr>
              <a:t>Bifoliée </a:t>
            </a:r>
          </a:p>
          <a:p>
            <a:r>
              <a:rPr lang="fr-FR" dirty="0">
                <a:latin typeface="Century" panose="02040604050505020304" pitchFamily="18" charset="0"/>
              </a:rPr>
              <a:t>Deux ailerons</a:t>
            </a:r>
          </a:p>
        </p:txBody>
      </p:sp>
      <p:pic>
        <p:nvPicPr>
          <p:cNvPr id="6" name="Espace réservé du contenu 5" descr="Une image contenant personne, herbe, extérieur, enfant&#10;&#10;Description générée automatiquement">
            <a:extLst>
              <a:ext uri="{FF2B5EF4-FFF2-40B4-BE49-F238E27FC236}">
                <a16:creationId xmlns:a16="http://schemas.microsoft.com/office/drawing/2014/main" id="{CB0CEA19-B7CA-441E-8C6B-E4DAAC6B35F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05831"/>
            <a:ext cx="5334000" cy="4000500"/>
          </a:xfrm>
        </p:spPr>
      </p:pic>
    </p:spTree>
    <p:extLst>
      <p:ext uri="{BB962C8B-B14F-4D97-AF65-F5344CB8AC3E}">
        <p14:creationId xmlns:p14="http://schemas.microsoft.com/office/powerpoint/2010/main" val="34105340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094FFE-7CD6-4972-B0FE-7E5CAF26B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7813" y="764373"/>
            <a:ext cx="9528387" cy="1293028"/>
          </a:xfrm>
        </p:spPr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Ligne de réflexion utérine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84EBC0-A60B-41CE-82E6-AE9AB2E3C0D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FR" b="1" dirty="0">
                <a:solidFill>
                  <a:schemeClr val="accent2"/>
                </a:solidFill>
                <a:latin typeface="Century" panose="02040604050505020304" pitchFamily="18" charset="0"/>
              </a:rPr>
              <a:t>Forme de trèfle à trois feuilles </a:t>
            </a:r>
          </a:p>
          <a:p>
            <a:pPr marL="0" indent="0">
              <a:buNone/>
            </a:pPr>
            <a:endParaRPr lang="fr-FR" dirty="0">
              <a:solidFill>
                <a:schemeClr val="accent2"/>
              </a:solidFill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</a:rPr>
              <a:t>1. Aileron antérieur 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	 L</a:t>
            </a:r>
            <a:r>
              <a:rPr lang="fr-FR" dirty="0">
                <a:latin typeface="Century" panose="02040604050505020304" pitchFamily="18" charset="0"/>
              </a:rPr>
              <a:t>igament rond 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</a:rPr>
              <a:t>2. Aileron moyen « </a:t>
            </a:r>
            <a:r>
              <a:rPr lang="fr-FR" dirty="0" err="1">
                <a:latin typeface="Century" panose="02040604050505020304" pitchFamily="18" charset="0"/>
              </a:rPr>
              <a:t>mésosalpinx</a:t>
            </a:r>
            <a:r>
              <a:rPr lang="fr-FR" dirty="0">
                <a:latin typeface="Century" panose="02040604050505020304" pitchFamily="18" charset="0"/>
              </a:rPr>
              <a:t> »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	 Oviducte/Trompe utérine</a:t>
            </a:r>
          </a:p>
          <a:p>
            <a:pPr marL="0" indent="0">
              <a:buNone/>
            </a:pPr>
            <a:endParaRPr lang="fr-FR" dirty="0">
              <a:latin typeface="Century" panose="02040604050505020304" pitchFamily="18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</a:rPr>
              <a:t>3. Aileron postérieur « mésovarium »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	 Ligament utéro-ovarien</a:t>
            </a:r>
            <a:endParaRPr lang="fr-FR" dirty="0">
              <a:latin typeface="Century" panose="02040604050505020304" pitchFamily="18" charset="0"/>
            </a:endParaRP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8D8F681A-E889-4F9A-8A07-3FCEEEE69FF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114" y="2193925"/>
            <a:ext cx="3560171" cy="4024313"/>
          </a:xfrm>
        </p:spPr>
      </p:pic>
    </p:spTree>
    <p:extLst>
      <p:ext uri="{BB962C8B-B14F-4D97-AF65-F5344CB8AC3E}">
        <p14:creationId xmlns:p14="http://schemas.microsoft.com/office/powerpoint/2010/main" val="21737760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9D384E-9EED-4A32-BE75-0F74066A3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1333" y="764373"/>
            <a:ext cx="9304867" cy="1293028"/>
          </a:xfrm>
        </p:spPr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Ligne de réflexion utérine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56F643F-70CD-4027-B2BD-E3954082454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fr-FR" b="1" dirty="0">
                <a:solidFill>
                  <a:schemeClr val="accent2"/>
                </a:solidFill>
                <a:latin typeface="Century" panose="02040604050505020304" pitchFamily="18" charset="0"/>
              </a:rPr>
              <a:t>Formation triangulaire sur la partie latérale du corps utérin 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r>
              <a:rPr lang="fr-FR" dirty="0">
                <a:latin typeface="Century" panose="02040604050505020304" pitchFamily="18" charset="0"/>
              </a:rPr>
              <a:t>Zone supérieure = des ailerons </a:t>
            </a:r>
          </a:p>
          <a:p>
            <a:endParaRPr lang="fr-FR" dirty="0">
              <a:latin typeface="Century" panose="02040604050505020304" pitchFamily="18" charset="0"/>
            </a:endParaRPr>
          </a:p>
          <a:p>
            <a:r>
              <a:rPr lang="fr-FR" dirty="0">
                <a:latin typeface="Century" panose="02040604050505020304" pitchFamily="18" charset="0"/>
              </a:rPr>
              <a:t>Zone moyenne = mésomètre 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	 Effilée </a:t>
            </a:r>
          </a:p>
          <a:p>
            <a:pPr marL="0" indent="0">
              <a:buNone/>
            </a:pPr>
            <a:endParaRPr lang="fr-FR" dirty="0">
              <a:latin typeface="Century" panose="02040604050505020304" pitchFamily="18" charset="0"/>
              <a:sym typeface="Wingdings" panose="05000000000000000000" pitchFamily="2" charset="2"/>
            </a:endParaRPr>
          </a:p>
          <a:p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Zone inférieure = paramètre 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	 Large 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	 Base de la LSRGP  </a:t>
            </a:r>
            <a:endParaRPr lang="fr-FR" dirty="0">
              <a:latin typeface="Century" panose="02040604050505020304" pitchFamily="18" charset="0"/>
            </a:endParaRPr>
          </a:p>
        </p:txBody>
      </p:sp>
      <p:pic>
        <p:nvPicPr>
          <p:cNvPr id="10" name="Espace réservé du contenu 9" descr="Une image contenant extérieur, femme, debout, posant&#10;&#10;Description générée automatiquement">
            <a:extLst>
              <a:ext uri="{FF2B5EF4-FFF2-40B4-BE49-F238E27FC236}">
                <a16:creationId xmlns:a16="http://schemas.microsoft.com/office/drawing/2014/main" id="{EC6F3077-86AC-4250-8FF9-AFD986CE2DB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05831"/>
            <a:ext cx="5334000" cy="4000500"/>
          </a:xfrm>
        </p:spPr>
      </p:pic>
    </p:spTree>
    <p:extLst>
      <p:ext uri="{BB962C8B-B14F-4D97-AF65-F5344CB8AC3E}">
        <p14:creationId xmlns:p14="http://schemas.microsoft.com/office/powerpoint/2010/main" val="3542096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8C2131-A062-46B7-A279-1AD6EA933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3387" y="764373"/>
            <a:ext cx="10232813" cy="1293028"/>
          </a:xfrm>
        </p:spPr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Ligne de réflexion pariétale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CEB8341-6475-4DF9-A210-01383DB5DFC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fr-FR" b="1" dirty="0">
                <a:solidFill>
                  <a:schemeClr val="accent2"/>
                </a:solidFill>
                <a:latin typeface="Century" panose="02040604050505020304" pitchFamily="18" charset="0"/>
              </a:rPr>
              <a:t>Bifoliée (perte du </a:t>
            </a:r>
            <a:r>
              <a:rPr lang="fr-FR" b="1" dirty="0" err="1">
                <a:solidFill>
                  <a:schemeClr val="accent2"/>
                </a:solidFill>
                <a:latin typeface="Century" panose="02040604050505020304" pitchFamily="18" charset="0"/>
              </a:rPr>
              <a:t>mésosalpinx</a:t>
            </a:r>
            <a:r>
              <a:rPr lang="fr-FR" b="1" dirty="0">
                <a:solidFill>
                  <a:schemeClr val="accent2"/>
                </a:solidFill>
                <a:latin typeface="Century" panose="02040604050505020304" pitchFamily="18" charset="0"/>
              </a:rPr>
              <a:t>)</a:t>
            </a:r>
          </a:p>
          <a:p>
            <a:pPr marL="0" indent="0">
              <a:buNone/>
            </a:pPr>
            <a:endParaRPr lang="fr-FR" dirty="0">
              <a:latin typeface="Century" panose="02040604050505020304" pitchFamily="18" charset="0"/>
            </a:endParaRPr>
          </a:p>
          <a:p>
            <a:pPr marL="457200" indent="-457200">
              <a:buAutoNum type="arabicPeriod"/>
            </a:pPr>
            <a:r>
              <a:rPr lang="fr-FR" dirty="0">
                <a:latin typeface="Century" panose="02040604050505020304" pitchFamily="18" charset="0"/>
              </a:rPr>
              <a:t>Foliole antérieure 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	 Ligament rond </a:t>
            </a:r>
          </a:p>
          <a:p>
            <a:pPr marL="0" indent="0">
              <a:buNone/>
            </a:pPr>
            <a:endParaRPr lang="fr-FR" dirty="0">
              <a:latin typeface="Century" panose="02040604050505020304" pitchFamily="18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2. Foliole postérieure </a:t>
            </a:r>
          </a:p>
          <a:p>
            <a:pPr marL="0" indent="0">
              <a:buNone/>
            </a:pPr>
            <a:r>
              <a:rPr lang="fr-FR" dirty="0">
                <a:latin typeface="Century" panose="02040604050505020304" pitchFamily="18" charset="0"/>
                <a:sym typeface="Wingdings" panose="05000000000000000000" pitchFamily="2" charset="2"/>
              </a:rPr>
              <a:t>	 Ligament lombo-ovarien </a:t>
            </a:r>
          </a:p>
          <a:p>
            <a:pPr marL="0" indent="0">
              <a:buNone/>
            </a:pPr>
            <a:endParaRPr lang="fr-FR" dirty="0">
              <a:latin typeface="Century" panose="02040604050505020304" pitchFamily="18" charset="0"/>
              <a:sym typeface="Wingdings" panose="05000000000000000000" pitchFamily="2" charset="2"/>
            </a:endParaRPr>
          </a:p>
          <a:p>
            <a:pPr marL="0" indent="0" algn="ctr">
              <a:buNone/>
            </a:pPr>
            <a:r>
              <a:rPr lang="fr-FR" b="1" dirty="0">
                <a:solidFill>
                  <a:srgbClr val="FF0000"/>
                </a:solidFill>
                <a:latin typeface="Century" panose="02040604050505020304" pitchFamily="18" charset="0"/>
                <a:sym typeface="Wingdings" panose="05000000000000000000" pitchFamily="2" charset="2"/>
              </a:rPr>
              <a:t>Oviducte + </a:t>
            </a:r>
            <a:r>
              <a:rPr lang="fr-FR" b="1" dirty="0" err="1">
                <a:solidFill>
                  <a:srgbClr val="FF0000"/>
                </a:solidFill>
                <a:latin typeface="Century" panose="02040604050505020304" pitchFamily="18" charset="0"/>
                <a:sym typeface="Wingdings" panose="05000000000000000000" pitchFamily="2" charset="2"/>
              </a:rPr>
              <a:t>lig</a:t>
            </a:r>
            <a:r>
              <a:rPr lang="fr-FR" b="1" dirty="0">
                <a:solidFill>
                  <a:srgbClr val="FF0000"/>
                </a:solidFill>
                <a:latin typeface="Century" panose="02040604050505020304" pitchFamily="18" charset="0"/>
                <a:sym typeface="Wingdings" panose="05000000000000000000" pitchFamily="2" charset="2"/>
              </a:rPr>
              <a:t>. utéro-ovarien n’ont pas de rapports avec la paroi  </a:t>
            </a:r>
          </a:p>
        </p:txBody>
      </p:sp>
      <p:pic>
        <p:nvPicPr>
          <p:cNvPr id="6" name="Espace réservé du contenu 5" descr="Une image contenant extérieur, herbe, bâtiment, assis&#10;&#10;Description générée automatiquement">
            <a:extLst>
              <a:ext uri="{FF2B5EF4-FFF2-40B4-BE49-F238E27FC236}">
                <a16:creationId xmlns:a16="http://schemas.microsoft.com/office/drawing/2014/main" id="{D18C3F4A-9534-4CFF-A59C-56829978665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209298"/>
            <a:ext cx="5334000" cy="3993566"/>
          </a:xfrm>
        </p:spPr>
      </p:pic>
    </p:spTree>
    <p:extLst>
      <p:ext uri="{BB962C8B-B14F-4D97-AF65-F5344CB8AC3E}">
        <p14:creationId xmlns:p14="http://schemas.microsoft.com/office/powerpoint/2010/main" val="22863845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5055" y="764373"/>
            <a:ext cx="9511145" cy="1293028"/>
          </a:xfrm>
        </p:spPr>
        <p:txBody>
          <a:bodyPr>
            <a:normAutofit fontScale="90000"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Du ligament large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A) Il confère une stabilité fiable aux organes du petit bassin </a:t>
            </a: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B) La ligne de réflexion utérine est trifoliée ; ses ailerons sont sous-tendus par : le ligament utéro-ovarien (antérieur) ; le ligament rond (supérieur) ; l’oviducte (postérieur)</a:t>
            </a: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C) La ligne de réflexion pariétale, bifoliée, est aussi appelée ligne de réflexion médiale</a:t>
            </a:r>
            <a:endParaRPr lang="en-US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Century" panose="02040604050505020304" pitchFamily="18" charset="0"/>
              </a:rPr>
              <a:t>D) On ne </a:t>
            </a:r>
            <a:r>
              <a:rPr lang="en-US" sz="2000" dirty="0" err="1">
                <a:latin typeface="Century" panose="02040604050505020304" pitchFamily="18" charset="0"/>
              </a:rPr>
              <a:t>retrouve</a:t>
            </a:r>
            <a:r>
              <a:rPr lang="en-US" sz="2000" dirty="0">
                <a:latin typeface="Century" panose="02040604050505020304" pitchFamily="18" charset="0"/>
              </a:rPr>
              <a:t> que deux ailerons sur la </a:t>
            </a:r>
            <a:r>
              <a:rPr lang="en-US" sz="2000" dirty="0" err="1">
                <a:latin typeface="Century" panose="02040604050505020304" pitchFamily="18" charset="0"/>
              </a:rPr>
              <a:t>ligne</a:t>
            </a:r>
            <a:r>
              <a:rPr lang="en-US" sz="2000" dirty="0">
                <a:latin typeface="Century" panose="02040604050505020304" pitchFamily="18" charset="0"/>
              </a:rPr>
              <a:t> de </a:t>
            </a:r>
            <a:r>
              <a:rPr lang="en-US" sz="2000" dirty="0" err="1">
                <a:latin typeface="Century" panose="02040604050505020304" pitchFamily="18" charset="0"/>
              </a:rPr>
              <a:t>réflexion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pariétale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parce</a:t>
            </a:r>
            <a:r>
              <a:rPr lang="en-US" sz="2000" dirty="0">
                <a:latin typeface="Century" panose="02040604050505020304" pitchFamily="18" charset="0"/>
              </a:rPr>
              <a:t> que le ligament </a:t>
            </a:r>
            <a:r>
              <a:rPr lang="en-US" sz="2000" dirty="0" err="1">
                <a:latin typeface="Century" panose="02040604050505020304" pitchFamily="18" charset="0"/>
              </a:rPr>
              <a:t>rond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n’a</a:t>
            </a:r>
            <a:r>
              <a:rPr lang="en-US" sz="2000" dirty="0">
                <a:latin typeface="Century" panose="02040604050505020304" pitchFamily="18" charset="0"/>
              </a:rPr>
              <a:t> pas de rapport avec la </a:t>
            </a:r>
            <a:r>
              <a:rPr lang="en-US" sz="2000" dirty="0" err="1">
                <a:latin typeface="Century" panose="02040604050505020304" pitchFamily="18" charset="0"/>
              </a:rPr>
              <a:t>paroi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E) </a:t>
            </a:r>
            <a:r>
              <a:rPr lang="en-US" sz="2000" dirty="0">
                <a:latin typeface="Century" panose="02040604050505020304" pitchFamily="18" charset="0"/>
              </a:rPr>
              <a:t>Les propositions A, B, C et D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fausses</a:t>
            </a:r>
            <a:endParaRPr lang="fr-FR" sz="20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3643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5055" y="764373"/>
            <a:ext cx="9511145" cy="1293028"/>
          </a:xfrm>
        </p:spPr>
        <p:txBody>
          <a:bodyPr>
            <a:normAutofit fontScale="90000"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Du ligament large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2000" dirty="0"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A) Il confère une stabilité </a:t>
            </a:r>
            <a:r>
              <a:rPr lang="fr-FR" sz="2000" strike="sngStrike" dirty="0">
                <a:latin typeface="Century" panose="02040604050505020304" pitchFamily="18" charset="0"/>
              </a:rPr>
              <a:t>fiable</a:t>
            </a:r>
            <a:r>
              <a:rPr lang="fr-FR" sz="2000" dirty="0">
                <a:latin typeface="Century" panose="02040604050505020304" pitchFamily="18" charset="0"/>
              </a:rPr>
              <a:t> flaccide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(donc quasi nulle) </a:t>
            </a:r>
            <a:r>
              <a:rPr lang="fr-FR" sz="2000" dirty="0">
                <a:latin typeface="Century" panose="02040604050505020304" pitchFamily="18" charset="0"/>
              </a:rPr>
              <a:t>aux organes du petit bassin </a:t>
            </a: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B) La ligne de réflexion utérine est trifoliée ; ses ailerons sont sous-tendus par : le ligament utéro-ovarien (</a:t>
            </a:r>
            <a:r>
              <a:rPr lang="fr-FR" sz="2000" strike="sngStrike" dirty="0">
                <a:latin typeface="Century" panose="02040604050505020304" pitchFamily="18" charset="0"/>
              </a:rPr>
              <a:t>antérieur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postérieur</a:t>
            </a:r>
            <a:r>
              <a:rPr lang="fr-FR" sz="2000" dirty="0">
                <a:latin typeface="Century" panose="02040604050505020304" pitchFamily="18" charset="0"/>
              </a:rPr>
              <a:t>) ; le ligament rond (</a:t>
            </a:r>
            <a:r>
              <a:rPr lang="fr-FR" sz="2000" strike="sngStrike" dirty="0">
                <a:latin typeface="Century" panose="02040604050505020304" pitchFamily="18" charset="0"/>
              </a:rPr>
              <a:t>supérieur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antérieur</a:t>
            </a:r>
            <a:r>
              <a:rPr lang="fr-FR" sz="2000" dirty="0">
                <a:latin typeface="Century" panose="02040604050505020304" pitchFamily="18" charset="0"/>
              </a:rPr>
              <a:t>) ; l’oviducte (</a:t>
            </a:r>
            <a:r>
              <a:rPr lang="fr-FR" sz="2000" strike="sngStrike" dirty="0">
                <a:latin typeface="Century" panose="02040604050505020304" pitchFamily="18" charset="0"/>
              </a:rPr>
              <a:t>postérieur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supérieur</a:t>
            </a:r>
            <a:r>
              <a:rPr lang="fr-FR" sz="2000" dirty="0">
                <a:latin typeface="Century" panose="02040604050505020304" pitchFamily="18" charset="0"/>
              </a:rPr>
              <a:t>)</a:t>
            </a:r>
          </a:p>
          <a:p>
            <a:pPr marL="0" indent="0">
              <a:buNone/>
            </a:pPr>
            <a:r>
              <a:rPr lang="fr-FR" sz="2000" dirty="0">
                <a:latin typeface="Century" panose="02040604050505020304" pitchFamily="18" charset="0"/>
              </a:rPr>
              <a:t>C) La ligne de réflexion pariétale, bifoliée, est aussi appelée ligne de réflexion </a:t>
            </a:r>
            <a:r>
              <a:rPr lang="fr-FR" sz="2000" strike="sngStrike" dirty="0">
                <a:latin typeface="Century" panose="02040604050505020304" pitchFamily="18" charset="0"/>
              </a:rPr>
              <a:t>médiale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latérale</a:t>
            </a:r>
            <a:endParaRPr lang="en-US" sz="20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pPr marL="0" indent="0">
              <a:buNone/>
            </a:pPr>
            <a:r>
              <a:rPr lang="en-US" sz="2000" dirty="0">
                <a:latin typeface="Century" panose="02040604050505020304" pitchFamily="18" charset="0"/>
              </a:rPr>
              <a:t>D) On ne </a:t>
            </a:r>
            <a:r>
              <a:rPr lang="en-US" sz="2000" dirty="0" err="1">
                <a:latin typeface="Century" panose="02040604050505020304" pitchFamily="18" charset="0"/>
              </a:rPr>
              <a:t>retrouve</a:t>
            </a:r>
            <a:r>
              <a:rPr lang="en-US" sz="2000" dirty="0">
                <a:latin typeface="Century" panose="02040604050505020304" pitchFamily="18" charset="0"/>
              </a:rPr>
              <a:t> que deux ailerons sur la </a:t>
            </a:r>
            <a:r>
              <a:rPr lang="en-US" sz="2000" dirty="0" err="1">
                <a:latin typeface="Century" panose="02040604050505020304" pitchFamily="18" charset="0"/>
              </a:rPr>
              <a:t>ligne</a:t>
            </a:r>
            <a:r>
              <a:rPr lang="en-US" sz="2000" dirty="0">
                <a:latin typeface="Century" panose="02040604050505020304" pitchFamily="18" charset="0"/>
              </a:rPr>
              <a:t> de </a:t>
            </a:r>
            <a:r>
              <a:rPr lang="en-US" sz="2000" dirty="0" err="1">
                <a:latin typeface="Century" panose="02040604050505020304" pitchFamily="18" charset="0"/>
              </a:rPr>
              <a:t>réflexion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pariétale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strike="sngStrike" dirty="0" err="1">
                <a:latin typeface="Century" panose="02040604050505020304" pitchFamily="18" charset="0"/>
              </a:rPr>
              <a:t>parce</a:t>
            </a:r>
            <a:r>
              <a:rPr lang="en-US" sz="2000" strike="sngStrike" dirty="0">
                <a:latin typeface="Century" panose="02040604050505020304" pitchFamily="18" charset="0"/>
              </a:rPr>
              <a:t> que le ligament </a:t>
            </a:r>
            <a:r>
              <a:rPr lang="en-US" sz="2000" strike="sngStrike" dirty="0" err="1">
                <a:latin typeface="Century" panose="02040604050505020304" pitchFamily="18" charset="0"/>
              </a:rPr>
              <a:t>rond</a:t>
            </a:r>
            <a:r>
              <a:rPr lang="en-US" sz="2000" strike="sngStrike" dirty="0">
                <a:latin typeface="Century" panose="02040604050505020304" pitchFamily="18" charset="0"/>
              </a:rPr>
              <a:t> </a:t>
            </a:r>
            <a:r>
              <a:rPr lang="en-US" sz="2000" strike="sngStrike" dirty="0" err="1">
                <a:latin typeface="Century" panose="02040604050505020304" pitchFamily="18" charset="0"/>
              </a:rPr>
              <a:t>n’a</a:t>
            </a:r>
            <a:r>
              <a:rPr lang="en-US" sz="2000" strike="sngStrike" dirty="0">
                <a:latin typeface="Century" panose="02040604050505020304" pitchFamily="18" charset="0"/>
              </a:rPr>
              <a:t> pas de rapport avec la </a:t>
            </a:r>
            <a:r>
              <a:rPr lang="en-US" sz="2000" strike="sngStrike" dirty="0" err="1">
                <a:latin typeface="Century" panose="02040604050505020304" pitchFamily="18" charset="0"/>
              </a:rPr>
              <a:t>paroi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c’est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l’oviducte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et le ligament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utéro-ovarien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qui ne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sont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pas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en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rapport avec la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paroi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</a:t>
            </a:r>
            <a:r>
              <a:rPr lang="en-US" sz="2000" b="1" strike="sngStrike" dirty="0">
                <a:solidFill>
                  <a:srgbClr val="FF0000"/>
                </a:solidFill>
                <a:latin typeface="Century" panose="02040604050505020304" pitchFamily="18" charset="0"/>
              </a:rPr>
              <a:t> </a:t>
            </a:r>
          </a:p>
          <a:p>
            <a:pPr marL="0" indent="0">
              <a:buNone/>
            </a:pPr>
            <a:r>
              <a:rPr lang="fr-FR" sz="2000" b="1" dirty="0">
                <a:latin typeface="Century" panose="02040604050505020304" pitchFamily="18" charset="0"/>
              </a:rPr>
              <a:t>E) </a:t>
            </a:r>
            <a:r>
              <a:rPr lang="en-US" sz="2000" b="1" dirty="0">
                <a:latin typeface="Century" panose="02040604050505020304" pitchFamily="18" charset="0"/>
              </a:rPr>
              <a:t>Les propositions A, B, C et D </a:t>
            </a:r>
            <a:r>
              <a:rPr lang="en-US" sz="2000" b="1" dirty="0" err="1">
                <a:latin typeface="Century" panose="02040604050505020304" pitchFamily="18" charset="0"/>
              </a:rPr>
              <a:t>sont</a:t>
            </a:r>
            <a:r>
              <a:rPr lang="en-US" sz="2000" b="1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latin typeface="Century" panose="02040604050505020304" pitchFamily="18" charset="0"/>
              </a:rPr>
              <a:t>fausses</a:t>
            </a:r>
            <a:endParaRPr lang="fr-FR" sz="2000" b="1" dirty="0">
              <a:latin typeface="Century" panose="02040604050505020304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7E0311A-DBDA-477D-8C2D-213D852C0202}"/>
              </a:ext>
            </a:extLst>
          </p:cNvPr>
          <p:cNvSpPr txBox="1"/>
          <p:nvPr/>
        </p:nvSpPr>
        <p:spPr>
          <a:xfrm>
            <a:off x="9055946" y="5407427"/>
            <a:ext cx="4077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: E</a:t>
            </a:r>
          </a:p>
        </p:txBody>
      </p:sp>
    </p:spTree>
    <p:extLst>
      <p:ext uri="{BB962C8B-B14F-4D97-AF65-F5344CB8AC3E}">
        <p14:creationId xmlns:p14="http://schemas.microsoft.com/office/powerpoint/2010/main" val="16077935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A67BC6-BD99-4947-AE08-F488EE266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5600" y="764373"/>
            <a:ext cx="9880600" cy="1293028"/>
          </a:xfrm>
        </p:spPr>
        <p:txBody>
          <a:bodyPr/>
          <a:lstStyle/>
          <a:p>
            <a:r>
              <a:rPr lang="fr-FR" dirty="0">
                <a:latin typeface="Century" panose="02040604050505020304" pitchFamily="18" charset="0"/>
              </a:rPr>
              <a:t>Récap – Moyens de stabilité +++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70AC2A-4438-4F4D-B460-9EB63B1377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fr-FR" sz="2400" b="1" dirty="0">
                <a:solidFill>
                  <a:schemeClr val="accent2"/>
                </a:solidFill>
                <a:latin typeface="Century" panose="02040604050505020304" pitchFamily="18" charset="0"/>
              </a:rPr>
              <a:t>Le ligament large </a:t>
            </a:r>
          </a:p>
          <a:p>
            <a:pPr marL="0" indent="0">
              <a:buNone/>
            </a:pPr>
            <a:r>
              <a:rPr lang="fr-FR" sz="2400" dirty="0">
                <a:latin typeface="Century" panose="02040604050505020304" pitchFamily="18" charset="0"/>
                <a:sym typeface="Wingdings" panose="05000000000000000000" pitchFamily="2" charset="2"/>
              </a:rPr>
              <a:t>	 Apporte une stabilité flaccide </a:t>
            </a:r>
          </a:p>
          <a:p>
            <a:pPr marL="0" indent="0">
              <a:buNone/>
            </a:pPr>
            <a:r>
              <a:rPr lang="fr-FR" sz="2400" dirty="0">
                <a:latin typeface="Century" panose="02040604050505020304" pitchFamily="18" charset="0"/>
                <a:sym typeface="Wingdings" panose="05000000000000000000" pitchFamily="2" charset="2"/>
              </a:rPr>
              <a:t>	 (donc aucune stabilité viable)</a:t>
            </a:r>
          </a:p>
          <a:p>
            <a:pPr marL="0" indent="0">
              <a:buNone/>
            </a:pPr>
            <a:endParaRPr lang="fr-FR" sz="2400" dirty="0">
              <a:latin typeface="Century" panose="02040604050505020304" pitchFamily="18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sz="2400" b="1" dirty="0">
                <a:solidFill>
                  <a:schemeClr val="accent1"/>
                </a:solidFill>
                <a:latin typeface="Century" panose="02040604050505020304" pitchFamily="18" charset="0"/>
                <a:sym typeface="Wingdings" panose="05000000000000000000" pitchFamily="2" charset="2"/>
              </a:rPr>
              <a:t>2. Le ligament cardinal (aileron latéral de la LSRGP) </a:t>
            </a:r>
          </a:p>
          <a:p>
            <a:pPr marL="0" indent="0">
              <a:buNone/>
            </a:pPr>
            <a:r>
              <a:rPr lang="fr-FR" sz="2400" dirty="0">
                <a:latin typeface="Century" panose="02040604050505020304" pitchFamily="18" charset="0"/>
                <a:sym typeface="Wingdings" panose="05000000000000000000" pitchFamily="2" charset="2"/>
              </a:rPr>
              <a:t>	 Stabilité fiable +++ des organes du PB </a:t>
            </a:r>
          </a:p>
          <a:p>
            <a:pPr marL="0" indent="0">
              <a:buNone/>
            </a:pPr>
            <a:endParaRPr lang="fr-FR" sz="2400" dirty="0">
              <a:latin typeface="Century" panose="02040604050505020304" pitchFamily="18" charset="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sz="2400" b="1" dirty="0">
                <a:solidFill>
                  <a:schemeClr val="accent3"/>
                </a:solidFill>
                <a:latin typeface="Century" panose="02040604050505020304" pitchFamily="18" charset="0"/>
                <a:sym typeface="Wingdings" panose="05000000000000000000" pitchFamily="2" charset="2"/>
              </a:rPr>
              <a:t>3. Ligament rond (des cornes utérines aux grandes lèvres) </a:t>
            </a:r>
          </a:p>
          <a:p>
            <a:pPr marL="0" indent="0">
              <a:buNone/>
            </a:pPr>
            <a:r>
              <a:rPr lang="fr-FR" sz="2400" dirty="0">
                <a:latin typeface="Century" panose="02040604050505020304" pitchFamily="18" charset="0"/>
                <a:sym typeface="Wingdings" panose="05000000000000000000" pitchFamily="2" charset="2"/>
              </a:rPr>
              <a:t>	 Stabilité de l’utérus   </a:t>
            </a:r>
            <a:endParaRPr lang="fr-FR" sz="24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236170"/>
      </p:ext>
    </p:extLst>
  </p:cSld>
  <p:clrMapOvr>
    <a:masterClrMapping/>
  </p:clrMapOvr>
</p:sld>
</file>

<file path=ppt/theme/theme1.xml><?xml version="1.0" encoding="utf-8"?>
<a:theme xmlns:a="http://schemas.openxmlformats.org/drawingml/2006/main" name="Traînée de condensation">
  <a:themeElements>
    <a:clrScheme name="Traînée de condensatio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aînée de condensatio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înée de condensatio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Traînée de condensation</Template>
  <TotalTime>51</TotalTime>
  <Words>802</Words>
  <Application>Microsoft Office PowerPoint</Application>
  <PresentationFormat>Grand écran</PresentationFormat>
  <Paragraphs>124</Paragraphs>
  <Slides>16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Century</vt:lpstr>
      <vt:lpstr>Century Gothic</vt:lpstr>
      <vt:lpstr>Wingdings</vt:lpstr>
      <vt:lpstr>Traînée de condensation</vt:lpstr>
      <vt:lpstr>Moyens de Stabilité</vt:lpstr>
      <vt:lpstr>Lame sacro-recto-génito-pubienne</vt:lpstr>
      <vt:lpstr>Introduction</vt:lpstr>
      <vt:lpstr>Situation, composition</vt:lpstr>
      <vt:lpstr>Anatomie de la LSRGP</vt:lpstr>
      <vt:lpstr>A propos DE La lsrgp</vt:lpstr>
      <vt:lpstr>A propos DE La lsrgp</vt:lpstr>
      <vt:lpstr>Ligament large</vt:lpstr>
      <vt:lpstr>Introduction</vt:lpstr>
      <vt:lpstr>Structure</vt:lpstr>
      <vt:lpstr>Ligne de réflexion utérine</vt:lpstr>
      <vt:lpstr>Ligne de réflexion utérine</vt:lpstr>
      <vt:lpstr>Ligne de réflexion pariétale</vt:lpstr>
      <vt:lpstr>A propos Du ligament large</vt:lpstr>
      <vt:lpstr>A propos Du ligament large</vt:lpstr>
      <vt:lpstr>Récap – Moyens de stabilité +++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Moyens de Stabilité</dc:title>
  <dc:creator>Sacha Hassen Khodja</dc:creator>
  <cp:lastModifiedBy>Sacha H-k</cp:lastModifiedBy>
  <cp:revision>9</cp:revision>
  <dcterms:created xsi:type="dcterms:W3CDTF">2019-12-03T14:34:50Z</dcterms:created>
  <dcterms:modified xsi:type="dcterms:W3CDTF">2019-12-29T09:52:54Z</dcterms:modified>
</cp:coreProperties>
</file>