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83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57C9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561" autoAdjust="0"/>
    <p:restoredTop sz="94660"/>
  </p:normalViewPr>
  <p:slideViewPr>
    <p:cSldViewPr snapToGrid="0">
      <p:cViewPr varScale="1">
        <p:scale>
          <a:sx n="75" d="100"/>
          <a:sy n="75" d="100"/>
        </p:scale>
        <p:origin x="17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31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293327" y="618779"/>
            <a:ext cx="9944515" cy="2628003"/>
          </a:xfrm>
        </p:spPr>
        <p:txBody>
          <a:bodyPr>
            <a:normAutofit/>
          </a:bodyPr>
          <a:lstStyle/>
          <a:p>
            <a:pPr algn="ctr"/>
            <a:r>
              <a:rPr lang="fr-FR" sz="7200" b="1" dirty="0"/>
              <a:t>INTRODUCTION AU METABOLISME LIPIDIQUE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889" y="3602332"/>
            <a:ext cx="2438740" cy="2438740"/>
          </a:xfrm>
          <a:prstGeom prst="rect">
            <a:avLst/>
          </a:prstGeom>
        </p:spPr>
      </p:pic>
      <p:pic>
        <p:nvPicPr>
          <p:cNvPr id="1026" name="Picture 2" descr="Résultat de recherche d'images pour &quot;lipide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319" y="3729405"/>
            <a:ext cx="4934475" cy="249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61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800" b="1" u="sng" dirty="0"/>
              <a:t>INTRODUCTION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b="1" u="sng" dirty="0">
                <a:solidFill>
                  <a:srgbClr val="FF33CC"/>
                </a:solidFill>
              </a:rPr>
              <a:t>Définition des lipides </a:t>
            </a:r>
            <a:r>
              <a:rPr lang="fr-FR" u="sng" dirty="0">
                <a:solidFill>
                  <a:srgbClr val="FF33CC"/>
                </a:solidFill>
              </a:rPr>
              <a:t>:</a:t>
            </a:r>
          </a:p>
          <a:p>
            <a:r>
              <a:rPr lang="fr-FR" dirty="0"/>
              <a:t>Hautement</a:t>
            </a:r>
            <a:r>
              <a:rPr lang="fr-FR" b="1" dirty="0"/>
              <a:t> </a:t>
            </a:r>
            <a:r>
              <a:rPr lang="fr-FR" b="1" u="sng" dirty="0"/>
              <a:t>énergétiques</a:t>
            </a:r>
            <a:r>
              <a:rPr lang="fr-FR" b="1" dirty="0"/>
              <a:t>             </a:t>
            </a:r>
            <a:r>
              <a:rPr lang="fr-FR" dirty="0"/>
              <a:t>provient de la </a:t>
            </a:r>
            <a:r>
              <a:rPr lang="fr-FR" b="1" dirty="0"/>
              <a:t>chaine aliphatique</a:t>
            </a:r>
            <a:endParaRPr lang="fr-FR" dirty="0"/>
          </a:p>
          <a:p>
            <a:pPr lvl="0"/>
            <a:r>
              <a:rPr lang="fr-FR" dirty="0"/>
              <a:t>Dégradées que par </a:t>
            </a:r>
            <a:r>
              <a:rPr lang="fr-FR" b="1" dirty="0"/>
              <a:t>oxydation</a:t>
            </a:r>
            <a:endParaRPr lang="fr-FR" dirty="0"/>
          </a:p>
          <a:p>
            <a:r>
              <a:rPr lang="fr-FR" b="1" dirty="0"/>
              <a:t>Hydrophobes </a:t>
            </a:r>
            <a:r>
              <a:rPr lang="fr-FR" dirty="0"/>
              <a:t>-&gt; espace de stockage réduit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611757" y="3114260"/>
            <a:ext cx="808382" cy="13253"/>
          </a:xfrm>
          <a:prstGeom prst="straightConnector1">
            <a:avLst/>
          </a:prstGeom>
          <a:ln>
            <a:solidFill>
              <a:schemeClr val="tx1">
                <a:lumMod val="95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466089" y="4837094"/>
            <a:ext cx="95813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2800" b="1" dirty="0">
                <a:solidFill>
                  <a:srgbClr val="FF33CC"/>
                </a:solidFill>
              </a:rPr>
              <a:t>Ils représentent le plus de </a:t>
            </a:r>
            <a:r>
              <a:rPr lang="fr-FR" sz="2800" b="1" u="sng" dirty="0">
                <a:solidFill>
                  <a:srgbClr val="FF33CC"/>
                </a:solidFill>
              </a:rPr>
              <a:t>poids</a:t>
            </a:r>
            <a:r>
              <a:rPr lang="fr-FR" sz="2800" b="1" dirty="0">
                <a:solidFill>
                  <a:srgbClr val="FF33CC"/>
                </a:solidFill>
              </a:rPr>
              <a:t> et le plus </a:t>
            </a:r>
            <a:r>
              <a:rPr lang="fr-FR" sz="2800" b="1" u="sng" dirty="0">
                <a:solidFill>
                  <a:srgbClr val="FF33CC"/>
                </a:solidFill>
              </a:rPr>
              <a:t>d’énergie</a:t>
            </a:r>
            <a:r>
              <a:rPr lang="fr-FR" sz="2800" b="1" dirty="0">
                <a:solidFill>
                  <a:srgbClr val="FF33CC"/>
                </a:solidFill>
              </a:rPr>
              <a:t> par rapport aux sucres et aux protéines. </a:t>
            </a:r>
          </a:p>
        </p:txBody>
      </p:sp>
      <p:pic>
        <p:nvPicPr>
          <p:cNvPr id="2050" name="Picture 2" descr="Résultat de recherche d'images pour &quot;lipides molécul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0" y="999918"/>
            <a:ext cx="2762250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66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6456" y="606218"/>
            <a:ext cx="10785544" cy="2882570"/>
          </a:xfrm>
        </p:spPr>
        <p:txBody>
          <a:bodyPr/>
          <a:lstStyle/>
          <a:p>
            <a:pPr lvl="0"/>
            <a:r>
              <a:rPr lang="fr-FR" b="1" u="sng" dirty="0">
                <a:solidFill>
                  <a:srgbClr val="FF33CC"/>
                </a:solidFill>
              </a:rPr>
              <a:t>Définition du métabolisme lipidique :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 nécessite un </a:t>
            </a:r>
            <a:r>
              <a:rPr lang="fr-FR" b="1" dirty="0"/>
              <a:t>fonctionnement aérobie</a:t>
            </a:r>
            <a:r>
              <a:rPr lang="fr-FR" dirty="0"/>
              <a:t> +++.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Les AG ne sont pas utilisables par : </a:t>
            </a:r>
          </a:p>
          <a:p>
            <a:pPr marL="0" lvl="0" indent="0">
              <a:buNone/>
            </a:pPr>
            <a:r>
              <a:rPr lang="fr-FR" dirty="0"/>
              <a:t> - les </a:t>
            </a:r>
            <a:r>
              <a:rPr lang="fr-FR" dirty="0">
                <a:highlight>
                  <a:srgbClr val="00FF00"/>
                </a:highlight>
              </a:rPr>
              <a:t>GR</a:t>
            </a:r>
          </a:p>
          <a:p>
            <a:pPr marL="0" lvl="0" indent="0">
              <a:buNone/>
            </a:pPr>
            <a:r>
              <a:rPr lang="fr-FR" dirty="0"/>
              <a:t> - le </a:t>
            </a:r>
            <a:r>
              <a:rPr lang="fr-FR" dirty="0">
                <a:highlight>
                  <a:srgbClr val="00FF00"/>
                </a:highlight>
              </a:rPr>
              <a:t>muscle</a:t>
            </a:r>
            <a:r>
              <a:rPr lang="fr-FR" dirty="0"/>
              <a:t> en  </a:t>
            </a:r>
            <a:r>
              <a:rPr lang="fr-FR" u="sng" dirty="0"/>
              <a:t>d’exercice intense rapide</a:t>
            </a:r>
            <a:endParaRPr lang="fr-FR" dirty="0"/>
          </a:p>
          <a:p>
            <a:endParaRPr lang="fr-FR" dirty="0"/>
          </a:p>
        </p:txBody>
      </p:sp>
      <p:sp>
        <p:nvSpPr>
          <p:cNvPr id="5" name="AutoShape 4" descr="Résultat de recherche d'images pour &quot;métabolisme lipidique&quot;"/>
          <p:cNvSpPr>
            <a:spLocks noChangeAspect="1" noChangeArrowheads="1"/>
          </p:cNvSpPr>
          <p:nvPr/>
        </p:nvSpPr>
        <p:spPr bwMode="auto">
          <a:xfrm>
            <a:off x="5943599" y="3276599"/>
            <a:ext cx="2802835" cy="280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228" y="2690612"/>
            <a:ext cx="5119308" cy="359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220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>
                <a:solidFill>
                  <a:srgbClr val="FF33CC"/>
                </a:solidFill>
              </a:rPr>
              <a:t>RECAP SUR LES DIFFERENTS TYPES DE LIPIDES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1413" y="2249487"/>
            <a:ext cx="6891240" cy="3541714"/>
          </a:xfrm>
        </p:spPr>
        <p:txBody>
          <a:bodyPr>
            <a:normAutofit lnSpcReduction="10000"/>
          </a:bodyPr>
          <a:lstStyle/>
          <a:p>
            <a:pPr lvl="0"/>
            <a:r>
              <a:rPr lang="fr-FR" u="sng" dirty="0">
                <a:highlight>
                  <a:srgbClr val="FF00FF"/>
                </a:highlight>
              </a:rPr>
              <a:t>Les AG libres (AGL ou AGNE- AG non estérifiés)</a:t>
            </a:r>
            <a:r>
              <a:rPr lang="fr-FR" dirty="0">
                <a:highlight>
                  <a:srgbClr val="FF00FF"/>
                </a:highlight>
              </a:rPr>
              <a:t>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concentration très basse.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toujours transportés à l’aide de </a:t>
            </a:r>
            <a:r>
              <a:rPr lang="fr-FR" u="sng" dirty="0"/>
              <a:t>l</a:t>
            </a:r>
            <a:r>
              <a:rPr lang="fr-FR" b="1" u="sng" dirty="0"/>
              <a:t>’Albumine</a:t>
            </a:r>
            <a:endParaRPr lang="fr-FR" u="sng" dirty="0"/>
          </a:p>
          <a:p>
            <a:pPr marL="0" indent="0">
              <a:buNone/>
            </a:pPr>
            <a:endParaRPr lang="fr-FR" u="sng" dirty="0"/>
          </a:p>
          <a:p>
            <a:pPr marL="0" indent="0">
              <a:buNone/>
            </a:pPr>
            <a:r>
              <a:rPr lang="fr-FR" u="sng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Définition albumine</a:t>
            </a:r>
            <a:r>
              <a:rPr lang="fr-FR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fr-FR" dirty="0"/>
              <a:t>: </a:t>
            </a:r>
            <a:r>
              <a:rPr lang="fr-FR" b="1" dirty="0"/>
              <a:t>Protéine</a:t>
            </a:r>
            <a:r>
              <a:rPr lang="fr-FR" dirty="0"/>
              <a:t> capable de fixer </a:t>
            </a:r>
            <a:r>
              <a:rPr lang="fr-FR" b="1" dirty="0"/>
              <a:t>10 molécules d’AG</a:t>
            </a:r>
            <a:r>
              <a:rPr lang="fr-FR" dirty="0"/>
              <a:t> et protéine majoritaire sanguine (60%).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653" y="3790529"/>
            <a:ext cx="3812344" cy="306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5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03615" y="516834"/>
            <a:ext cx="10888385" cy="4280452"/>
          </a:xfrm>
        </p:spPr>
        <p:txBody>
          <a:bodyPr>
            <a:normAutofit/>
          </a:bodyPr>
          <a:lstStyle/>
          <a:p>
            <a:pPr lvl="0"/>
            <a:r>
              <a:rPr lang="fr-FR" u="sng" dirty="0">
                <a:highlight>
                  <a:srgbClr val="FF00FF"/>
                </a:highlight>
              </a:rPr>
              <a:t>Les Corps Cétoniques </a:t>
            </a:r>
            <a:r>
              <a:rPr lang="fr-FR" u="sng" dirty="0"/>
              <a:t>:</a:t>
            </a:r>
            <a:r>
              <a:rPr lang="fr-FR" dirty="0"/>
              <a:t> 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Circulent librement car </a:t>
            </a:r>
            <a:r>
              <a:rPr lang="fr-FR" b="1" dirty="0">
                <a:solidFill>
                  <a:srgbClr val="FF33CC"/>
                </a:solidFill>
              </a:rPr>
              <a:t>hydrosolubles</a:t>
            </a:r>
            <a:r>
              <a:rPr lang="fr-FR" b="1" dirty="0"/>
              <a:t>. </a:t>
            </a:r>
            <a:endParaRPr lang="fr-FR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 T</a:t>
            </a:r>
            <a:r>
              <a:rPr lang="fr-FR" b="1" dirty="0"/>
              <a:t>rès faible concentration normale</a:t>
            </a:r>
            <a:r>
              <a:rPr lang="fr-FR" dirty="0"/>
              <a:t> mais en phase de </a:t>
            </a:r>
            <a:r>
              <a:rPr lang="fr-FR" u="sng" dirty="0"/>
              <a:t>jeûne</a:t>
            </a:r>
            <a:r>
              <a:rPr lang="fr-FR" dirty="0"/>
              <a:t> leur concentration va considérablement augmenter.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Formes </a:t>
            </a:r>
            <a:r>
              <a:rPr lang="fr-FR" b="1" dirty="0">
                <a:solidFill>
                  <a:srgbClr val="FF33CC"/>
                </a:solidFill>
              </a:rPr>
              <a:t>acides</a:t>
            </a:r>
            <a:r>
              <a:rPr lang="fr-FR" b="1" dirty="0"/>
              <a:t> (acidoses)</a:t>
            </a:r>
            <a:endParaRPr lang="fr-FR" dirty="0"/>
          </a:p>
        </p:txBody>
      </p:sp>
      <p:pic>
        <p:nvPicPr>
          <p:cNvPr id="5122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132" y="2388290"/>
            <a:ext cx="6187378" cy="4078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0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50504" y="1150653"/>
            <a:ext cx="8925464" cy="1950355"/>
          </a:xfrm>
        </p:spPr>
        <p:txBody>
          <a:bodyPr/>
          <a:lstStyle/>
          <a:p>
            <a:r>
              <a:rPr lang="fr-FR" dirty="0"/>
              <a:t> </a:t>
            </a:r>
            <a:r>
              <a:rPr lang="fr-FR" b="1" u="sng" dirty="0">
                <a:highlight>
                  <a:srgbClr val="FF00FF"/>
                </a:highlight>
              </a:rPr>
              <a:t>Les Triglycérides </a:t>
            </a:r>
            <a:r>
              <a:rPr lang="fr-FR" dirty="0"/>
              <a:t>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 30 à 60% des réserves énergétiques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/>
              <a:t>le lieu de stockage principal est le </a:t>
            </a:r>
            <a:r>
              <a:rPr lang="fr-FR" u="sng" dirty="0"/>
              <a:t>tissu adipeux (TA</a:t>
            </a:r>
            <a:r>
              <a:rPr lang="fr-FR" dirty="0"/>
              <a:t>) ++ </a:t>
            </a:r>
          </a:p>
        </p:txBody>
      </p:sp>
      <p:pic>
        <p:nvPicPr>
          <p:cNvPr id="4098" name="Picture 2" descr="Résultat de recherche d'images pour &quot;triglycéride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958" y="2849216"/>
            <a:ext cx="7603319" cy="336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64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b="1" u="sng" dirty="0">
                <a:solidFill>
                  <a:srgbClr val="FF33CC"/>
                </a:solidFill>
              </a:rPr>
              <a:t>PHASES DU METABOLISME LIPIDIQUE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22143" y="1891679"/>
            <a:ext cx="9905999" cy="3541714"/>
          </a:xfrm>
        </p:spPr>
        <p:txBody>
          <a:bodyPr>
            <a:normAutofit/>
          </a:bodyPr>
          <a:lstStyle/>
          <a:p>
            <a:pPr lvl="0"/>
            <a:r>
              <a:rPr lang="fr-FR" b="1" u="sng" dirty="0">
                <a:highlight>
                  <a:srgbClr val="FF00FF"/>
                </a:highlight>
              </a:rPr>
              <a:t>En situation d’hyperglycémie </a:t>
            </a:r>
            <a:r>
              <a:rPr lang="fr-FR" b="1" u="sng" dirty="0"/>
              <a:t>: </a:t>
            </a:r>
            <a:r>
              <a:rPr lang="fr-FR" dirty="0"/>
              <a:t>=&gt; </a:t>
            </a:r>
            <a:r>
              <a:rPr lang="fr-FR" b="1" dirty="0"/>
              <a:t>insuline</a:t>
            </a:r>
            <a:endParaRPr lang="fr-FR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fr-FR" dirty="0"/>
              <a:t>Stimule la </a:t>
            </a:r>
            <a:r>
              <a:rPr lang="fr-FR" b="1" dirty="0"/>
              <a:t>synthèse d’AG </a:t>
            </a:r>
            <a:r>
              <a:rPr lang="fr-FR" dirty="0"/>
              <a:t>à partir de glucose </a:t>
            </a:r>
          </a:p>
          <a:p>
            <a:pPr marL="0" lvl="0" indent="0">
              <a:buNone/>
            </a:pPr>
            <a:endParaRPr lang="fr-FR" dirty="0"/>
          </a:p>
          <a:p>
            <a:pPr lvl="0"/>
            <a:r>
              <a:rPr lang="fr-FR" b="1" u="sng" dirty="0">
                <a:highlight>
                  <a:srgbClr val="FF00FF"/>
                </a:highlight>
              </a:rPr>
              <a:t>En situation d’hypoglycémie</a:t>
            </a:r>
            <a:r>
              <a:rPr lang="fr-FR" dirty="0"/>
              <a:t> : =&gt;</a:t>
            </a:r>
            <a:r>
              <a:rPr lang="fr-FR" b="1" dirty="0"/>
              <a:t>glucagon</a:t>
            </a:r>
            <a:r>
              <a:rPr lang="fr-FR" dirty="0"/>
              <a:t> + </a:t>
            </a:r>
            <a:r>
              <a:rPr lang="fr-FR" b="1" dirty="0"/>
              <a:t>l’adrénaline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fr-FR" dirty="0"/>
              <a:t>Stimule la </a:t>
            </a:r>
            <a:r>
              <a:rPr lang="fr-FR" b="1" dirty="0"/>
              <a:t>dégradation des TG = lipolyse</a:t>
            </a:r>
            <a:r>
              <a:rPr lang="fr-FR" dirty="0"/>
              <a:t> et entraine la </a:t>
            </a:r>
            <a:r>
              <a:rPr lang="fr-FR" b="1" dirty="0"/>
              <a:t>Cétogenèse</a:t>
            </a:r>
            <a:r>
              <a:rPr lang="fr-FR" dirty="0"/>
              <a:t>. 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557" y="728871"/>
            <a:ext cx="8383170" cy="539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4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61390" y="354427"/>
            <a:ext cx="10452653" cy="354171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fr-FR" b="1" u="sng" dirty="0"/>
              <a:t>L’objectif du métabolisme lipidique</a:t>
            </a:r>
            <a:r>
              <a:rPr lang="fr-FR" dirty="0"/>
              <a:t> : maintenir un apport de glucose suffisant aux tissus dépendants de ce sucre </a:t>
            </a:r>
          </a:p>
          <a:p>
            <a:pPr lvl="0"/>
            <a:r>
              <a:rPr lang="fr-FR" b="1" i="1" u="sng" dirty="0">
                <a:highlight>
                  <a:srgbClr val="FF00FF"/>
                </a:highlight>
              </a:rPr>
              <a:t>En apport</a:t>
            </a:r>
            <a:r>
              <a:rPr lang="fr-FR" i="1" dirty="0"/>
              <a:t> :</a:t>
            </a:r>
            <a:r>
              <a:rPr lang="fr-FR" dirty="0"/>
              <a:t> </a:t>
            </a:r>
            <a:r>
              <a:rPr lang="fr-FR" dirty="0" err="1"/>
              <a:t>lipogénèse</a:t>
            </a:r>
            <a:r>
              <a:rPr lang="fr-FR" dirty="0"/>
              <a:t> pour refaire les </a:t>
            </a:r>
            <a:r>
              <a:rPr lang="fr-FR" b="1" dirty="0"/>
              <a:t>réserves </a:t>
            </a:r>
            <a:r>
              <a:rPr lang="fr-FR" dirty="0"/>
              <a:t>et </a:t>
            </a:r>
            <a:r>
              <a:rPr lang="fr-FR" b="1" dirty="0"/>
              <a:t>stockage</a:t>
            </a:r>
            <a:r>
              <a:rPr lang="fr-FR" dirty="0"/>
              <a:t> du surplus au niveau du TA. </a:t>
            </a:r>
          </a:p>
          <a:p>
            <a:pPr lvl="0"/>
            <a:r>
              <a:rPr lang="fr-FR" i="1" dirty="0">
                <a:highlight>
                  <a:srgbClr val="FF00FF"/>
                </a:highlight>
              </a:rPr>
              <a:t>En période de carence</a:t>
            </a:r>
            <a:r>
              <a:rPr lang="fr-FR" dirty="0"/>
              <a:t> :  lipolyse et cétogenèse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572" y="2862470"/>
            <a:ext cx="5832002" cy="388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56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35396" y="227579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fr-FR" sz="5400" b="1" u="sng" dirty="0">
                <a:solidFill>
                  <a:srgbClr val="FF33CC"/>
                </a:solidFill>
              </a:rPr>
              <a:t>I. DIGESTION DES LIPIDES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6805" y="1494115"/>
            <a:ext cx="7823180" cy="5151851"/>
          </a:xfrm>
        </p:spPr>
      </p:pic>
    </p:spTree>
    <p:extLst>
      <p:ext uri="{BB962C8B-B14F-4D97-AF65-F5344CB8AC3E}">
        <p14:creationId xmlns:p14="http://schemas.microsoft.com/office/powerpoint/2010/main" val="106483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3574480"/>
              </p:ext>
            </p:extLst>
          </p:nvPr>
        </p:nvGraphicFramePr>
        <p:xfrm>
          <a:off x="1643269" y="993913"/>
          <a:ext cx="9581322" cy="53671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90661">
                  <a:extLst>
                    <a:ext uri="{9D8B030D-6E8A-4147-A177-3AD203B41FA5}">
                      <a16:colId xmlns:a16="http://schemas.microsoft.com/office/drawing/2014/main" xmlns="" val="1556285765"/>
                    </a:ext>
                  </a:extLst>
                </a:gridCol>
                <a:gridCol w="4790661">
                  <a:extLst>
                    <a:ext uri="{9D8B030D-6E8A-4147-A177-3AD203B41FA5}">
                      <a16:colId xmlns:a16="http://schemas.microsoft.com/office/drawing/2014/main" xmlns="" val="4107982001"/>
                    </a:ext>
                  </a:extLst>
                </a:gridCol>
              </a:tblGrid>
              <a:tr h="6440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800" dirty="0">
                          <a:effectLst/>
                        </a:rPr>
                        <a:t>Chaine courte et moyenne</a:t>
                      </a:r>
                      <a:endParaRPr lang="fr-F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Chaines longues et très longues</a:t>
                      </a:r>
                      <a:endParaRPr lang="fr-F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807875"/>
                  </a:ext>
                </a:extLst>
              </a:tr>
              <a:tr h="472304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fr-FR" sz="2400" dirty="0">
                          <a:solidFill>
                            <a:schemeClr val="bg1"/>
                          </a:solidFill>
                          <a:effectLst/>
                        </a:rPr>
                        <a:t>Digérés dès </a:t>
                      </a:r>
                      <a:r>
                        <a:rPr lang="fr-FR" sz="2400" u="sng" dirty="0">
                          <a:solidFill>
                            <a:schemeClr val="bg1"/>
                          </a:solidFill>
                          <a:effectLst/>
                        </a:rPr>
                        <a:t>l’estomac</a:t>
                      </a:r>
                      <a:r>
                        <a:rPr lang="fr-FR" sz="2400" dirty="0">
                          <a:solidFill>
                            <a:schemeClr val="bg1"/>
                          </a:solidFill>
                          <a:effectLst/>
                        </a:rPr>
                        <a:t> par des </a:t>
                      </a:r>
                      <a:r>
                        <a:rPr lang="fr-FR" sz="2400" b="0" u="none" dirty="0">
                          <a:solidFill>
                            <a:schemeClr val="bg1"/>
                          </a:solidFill>
                          <a:effectLst/>
                        </a:rPr>
                        <a:t>lipases linguales et les lipases gastriques</a:t>
                      </a: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"/>
                      </a:pPr>
                      <a:r>
                        <a:rPr lang="fr-FR" sz="2400" b="0" dirty="0">
                          <a:solidFill>
                            <a:schemeClr val="bg1"/>
                          </a:solidFill>
                          <a:effectLst/>
                        </a:rPr>
                        <a:t>relargage d’AGL </a:t>
                      </a:r>
                      <a:r>
                        <a:rPr lang="fr-FR" sz="2400" dirty="0">
                          <a:solidFill>
                            <a:schemeClr val="bg1"/>
                          </a:solidFill>
                          <a:effectLst/>
                        </a:rPr>
                        <a:t>directement dans la circulation sanguine.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 </a:t>
                      </a:r>
                      <a:endParaRPr lang="fr-F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</a:pPr>
                      <a:r>
                        <a:rPr lang="fr-FR" sz="2400" dirty="0">
                          <a:effectLst/>
                        </a:rPr>
                        <a:t>Assimilés au niveau de </a:t>
                      </a:r>
                      <a:r>
                        <a:rPr lang="fr-FR" sz="2400" b="1" u="sng" dirty="0">
                          <a:effectLst/>
                        </a:rPr>
                        <a:t>l’intestin grêle</a:t>
                      </a:r>
                      <a:r>
                        <a:rPr lang="fr-FR" sz="2400" b="1" u="sng" baseline="0" dirty="0">
                          <a:effectLst/>
                        </a:rPr>
                        <a:t> </a:t>
                      </a:r>
                      <a:r>
                        <a:rPr lang="fr-FR" sz="2400" b="0" u="none" baseline="0" dirty="0">
                          <a:effectLst/>
                        </a:rPr>
                        <a:t>par les</a:t>
                      </a:r>
                      <a:r>
                        <a:rPr lang="fr-FR" sz="2400" b="0" u="none" dirty="0">
                          <a:effectLst/>
                        </a:rPr>
                        <a:t> </a:t>
                      </a:r>
                      <a:r>
                        <a:rPr lang="fr-FR" sz="2400" u="sng" dirty="0">
                          <a:effectLst/>
                        </a:rPr>
                        <a:t>sels biliaires</a:t>
                      </a:r>
                      <a:r>
                        <a:rPr lang="fr-FR" sz="2400" u="none" dirty="0">
                          <a:effectLst/>
                        </a:rPr>
                        <a:t> </a:t>
                      </a:r>
                      <a:r>
                        <a:rPr lang="fr-FR" sz="2400" dirty="0">
                          <a:effectLst/>
                        </a:rPr>
                        <a:t> en fonctionnant comme des détergents</a:t>
                      </a:r>
                      <a:endParaRPr lang="fr-F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56561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91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sz="5300" b="1" dirty="0">
                <a:solidFill>
                  <a:srgbClr val="FF33CC"/>
                </a:solidFill>
              </a:rPr>
              <a:t>II. </a:t>
            </a:r>
            <a:r>
              <a:rPr lang="fr-FR" sz="5300" b="1" u="sng" dirty="0">
                <a:solidFill>
                  <a:srgbClr val="FF33CC"/>
                </a:solidFill>
              </a:rPr>
              <a:t>ABSORPTION DES GRAISSES ALIMENTAIRES DANS L’INTESTIN GRELE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61633" y="3180301"/>
            <a:ext cx="4384090" cy="2770334"/>
          </a:xfrm>
        </p:spPr>
        <p:txBody>
          <a:bodyPr/>
          <a:lstStyle/>
          <a:p>
            <a:r>
              <a:rPr lang="fr-FR" b="1" u="sng" dirty="0"/>
              <a:t>Pour les AG à </a:t>
            </a:r>
            <a:r>
              <a:rPr lang="fr-FR" b="1" u="sng" dirty="0">
                <a:highlight>
                  <a:srgbClr val="FF00FF"/>
                </a:highlight>
              </a:rPr>
              <a:t>chaînes courtes</a:t>
            </a:r>
            <a:r>
              <a:rPr lang="fr-FR" dirty="0">
                <a:highlight>
                  <a:srgbClr val="FF00FF"/>
                </a:highlight>
              </a:rPr>
              <a:t> </a:t>
            </a:r>
            <a:r>
              <a:rPr lang="fr-FR" dirty="0"/>
              <a:t>: directement par </a:t>
            </a:r>
            <a:r>
              <a:rPr lang="fr-FR" b="1" dirty="0"/>
              <a:t>diffusion</a:t>
            </a:r>
            <a:r>
              <a:rPr lang="fr-FR" dirty="0"/>
              <a:t> dans le sang (</a:t>
            </a:r>
            <a:r>
              <a:rPr lang="fr-FR" b="1" dirty="0"/>
              <a:t>albumine).</a:t>
            </a:r>
            <a:r>
              <a:rPr lang="fr-FR" dirty="0"/>
              <a:t>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891" y="1596324"/>
            <a:ext cx="4458322" cy="509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4887" y="1020416"/>
            <a:ext cx="5751443" cy="5512905"/>
          </a:xfrm>
        </p:spPr>
        <p:txBody>
          <a:bodyPr>
            <a:normAutofit lnSpcReduction="10000"/>
          </a:bodyPr>
          <a:lstStyle/>
          <a:p>
            <a:pPr lvl="0"/>
            <a:r>
              <a:rPr lang="fr-FR" dirty="0">
                <a:highlight>
                  <a:srgbClr val="FF00FF"/>
                </a:highlight>
              </a:rPr>
              <a:t>Chaînes longues </a:t>
            </a:r>
            <a:r>
              <a:rPr lang="fr-FR" dirty="0"/>
              <a:t>:  </a:t>
            </a:r>
          </a:p>
          <a:p>
            <a:pPr marL="457200" lvl="0" indent="-457200">
              <a:buAutoNum type="arabicParenR"/>
            </a:pPr>
            <a:r>
              <a:rPr lang="fr-FR" b="1" u="sng" dirty="0"/>
              <a:t>Diffusion</a:t>
            </a:r>
            <a:r>
              <a:rPr lang="fr-FR" dirty="0"/>
              <a:t> par la paroi intestinale</a:t>
            </a:r>
          </a:p>
          <a:p>
            <a:pPr marL="0" lvl="0" indent="0">
              <a:buNone/>
            </a:pPr>
            <a:endParaRPr lang="fr-FR" dirty="0"/>
          </a:p>
          <a:p>
            <a:pPr marL="457200" lvl="0" indent="-457200">
              <a:buAutoNum type="arabicParenR"/>
            </a:pPr>
            <a:r>
              <a:rPr lang="fr-FR" dirty="0"/>
              <a:t>être </a:t>
            </a:r>
            <a:r>
              <a:rPr lang="fr-FR" b="1" u="sng" dirty="0"/>
              <a:t>ré-estérification</a:t>
            </a:r>
            <a:r>
              <a:rPr lang="fr-FR" dirty="0"/>
              <a:t> + activation dans la cellule entérocytaire. </a:t>
            </a:r>
          </a:p>
          <a:p>
            <a:pPr marL="0" lv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3) </a:t>
            </a:r>
            <a:r>
              <a:rPr lang="fr-FR" b="1" u="sng" dirty="0"/>
              <a:t>Reformation</a:t>
            </a:r>
            <a:r>
              <a:rPr lang="fr-FR" dirty="0"/>
              <a:t> des TG par les </a:t>
            </a:r>
            <a:r>
              <a:rPr lang="fr-FR" dirty="0" err="1"/>
              <a:t>acyltransférases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4) </a:t>
            </a:r>
            <a:r>
              <a:rPr lang="fr-FR" b="1" u="sng" dirty="0"/>
              <a:t>Empaquetage</a:t>
            </a:r>
            <a:r>
              <a:rPr lang="fr-FR" dirty="0"/>
              <a:t> dans des Chylomicrons =&gt; lymphe =&gt; sang =&gt; TA ++.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313" y="150275"/>
            <a:ext cx="5711687" cy="652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74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2"/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" y="-2"/>
            <a:ext cx="4061525" cy="685800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53"/>
            <a:ext cx="4055621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2"/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30" y="23283"/>
            <a:ext cx="407815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space réservé du contenu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9771" y="707336"/>
            <a:ext cx="7853621" cy="5517169"/>
          </a:xfrm>
          <a:prstGeom prst="rect">
            <a:avLst/>
          </a:prstGeom>
        </p:spPr>
      </p:pic>
      <p:grpSp>
        <p:nvGrpSpPr>
          <p:cNvPr id="22" name="Group 21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23" name="Rectangle 5"/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4" name="Freeform 6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7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8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9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10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11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12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13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14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15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Line 16"/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35" name="Freeform 1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18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19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20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Rectangle 21"/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0" name="Freeform 22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23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24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25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26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2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28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29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30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31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55266" y="618518"/>
            <a:ext cx="2851417" cy="1478570"/>
          </a:xfrm>
        </p:spPr>
        <p:txBody>
          <a:bodyPr>
            <a:normAutofit/>
          </a:bodyPr>
          <a:lstStyle/>
          <a:p>
            <a:pPr algn="ctr"/>
            <a:r>
              <a:rPr lang="fr-FR" sz="6000" b="1" dirty="0">
                <a:solidFill>
                  <a:srgbClr val="FFFFFF"/>
                </a:solidFill>
                <a:highlight>
                  <a:srgbClr val="FF00FF"/>
                </a:highlight>
              </a:rPr>
              <a:t>BILAN</a:t>
            </a:r>
            <a:endParaRPr lang="fr-FR" sz="3200" b="1" dirty="0">
              <a:solidFill>
                <a:srgbClr val="FFFFFF"/>
              </a:solidFill>
              <a:highlight>
                <a:srgbClr val="FF00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644742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8" name="Rectangle 7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9" name="Picture 2"/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150" name="Picture 6" descr="Résultat de recherche d'images pour &quot;tissu adipeux&quot;"/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7" r="18595"/>
          <a:stretch/>
        </p:blipFill>
        <p:spPr bwMode="auto">
          <a:xfrm>
            <a:off x="3612" y="10"/>
            <a:ext cx="60897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Résultat de recherche d'images pour &quot;foie dessin&quot;"/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7" r="37067" b="1"/>
          <a:stretch/>
        </p:blipFill>
        <p:spPr bwMode="auto">
          <a:xfrm>
            <a:off x="6102258" y="-464"/>
            <a:ext cx="60897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8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72533" y="0"/>
            <a:ext cx="11455400" cy="6848476"/>
            <a:chOff x="372533" y="0"/>
            <a:chExt cx="11455400" cy="6848476"/>
          </a:xfrm>
        </p:grpSpPr>
        <p:sp>
          <p:nvSpPr>
            <p:cNvPr id="82" name="Round Diagonal Corner Rectangle 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2867" y="766234"/>
              <a:ext cx="10346266" cy="5325532"/>
            </a:xfrm>
            <a:prstGeom prst="round2DiagRect">
              <a:avLst>
                <a:gd name="adj1" fmla="val 4147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3" name="Group 82"/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085512" y="0"/>
              <a:ext cx="650875" cy="1730375"/>
              <a:chOff x="11347978" y="0"/>
              <a:chExt cx="650875" cy="1730375"/>
            </a:xfrm>
          </p:grpSpPr>
          <p:sp>
            <p:nvSpPr>
              <p:cNvPr id="103" name="Freeform 32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67041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104" name="Freeform 33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47978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105" name="Freeform 34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14678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106" name="Freeform 37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94053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</p:grpSp>
        <p:grpSp>
          <p:nvGrpSpPr>
            <p:cNvPr id="84" name="Group 83"/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flipH="1">
              <a:off x="11229445" y="4867275"/>
              <a:ext cx="598488" cy="1981201"/>
              <a:chOff x="11424178" y="4867275"/>
              <a:chExt cx="598488" cy="1981201"/>
            </a:xfrm>
          </p:grpSpPr>
          <p:sp>
            <p:nvSpPr>
              <p:cNvPr id="97" name="Freeform 35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14666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8" name="Freeform 36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55966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9" name="Freeform 38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19441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100" name="Freeform 39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24178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101" name="Freeform 40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32166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102" name="Rectangle 41"/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22653" y="6596063"/>
                <a:ext cx="23813" cy="252413"/>
              </a:xfrm>
              <a:prstGeom prst="rect">
                <a:avLst/>
              </a:pr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</p:grpSp>
        <p:grpSp>
          <p:nvGrpSpPr>
            <p:cNvPr id="85" name="Group 84"/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flipH="1">
              <a:off x="440267" y="5118101"/>
              <a:ext cx="650875" cy="1730375"/>
              <a:chOff x="118533" y="5118101"/>
              <a:chExt cx="650875" cy="1730375"/>
            </a:xfrm>
          </p:grpSpPr>
          <p:sp>
            <p:nvSpPr>
              <p:cNvPr id="93" name="Freeform 32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237596" y="6335713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4" name="Freeform 33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18533" y="622141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5" name="Freeform 34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385233" y="5118101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6" name="Freeform 37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464608" y="5299075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</p:grpSp>
        <p:grpSp>
          <p:nvGrpSpPr>
            <p:cNvPr id="86" name="Group 85"/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72533" y="0"/>
              <a:ext cx="598488" cy="1981201"/>
              <a:chOff x="194733" y="0"/>
              <a:chExt cx="598488" cy="1981201"/>
            </a:xfrm>
          </p:grpSpPr>
          <p:sp>
            <p:nvSpPr>
              <p:cNvPr id="87" name="Freeform 35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285221" y="0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88" name="Freeform 36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526521" y="1141413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89" name="Freeform 38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389996" y="1792288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0" name="Freeform 39"/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94733" y="0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1" name="Freeform 40"/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02721" y="24288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  <p:sp>
            <p:nvSpPr>
              <p:cNvPr id="92" name="Rectangle 41"/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3208" y="0"/>
                <a:ext cx="23813" cy="252413"/>
              </a:xfrm>
              <a:prstGeom prst="rect">
                <a:avLst/>
              </a:prstGeom>
              <a:solidFill>
                <a:schemeClr val="tx2">
                  <a:alpha val="80000"/>
                </a:schemeClr>
              </a:solidFill>
              <a:ln>
                <a:noFill/>
              </a:ln>
              <a:extLst/>
            </p:spPr>
          </p:sp>
        </p:grpSp>
      </p:grpSp>
      <p:cxnSp>
        <p:nvCxnSpPr>
          <p:cNvPr id="108" name="Straight Connector 107"/>
          <p:cNvCxnSpPr>
            <a:cxnSpLocks noGrp="1" noRot="1" noChangeAspect="1" noMove="1" noResize="1" noEditPoints="1" noAdjustHandles="1" noChangeArrowheads="1" noChangeShapeType="1"/>
            <a:endCxn id="8" idx="3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3354" y="-464"/>
            <a:ext cx="2646" cy="766698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  <p:cxnSp>
        <p:nvCxnSpPr>
          <p:cNvPr id="110" name="Straight Connector 109"/>
          <p:cNvCxnSpPr>
            <a:cxnSpLocks noGrp="1" noRot="1" noChangeAspect="1" noMove="1" noResize="1" noEditPoints="1" noAdjustHandles="1" noChangeArrowheads="1" noChangeShapeType="1"/>
            <a:stCxn id="8" idx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092560" y="6091766"/>
            <a:ext cx="3440" cy="770681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3001" y="1007533"/>
            <a:ext cx="9905998" cy="1092200"/>
          </a:xfrm>
        </p:spPr>
        <p:txBody>
          <a:bodyPr>
            <a:noAutofit/>
          </a:bodyPr>
          <a:lstStyle/>
          <a:p>
            <a:pPr algn="ctr"/>
            <a:r>
              <a:rPr lang="fr-FR" sz="4800" b="1" u="sng" dirty="0">
                <a:solidFill>
                  <a:srgbClr val="FF33CC"/>
                </a:solidFill>
              </a:rPr>
              <a:t>III. TRANSPORT DANS LA CIRCULATION SANGUINE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3001" y="2252134"/>
            <a:ext cx="9905999" cy="3454399"/>
          </a:xfrm>
        </p:spPr>
        <p:txBody>
          <a:bodyPr anchor="ctr">
            <a:normAutofit/>
          </a:bodyPr>
          <a:lstStyle/>
          <a:p>
            <a:r>
              <a:rPr lang="fr-FR" sz="2800" dirty="0"/>
              <a:t>3 sources : 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2800" b="1" dirty="0"/>
              <a:t> </a:t>
            </a:r>
            <a:r>
              <a:rPr lang="fr-FR" sz="2800" b="1" dirty="0">
                <a:highlight>
                  <a:srgbClr val="FF00FF"/>
                </a:highlight>
              </a:rPr>
              <a:t>Alimentation</a:t>
            </a:r>
            <a:endParaRPr lang="fr-FR" sz="2800" dirty="0">
              <a:highlight>
                <a:srgbClr val="FF00FF"/>
              </a:highlight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2800" b="1" dirty="0">
                <a:highlight>
                  <a:srgbClr val="FF00FF"/>
                </a:highlight>
              </a:rPr>
              <a:t>Lipogenèse</a:t>
            </a:r>
            <a:r>
              <a:rPr lang="fr-FR" sz="2800" dirty="0"/>
              <a:t> au niveau du foie 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2800" b="1" dirty="0">
                <a:highlight>
                  <a:srgbClr val="FF33CC"/>
                </a:highlight>
              </a:rPr>
              <a:t>Lipolyse</a:t>
            </a:r>
            <a:r>
              <a:rPr lang="fr-FR" sz="2800" dirty="0"/>
              <a:t> au niveau du TA : les TG redonnent des AG au niveau de la cellule cible sous l’action de la </a:t>
            </a:r>
            <a:r>
              <a:rPr lang="fr-FR" sz="2800" i="1" u="sng" dirty="0"/>
              <a:t>lipoprotéine lipase</a:t>
            </a:r>
            <a:r>
              <a:rPr lang="fr-FR" sz="2800" dirty="0"/>
              <a:t>.</a:t>
            </a:r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34043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6105" y="331304"/>
            <a:ext cx="10729359" cy="50093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5800" b="1" u="sng" dirty="0">
                <a:solidFill>
                  <a:schemeClr val="accent4">
                    <a:lumMod val="75000"/>
                  </a:schemeClr>
                </a:solidFill>
              </a:rPr>
              <a:t>A) Les lipoprotéines</a:t>
            </a:r>
          </a:p>
          <a:p>
            <a:endParaRPr lang="fr-FR" dirty="0"/>
          </a:p>
          <a:p>
            <a:r>
              <a:rPr lang="fr-FR" sz="2000" u="sng" dirty="0">
                <a:highlight>
                  <a:srgbClr val="FF33CC"/>
                </a:highlight>
              </a:rPr>
              <a:t>Définition lipoprotéine</a:t>
            </a:r>
            <a:r>
              <a:rPr lang="fr-FR" sz="2000" dirty="0"/>
              <a:t> :  </a:t>
            </a:r>
            <a:r>
              <a:rPr lang="fr-FR" sz="2000" b="1" dirty="0"/>
              <a:t>seules formes de transport</a:t>
            </a:r>
            <a:r>
              <a:rPr lang="fr-FR" sz="2000" dirty="0"/>
              <a:t> du cholestérol et de ses dérivés, des TG, des phospholipides et des vitamines liposolubles. </a:t>
            </a:r>
          </a:p>
          <a:p>
            <a:pPr marL="0" indent="0">
              <a:buNone/>
            </a:pPr>
            <a:endParaRPr lang="fr-FR" sz="2000" dirty="0"/>
          </a:p>
          <a:p>
            <a:r>
              <a:rPr lang="fr-FR" sz="2000" b="1" u="sng" dirty="0">
                <a:highlight>
                  <a:srgbClr val="FF33CC"/>
                </a:highlight>
              </a:rPr>
              <a:t>Sa structure </a:t>
            </a:r>
            <a:r>
              <a:rPr lang="fr-FR" sz="2000" dirty="0"/>
              <a:t> </a:t>
            </a:r>
            <a:r>
              <a:rPr lang="fr-FR" sz="1800" dirty="0"/>
              <a:t>: 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1800" b="1" dirty="0"/>
              <a:t>Cœur hydrophobe</a:t>
            </a:r>
            <a:r>
              <a:rPr lang="fr-FR" sz="1800" dirty="0"/>
              <a:t> 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fr-FR" sz="1800" dirty="0"/>
              <a:t> Surface avec des </a:t>
            </a:r>
            <a:r>
              <a:rPr lang="fr-FR" sz="1800" b="1" dirty="0"/>
              <a:t>phospholipides, et des Apoprotéines</a:t>
            </a:r>
            <a:endParaRPr lang="fr-FR" sz="1800" dirty="0"/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4207" y="2597426"/>
            <a:ext cx="5792505" cy="330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5791" y="0"/>
            <a:ext cx="8436733" cy="1116427"/>
          </a:xfrm>
        </p:spPr>
        <p:txBody>
          <a:bodyPr>
            <a:normAutofit/>
          </a:bodyPr>
          <a:lstStyle/>
          <a:p>
            <a:pPr algn="ctr"/>
            <a:r>
              <a:rPr lang="fr-FR" sz="4000" b="1" u="sng" dirty="0">
                <a:solidFill>
                  <a:schemeClr val="accent4">
                    <a:lumMod val="75000"/>
                  </a:schemeClr>
                </a:solidFill>
              </a:rPr>
              <a:t>5 classes de </a:t>
            </a:r>
            <a:r>
              <a:rPr lang="fr-FR" sz="4000" b="1" u="sng" dirty="0" err="1">
                <a:solidFill>
                  <a:schemeClr val="accent4">
                    <a:lumMod val="75000"/>
                  </a:schemeClr>
                </a:solidFill>
              </a:rPr>
              <a:t>lipoproteines</a:t>
            </a:r>
            <a:endParaRPr lang="fr-FR" sz="40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1038" y="954156"/>
            <a:ext cx="9250684" cy="4231554"/>
          </a:xfrm>
        </p:spPr>
      </p:pic>
      <p:sp>
        <p:nvSpPr>
          <p:cNvPr id="3" name="ZoneTexte 2"/>
          <p:cNvSpPr txBox="1"/>
          <p:nvPr/>
        </p:nvSpPr>
        <p:spPr>
          <a:xfrm>
            <a:off x="1271038" y="5473148"/>
            <a:ext cx="93572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dirty="0">
                <a:highlight>
                  <a:srgbClr val="FF33CC"/>
                </a:highlight>
              </a:rPr>
              <a:t>BILAN : 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fr-FR" sz="2400" b="1" dirty="0"/>
              <a:t>Chylomicrons</a:t>
            </a:r>
            <a:r>
              <a:rPr lang="fr-FR" sz="2400" dirty="0"/>
              <a:t> 		</a:t>
            </a:r>
            <a:r>
              <a:rPr lang="fr-FR" sz="2400" b="1" dirty="0"/>
              <a:t>TG exogènes</a:t>
            </a:r>
            <a:r>
              <a:rPr lang="fr-FR" sz="2400" dirty="0"/>
              <a:t> donc de </a:t>
            </a:r>
            <a:r>
              <a:rPr lang="fr-FR" sz="2400" u="sng" dirty="0"/>
              <a:t>l’alimentation</a:t>
            </a:r>
            <a:r>
              <a:rPr lang="fr-FR" sz="2400" dirty="0"/>
              <a:t> 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fr-FR" sz="2400" b="1" dirty="0"/>
              <a:t>VLDL</a:t>
            </a:r>
            <a:r>
              <a:rPr lang="fr-FR" sz="2400" dirty="0"/>
              <a:t> 		les </a:t>
            </a:r>
            <a:r>
              <a:rPr lang="fr-FR" sz="2400" b="1" dirty="0"/>
              <a:t>TG endogènes</a:t>
            </a:r>
            <a:r>
              <a:rPr lang="fr-FR" sz="2400" dirty="0"/>
              <a:t> donc synthétisés dans </a:t>
            </a:r>
            <a:r>
              <a:rPr lang="fr-FR" sz="2400" u="sng" dirty="0"/>
              <a:t>l’organisme</a:t>
            </a:r>
            <a:r>
              <a:rPr lang="fr-FR" sz="2400" dirty="0"/>
              <a:t> </a:t>
            </a:r>
          </a:p>
          <a:p>
            <a:endParaRPr lang="fr-FR" sz="2400" dirty="0"/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3432313" y="6042991"/>
            <a:ext cx="609600" cy="703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V="1">
            <a:off x="2378767" y="6453809"/>
            <a:ext cx="669233" cy="41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956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9026" y="0"/>
            <a:ext cx="11940209" cy="3260036"/>
          </a:xfrm>
        </p:spPr>
        <p:txBody>
          <a:bodyPr/>
          <a:lstStyle/>
          <a:p>
            <a:pPr marL="0" indent="0" algn="ctr">
              <a:buNone/>
            </a:pPr>
            <a:r>
              <a:rPr lang="fr-FR" sz="4400" b="1" u="sng" dirty="0">
                <a:solidFill>
                  <a:schemeClr val="accent4">
                    <a:lumMod val="75000"/>
                  </a:schemeClr>
                </a:solidFill>
              </a:rPr>
              <a:t>B) Métabolisme des chylomicrons, des VLDL et LDL</a:t>
            </a:r>
          </a:p>
          <a:p>
            <a:pPr marL="0" indent="0" algn="ctr">
              <a:buNone/>
            </a:pPr>
            <a:r>
              <a:rPr lang="fr-FR" sz="3200" b="1" u="sng" dirty="0"/>
              <a:t>1. Les chylomicrons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520" y="1630018"/>
            <a:ext cx="6622776" cy="523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0463" y="1089811"/>
            <a:ext cx="7736603" cy="5443511"/>
          </a:xfrm>
        </p:spPr>
      </p:pic>
      <p:sp>
        <p:nvSpPr>
          <p:cNvPr id="3" name="ZoneTexte 2"/>
          <p:cNvSpPr txBox="1"/>
          <p:nvPr/>
        </p:nvSpPr>
        <p:spPr>
          <a:xfrm>
            <a:off x="1590261" y="384313"/>
            <a:ext cx="919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u="sng" dirty="0"/>
              <a:t>2. Les VLDL et IDL</a:t>
            </a:r>
          </a:p>
        </p:txBody>
      </p:sp>
    </p:spTree>
    <p:extLst>
      <p:ext uri="{BB962C8B-B14F-4D97-AF65-F5344CB8AC3E}">
        <p14:creationId xmlns:p14="http://schemas.microsoft.com/office/powerpoint/2010/main" val="69038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5288" y="1033670"/>
            <a:ext cx="7315199" cy="4757531"/>
          </a:xfrm>
        </p:spPr>
        <p:txBody>
          <a:bodyPr>
            <a:normAutofit/>
          </a:bodyPr>
          <a:lstStyle/>
          <a:p>
            <a:pPr algn="ctr"/>
            <a:r>
              <a:rPr lang="fr-FR" sz="3100" b="1" u="sng" dirty="0" err="1">
                <a:solidFill>
                  <a:schemeClr val="accent4">
                    <a:lumMod val="75000"/>
                  </a:schemeClr>
                </a:solidFill>
              </a:rPr>
              <a:t>Patho</a:t>
            </a:r>
            <a:r>
              <a:rPr lang="fr-FR" sz="3100" b="1" dirty="0">
                <a:solidFill>
                  <a:schemeClr val="accent4">
                    <a:lumMod val="75000"/>
                  </a:schemeClr>
                </a:solidFill>
              </a:rPr>
              <a:t> :    </a:t>
            </a:r>
          </a:p>
          <a:p>
            <a:pPr lvl="0"/>
            <a:r>
              <a:rPr lang="fr-FR" dirty="0"/>
              <a:t>Ces </a:t>
            </a:r>
            <a:r>
              <a:rPr lang="fr-FR" u="sng" dirty="0">
                <a:highlight>
                  <a:srgbClr val="FF33CC"/>
                </a:highlight>
              </a:rPr>
              <a:t>LDL</a:t>
            </a:r>
            <a:r>
              <a:rPr lang="fr-FR" dirty="0"/>
              <a:t> participent à la formation des </a:t>
            </a:r>
            <a:r>
              <a:rPr lang="fr-FR" dirty="0">
                <a:solidFill>
                  <a:schemeClr val="accent4">
                    <a:lumMod val="75000"/>
                  </a:schemeClr>
                </a:solidFill>
              </a:rPr>
              <a:t>plaques d’athéromes </a:t>
            </a:r>
            <a:r>
              <a:rPr lang="fr-FR" dirty="0"/>
              <a:t>à l’origine de problèmes ischémiques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b="1" u="sng" dirty="0"/>
              <a:t>LDL est du mauvais cholestérol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 </a:t>
            </a:r>
          </a:p>
          <a:p>
            <a:pPr lvl="0"/>
            <a:r>
              <a:rPr lang="fr-FR" dirty="0"/>
              <a:t>Les </a:t>
            </a:r>
            <a:r>
              <a:rPr lang="fr-FR" u="sng" dirty="0">
                <a:highlight>
                  <a:srgbClr val="FF33CC"/>
                </a:highlight>
              </a:rPr>
              <a:t>HDL</a:t>
            </a:r>
            <a:r>
              <a:rPr lang="fr-FR" dirty="0"/>
              <a:t> sont riches en protéines (+++) permettant de participer aux différents métabolismes lipoprotéiques.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fr-FR" b="1" u="sng" dirty="0"/>
              <a:t>le HDL est du bon cholestérol. </a:t>
            </a:r>
          </a:p>
          <a:p>
            <a:endParaRPr lang="fr-FR" dirty="0"/>
          </a:p>
        </p:txBody>
      </p:sp>
      <p:pic>
        <p:nvPicPr>
          <p:cNvPr id="1026" name="Picture 2" descr="Résultat de recherche d'images pour &quot;plaque d'athérom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847" y="355944"/>
            <a:ext cx="5371566" cy="265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830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25114" y="76295"/>
            <a:ext cx="1769877" cy="1478570"/>
          </a:xfrm>
        </p:spPr>
        <p:txBody>
          <a:bodyPr>
            <a:normAutofit/>
          </a:bodyPr>
          <a:lstStyle/>
          <a:p>
            <a:r>
              <a:rPr lang="fr-FR" sz="4400" b="1" dirty="0">
                <a:highlight>
                  <a:srgbClr val="FF33CC"/>
                </a:highlight>
              </a:rPr>
              <a:t>BILAN 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81940" y="76295"/>
            <a:ext cx="5010060" cy="3541712"/>
          </a:xfr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04" y="1654805"/>
            <a:ext cx="7068536" cy="501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60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74304" y="235156"/>
            <a:ext cx="9905999" cy="3541714"/>
          </a:xfrm>
        </p:spPr>
        <p:txBody>
          <a:bodyPr/>
          <a:lstStyle/>
          <a:p>
            <a:pPr marL="0" indent="0" algn="ctr">
              <a:buNone/>
            </a:pPr>
            <a:r>
              <a:rPr lang="fr-FR" sz="3200" b="1" u="sng" dirty="0"/>
              <a:t>3) La lipoprotéine lipase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210" y="912986"/>
            <a:ext cx="8147639" cy="572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34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highlight>
                  <a:srgbClr val="FF33CC"/>
                </a:highlight>
              </a:rPr>
              <a:t>CONDITION ESTERIFICATION 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5349" y="1759158"/>
            <a:ext cx="7297255" cy="4959694"/>
          </a:xfrm>
        </p:spPr>
      </p:pic>
    </p:spTree>
    <p:extLst>
      <p:ext uri="{BB962C8B-B14F-4D97-AF65-F5344CB8AC3E}">
        <p14:creationId xmlns:p14="http://schemas.microsoft.com/office/powerpoint/2010/main" val="37086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024752"/>
          </a:xfrm>
        </p:spPr>
        <p:txBody>
          <a:bodyPr/>
          <a:lstStyle/>
          <a:p>
            <a:pPr algn="ctr"/>
            <a:r>
              <a:rPr lang="fr-FR" dirty="0">
                <a:highlight>
                  <a:srgbClr val="FF33CC"/>
                </a:highlight>
              </a:rPr>
              <a:t>CONDITION DE CARENCE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3829" y="1533869"/>
            <a:ext cx="7523963" cy="4959696"/>
          </a:xfrm>
        </p:spPr>
      </p:pic>
    </p:spTree>
    <p:extLst>
      <p:ext uri="{BB962C8B-B14F-4D97-AF65-F5344CB8AC3E}">
        <p14:creationId xmlns:p14="http://schemas.microsoft.com/office/powerpoint/2010/main" val="218332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7565" y="0"/>
            <a:ext cx="11251096" cy="2249488"/>
          </a:xfrm>
        </p:spPr>
        <p:txBody>
          <a:bodyPr>
            <a:noAutofit/>
          </a:bodyPr>
          <a:lstStyle/>
          <a:p>
            <a:pPr algn="ctr"/>
            <a:r>
              <a:rPr lang="fr-FR" sz="4400" b="1" u="sng" dirty="0">
                <a:solidFill>
                  <a:srgbClr val="FF33CC"/>
                </a:solidFill>
              </a:rPr>
              <a:t> </a:t>
            </a:r>
            <a:br>
              <a:rPr lang="fr-FR" sz="4400" b="1" u="sng" dirty="0">
                <a:solidFill>
                  <a:srgbClr val="FF33CC"/>
                </a:solidFill>
              </a:rPr>
            </a:br>
            <a:r>
              <a:rPr lang="fr-FR" sz="4400" b="1" u="sng" dirty="0">
                <a:solidFill>
                  <a:srgbClr val="FF33CC"/>
                </a:solidFill>
              </a:rPr>
              <a:t>IV. REGULATION DU METABOLISME DES LIPIDES AU NIVEAU ADIPOCYTAIRE</a:t>
            </a:r>
            <a:br>
              <a:rPr lang="fr-FR" sz="4400" b="1" u="sng" dirty="0">
                <a:solidFill>
                  <a:srgbClr val="FF33CC"/>
                </a:solidFill>
              </a:rPr>
            </a:br>
            <a:endParaRPr lang="fr-FR" sz="4400" b="1" u="sng" dirty="0">
              <a:solidFill>
                <a:srgbClr val="FF33CC"/>
              </a:solidFill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0911" y="2429972"/>
            <a:ext cx="6464401" cy="4428028"/>
          </a:xfrm>
        </p:spPr>
      </p:pic>
      <p:sp>
        <p:nvSpPr>
          <p:cNvPr id="3" name="ZoneTexte 2"/>
          <p:cNvSpPr txBox="1"/>
          <p:nvPr/>
        </p:nvSpPr>
        <p:spPr>
          <a:xfrm>
            <a:off x="1358347" y="1857073"/>
            <a:ext cx="9329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u="sng" dirty="0"/>
              <a:t>A) Condition de carence : lipolyse</a:t>
            </a:r>
          </a:p>
        </p:txBody>
      </p:sp>
    </p:spTree>
    <p:extLst>
      <p:ext uri="{BB962C8B-B14F-4D97-AF65-F5344CB8AC3E}">
        <p14:creationId xmlns:p14="http://schemas.microsoft.com/office/powerpoint/2010/main" val="2337714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2070" y="831655"/>
            <a:ext cx="8239894" cy="5767927"/>
          </a:xfrm>
        </p:spPr>
      </p:pic>
      <p:sp>
        <p:nvSpPr>
          <p:cNvPr id="3" name="ZoneTexte 2"/>
          <p:cNvSpPr txBox="1"/>
          <p:nvPr/>
        </p:nvSpPr>
        <p:spPr>
          <a:xfrm>
            <a:off x="1338470" y="172278"/>
            <a:ext cx="9727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u="sng" dirty="0"/>
              <a:t>B) En condition post-prandiale : estérification </a:t>
            </a:r>
          </a:p>
        </p:txBody>
      </p:sp>
    </p:spTree>
    <p:extLst>
      <p:ext uri="{BB962C8B-B14F-4D97-AF65-F5344CB8AC3E}">
        <p14:creationId xmlns:p14="http://schemas.microsoft.com/office/powerpoint/2010/main" val="1168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406</TotalTime>
  <Words>324</Words>
  <Application>Microsoft Macintosh PowerPoint</Application>
  <PresentationFormat>Grand écran</PresentationFormat>
  <Paragraphs>85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Arial</vt:lpstr>
      <vt:lpstr>Calibri</vt:lpstr>
      <vt:lpstr>Times New Roman</vt:lpstr>
      <vt:lpstr>Trebuchet MS</vt:lpstr>
      <vt:lpstr>Tw Cen MT</vt:lpstr>
      <vt:lpstr>Wingdings</vt:lpstr>
      <vt:lpstr>Circuit</vt:lpstr>
      <vt:lpstr>INTRODUCTION AU METABOLISME LIPIDIQUE</vt:lpstr>
      <vt:lpstr>INTRODUCTION </vt:lpstr>
      <vt:lpstr>Présentation PowerPoint</vt:lpstr>
      <vt:lpstr>RECAP SUR LES DIFFERENTS TYPES DE LIPIDES</vt:lpstr>
      <vt:lpstr>Présentation PowerPoint</vt:lpstr>
      <vt:lpstr>Présentation PowerPoint</vt:lpstr>
      <vt:lpstr>PHASES DU METABOLISME LIPIDIQUE</vt:lpstr>
      <vt:lpstr>Présentation PowerPoint</vt:lpstr>
      <vt:lpstr>I. DIGESTION DES LIPIDES</vt:lpstr>
      <vt:lpstr>Présentation PowerPoint</vt:lpstr>
      <vt:lpstr>II. ABSORPTION DES GRAISSES ALIMENTAIRES DANS L’INTESTIN GRELE </vt:lpstr>
      <vt:lpstr>Présentation PowerPoint</vt:lpstr>
      <vt:lpstr>BILAN</vt:lpstr>
      <vt:lpstr>III. TRANSPORT DANS LA CIRCULATION SANGUINE</vt:lpstr>
      <vt:lpstr>Présentation PowerPoint</vt:lpstr>
      <vt:lpstr>5 classes de lipoproteines</vt:lpstr>
      <vt:lpstr>Présentation PowerPoint</vt:lpstr>
      <vt:lpstr>Présentation PowerPoint</vt:lpstr>
      <vt:lpstr>Présentation PowerPoint</vt:lpstr>
      <vt:lpstr>BILAN </vt:lpstr>
      <vt:lpstr>Présentation PowerPoint</vt:lpstr>
      <vt:lpstr>CONDITION ESTERIFICATION </vt:lpstr>
      <vt:lpstr>CONDITION DE CARENCE</vt:lpstr>
      <vt:lpstr>  IV. REGULATION DU METABOLISME DES LIPIDES AU NIVEAU ADIPOCYTAIRE </vt:lpstr>
      <vt:lpstr>Présentation PowerPoint</vt:lpstr>
    </vt:vector>
  </TitlesOfParts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METABOLISME LIPIDIQUE</dc:title>
  <dc:creator>Julie Bourdis</dc:creator>
  <cp:lastModifiedBy>FILENI Caroline</cp:lastModifiedBy>
  <cp:revision>39</cp:revision>
  <dcterms:created xsi:type="dcterms:W3CDTF">2017-09-10T15:16:55Z</dcterms:created>
  <dcterms:modified xsi:type="dcterms:W3CDTF">2017-10-05T13:44:54Z</dcterms:modified>
</cp:coreProperties>
</file>