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9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</p:sldIdLst>
  <p:sldSz cx="18288000" cy="10287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AN Kindred" pitchFamily="2" charset="0"/>
      <p:regular r:id="rId16"/>
    </p:embeddedFont>
    <p:embeddedFont>
      <p:font typeface="TT Hoves" panose="02000003020000060003" pitchFamily="2" charset="0"/>
      <p:regular r:id="rId17"/>
    </p:embeddedFont>
    <p:embeddedFont>
      <p:font typeface="TT Hoves Bold" panose="02000003020000060003" pitchFamily="2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586" autoAdjust="0"/>
  </p:normalViewPr>
  <p:slideViewPr>
    <p:cSldViewPr>
      <p:cViewPr varScale="1">
        <p:scale>
          <a:sx n="68" d="100"/>
          <a:sy n="68" d="100"/>
        </p:scale>
        <p:origin x="1000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3998069" y="-4002931"/>
            <a:ext cx="10280765" cy="18299097"/>
          </a:xfrm>
          <a:custGeom>
            <a:avLst/>
            <a:gdLst/>
            <a:ahLst/>
            <a:cxnLst/>
            <a:rect l="l" t="t" r="r" b="b"/>
            <a:pathLst>
              <a:path w="10280765" h="18299097">
                <a:moveTo>
                  <a:pt x="0" y="0"/>
                </a:moveTo>
                <a:lnTo>
                  <a:pt x="10280765" y="0"/>
                </a:lnTo>
                <a:lnTo>
                  <a:pt x="10280765" y="18299097"/>
                </a:lnTo>
                <a:lnTo>
                  <a:pt x="0" y="182990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3312205" y="2838045"/>
            <a:ext cx="11663589" cy="4610910"/>
            <a:chOff x="0" y="0"/>
            <a:chExt cx="15551452" cy="6147880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15551452" cy="6147880"/>
              <a:chOff x="0" y="0"/>
              <a:chExt cx="4482076" cy="1771877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4482076" cy="1771877"/>
              </a:xfrm>
              <a:custGeom>
                <a:avLst/>
                <a:gdLst/>
                <a:ahLst/>
                <a:cxnLst/>
                <a:rect l="l" t="t" r="r" b="b"/>
                <a:pathLst>
                  <a:path w="4482076" h="1771877">
                    <a:moveTo>
                      <a:pt x="4357616" y="1771877"/>
                    </a:moveTo>
                    <a:lnTo>
                      <a:pt x="124460" y="1771877"/>
                    </a:lnTo>
                    <a:cubicBezTo>
                      <a:pt x="55880" y="1771877"/>
                      <a:pt x="0" y="1715997"/>
                      <a:pt x="0" y="1647417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4357616" y="0"/>
                    </a:lnTo>
                    <a:cubicBezTo>
                      <a:pt x="4426196" y="0"/>
                      <a:pt x="4482076" y="55880"/>
                      <a:pt x="4482076" y="124460"/>
                    </a:cubicBezTo>
                    <a:lnTo>
                      <a:pt x="4482076" y="1647417"/>
                    </a:lnTo>
                    <a:cubicBezTo>
                      <a:pt x="4482076" y="1715997"/>
                      <a:pt x="4426196" y="1771877"/>
                      <a:pt x="4357616" y="1771877"/>
                    </a:cubicBezTo>
                    <a:close/>
                  </a:path>
                </a:pathLst>
              </a:custGeom>
              <a:solidFill>
                <a:srgbClr val="F0E7DB"/>
              </a:solidFill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6" name="TextBox 6"/>
            <p:cNvSpPr txBox="1"/>
            <p:nvPr/>
          </p:nvSpPr>
          <p:spPr>
            <a:xfrm>
              <a:off x="990850" y="2150447"/>
              <a:ext cx="13569753" cy="20724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3639"/>
                </a:lnSpc>
              </a:pPr>
              <a:r>
                <a:rPr lang="en-US" sz="8799">
                  <a:solidFill>
                    <a:srgbClr val="FE415E"/>
                  </a:solidFill>
                  <a:latin typeface="TAN Kindred"/>
                </a:rPr>
                <a:t>DIGESTIF 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990850" y="4476886"/>
              <a:ext cx="13569753" cy="76115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n-US" sz="3399" dirty="0" err="1">
                  <a:solidFill>
                    <a:srgbClr val="FE415E"/>
                  </a:solidFill>
                  <a:latin typeface="TT Hoves"/>
                </a:rPr>
                <a:t>Partie</a:t>
              </a:r>
              <a:r>
                <a:rPr lang="en-US" sz="3399" dirty="0">
                  <a:solidFill>
                    <a:srgbClr val="FE415E"/>
                  </a:solidFill>
                  <a:latin typeface="TT Hoves"/>
                </a:rPr>
                <a:t> 2 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4921632" y="5285632"/>
            <a:ext cx="920581" cy="920581"/>
          </a:xfrm>
          <a:custGeom>
            <a:avLst/>
            <a:gdLst/>
            <a:ahLst/>
            <a:cxnLst/>
            <a:rect l="l" t="t" r="r" b="b"/>
            <a:pathLst>
              <a:path w="920581" h="920581">
                <a:moveTo>
                  <a:pt x="0" y="0"/>
                </a:moveTo>
                <a:lnTo>
                  <a:pt x="920580" y="0"/>
                </a:lnTo>
                <a:lnTo>
                  <a:pt x="920580" y="920580"/>
                </a:lnTo>
                <a:lnTo>
                  <a:pt x="0" y="9205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9" name="Freeform 9"/>
          <p:cNvSpPr/>
          <p:nvPr/>
        </p:nvSpPr>
        <p:spPr>
          <a:xfrm>
            <a:off x="12445788" y="5285632"/>
            <a:ext cx="920581" cy="920581"/>
          </a:xfrm>
          <a:custGeom>
            <a:avLst/>
            <a:gdLst/>
            <a:ahLst/>
            <a:cxnLst/>
            <a:rect l="l" t="t" r="r" b="b"/>
            <a:pathLst>
              <a:path w="920581" h="920581">
                <a:moveTo>
                  <a:pt x="0" y="0"/>
                </a:moveTo>
                <a:lnTo>
                  <a:pt x="920580" y="0"/>
                </a:lnTo>
                <a:lnTo>
                  <a:pt x="920580" y="920580"/>
                </a:lnTo>
                <a:lnTo>
                  <a:pt x="0" y="9205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5842212" y="440561"/>
            <a:ext cx="6844396" cy="3644944"/>
          </a:xfrm>
          <a:custGeom>
            <a:avLst/>
            <a:gdLst/>
            <a:ahLst/>
            <a:cxnLst/>
            <a:rect l="l" t="t" r="r" b="b"/>
            <a:pathLst>
              <a:path w="6844396" h="3644944">
                <a:moveTo>
                  <a:pt x="0" y="0"/>
                </a:moveTo>
                <a:lnTo>
                  <a:pt x="6844396" y="0"/>
                </a:lnTo>
                <a:lnTo>
                  <a:pt x="6844396" y="3644944"/>
                </a:lnTo>
                <a:lnTo>
                  <a:pt x="0" y="364494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8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48"/>
    </mc:Choice>
    <mc:Fallback xmlns="">
      <p:transition spd="slow" advTm="1884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99422" y="413311"/>
            <a:ext cx="17489156" cy="9460379"/>
            <a:chOff x="0" y="0"/>
            <a:chExt cx="6720720" cy="36354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0721" cy="3635428"/>
            </a:xfrm>
            <a:custGeom>
              <a:avLst/>
              <a:gdLst/>
              <a:ahLst/>
              <a:cxnLst/>
              <a:rect l="l" t="t" r="r" b="b"/>
              <a:pathLst>
                <a:path w="6720721" h="3635428">
                  <a:moveTo>
                    <a:pt x="6596260" y="3635428"/>
                  </a:moveTo>
                  <a:lnTo>
                    <a:pt x="124460" y="3635428"/>
                  </a:lnTo>
                  <a:cubicBezTo>
                    <a:pt x="55880" y="3635428"/>
                    <a:pt x="0" y="3579548"/>
                    <a:pt x="0" y="35109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96260" y="0"/>
                  </a:lnTo>
                  <a:cubicBezTo>
                    <a:pt x="6664840" y="0"/>
                    <a:pt x="6720721" y="55880"/>
                    <a:pt x="6720721" y="124460"/>
                  </a:cubicBezTo>
                  <a:lnTo>
                    <a:pt x="6720721" y="3510968"/>
                  </a:lnTo>
                  <a:cubicBezTo>
                    <a:pt x="6720721" y="3579548"/>
                    <a:pt x="6664840" y="3635428"/>
                    <a:pt x="6596260" y="3635428"/>
                  </a:cubicBezTo>
                  <a:close/>
                </a:path>
              </a:pathLst>
            </a:custGeom>
            <a:solidFill>
              <a:srgbClr val="F0E7DB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Freeform 4"/>
          <p:cNvSpPr/>
          <p:nvPr/>
        </p:nvSpPr>
        <p:spPr>
          <a:xfrm>
            <a:off x="15522672" y="7507784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-1966484" y="-1940300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6" name="Group 6"/>
          <p:cNvGrpSpPr/>
          <p:nvPr/>
        </p:nvGrpSpPr>
        <p:grpSpPr>
          <a:xfrm>
            <a:off x="10649626" y="3013002"/>
            <a:ext cx="6850428" cy="2919679"/>
            <a:chOff x="0" y="0"/>
            <a:chExt cx="5168061" cy="220264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168061" cy="2202648"/>
            </a:xfrm>
            <a:custGeom>
              <a:avLst/>
              <a:gdLst/>
              <a:ahLst/>
              <a:cxnLst/>
              <a:rect l="l" t="t" r="r" b="b"/>
              <a:pathLst>
                <a:path w="5168061" h="2202648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2168744"/>
                  </a:lnTo>
                  <a:cubicBezTo>
                    <a:pt x="5168061" y="2177736"/>
                    <a:pt x="5164489" y="2186359"/>
                    <a:pt x="5158131" y="2192718"/>
                  </a:cubicBezTo>
                  <a:cubicBezTo>
                    <a:pt x="5151772" y="2199076"/>
                    <a:pt x="5143149" y="2202648"/>
                    <a:pt x="5134157" y="2202648"/>
                  </a:cubicBezTo>
                  <a:lnTo>
                    <a:pt x="33904" y="2202648"/>
                  </a:lnTo>
                  <a:cubicBezTo>
                    <a:pt x="24912" y="2202648"/>
                    <a:pt x="16289" y="2199076"/>
                    <a:pt x="9930" y="2192718"/>
                  </a:cubicBezTo>
                  <a:cubicBezTo>
                    <a:pt x="3572" y="2186359"/>
                    <a:pt x="0" y="2177736"/>
                    <a:pt x="0" y="2168744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5168061" cy="225027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4 parties du pancréas (TICQ)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 PPW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Canaux pancréatiques (Wirsung et Santorini)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 Conduits biliaires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Sphincter lisse d’Oddi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3000812" y="2548835"/>
            <a:ext cx="7413329" cy="5189330"/>
          </a:xfrm>
          <a:custGeom>
            <a:avLst/>
            <a:gdLst/>
            <a:ahLst/>
            <a:cxnLst/>
            <a:rect l="l" t="t" r="r" b="b"/>
            <a:pathLst>
              <a:path w="7413329" h="5189330">
                <a:moveTo>
                  <a:pt x="0" y="0"/>
                </a:moveTo>
                <a:lnTo>
                  <a:pt x="7413329" y="0"/>
                </a:lnTo>
                <a:lnTo>
                  <a:pt x="7413329" y="5189330"/>
                </a:lnTo>
                <a:lnTo>
                  <a:pt x="0" y="51893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TextBox 10"/>
          <p:cNvSpPr txBox="1"/>
          <p:nvPr/>
        </p:nvSpPr>
        <p:spPr>
          <a:xfrm>
            <a:off x="1964588" y="600666"/>
            <a:ext cx="14958284" cy="1552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20"/>
              </a:lnSpc>
            </a:pPr>
            <a:r>
              <a:rPr lang="en-US" sz="5100">
                <a:solidFill>
                  <a:srgbClr val="FE415E"/>
                </a:solidFill>
                <a:latin typeface="TAN Kindred"/>
              </a:rPr>
              <a:t>BLOC </a:t>
            </a:r>
          </a:p>
          <a:p>
            <a:pPr algn="ctr">
              <a:lnSpc>
                <a:spcPts val="6120"/>
              </a:lnSpc>
            </a:pPr>
            <a:r>
              <a:rPr lang="en-US" sz="5100">
                <a:solidFill>
                  <a:srgbClr val="FE415E"/>
                </a:solidFill>
                <a:latin typeface="TAN Kindred"/>
              </a:rPr>
              <a:t>DUODÉNO-PANCRÉATIQUE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710403" y="581025"/>
            <a:ext cx="11530791" cy="885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19"/>
              </a:lnSpc>
            </a:pPr>
            <a:r>
              <a:rPr lang="en-US" sz="5766">
                <a:solidFill>
                  <a:srgbClr val="FE415E"/>
                </a:solidFill>
                <a:latin typeface="TAN Kindred"/>
              </a:rPr>
              <a:t>CÔLON</a:t>
            </a:r>
          </a:p>
        </p:txBody>
      </p:sp>
      <p:sp>
        <p:nvSpPr>
          <p:cNvPr id="3" name="Freeform 3"/>
          <p:cNvSpPr/>
          <p:nvPr/>
        </p:nvSpPr>
        <p:spPr>
          <a:xfrm>
            <a:off x="-5662666" y="-5562703"/>
            <a:ext cx="9993341" cy="9993341"/>
          </a:xfrm>
          <a:custGeom>
            <a:avLst/>
            <a:gdLst/>
            <a:ahLst/>
            <a:cxnLst/>
            <a:rect l="l" t="t" r="r" b="b"/>
            <a:pathLst>
              <a:path w="9993341" h="9993341">
                <a:moveTo>
                  <a:pt x="0" y="0"/>
                </a:moveTo>
                <a:lnTo>
                  <a:pt x="9993342" y="0"/>
                </a:lnTo>
                <a:lnTo>
                  <a:pt x="9993342" y="9993341"/>
                </a:lnTo>
                <a:lnTo>
                  <a:pt x="0" y="99933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4" name="Group 4"/>
          <p:cNvGrpSpPr/>
          <p:nvPr/>
        </p:nvGrpSpPr>
        <p:grpSpPr>
          <a:xfrm>
            <a:off x="10674659" y="3474110"/>
            <a:ext cx="7441070" cy="3338779"/>
            <a:chOff x="0" y="0"/>
            <a:chExt cx="5613650" cy="251882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613650" cy="2518823"/>
            </a:xfrm>
            <a:custGeom>
              <a:avLst/>
              <a:gdLst/>
              <a:ahLst/>
              <a:cxnLst/>
              <a:rect l="l" t="t" r="r" b="b"/>
              <a:pathLst>
                <a:path w="5613650" h="2518823">
                  <a:moveTo>
                    <a:pt x="31213" y="0"/>
                  </a:moveTo>
                  <a:lnTo>
                    <a:pt x="5582438" y="0"/>
                  </a:lnTo>
                  <a:cubicBezTo>
                    <a:pt x="5590716" y="0"/>
                    <a:pt x="5598655" y="3288"/>
                    <a:pt x="5604508" y="9142"/>
                  </a:cubicBezTo>
                  <a:cubicBezTo>
                    <a:pt x="5610362" y="14996"/>
                    <a:pt x="5613650" y="22935"/>
                    <a:pt x="5613650" y="31213"/>
                  </a:cubicBezTo>
                  <a:lnTo>
                    <a:pt x="5613650" y="2487610"/>
                  </a:lnTo>
                  <a:cubicBezTo>
                    <a:pt x="5613650" y="2495888"/>
                    <a:pt x="5610362" y="2503827"/>
                    <a:pt x="5604508" y="2509681"/>
                  </a:cubicBezTo>
                  <a:cubicBezTo>
                    <a:pt x="5598655" y="2515534"/>
                    <a:pt x="5590716" y="2518823"/>
                    <a:pt x="5582438" y="2518823"/>
                  </a:cubicBezTo>
                  <a:lnTo>
                    <a:pt x="31213" y="2518823"/>
                  </a:lnTo>
                  <a:cubicBezTo>
                    <a:pt x="22935" y="2518823"/>
                    <a:pt x="14996" y="2515534"/>
                    <a:pt x="9142" y="2509681"/>
                  </a:cubicBezTo>
                  <a:cubicBezTo>
                    <a:pt x="3288" y="2503827"/>
                    <a:pt x="0" y="2495888"/>
                    <a:pt x="0" y="2487610"/>
                  </a:cubicBezTo>
                  <a:lnTo>
                    <a:pt x="0" y="31213"/>
                  </a:lnTo>
                  <a:cubicBezTo>
                    <a:pt x="0" y="22935"/>
                    <a:pt x="3288" y="14996"/>
                    <a:pt x="9142" y="9142"/>
                  </a:cubicBezTo>
                  <a:cubicBezTo>
                    <a:pt x="14996" y="3288"/>
                    <a:pt x="22935" y="0"/>
                    <a:pt x="31213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5613650" cy="256644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Caecum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Jonction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iléo-caecale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(valvule de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Bauhin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) 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Appendice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Angles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coliques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Cornes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épiploïques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Taenias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ou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bandelettes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coliques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Bosselures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ou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haustrations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2073779" y="2121867"/>
            <a:ext cx="8283237" cy="5354183"/>
          </a:xfrm>
          <a:custGeom>
            <a:avLst/>
            <a:gdLst/>
            <a:ahLst/>
            <a:cxnLst/>
            <a:rect l="l" t="t" r="r" b="b"/>
            <a:pathLst>
              <a:path w="8283237" h="5354183">
                <a:moveTo>
                  <a:pt x="0" y="0"/>
                </a:moveTo>
                <a:lnTo>
                  <a:pt x="8283237" y="0"/>
                </a:lnTo>
                <a:lnTo>
                  <a:pt x="8283237" y="5354183"/>
                </a:lnTo>
                <a:lnTo>
                  <a:pt x="0" y="53541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19929" y="413311"/>
            <a:ext cx="17489156" cy="9460379"/>
            <a:chOff x="0" y="0"/>
            <a:chExt cx="6720720" cy="36354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0721" cy="3635428"/>
            </a:xfrm>
            <a:custGeom>
              <a:avLst/>
              <a:gdLst/>
              <a:ahLst/>
              <a:cxnLst/>
              <a:rect l="l" t="t" r="r" b="b"/>
              <a:pathLst>
                <a:path w="6720721" h="3635428">
                  <a:moveTo>
                    <a:pt x="6596260" y="3635428"/>
                  </a:moveTo>
                  <a:lnTo>
                    <a:pt x="124460" y="3635428"/>
                  </a:lnTo>
                  <a:cubicBezTo>
                    <a:pt x="55880" y="3635428"/>
                    <a:pt x="0" y="3579548"/>
                    <a:pt x="0" y="35109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96260" y="0"/>
                  </a:lnTo>
                  <a:cubicBezTo>
                    <a:pt x="6664840" y="0"/>
                    <a:pt x="6720721" y="55880"/>
                    <a:pt x="6720721" y="124460"/>
                  </a:cubicBezTo>
                  <a:lnTo>
                    <a:pt x="6720721" y="3510968"/>
                  </a:lnTo>
                  <a:cubicBezTo>
                    <a:pt x="6720721" y="3579548"/>
                    <a:pt x="6664840" y="3635428"/>
                    <a:pt x="6596260" y="3635428"/>
                  </a:cubicBezTo>
                  <a:close/>
                </a:path>
              </a:pathLst>
            </a:custGeom>
            <a:solidFill>
              <a:srgbClr val="F0E7DB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Freeform 4"/>
          <p:cNvSpPr/>
          <p:nvPr/>
        </p:nvSpPr>
        <p:spPr>
          <a:xfrm>
            <a:off x="15543180" y="-1952595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1" y="0"/>
                </a:lnTo>
                <a:lnTo>
                  <a:pt x="4731811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-1966484" y="7534351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785115" y="572261"/>
            <a:ext cx="3960426" cy="2206955"/>
          </a:xfrm>
          <a:custGeom>
            <a:avLst/>
            <a:gdLst/>
            <a:ahLst/>
            <a:cxnLst/>
            <a:rect l="l" t="t" r="r" b="b"/>
            <a:pathLst>
              <a:path w="3960426" h="2206955">
                <a:moveTo>
                  <a:pt x="0" y="0"/>
                </a:moveTo>
                <a:lnTo>
                  <a:pt x="3960426" y="0"/>
                </a:lnTo>
                <a:lnTo>
                  <a:pt x="3960426" y="2206955"/>
                </a:lnTo>
                <a:lnTo>
                  <a:pt x="0" y="22069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5024999" y="2106721"/>
            <a:ext cx="6273803" cy="4279241"/>
          </a:xfrm>
          <a:custGeom>
            <a:avLst/>
            <a:gdLst/>
            <a:ahLst/>
            <a:cxnLst/>
            <a:rect l="l" t="t" r="r" b="b"/>
            <a:pathLst>
              <a:path w="6273803" h="4279241">
                <a:moveTo>
                  <a:pt x="0" y="0"/>
                </a:moveTo>
                <a:lnTo>
                  <a:pt x="6273803" y="0"/>
                </a:lnTo>
                <a:lnTo>
                  <a:pt x="6273803" y="4279241"/>
                </a:lnTo>
                <a:lnTo>
                  <a:pt x="0" y="42792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8" name="Group 8"/>
          <p:cNvGrpSpPr/>
          <p:nvPr/>
        </p:nvGrpSpPr>
        <p:grpSpPr>
          <a:xfrm>
            <a:off x="5727640" y="6754149"/>
            <a:ext cx="4868520" cy="2081479"/>
            <a:chOff x="0" y="0"/>
            <a:chExt cx="3672882" cy="157029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672882" cy="1570298"/>
            </a:xfrm>
            <a:custGeom>
              <a:avLst/>
              <a:gdLst/>
              <a:ahLst/>
              <a:cxnLst/>
              <a:rect l="l" t="t" r="r" b="b"/>
              <a:pathLst>
                <a:path w="3672882" h="1570298">
                  <a:moveTo>
                    <a:pt x="47706" y="0"/>
                  </a:moveTo>
                  <a:lnTo>
                    <a:pt x="3625176" y="0"/>
                  </a:lnTo>
                  <a:cubicBezTo>
                    <a:pt x="3637828" y="0"/>
                    <a:pt x="3649962" y="5026"/>
                    <a:pt x="3658909" y="13973"/>
                  </a:cubicBezTo>
                  <a:cubicBezTo>
                    <a:pt x="3667856" y="22919"/>
                    <a:pt x="3672882" y="35054"/>
                    <a:pt x="3672882" y="47706"/>
                  </a:cubicBezTo>
                  <a:lnTo>
                    <a:pt x="3672882" y="1522592"/>
                  </a:lnTo>
                  <a:cubicBezTo>
                    <a:pt x="3672882" y="1548939"/>
                    <a:pt x="3651523" y="1570298"/>
                    <a:pt x="3625176" y="1570298"/>
                  </a:cubicBezTo>
                  <a:lnTo>
                    <a:pt x="47706" y="1570298"/>
                  </a:lnTo>
                  <a:cubicBezTo>
                    <a:pt x="35054" y="1570298"/>
                    <a:pt x="22919" y="1565272"/>
                    <a:pt x="13973" y="1556325"/>
                  </a:cubicBezTo>
                  <a:cubicBezTo>
                    <a:pt x="5026" y="1547378"/>
                    <a:pt x="0" y="1535244"/>
                    <a:pt x="0" y="1522592"/>
                  </a:cubicBezTo>
                  <a:lnTo>
                    <a:pt x="0" y="47706"/>
                  </a:lnTo>
                  <a:cubicBezTo>
                    <a:pt x="0" y="35054"/>
                    <a:pt x="5026" y="22919"/>
                    <a:pt x="13973" y="13973"/>
                  </a:cubicBezTo>
                  <a:cubicBezTo>
                    <a:pt x="22919" y="5026"/>
                    <a:pt x="35054" y="0"/>
                    <a:pt x="47706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3672882" cy="161792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Vue antérieure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Ligament FALCIFORME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Ligament ROND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2 LOBES = droit et gauche</a:t>
              </a:r>
            </a:p>
          </p:txBody>
        </p:sp>
      </p:grpSp>
      <p:sp>
        <p:nvSpPr>
          <p:cNvPr id="11" name="Freeform 11"/>
          <p:cNvSpPr/>
          <p:nvPr/>
        </p:nvSpPr>
        <p:spPr>
          <a:xfrm>
            <a:off x="11575027" y="2106721"/>
            <a:ext cx="5938108" cy="4279241"/>
          </a:xfrm>
          <a:custGeom>
            <a:avLst/>
            <a:gdLst/>
            <a:ahLst/>
            <a:cxnLst/>
            <a:rect l="l" t="t" r="r" b="b"/>
            <a:pathLst>
              <a:path w="5938108" h="4279241">
                <a:moveTo>
                  <a:pt x="0" y="0"/>
                </a:moveTo>
                <a:lnTo>
                  <a:pt x="5938107" y="0"/>
                </a:lnTo>
                <a:lnTo>
                  <a:pt x="5938107" y="4279241"/>
                </a:lnTo>
                <a:lnTo>
                  <a:pt x="0" y="42792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0106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2" name="TextBox 12"/>
          <p:cNvSpPr txBox="1"/>
          <p:nvPr/>
        </p:nvSpPr>
        <p:spPr>
          <a:xfrm>
            <a:off x="7572141" y="572261"/>
            <a:ext cx="3143718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FOIE 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2109820" y="6754149"/>
            <a:ext cx="4868520" cy="2919679"/>
            <a:chOff x="0" y="0"/>
            <a:chExt cx="3672882" cy="220264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672882" cy="2202648"/>
            </a:xfrm>
            <a:custGeom>
              <a:avLst/>
              <a:gdLst/>
              <a:ahLst/>
              <a:cxnLst/>
              <a:rect l="l" t="t" r="r" b="b"/>
              <a:pathLst>
                <a:path w="3672882" h="2202648">
                  <a:moveTo>
                    <a:pt x="47706" y="0"/>
                  </a:moveTo>
                  <a:lnTo>
                    <a:pt x="3625176" y="0"/>
                  </a:lnTo>
                  <a:cubicBezTo>
                    <a:pt x="3637828" y="0"/>
                    <a:pt x="3649962" y="5026"/>
                    <a:pt x="3658909" y="13973"/>
                  </a:cubicBezTo>
                  <a:cubicBezTo>
                    <a:pt x="3667856" y="22919"/>
                    <a:pt x="3672882" y="35054"/>
                    <a:pt x="3672882" y="47706"/>
                  </a:cubicBezTo>
                  <a:lnTo>
                    <a:pt x="3672882" y="2154942"/>
                  </a:lnTo>
                  <a:cubicBezTo>
                    <a:pt x="3672882" y="2181289"/>
                    <a:pt x="3651523" y="2202648"/>
                    <a:pt x="3625176" y="2202648"/>
                  </a:cubicBezTo>
                  <a:lnTo>
                    <a:pt x="47706" y="2202648"/>
                  </a:lnTo>
                  <a:cubicBezTo>
                    <a:pt x="35054" y="2202648"/>
                    <a:pt x="22919" y="2197622"/>
                    <a:pt x="13973" y="2188675"/>
                  </a:cubicBezTo>
                  <a:cubicBezTo>
                    <a:pt x="5026" y="2179729"/>
                    <a:pt x="0" y="2167594"/>
                    <a:pt x="0" y="2154942"/>
                  </a:cubicBezTo>
                  <a:lnTo>
                    <a:pt x="0" y="47706"/>
                  </a:lnTo>
                  <a:cubicBezTo>
                    <a:pt x="0" y="35054"/>
                    <a:pt x="5026" y="22919"/>
                    <a:pt x="13973" y="13973"/>
                  </a:cubicBezTo>
                  <a:cubicBezTo>
                    <a:pt x="22919" y="5026"/>
                    <a:pt x="35054" y="0"/>
                    <a:pt x="47706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47625"/>
              <a:ext cx="3672882" cy="225027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Vue inférieure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Vésicule biliaire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Sillon ombilical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Sillon veineux d’Arantius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Veine cave inférieure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4 LOBES visibles 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19929" y="413311"/>
            <a:ext cx="17489156" cy="9460379"/>
            <a:chOff x="0" y="0"/>
            <a:chExt cx="6720720" cy="36354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0721" cy="3635428"/>
            </a:xfrm>
            <a:custGeom>
              <a:avLst/>
              <a:gdLst/>
              <a:ahLst/>
              <a:cxnLst/>
              <a:rect l="l" t="t" r="r" b="b"/>
              <a:pathLst>
                <a:path w="6720721" h="3635428">
                  <a:moveTo>
                    <a:pt x="6596260" y="3635428"/>
                  </a:moveTo>
                  <a:lnTo>
                    <a:pt x="124460" y="3635428"/>
                  </a:lnTo>
                  <a:cubicBezTo>
                    <a:pt x="55880" y="3635428"/>
                    <a:pt x="0" y="3579548"/>
                    <a:pt x="0" y="35109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96260" y="0"/>
                  </a:lnTo>
                  <a:cubicBezTo>
                    <a:pt x="6664840" y="0"/>
                    <a:pt x="6720721" y="55880"/>
                    <a:pt x="6720721" y="124460"/>
                  </a:cubicBezTo>
                  <a:lnTo>
                    <a:pt x="6720721" y="3510968"/>
                  </a:lnTo>
                  <a:cubicBezTo>
                    <a:pt x="6720721" y="3579548"/>
                    <a:pt x="6664840" y="3635428"/>
                    <a:pt x="6596260" y="3635428"/>
                  </a:cubicBezTo>
                  <a:close/>
                </a:path>
              </a:pathLst>
            </a:custGeom>
            <a:solidFill>
              <a:srgbClr val="F0E7DB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Freeform 4"/>
          <p:cNvSpPr/>
          <p:nvPr/>
        </p:nvSpPr>
        <p:spPr>
          <a:xfrm>
            <a:off x="15543180" y="-1952595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1" y="0"/>
                </a:lnTo>
                <a:lnTo>
                  <a:pt x="4731811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-1966484" y="7534351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6" name="Group 6"/>
          <p:cNvGrpSpPr/>
          <p:nvPr/>
        </p:nvGrpSpPr>
        <p:grpSpPr>
          <a:xfrm>
            <a:off x="2703621" y="5966278"/>
            <a:ext cx="4868520" cy="1243279"/>
            <a:chOff x="0" y="0"/>
            <a:chExt cx="3672882" cy="93794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672882" cy="937948"/>
            </a:xfrm>
            <a:custGeom>
              <a:avLst/>
              <a:gdLst/>
              <a:ahLst/>
              <a:cxnLst/>
              <a:rect l="l" t="t" r="r" b="b"/>
              <a:pathLst>
                <a:path w="3672882" h="937948">
                  <a:moveTo>
                    <a:pt x="47706" y="0"/>
                  </a:moveTo>
                  <a:lnTo>
                    <a:pt x="3625176" y="0"/>
                  </a:lnTo>
                  <a:cubicBezTo>
                    <a:pt x="3637828" y="0"/>
                    <a:pt x="3649962" y="5026"/>
                    <a:pt x="3658909" y="13973"/>
                  </a:cubicBezTo>
                  <a:cubicBezTo>
                    <a:pt x="3667856" y="22919"/>
                    <a:pt x="3672882" y="35054"/>
                    <a:pt x="3672882" y="47706"/>
                  </a:cubicBezTo>
                  <a:lnTo>
                    <a:pt x="3672882" y="890242"/>
                  </a:lnTo>
                  <a:cubicBezTo>
                    <a:pt x="3672882" y="902894"/>
                    <a:pt x="3667856" y="915028"/>
                    <a:pt x="3658909" y="923975"/>
                  </a:cubicBezTo>
                  <a:cubicBezTo>
                    <a:pt x="3649962" y="932921"/>
                    <a:pt x="3637828" y="937948"/>
                    <a:pt x="3625176" y="937948"/>
                  </a:cubicBezTo>
                  <a:lnTo>
                    <a:pt x="47706" y="937948"/>
                  </a:lnTo>
                  <a:cubicBezTo>
                    <a:pt x="35054" y="937948"/>
                    <a:pt x="22919" y="932921"/>
                    <a:pt x="13973" y="923975"/>
                  </a:cubicBezTo>
                  <a:cubicBezTo>
                    <a:pt x="5026" y="915028"/>
                    <a:pt x="0" y="902894"/>
                    <a:pt x="0" y="890242"/>
                  </a:cubicBezTo>
                  <a:lnTo>
                    <a:pt x="0" y="47706"/>
                  </a:lnTo>
                  <a:cubicBezTo>
                    <a:pt x="0" y="35054"/>
                    <a:pt x="5026" y="22919"/>
                    <a:pt x="13973" y="13973"/>
                  </a:cubicBezTo>
                  <a:cubicBezTo>
                    <a:pt x="22919" y="5026"/>
                    <a:pt x="35054" y="0"/>
                    <a:pt x="47706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3672882" cy="98557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Vue postérieure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4 LOBES visibles 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715859" y="6363436"/>
            <a:ext cx="5799265" cy="1662379"/>
            <a:chOff x="0" y="0"/>
            <a:chExt cx="4375049" cy="125412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375049" cy="1254123"/>
            </a:xfrm>
            <a:custGeom>
              <a:avLst/>
              <a:gdLst/>
              <a:ahLst/>
              <a:cxnLst/>
              <a:rect l="l" t="t" r="r" b="b"/>
              <a:pathLst>
                <a:path w="4375049" h="1254123">
                  <a:moveTo>
                    <a:pt x="40049" y="0"/>
                  </a:moveTo>
                  <a:lnTo>
                    <a:pt x="4334999" y="0"/>
                  </a:lnTo>
                  <a:cubicBezTo>
                    <a:pt x="4357118" y="0"/>
                    <a:pt x="4375049" y="17931"/>
                    <a:pt x="4375049" y="40049"/>
                  </a:cubicBezTo>
                  <a:lnTo>
                    <a:pt x="4375049" y="1214073"/>
                  </a:lnTo>
                  <a:cubicBezTo>
                    <a:pt x="4375049" y="1236192"/>
                    <a:pt x="4357118" y="1254123"/>
                    <a:pt x="4334999" y="1254123"/>
                  </a:cubicBezTo>
                  <a:lnTo>
                    <a:pt x="40049" y="1254123"/>
                  </a:lnTo>
                  <a:cubicBezTo>
                    <a:pt x="29428" y="1254123"/>
                    <a:pt x="19241" y="1249903"/>
                    <a:pt x="11730" y="1242392"/>
                  </a:cubicBezTo>
                  <a:cubicBezTo>
                    <a:pt x="4219" y="1234882"/>
                    <a:pt x="0" y="1224695"/>
                    <a:pt x="0" y="1214073"/>
                  </a:cubicBezTo>
                  <a:lnTo>
                    <a:pt x="0" y="40049"/>
                  </a:lnTo>
                  <a:cubicBezTo>
                    <a:pt x="0" y="29428"/>
                    <a:pt x="4219" y="19241"/>
                    <a:pt x="11730" y="11730"/>
                  </a:cubicBezTo>
                  <a:cubicBezTo>
                    <a:pt x="19241" y="4219"/>
                    <a:pt x="29428" y="0"/>
                    <a:pt x="40049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4375049" cy="130174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Segmentation FONCTIONELLE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Branches portales droite et gauche 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1300449" y="1572690"/>
            <a:ext cx="5704289" cy="4068793"/>
          </a:xfrm>
          <a:custGeom>
            <a:avLst/>
            <a:gdLst/>
            <a:ahLst/>
            <a:cxnLst/>
            <a:rect l="l" t="t" r="r" b="b"/>
            <a:pathLst>
              <a:path w="5704289" h="4068793">
                <a:moveTo>
                  <a:pt x="0" y="0"/>
                </a:moveTo>
                <a:lnTo>
                  <a:pt x="5704289" y="0"/>
                </a:lnTo>
                <a:lnTo>
                  <a:pt x="5704289" y="4068794"/>
                </a:lnTo>
                <a:lnTo>
                  <a:pt x="0" y="40687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Freeform 13"/>
          <p:cNvSpPr/>
          <p:nvPr/>
        </p:nvSpPr>
        <p:spPr>
          <a:xfrm>
            <a:off x="9006147" y="1692324"/>
            <a:ext cx="8253153" cy="4273954"/>
          </a:xfrm>
          <a:custGeom>
            <a:avLst/>
            <a:gdLst/>
            <a:ahLst/>
            <a:cxnLst/>
            <a:rect l="l" t="t" r="r" b="b"/>
            <a:pathLst>
              <a:path w="8253153" h="4273954">
                <a:moveTo>
                  <a:pt x="0" y="0"/>
                </a:moveTo>
                <a:lnTo>
                  <a:pt x="8253153" y="0"/>
                </a:lnTo>
                <a:lnTo>
                  <a:pt x="8253153" y="4273954"/>
                </a:lnTo>
                <a:lnTo>
                  <a:pt x="0" y="42739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4" name="TextBox 14"/>
          <p:cNvSpPr txBox="1"/>
          <p:nvPr/>
        </p:nvSpPr>
        <p:spPr>
          <a:xfrm>
            <a:off x="7572141" y="658290"/>
            <a:ext cx="3143718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FOIE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19929" y="413311"/>
            <a:ext cx="17489156" cy="9460379"/>
            <a:chOff x="0" y="0"/>
            <a:chExt cx="6720720" cy="36354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0721" cy="3635428"/>
            </a:xfrm>
            <a:custGeom>
              <a:avLst/>
              <a:gdLst/>
              <a:ahLst/>
              <a:cxnLst/>
              <a:rect l="l" t="t" r="r" b="b"/>
              <a:pathLst>
                <a:path w="6720721" h="3635428">
                  <a:moveTo>
                    <a:pt x="6596260" y="3635428"/>
                  </a:moveTo>
                  <a:lnTo>
                    <a:pt x="124460" y="3635428"/>
                  </a:lnTo>
                  <a:cubicBezTo>
                    <a:pt x="55880" y="3635428"/>
                    <a:pt x="0" y="3579548"/>
                    <a:pt x="0" y="35109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96260" y="0"/>
                  </a:lnTo>
                  <a:cubicBezTo>
                    <a:pt x="6664840" y="0"/>
                    <a:pt x="6720721" y="55880"/>
                    <a:pt x="6720721" y="124460"/>
                  </a:cubicBezTo>
                  <a:lnTo>
                    <a:pt x="6720721" y="3510968"/>
                  </a:lnTo>
                  <a:cubicBezTo>
                    <a:pt x="6720721" y="3579548"/>
                    <a:pt x="6664840" y="3635428"/>
                    <a:pt x="6596260" y="3635428"/>
                  </a:cubicBezTo>
                  <a:close/>
                </a:path>
              </a:pathLst>
            </a:custGeom>
            <a:solidFill>
              <a:srgbClr val="F0E7DB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Freeform 4"/>
          <p:cNvSpPr/>
          <p:nvPr/>
        </p:nvSpPr>
        <p:spPr>
          <a:xfrm>
            <a:off x="15543180" y="-1952595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1" y="0"/>
                </a:lnTo>
                <a:lnTo>
                  <a:pt x="4731811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-1966484" y="7534351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6" name="Group 6"/>
          <p:cNvGrpSpPr/>
          <p:nvPr/>
        </p:nvGrpSpPr>
        <p:grpSpPr>
          <a:xfrm>
            <a:off x="1940707" y="5631853"/>
            <a:ext cx="4868520" cy="1662379"/>
            <a:chOff x="0" y="0"/>
            <a:chExt cx="3672882" cy="125412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672882" cy="1254123"/>
            </a:xfrm>
            <a:custGeom>
              <a:avLst/>
              <a:gdLst/>
              <a:ahLst/>
              <a:cxnLst/>
              <a:rect l="l" t="t" r="r" b="b"/>
              <a:pathLst>
                <a:path w="3672882" h="1254123">
                  <a:moveTo>
                    <a:pt x="47706" y="0"/>
                  </a:moveTo>
                  <a:lnTo>
                    <a:pt x="3625176" y="0"/>
                  </a:lnTo>
                  <a:cubicBezTo>
                    <a:pt x="3637828" y="0"/>
                    <a:pt x="3649962" y="5026"/>
                    <a:pt x="3658909" y="13973"/>
                  </a:cubicBezTo>
                  <a:cubicBezTo>
                    <a:pt x="3667856" y="22919"/>
                    <a:pt x="3672882" y="35054"/>
                    <a:pt x="3672882" y="47706"/>
                  </a:cubicBezTo>
                  <a:lnTo>
                    <a:pt x="3672882" y="1206417"/>
                  </a:lnTo>
                  <a:cubicBezTo>
                    <a:pt x="3672882" y="1232764"/>
                    <a:pt x="3651523" y="1254123"/>
                    <a:pt x="3625176" y="1254123"/>
                  </a:cubicBezTo>
                  <a:lnTo>
                    <a:pt x="47706" y="1254123"/>
                  </a:lnTo>
                  <a:cubicBezTo>
                    <a:pt x="35054" y="1254123"/>
                    <a:pt x="22919" y="1249097"/>
                    <a:pt x="13973" y="1240150"/>
                  </a:cubicBezTo>
                  <a:cubicBezTo>
                    <a:pt x="5026" y="1231203"/>
                    <a:pt x="0" y="1219069"/>
                    <a:pt x="0" y="1206417"/>
                  </a:cubicBezTo>
                  <a:lnTo>
                    <a:pt x="0" y="47706"/>
                  </a:lnTo>
                  <a:cubicBezTo>
                    <a:pt x="0" y="35054"/>
                    <a:pt x="5026" y="22919"/>
                    <a:pt x="13973" y="13973"/>
                  </a:cubicBezTo>
                  <a:cubicBezTo>
                    <a:pt x="22919" y="5026"/>
                    <a:pt x="35054" y="0"/>
                    <a:pt x="47706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3672882" cy="130174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Scissure Porte Principale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Secteurs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Segments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1028700" y="1572690"/>
            <a:ext cx="6116679" cy="3819044"/>
          </a:xfrm>
          <a:custGeom>
            <a:avLst/>
            <a:gdLst/>
            <a:ahLst/>
            <a:cxnLst/>
            <a:rect l="l" t="t" r="r" b="b"/>
            <a:pathLst>
              <a:path w="6116679" h="3819044">
                <a:moveTo>
                  <a:pt x="0" y="0"/>
                </a:moveTo>
                <a:lnTo>
                  <a:pt x="6116679" y="0"/>
                </a:lnTo>
                <a:lnTo>
                  <a:pt x="6116679" y="3819044"/>
                </a:lnTo>
                <a:lnTo>
                  <a:pt x="0" y="38190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8208344" y="1572690"/>
            <a:ext cx="8829252" cy="4362689"/>
          </a:xfrm>
          <a:custGeom>
            <a:avLst/>
            <a:gdLst/>
            <a:ahLst/>
            <a:cxnLst/>
            <a:rect l="l" t="t" r="r" b="b"/>
            <a:pathLst>
              <a:path w="8829252" h="4362689">
                <a:moveTo>
                  <a:pt x="0" y="0"/>
                </a:moveTo>
                <a:lnTo>
                  <a:pt x="8829252" y="0"/>
                </a:lnTo>
                <a:lnTo>
                  <a:pt x="8829252" y="4362690"/>
                </a:lnTo>
                <a:lnTo>
                  <a:pt x="0" y="436269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TextBox 11"/>
          <p:cNvSpPr txBox="1"/>
          <p:nvPr/>
        </p:nvSpPr>
        <p:spPr>
          <a:xfrm>
            <a:off x="7572141" y="658290"/>
            <a:ext cx="3143718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FOIE 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8638273" y="6369418"/>
            <a:ext cx="7969394" cy="924814"/>
            <a:chOff x="0" y="0"/>
            <a:chExt cx="6012225" cy="69769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012225" cy="697693"/>
            </a:xfrm>
            <a:custGeom>
              <a:avLst/>
              <a:gdLst/>
              <a:ahLst/>
              <a:cxnLst/>
              <a:rect l="l" t="t" r="r" b="b"/>
              <a:pathLst>
                <a:path w="6012225" h="697693">
                  <a:moveTo>
                    <a:pt x="29144" y="0"/>
                  </a:moveTo>
                  <a:lnTo>
                    <a:pt x="5983082" y="0"/>
                  </a:lnTo>
                  <a:cubicBezTo>
                    <a:pt x="5999177" y="0"/>
                    <a:pt x="6012225" y="13048"/>
                    <a:pt x="6012225" y="29144"/>
                  </a:cubicBezTo>
                  <a:lnTo>
                    <a:pt x="6012225" y="668549"/>
                  </a:lnTo>
                  <a:cubicBezTo>
                    <a:pt x="6012225" y="676278"/>
                    <a:pt x="6009155" y="683691"/>
                    <a:pt x="6003689" y="689157"/>
                  </a:cubicBezTo>
                  <a:cubicBezTo>
                    <a:pt x="5998224" y="694622"/>
                    <a:pt x="5990811" y="697693"/>
                    <a:pt x="5983082" y="697693"/>
                  </a:cubicBezTo>
                  <a:lnTo>
                    <a:pt x="29144" y="697693"/>
                  </a:lnTo>
                  <a:cubicBezTo>
                    <a:pt x="21414" y="697693"/>
                    <a:pt x="14001" y="694622"/>
                    <a:pt x="8536" y="689157"/>
                  </a:cubicBezTo>
                  <a:cubicBezTo>
                    <a:pt x="3070" y="683691"/>
                    <a:pt x="0" y="676278"/>
                    <a:pt x="0" y="668549"/>
                  </a:cubicBezTo>
                  <a:lnTo>
                    <a:pt x="0" y="29144"/>
                  </a:lnTo>
                  <a:cubicBezTo>
                    <a:pt x="0" y="21414"/>
                    <a:pt x="3070" y="14001"/>
                    <a:pt x="8536" y="8536"/>
                  </a:cubicBezTo>
                  <a:cubicBezTo>
                    <a:pt x="14001" y="3070"/>
                    <a:pt x="21414" y="0"/>
                    <a:pt x="2914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6012225" cy="74531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Veines sus-hépatiques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19929" y="413311"/>
            <a:ext cx="17489156" cy="9460379"/>
            <a:chOff x="0" y="0"/>
            <a:chExt cx="6720720" cy="36354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0721" cy="3635428"/>
            </a:xfrm>
            <a:custGeom>
              <a:avLst/>
              <a:gdLst/>
              <a:ahLst/>
              <a:cxnLst/>
              <a:rect l="l" t="t" r="r" b="b"/>
              <a:pathLst>
                <a:path w="6720721" h="3635428">
                  <a:moveTo>
                    <a:pt x="6596260" y="3635428"/>
                  </a:moveTo>
                  <a:lnTo>
                    <a:pt x="124460" y="3635428"/>
                  </a:lnTo>
                  <a:cubicBezTo>
                    <a:pt x="55880" y="3635428"/>
                    <a:pt x="0" y="3579548"/>
                    <a:pt x="0" y="35109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96260" y="0"/>
                  </a:lnTo>
                  <a:cubicBezTo>
                    <a:pt x="6664840" y="0"/>
                    <a:pt x="6720721" y="55880"/>
                    <a:pt x="6720721" y="124460"/>
                  </a:cubicBezTo>
                  <a:lnTo>
                    <a:pt x="6720721" y="3510968"/>
                  </a:lnTo>
                  <a:cubicBezTo>
                    <a:pt x="6720721" y="3579548"/>
                    <a:pt x="6664840" y="3635428"/>
                    <a:pt x="6596260" y="3635428"/>
                  </a:cubicBezTo>
                  <a:close/>
                </a:path>
              </a:pathLst>
            </a:custGeom>
            <a:solidFill>
              <a:srgbClr val="F0E7DB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Freeform 4"/>
          <p:cNvSpPr/>
          <p:nvPr/>
        </p:nvSpPr>
        <p:spPr>
          <a:xfrm>
            <a:off x="15543180" y="-1952595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1" y="0"/>
                </a:lnTo>
                <a:lnTo>
                  <a:pt x="4731811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-1966484" y="7534351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6" name="Group 6"/>
          <p:cNvGrpSpPr/>
          <p:nvPr/>
        </p:nvGrpSpPr>
        <p:grpSpPr>
          <a:xfrm>
            <a:off x="9464109" y="1795088"/>
            <a:ext cx="6714278" cy="2919679"/>
            <a:chOff x="0" y="0"/>
            <a:chExt cx="5065348" cy="220264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065348" cy="2202648"/>
            </a:xfrm>
            <a:custGeom>
              <a:avLst/>
              <a:gdLst/>
              <a:ahLst/>
              <a:cxnLst/>
              <a:rect l="l" t="t" r="r" b="b"/>
              <a:pathLst>
                <a:path w="5065348" h="2202648">
                  <a:moveTo>
                    <a:pt x="34592" y="0"/>
                  </a:moveTo>
                  <a:lnTo>
                    <a:pt x="5030756" y="0"/>
                  </a:lnTo>
                  <a:cubicBezTo>
                    <a:pt x="5039931" y="0"/>
                    <a:pt x="5048729" y="3644"/>
                    <a:pt x="5055217" y="10132"/>
                  </a:cubicBezTo>
                  <a:cubicBezTo>
                    <a:pt x="5061704" y="16619"/>
                    <a:pt x="5065348" y="25417"/>
                    <a:pt x="5065348" y="34592"/>
                  </a:cubicBezTo>
                  <a:lnTo>
                    <a:pt x="5065348" y="2168056"/>
                  </a:lnTo>
                  <a:cubicBezTo>
                    <a:pt x="5065348" y="2177231"/>
                    <a:pt x="5061704" y="2186029"/>
                    <a:pt x="5055217" y="2192516"/>
                  </a:cubicBezTo>
                  <a:cubicBezTo>
                    <a:pt x="5048729" y="2199003"/>
                    <a:pt x="5039931" y="2202648"/>
                    <a:pt x="5030756" y="2202648"/>
                  </a:cubicBezTo>
                  <a:lnTo>
                    <a:pt x="34592" y="2202648"/>
                  </a:lnTo>
                  <a:cubicBezTo>
                    <a:pt x="25417" y="2202648"/>
                    <a:pt x="16619" y="2199003"/>
                    <a:pt x="10132" y="2192516"/>
                  </a:cubicBezTo>
                  <a:cubicBezTo>
                    <a:pt x="3644" y="2186029"/>
                    <a:pt x="0" y="2177231"/>
                    <a:pt x="0" y="2168056"/>
                  </a:cubicBezTo>
                  <a:lnTo>
                    <a:pt x="0" y="34592"/>
                  </a:lnTo>
                  <a:cubicBezTo>
                    <a:pt x="0" y="25417"/>
                    <a:pt x="3644" y="16619"/>
                    <a:pt x="10132" y="10132"/>
                  </a:cubicBezTo>
                  <a:cubicBezTo>
                    <a:pt x="16619" y="3644"/>
                    <a:pt x="25417" y="0"/>
                    <a:pt x="34592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5065348" cy="225027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Moyens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de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fixité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Feuillet droit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Feuillet gauche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Ligaments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triangulaires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Ligament transverse de la VCI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Veines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sus-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hépatiques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</p:txBody>
        </p:sp>
      </p:grpSp>
      <p:sp>
        <p:nvSpPr>
          <p:cNvPr id="9" name="Freeform 9"/>
          <p:cNvSpPr/>
          <p:nvPr/>
        </p:nvSpPr>
        <p:spPr>
          <a:xfrm>
            <a:off x="810225" y="1572690"/>
            <a:ext cx="8354282" cy="4984089"/>
          </a:xfrm>
          <a:custGeom>
            <a:avLst/>
            <a:gdLst/>
            <a:ahLst/>
            <a:cxnLst/>
            <a:rect l="l" t="t" r="r" b="b"/>
            <a:pathLst>
              <a:path w="8354282" h="4984089">
                <a:moveTo>
                  <a:pt x="0" y="0"/>
                </a:moveTo>
                <a:lnTo>
                  <a:pt x="8354282" y="0"/>
                </a:lnTo>
                <a:lnTo>
                  <a:pt x="8354282" y="4984089"/>
                </a:lnTo>
                <a:lnTo>
                  <a:pt x="0" y="49840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9839043" y="4933842"/>
            <a:ext cx="7707300" cy="4324458"/>
          </a:xfrm>
          <a:custGeom>
            <a:avLst/>
            <a:gdLst/>
            <a:ahLst/>
            <a:cxnLst/>
            <a:rect l="l" t="t" r="r" b="b"/>
            <a:pathLst>
              <a:path w="7707300" h="4324458">
                <a:moveTo>
                  <a:pt x="0" y="0"/>
                </a:moveTo>
                <a:lnTo>
                  <a:pt x="7707300" y="0"/>
                </a:lnTo>
                <a:lnTo>
                  <a:pt x="7707300" y="4324458"/>
                </a:lnTo>
                <a:lnTo>
                  <a:pt x="0" y="43244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TextBox 11"/>
          <p:cNvSpPr txBox="1"/>
          <p:nvPr/>
        </p:nvSpPr>
        <p:spPr>
          <a:xfrm>
            <a:off x="7572141" y="658290"/>
            <a:ext cx="3143718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FOIE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377698" y="523875"/>
            <a:ext cx="13614094" cy="1000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09"/>
              </a:lnSpc>
            </a:pPr>
            <a:r>
              <a:rPr lang="en-US" sz="6508">
                <a:solidFill>
                  <a:srgbClr val="FE415E"/>
                </a:solidFill>
                <a:latin typeface="TAN Kindred"/>
              </a:rPr>
              <a:t>PÉDICULE HÉPATIQUE</a:t>
            </a:r>
          </a:p>
        </p:txBody>
      </p:sp>
      <p:sp>
        <p:nvSpPr>
          <p:cNvPr id="3" name="Freeform 3"/>
          <p:cNvSpPr/>
          <p:nvPr/>
        </p:nvSpPr>
        <p:spPr>
          <a:xfrm>
            <a:off x="-5662666" y="-5562703"/>
            <a:ext cx="9993341" cy="9993341"/>
          </a:xfrm>
          <a:custGeom>
            <a:avLst/>
            <a:gdLst/>
            <a:ahLst/>
            <a:cxnLst/>
            <a:rect l="l" t="t" r="r" b="b"/>
            <a:pathLst>
              <a:path w="9993341" h="9993341">
                <a:moveTo>
                  <a:pt x="0" y="0"/>
                </a:moveTo>
                <a:lnTo>
                  <a:pt x="9993342" y="0"/>
                </a:lnTo>
                <a:lnTo>
                  <a:pt x="9993342" y="9993341"/>
                </a:lnTo>
                <a:lnTo>
                  <a:pt x="0" y="99933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4" name="Group 4"/>
          <p:cNvGrpSpPr/>
          <p:nvPr/>
        </p:nvGrpSpPr>
        <p:grpSpPr>
          <a:xfrm>
            <a:off x="7844497" y="1867740"/>
            <a:ext cx="7441070" cy="2562899"/>
            <a:chOff x="0" y="0"/>
            <a:chExt cx="5613650" cy="193348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613650" cy="1933488"/>
            </a:xfrm>
            <a:custGeom>
              <a:avLst/>
              <a:gdLst/>
              <a:ahLst/>
              <a:cxnLst/>
              <a:rect l="l" t="t" r="r" b="b"/>
              <a:pathLst>
                <a:path w="5613650" h="1933488">
                  <a:moveTo>
                    <a:pt x="31213" y="0"/>
                  </a:moveTo>
                  <a:lnTo>
                    <a:pt x="5582438" y="0"/>
                  </a:lnTo>
                  <a:cubicBezTo>
                    <a:pt x="5590716" y="0"/>
                    <a:pt x="5598655" y="3288"/>
                    <a:pt x="5604508" y="9142"/>
                  </a:cubicBezTo>
                  <a:cubicBezTo>
                    <a:pt x="5610362" y="14996"/>
                    <a:pt x="5613650" y="22935"/>
                    <a:pt x="5613650" y="31213"/>
                  </a:cubicBezTo>
                  <a:lnTo>
                    <a:pt x="5613650" y="1902275"/>
                  </a:lnTo>
                  <a:cubicBezTo>
                    <a:pt x="5613650" y="1910553"/>
                    <a:pt x="5610362" y="1918492"/>
                    <a:pt x="5604508" y="1924346"/>
                  </a:cubicBezTo>
                  <a:cubicBezTo>
                    <a:pt x="5598655" y="1930199"/>
                    <a:pt x="5590716" y="1933488"/>
                    <a:pt x="5582438" y="1933488"/>
                  </a:cubicBezTo>
                  <a:lnTo>
                    <a:pt x="31213" y="1933488"/>
                  </a:lnTo>
                  <a:cubicBezTo>
                    <a:pt x="22935" y="1933488"/>
                    <a:pt x="14996" y="1930199"/>
                    <a:pt x="9142" y="1924346"/>
                  </a:cubicBezTo>
                  <a:cubicBezTo>
                    <a:pt x="3288" y="1918492"/>
                    <a:pt x="0" y="1910553"/>
                    <a:pt x="0" y="1902275"/>
                  </a:cubicBezTo>
                  <a:lnTo>
                    <a:pt x="0" y="31213"/>
                  </a:lnTo>
                  <a:cubicBezTo>
                    <a:pt x="0" y="22935"/>
                    <a:pt x="3288" y="14996"/>
                    <a:pt x="9142" y="9142"/>
                  </a:cubicBezTo>
                  <a:cubicBezTo>
                    <a:pt x="14996" y="3288"/>
                    <a:pt x="22935" y="0"/>
                    <a:pt x="31213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5613650" cy="198111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En arrière : Veine Porte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En avant à gauche : Artère hépatique propre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En avant à droite : voies biliaires 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659252" y="1794791"/>
            <a:ext cx="6787549" cy="4242218"/>
          </a:xfrm>
          <a:custGeom>
            <a:avLst/>
            <a:gdLst/>
            <a:ahLst/>
            <a:cxnLst/>
            <a:rect l="l" t="t" r="r" b="b"/>
            <a:pathLst>
              <a:path w="6787549" h="4242218">
                <a:moveTo>
                  <a:pt x="0" y="0"/>
                </a:moveTo>
                <a:lnTo>
                  <a:pt x="6787549" y="0"/>
                </a:lnTo>
                <a:lnTo>
                  <a:pt x="6787549" y="4242218"/>
                </a:lnTo>
                <a:lnTo>
                  <a:pt x="0" y="42422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Freeform 8"/>
          <p:cNvSpPr/>
          <p:nvPr/>
        </p:nvSpPr>
        <p:spPr>
          <a:xfrm>
            <a:off x="8621811" y="4773538"/>
            <a:ext cx="8637489" cy="5191444"/>
          </a:xfrm>
          <a:custGeom>
            <a:avLst/>
            <a:gdLst/>
            <a:ahLst/>
            <a:cxnLst/>
            <a:rect l="l" t="t" r="r" b="b"/>
            <a:pathLst>
              <a:path w="8637489" h="5191444">
                <a:moveTo>
                  <a:pt x="0" y="0"/>
                </a:moveTo>
                <a:lnTo>
                  <a:pt x="8637489" y="0"/>
                </a:lnTo>
                <a:lnTo>
                  <a:pt x="8637489" y="5191445"/>
                </a:lnTo>
                <a:lnTo>
                  <a:pt x="0" y="51914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377698" y="523875"/>
            <a:ext cx="13614094" cy="1000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09"/>
              </a:lnSpc>
            </a:pPr>
            <a:r>
              <a:rPr lang="en-US" sz="6508">
                <a:solidFill>
                  <a:srgbClr val="FE415E"/>
                </a:solidFill>
                <a:latin typeface="TAN Kindred"/>
              </a:rPr>
              <a:t>PÉDICULE HÉPATIQUE</a:t>
            </a:r>
          </a:p>
        </p:txBody>
      </p:sp>
      <p:sp>
        <p:nvSpPr>
          <p:cNvPr id="3" name="Freeform 3"/>
          <p:cNvSpPr/>
          <p:nvPr/>
        </p:nvSpPr>
        <p:spPr>
          <a:xfrm>
            <a:off x="-5662666" y="-5562703"/>
            <a:ext cx="9993341" cy="9993341"/>
          </a:xfrm>
          <a:custGeom>
            <a:avLst/>
            <a:gdLst/>
            <a:ahLst/>
            <a:cxnLst/>
            <a:rect l="l" t="t" r="r" b="b"/>
            <a:pathLst>
              <a:path w="9993341" h="9993341">
                <a:moveTo>
                  <a:pt x="0" y="0"/>
                </a:moveTo>
                <a:lnTo>
                  <a:pt x="9993342" y="0"/>
                </a:lnTo>
                <a:lnTo>
                  <a:pt x="9993342" y="9993341"/>
                </a:lnTo>
                <a:lnTo>
                  <a:pt x="0" y="99933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4" name="Group 4"/>
          <p:cNvGrpSpPr/>
          <p:nvPr/>
        </p:nvGrpSpPr>
        <p:grpSpPr>
          <a:xfrm>
            <a:off x="10433483" y="2403368"/>
            <a:ext cx="7441070" cy="2562899"/>
            <a:chOff x="0" y="0"/>
            <a:chExt cx="5613650" cy="193348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613650" cy="1933488"/>
            </a:xfrm>
            <a:custGeom>
              <a:avLst/>
              <a:gdLst/>
              <a:ahLst/>
              <a:cxnLst/>
              <a:rect l="l" t="t" r="r" b="b"/>
              <a:pathLst>
                <a:path w="5613650" h="1933488">
                  <a:moveTo>
                    <a:pt x="31213" y="0"/>
                  </a:moveTo>
                  <a:lnTo>
                    <a:pt x="5582438" y="0"/>
                  </a:lnTo>
                  <a:cubicBezTo>
                    <a:pt x="5590716" y="0"/>
                    <a:pt x="5598655" y="3288"/>
                    <a:pt x="5604508" y="9142"/>
                  </a:cubicBezTo>
                  <a:cubicBezTo>
                    <a:pt x="5610362" y="14996"/>
                    <a:pt x="5613650" y="22935"/>
                    <a:pt x="5613650" y="31213"/>
                  </a:cubicBezTo>
                  <a:lnTo>
                    <a:pt x="5613650" y="1902275"/>
                  </a:lnTo>
                  <a:cubicBezTo>
                    <a:pt x="5613650" y="1910553"/>
                    <a:pt x="5610362" y="1918492"/>
                    <a:pt x="5604508" y="1924346"/>
                  </a:cubicBezTo>
                  <a:cubicBezTo>
                    <a:pt x="5598655" y="1930199"/>
                    <a:pt x="5590716" y="1933488"/>
                    <a:pt x="5582438" y="1933488"/>
                  </a:cubicBezTo>
                  <a:lnTo>
                    <a:pt x="31213" y="1933488"/>
                  </a:lnTo>
                  <a:cubicBezTo>
                    <a:pt x="22935" y="1933488"/>
                    <a:pt x="14996" y="1930199"/>
                    <a:pt x="9142" y="1924346"/>
                  </a:cubicBezTo>
                  <a:cubicBezTo>
                    <a:pt x="3288" y="1918492"/>
                    <a:pt x="0" y="1910553"/>
                    <a:pt x="0" y="1902275"/>
                  </a:cubicBezTo>
                  <a:lnTo>
                    <a:pt x="0" y="31213"/>
                  </a:lnTo>
                  <a:cubicBezTo>
                    <a:pt x="0" y="22935"/>
                    <a:pt x="3288" y="14996"/>
                    <a:pt x="9142" y="9142"/>
                  </a:cubicBezTo>
                  <a:cubicBezTo>
                    <a:pt x="14996" y="3288"/>
                    <a:pt x="22935" y="0"/>
                    <a:pt x="31213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5613650" cy="198111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3 étages = Supérieur, moyen et inférieur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Triangle de Calot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Triangle inter-porto-cholédien 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1628214" y="1966180"/>
            <a:ext cx="8190016" cy="6000172"/>
          </a:xfrm>
          <a:custGeom>
            <a:avLst/>
            <a:gdLst/>
            <a:ahLst/>
            <a:cxnLst/>
            <a:rect l="l" t="t" r="r" b="b"/>
            <a:pathLst>
              <a:path w="8190016" h="6000172">
                <a:moveTo>
                  <a:pt x="0" y="0"/>
                </a:moveTo>
                <a:lnTo>
                  <a:pt x="8190016" y="0"/>
                </a:lnTo>
                <a:lnTo>
                  <a:pt x="8190016" y="6000172"/>
                </a:lnTo>
                <a:lnTo>
                  <a:pt x="0" y="60001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54332">
            <a:off x="-3330297" y="8320208"/>
            <a:ext cx="7420259" cy="3696638"/>
          </a:xfrm>
          <a:custGeom>
            <a:avLst/>
            <a:gdLst/>
            <a:ahLst/>
            <a:cxnLst/>
            <a:rect l="l" t="t" r="r" b="b"/>
            <a:pathLst>
              <a:path w="7420259" h="3696638">
                <a:moveTo>
                  <a:pt x="0" y="0"/>
                </a:moveTo>
                <a:lnTo>
                  <a:pt x="7420259" y="0"/>
                </a:lnTo>
                <a:lnTo>
                  <a:pt x="7420259" y="3696638"/>
                </a:lnTo>
                <a:lnTo>
                  <a:pt x="0" y="36966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 rot="-8627438">
            <a:off x="12597522" y="-2517127"/>
            <a:ext cx="11784566" cy="5870857"/>
          </a:xfrm>
          <a:custGeom>
            <a:avLst/>
            <a:gdLst/>
            <a:ahLst/>
            <a:cxnLst/>
            <a:rect l="l" t="t" r="r" b="b"/>
            <a:pathLst>
              <a:path w="11784566" h="5870857">
                <a:moveTo>
                  <a:pt x="0" y="0"/>
                </a:moveTo>
                <a:lnTo>
                  <a:pt x="11784566" y="0"/>
                </a:lnTo>
                <a:lnTo>
                  <a:pt x="11784566" y="5870857"/>
                </a:lnTo>
                <a:lnTo>
                  <a:pt x="0" y="58708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Freeform 4"/>
          <p:cNvSpPr/>
          <p:nvPr/>
        </p:nvSpPr>
        <p:spPr>
          <a:xfrm rot="-1902186">
            <a:off x="2938917" y="1061308"/>
            <a:ext cx="2237566" cy="1276578"/>
          </a:xfrm>
          <a:custGeom>
            <a:avLst/>
            <a:gdLst/>
            <a:ahLst/>
            <a:cxnLst/>
            <a:rect l="l" t="t" r="r" b="b"/>
            <a:pathLst>
              <a:path w="2237566" h="1276578">
                <a:moveTo>
                  <a:pt x="0" y="0"/>
                </a:moveTo>
                <a:lnTo>
                  <a:pt x="2237565" y="0"/>
                </a:lnTo>
                <a:lnTo>
                  <a:pt x="2237565" y="1276578"/>
                </a:lnTo>
                <a:lnTo>
                  <a:pt x="0" y="12765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 rot="-6776603">
            <a:off x="4869894" y="-981375"/>
            <a:ext cx="3040078" cy="3411028"/>
          </a:xfrm>
          <a:custGeom>
            <a:avLst/>
            <a:gdLst/>
            <a:ahLst/>
            <a:cxnLst/>
            <a:rect l="l" t="t" r="r" b="b"/>
            <a:pathLst>
              <a:path w="3040078" h="3411028">
                <a:moveTo>
                  <a:pt x="0" y="0"/>
                </a:moveTo>
                <a:lnTo>
                  <a:pt x="3040079" y="0"/>
                </a:lnTo>
                <a:lnTo>
                  <a:pt x="3040079" y="3411028"/>
                </a:lnTo>
                <a:lnTo>
                  <a:pt x="0" y="34110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6" name="Group 6"/>
          <p:cNvGrpSpPr/>
          <p:nvPr/>
        </p:nvGrpSpPr>
        <p:grpSpPr>
          <a:xfrm>
            <a:off x="10953853" y="6008932"/>
            <a:ext cx="6693511" cy="3757879"/>
            <a:chOff x="0" y="0"/>
            <a:chExt cx="5049681" cy="28349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049681" cy="2834998"/>
            </a:xfrm>
            <a:custGeom>
              <a:avLst/>
              <a:gdLst/>
              <a:ahLst/>
              <a:cxnLst/>
              <a:rect l="l" t="t" r="r" b="b"/>
              <a:pathLst>
                <a:path w="5049681" h="2834998">
                  <a:moveTo>
                    <a:pt x="34699" y="0"/>
                  </a:moveTo>
                  <a:lnTo>
                    <a:pt x="5014982" y="0"/>
                  </a:lnTo>
                  <a:cubicBezTo>
                    <a:pt x="5024185" y="0"/>
                    <a:pt x="5033011" y="3656"/>
                    <a:pt x="5039518" y="10163"/>
                  </a:cubicBezTo>
                  <a:cubicBezTo>
                    <a:pt x="5046026" y="16670"/>
                    <a:pt x="5049681" y="25496"/>
                    <a:pt x="5049681" y="34699"/>
                  </a:cubicBezTo>
                  <a:lnTo>
                    <a:pt x="5049681" y="2800299"/>
                  </a:lnTo>
                  <a:cubicBezTo>
                    <a:pt x="5049681" y="2819463"/>
                    <a:pt x="5034146" y="2834998"/>
                    <a:pt x="5014982" y="2834998"/>
                  </a:cubicBezTo>
                  <a:lnTo>
                    <a:pt x="34699" y="2834998"/>
                  </a:lnTo>
                  <a:cubicBezTo>
                    <a:pt x="15535" y="2834998"/>
                    <a:pt x="0" y="2819463"/>
                    <a:pt x="0" y="2800299"/>
                  </a:cubicBezTo>
                  <a:lnTo>
                    <a:pt x="0" y="34699"/>
                  </a:lnTo>
                  <a:cubicBezTo>
                    <a:pt x="0" y="15535"/>
                    <a:pt x="15535" y="0"/>
                    <a:pt x="34699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5049681" cy="288262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2 parties au rectum 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Rectum PELVIEN = ampoule rectale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  <a:ea typeface="TT Hoves Bold"/>
                </a:rPr>
                <a:t>entre les 2 CAP ANAL = 110° en arrière 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 Rectum PÉRINÉAL = canal anal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Valvules rectales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3 lignes 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Plexus veineux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Musculeuse complexe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11439441" y="2230408"/>
            <a:ext cx="5722336" cy="3207024"/>
          </a:xfrm>
          <a:custGeom>
            <a:avLst/>
            <a:gdLst/>
            <a:ahLst/>
            <a:cxnLst/>
            <a:rect l="l" t="t" r="r" b="b"/>
            <a:pathLst>
              <a:path w="5722336" h="3207024">
                <a:moveTo>
                  <a:pt x="0" y="0"/>
                </a:moveTo>
                <a:lnTo>
                  <a:pt x="5722336" y="0"/>
                </a:lnTo>
                <a:lnTo>
                  <a:pt x="5722336" y="3207024"/>
                </a:lnTo>
                <a:lnTo>
                  <a:pt x="0" y="32070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1798162" y="2744423"/>
            <a:ext cx="8323846" cy="5386018"/>
          </a:xfrm>
          <a:custGeom>
            <a:avLst/>
            <a:gdLst/>
            <a:ahLst/>
            <a:cxnLst/>
            <a:rect l="l" t="t" r="r" b="b"/>
            <a:pathLst>
              <a:path w="8323846" h="5386018">
                <a:moveTo>
                  <a:pt x="0" y="0"/>
                </a:moveTo>
                <a:lnTo>
                  <a:pt x="8323846" y="0"/>
                </a:lnTo>
                <a:lnTo>
                  <a:pt x="8323846" y="5386018"/>
                </a:lnTo>
                <a:lnTo>
                  <a:pt x="0" y="538601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TextBox 11"/>
          <p:cNvSpPr txBox="1"/>
          <p:nvPr/>
        </p:nvSpPr>
        <p:spPr>
          <a:xfrm>
            <a:off x="6257628" y="418302"/>
            <a:ext cx="4590881" cy="10891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RECTUM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185</Words>
  <Application>Microsoft Macintosh PowerPoint</Application>
  <PresentationFormat>Personnalisé</PresentationFormat>
  <Paragraphs>62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6" baseType="lpstr">
      <vt:lpstr>Calibri</vt:lpstr>
      <vt:lpstr>TT Hoves Bold</vt:lpstr>
      <vt:lpstr>TAN Kindred</vt:lpstr>
      <vt:lpstr>Arial</vt:lpstr>
      <vt:lpstr>TT Hoves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Digestif ttr</dc:title>
  <cp:lastModifiedBy>Yael Le Talbodec</cp:lastModifiedBy>
  <cp:revision>7</cp:revision>
  <dcterms:created xsi:type="dcterms:W3CDTF">2006-08-16T00:00:00Z</dcterms:created>
  <dcterms:modified xsi:type="dcterms:W3CDTF">2023-12-11T17:01:05Z</dcterms:modified>
  <dc:identifier>DAF0oQgTBnE</dc:identifier>
</cp:coreProperties>
</file>