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63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FB5C5-70A7-489D-9A8F-934E5949A4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ASPECTS SOCIETAUX ET ECONOMIQUES DU MEDICAMENT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A6CE75-52BF-45EA-9453-1FDAF3D229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4730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4DA81-366B-4100-9A6B-438BF8A47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faut savoir que la France est le </a:t>
            </a:r>
            <a:r>
              <a:rPr lang="fr-FR" sz="20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fr-FR" sz="2000" b="1" baseline="30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fr-FR" sz="20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consommateur de médicaments</a:t>
            </a:r>
            <a: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Europe. </a:t>
            </a:r>
            <a:b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Evaluer l’aspect socio-économique du médicament nous permettra de comprendre pourquoi</a:t>
            </a:r>
            <a:endParaRPr lang="fr-FR" sz="54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2F0083-4C89-4AF8-9939-2ED1CDC309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/>
              <a:t>INTRODUCTION</a:t>
            </a:r>
            <a:endParaRPr lang="fr-FR" sz="2800" dirty="0"/>
          </a:p>
          <a:p>
            <a:endParaRPr lang="fr-FR" sz="2800" b="1" dirty="0"/>
          </a:p>
          <a:p>
            <a:r>
              <a:rPr lang="fr-FR" sz="2000" dirty="0"/>
              <a:t>La </a:t>
            </a:r>
            <a:r>
              <a:rPr lang="fr-FR" sz="2000" b="1" dirty="0"/>
              <a:t>pharmacologie médicale </a:t>
            </a:r>
            <a:r>
              <a:rPr lang="fr-FR" sz="2000" dirty="0"/>
              <a:t>est définie comme la science des interactions entre le médicament et les organismes vivants.</a:t>
            </a:r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000" b="1" dirty="0"/>
              <a:t>La pharmacologie sociale </a:t>
            </a:r>
            <a:r>
              <a:rPr lang="fr-FR" sz="2000" dirty="0"/>
              <a:t>c’est l’étude des interactions entre le médicament et la société</a:t>
            </a:r>
            <a:endParaRPr lang="fr-FR" sz="2000" b="1" dirty="0"/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75326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03DABC-4895-4284-A45B-07B04AAEA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180" y="5212080"/>
            <a:ext cx="10683240" cy="1021080"/>
          </a:xfrm>
        </p:spPr>
        <p:txBody>
          <a:bodyPr>
            <a:noAutofit/>
          </a:bodyPr>
          <a:lstStyle/>
          <a:p>
            <a:pPr algn="ctr"/>
            <a:r>
              <a:rPr lang="fr-FR" sz="2400" b="1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pharmacologie sociale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c’est aussi l’évaluation des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facteurs sociaux 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influençant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l’utilisation des médicaments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br>
              <a:rPr lang="fr-FR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2400" dirty="0"/>
          </a:p>
        </p:txBody>
      </p:sp>
      <p:pic>
        <p:nvPicPr>
          <p:cNvPr id="18" name="Espace réservé du contenu 17">
            <a:extLst>
              <a:ext uri="{FF2B5EF4-FFF2-40B4-BE49-F238E27FC236}">
                <a16:creationId xmlns:a16="http://schemas.microsoft.com/office/drawing/2014/main" id="{622634C9-355E-4425-B7C4-03258C6AF4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491" y="1461761"/>
            <a:ext cx="10777017" cy="320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4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310F65-320D-4FD0-9DA5-36EEEF03E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994496" y="595281"/>
            <a:ext cx="9130703" cy="4731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9891B5-F8CF-40DC-BEFE-08D7518E5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294889"/>
            <a:ext cx="10058400" cy="4740151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Ces facteurs peuvent varier selon les régions du monde, par exemple selon des motifs :</a:t>
            </a:r>
            <a:endParaRPr lang="fr-FR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fr-FR" sz="1800" b="1" i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Démographiques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800" b="1" i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Culturels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800" b="1" i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Economique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800" b="1" i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Religieux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800" b="1" i="1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b="1" i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Ainsi, selon le pays, la culture ou la politique, la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 du rapport B/R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peut </a:t>
            </a:r>
            <a:r>
              <a:rPr lang="fr-FR" sz="1800" b="1" dirty="0">
                <a:solidFill>
                  <a:srgbClr val="C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différer</a:t>
            </a:r>
            <a:r>
              <a:rPr lang="fr-FR" sz="1800" dirty="0">
                <a:solidFill>
                  <a:srgbClr val="C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9906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7A7C8-2A3D-456B-BE7A-3A5FDF9C2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2935F67D-2848-44C7-9DEC-5AD2A347D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267" y="2585694"/>
            <a:ext cx="11562653" cy="281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01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5055488B-9EE8-4B00-9E12-034781456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B3684DE-BB04-4BAA-BA7C-F35D3CE6B7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2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Quels sont les facteurs pouvant influencer la pharmacologie sociale ?</a:t>
            </a:r>
            <a:endParaRPr lang="fr-F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1760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L’influence du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patient 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L’influence de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l’industriel 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L’influence des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agences 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70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 rôle des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médecins</a:t>
            </a: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pharmaciens 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 rôle du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pouvoir politique </a:t>
            </a:r>
            <a:endParaRPr lang="fr-FR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L’impact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des nouvelles technologies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214048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66240-D7D8-4796-8BEF-62AEB3E55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1) L’influence du patient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DFF279-F0DA-4AFD-877F-2625E2D396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Bef>
                <a:spcPts val="185"/>
              </a:spcBef>
              <a:buAutoNum type="alphaUcParenR"/>
            </a:pPr>
            <a:r>
              <a:rPr lang="fr-FR" sz="24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La prescription médicale</a:t>
            </a:r>
          </a:p>
          <a:p>
            <a:pPr marL="0" indent="0">
              <a:spcBef>
                <a:spcPts val="185"/>
              </a:spcBef>
              <a:buNone/>
            </a:pPr>
            <a:endParaRPr lang="fr-FR" u="sng" dirty="0">
              <a:latin typeface="Amasis MT Pro" panose="020405040500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185"/>
              </a:spcBef>
              <a:buNone/>
            </a:pPr>
            <a:r>
              <a:rPr lang="fr-FR" sz="2400" u="sng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La prescription médicale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C’est l’acte par lequel un médecin indique à son patient l’ensemble des 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recommandations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qui lui semble utile de mettre en œuvre afin d’identifier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les causes d’une pathologie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ou 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d’y apporter un remède</a:t>
            </a:r>
            <a:r>
              <a:rPr lang="fr-FR" sz="240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.</a:t>
            </a:r>
            <a:endParaRPr lang="fr-F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fr-FR" dirty="0"/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¼ des patients exerce une pression de prescription.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185"/>
              </a:spcBef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+ de 90% des consultations avec un généraliste aboutissent à une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prescription de mdc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en France.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1777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8B7265-D79D-405C-A8BD-990A5ADC2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751F32-72BC-4362-AA15-644A464D14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B) Facteurs appuyant l’influence du patient</a:t>
            </a:r>
          </a:p>
          <a:p>
            <a:pPr marL="0" indent="0">
              <a:buNone/>
            </a:pPr>
            <a:endParaRPr lang="fr-FR" dirty="0"/>
          </a:p>
          <a:p>
            <a:pPr marL="0" lvl="0" indent="0"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De nombreux facteurs vont appuyer l’influence du patient sur la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consommation médicamenteuse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:</a:t>
            </a:r>
          </a:p>
          <a:p>
            <a:pPr marL="0" lvl="0" indent="0"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  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personnalit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du patient,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son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â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ge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; 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’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interaction m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decin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–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malade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Le contexte social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influence de la publicit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La peur des poursuites judiciaires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2317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C23B1-671D-4A92-B933-92C4282E0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2) L’influence de l’industriel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3EDA4F-9A4E-4D85-8D5B-64C0AD098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1834937"/>
            <a:ext cx="10253758" cy="420010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Stratégies industrielles</a:t>
            </a:r>
            <a:b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2400" b="1" dirty="0"/>
          </a:p>
          <a:p>
            <a:pPr marL="0" indent="0" algn="ctr">
              <a:buNone/>
            </a:pPr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L’industriel joue un rôle majeur dans la médicamentation de la société, notamment par différentes stratégies qu’il met en place. C’est lui qui découvre, développe et commercialise finalement le médicament.  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u="sng" dirty="0"/>
              <a:t>L’industriel a un objectif double (+++)</a:t>
            </a:r>
          </a:p>
          <a:p>
            <a:r>
              <a:rPr lang="fr-FR" dirty="0"/>
              <a:t>	</a:t>
            </a:r>
            <a:r>
              <a:rPr lang="fr-FR" b="1" dirty="0"/>
              <a:t>Amélioration thérapeutique </a:t>
            </a:r>
            <a:br>
              <a:rPr lang="fr-FR" b="1" dirty="0"/>
            </a:br>
            <a:endParaRPr lang="fr-FR" b="1" dirty="0"/>
          </a:p>
          <a:p>
            <a:r>
              <a:rPr lang="fr-FR" b="1" dirty="0"/>
              <a:t>	Rentabilité économique.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1636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7BFBD-72EF-437B-A20C-BF8E074C4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729F02-17B2-420F-9C81-3F3261AAB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ctr">
              <a:buFont typeface="Symbol" panose="05050102010706020507" pitchFamily="18" charset="2"/>
              <a:buChar char=""/>
            </a:pP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La principale stratégie industrielle est le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fort développement dans les pathologies fréquentes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(cardiologie) 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ou coûteuses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 (oncologie) </a:t>
            </a:r>
            <a:r>
              <a:rPr lang="fr-FR" sz="20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+++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</a:rPr>
              <a:t>.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fr-FR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6" name="Objet 5">
            <a:extLst>
              <a:ext uri="{FF2B5EF4-FFF2-40B4-BE49-F238E27FC236}">
                <a16:creationId xmlns:a16="http://schemas.microsoft.com/office/drawing/2014/main" id="{FF215D5E-3835-420C-8441-5F4A429848B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476712"/>
              </p:ext>
            </p:extLst>
          </p:nvPr>
        </p:nvGraphicFramePr>
        <p:xfrm>
          <a:off x="674887" y="3369166"/>
          <a:ext cx="10326260" cy="2313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6652508" imgH="1489872" progId="Word.Document.12">
                  <p:embed/>
                </p:oleObj>
              </mc:Choice>
              <mc:Fallback>
                <p:oleObj name="Document" r:id="rId2" imgW="6652508" imgH="14898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4887" y="3369166"/>
                        <a:ext cx="10326260" cy="2313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7963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CBE803-AC00-42D6-92EC-0A6012914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09EDB3-CA7F-410A-8790-D1BC0D6A0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Médicamentation de la société</a:t>
            </a:r>
          </a:p>
          <a:p>
            <a:pPr marL="0" indent="0">
              <a:buNone/>
            </a:pPr>
            <a:endParaRPr lang="fr-FR" sz="2400" b="1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laboratoires sont sous le contrôle d’actionnaires : ils demandant donc une rentabilité en développant la consommation ! (+ on consomme ton médoc, + tu gagnes !) </a:t>
            </a: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Médicalisation de la société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situations auparavant considérées comme ne relevant pas d’une  intervention médicale. </a:t>
            </a: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Médicamentation de la société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prise de médicaments dans des conditions de médicalisation.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i="1" dirty="0">
                <a:solidFill>
                  <a:srgbClr val="0070C0"/>
                </a:solidFill>
                <a:latin typeface="Amasis MT Pro" panose="02040504050005020304" pitchFamily="18" charset="0"/>
              </a:rPr>
              <a:t>Fun </a:t>
            </a:r>
            <a:r>
              <a:rPr lang="fr-FR" i="1" dirty="0" err="1">
                <a:solidFill>
                  <a:srgbClr val="0070C0"/>
                </a:solidFill>
                <a:latin typeface="Amasis MT Pro" panose="02040504050005020304" pitchFamily="18" charset="0"/>
              </a:rPr>
              <a:t>fact</a:t>
            </a:r>
            <a:r>
              <a:rPr lang="fr-FR" i="1" dirty="0">
                <a:solidFill>
                  <a:srgbClr val="0070C0"/>
                </a:solidFill>
                <a:latin typeface="Amasis MT Pro" panose="02040504050005020304" pitchFamily="18" charset="0"/>
              </a:rPr>
              <a:t> : </a:t>
            </a:r>
            <a:r>
              <a:rPr lang="fr-FR" sz="1600" i="1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dépenses marketing sont très souvent supérieures à celles investies dans la recherche et le  développement.</a:t>
            </a:r>
            <a:endParaRPr lang="fr-FR" i="1" dirty="0">
              <a:solidFill>
                <a:srgbClr val="0070C0"/>
              </a:solidFill>
              <a:latin typeface="Amasis MT Pro" panose="020405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960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71BBC6-3058-4720-81ED-E3E9571BD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9464142" cy="63151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008AD9-6192-41C8-AF12-3C3EC241F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4156" y="1221246"/>
            <a:ext cx="5097524" cy="463091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plus, l’industriel va utiliser des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leaders d’opinions »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Cette influence s’exerce par d’autres moyens, sur :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essais cliniques, la presse professionnelle et scientifique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sociétés savantes, les agences sanitaires, les recommandations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universités, la formation initiale et continue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associations d’usagers de soins. </a:t>
            </a:r>
            <a:endParaRPr lang="fr-FR" dirty="0"/>
          </a:p>
        </p:txBody>
      </p:sp>
      <p:pic>
        <p:nvPicPr>
          <p:cNvPr id="7" name="Espace réservé du contenu 6" descr="L&amp;#39;histoire de Stonks, le mème stock qui est maintenant un skin Fortnite">
            <a:extLst>
              <a:ext uri="{FF2B5EF4-FFF2-40B4-BE49-F238E27FC236}">
                <a16:creationId xmlns:a16="http://schemas.microsoft.com/office/drawing/2014/main" id="{D7C34C82-8B03-484F-87C8-5FD3A69DDE87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29740"/>
            <a:ext cx="5341619" cy="3596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5061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1A9498-1A8E-44C6-97F9-974063ABF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Autre stratégie : le </a:t>
            </a:r>
            <a:r>
              <a:rPr lang="fr-FR" sz="2400" b="1" dirty="0" err="1"/>
              <a:t>Disease</a:t>
            </a:r>
            <a:r>
              <a:rPr lang="fr-FR" sz="2400" b="1" dirty="0"/>
              <a:t> </a:t>
            </a:r>
            <a:r>
              <a:rPr lang="fr-FR" sz="2400" b="1" dirty="0" err="1"/>
              <a:t>Mongering</a:t>
            </a:r>
            <a:r>
              <a:rPr lang="fr-FR" sz="2400" b="1" dirty="0"/>
              <a:t> </a:t>
            </a:r>
            <a:endParaRPr lang="fr-FR" sz="24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07D809-D6AB-4AF0-9681-D82ACBEFB62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dirty="0"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Cette stratégie va contribuer au processus de 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médicamentation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la société, en fabriquant de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nouvelles maladies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FR" sz="18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ce faire, l’industriel va :</a:t>
            </a:r>
            <a:endParaRPr lang="fr-FR" u="sng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216061-1B55-4E65-AC8F-25B38E54CE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Augmenter la prévalence des troubles</a:t>
            </a:r>
          </a:p>
          <a:p>
            <a:pPr marL="0" lvl="0" indent="0">
              <a:lnSpc>
                <a:spcPct val="107000"/>
              </a:lnSpc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Redéfinir les caractéristiques banales du comportement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None/>
            </a:pPr>
            <a:endParaRPr lang="fr-FR" sz="1800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Requalifier des troubles bénins en maladie grave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Augmenter la visibilité médiatique d’une maladie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599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E58CF9-01E2-4091-867D-3657926E8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L’industriel peut aussi promouvoir ses médicaments via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publicité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Cela se fait beaucoup aux Etats-Unis, pour les médicaments anti-cancéreux par exemple, mais c’est interdit en France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721375-74DB-4131-90AD-58F3F63D7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10120792" cy="374904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b="1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France </a:t>
            </a:r>
            <a:endParaRPr lang="fr-FR" sz="2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publicité est encadrée par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l’ANSM</a:t>
            </a:r>
            <a:b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publicité grand public est autorisée pour certains médicaments en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vente libre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 à prescription  médicale facultative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par dérogation pour les produits pour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sevrage tabagique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pour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certains vaccins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publicité à destination des professionnels de santé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dans le respect de l’AMM et des  recommandations de la HAS.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1170095-7043-4EF5-A5CA-36B3CD5880A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35623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E38EC-9E4B-46A8-A238-DF393BDD6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III) L’influence des agences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ED70BD14-B866-478E-A412-8E4A0EA6C1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agences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sont financées par les industriels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lorsque celui-ci soumet un dossier d’AMM, il doit payer, et l’argent est alors directement reversé à l’agence 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24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4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Absence totale de transparence sur les négociations. </a:t>
            </a:r>
          </a:p>
          <a:p>
            <a:pPr algn="ctr"/>
            <a:endParaRPr lang="fr-FR" sz="2400" b="1" dirty="0"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400" b="1" dirty="0"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2800" b="1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  <a:sym typeface="Wingdings" panose="05000000000000000000" pitchFamily="2" charset="2"/>
              </a:rPr>
              <a:t></a:t>
            </a:r>
            <a:r>
              <a:rPr lang="fr-FR" sz="2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 y a donc obligation de déclaration des liens d’intérêts +++</a:t>
            </a:r>
            <a:endParaRPr lang="fr-F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0501009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7971E-3FA2-4A6D-AE63-B24140463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IV) Le rôle des médecins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0C09FC-7223-4D06-97ED-1C50AEFA09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L’influence du médecin définit son rôle, selon par exemple 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caractéristiques du patient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(âge, sexe, religion)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Formation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niveau socioculturel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L’éducation religieuse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 conviction personnelle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sur l’efficacité du médicament. 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5821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EC45B-04DF-4F77-A436-93EE4C8FC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V) Le rôle du pouvoir politique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E081A7-6EC9-4100-9C22-576880A4D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C’est surtout le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Ministère de la Santé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qui est impliqué dans ce rôle :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HAS, DGS et donc l’ANSM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Ils ont pour but de définir la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politique du médicament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de concilier les différentes exigences (Gérer la sécurité sanitaire, maitriser les dépenses de santé, le développement industriel et l’innovation).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pouvoir politique a un impact important sur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l’aspect sociétal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en étant toujours guidé par le principe de 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précaution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devenu très important suite à </a:t>
            </a:r>
            <a:r>
              <a:rPr lang="fr-FR" sz="1800" b="1" dirty="0">
                <a:solidFill>
                  <a:srgbClr val="00B05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l’affaire du sang contaminé, des prothèses PIP, du médiator…</a:t>
            </a:r>
            <a:r>
              <a:rPr lang="fr-FR" sz="1800" dirty="0">
                <a:solidFill>
                  <a:srgbClr val="00B05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décisions politiques sont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prioritaires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 rapport aux décisions scientifiques. </a:t>
            </a: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pouvoir politique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négocie le prix des médicaments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fonction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l’ASMR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 en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comparant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au prix des médicaments existants.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4866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780F60-5968-4BF7-A797-BBD2CC9E9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>
                <a:solidFill>
                  <a:srgbClr val="FF0000"/>
                </a:solidFill>
              </a:rPr>
              <a:t>VI) L’impact des nouvelles technologies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642B35-CE99-4C55-A25A-F659A0740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Avec les nouvelles technologies, les patients sont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plus informés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grâce à la diffusion accrue de l’information, et sont plus réactifs vis-à-vis des nouveaux médicaments par exemple.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retrouve cette influence avec la vente en ligne de médicaments, sans prescription.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relation médecin-malade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elle aussi modifiée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le patient est possiblement renseigné, et a une idée de son diagnostic avant même de consulter son médecin.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Tout cela entraîne une évolution importante dans la prise en charge de la santé.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Or, avec internet, la fiabilité des sources d’information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assez variable.</a:t>
            </a:r>
            <a:endParaRPr lang="fr-FR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8042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997C1-CCF8-4FFA-8DE0-6C78F2C72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9611428" cy="38227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604F36-3BBE-46A9-B801-94E541C1E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66722"/>
            <a:ext cx="10058400" cy="456831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Fake news :</a:t>
            </a:r>
            <a:br>
              <a:rPr lang="fr-FR" sz="24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Entrainent la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défiance 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 patients </a:t>
            </a:r>
            <a:b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Le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renoncement aux soins </a:t>
            </a:r>
            <a:b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La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diminution de l’observance </a:t>
            </a:r>
            <a:b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B05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Tandis que la science analyse les faits, les fakes news sont des mensonges, basés sur une sélection de faits.</a:t>
            </a:r>
            <a:endParaRPr lang="fr-FR" sz="18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4669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886743-C0A9-4C65-A19E-CAB04F3CC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234985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8665EA-D707-4E78-B645-200719C79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141466"/>
            <a:ext cx="10058400" cy="4893574"/>
          </a:xfrm>
        </p:spPr>
        <p:txBody>
          <a:bodyPr/>
          <a:lstStyle/>
          <a:p>
            <a:pPr algn="ctr"/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Internet est aussi le lieu d’un </a:t>
            </a:r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trafic important de médicaments, </a:t>
            </a:r>
            <a:r>
              <a:rPr lang="fr-FR" sz="20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 les achats en ligne peuvent être plus « intéressants »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 type de vente est en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pleine expansion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or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: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50% des médicaments vendus sur internet sont falsifiés +++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(médicaments contrefaits ou non autorisés).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médicaments contrefaits sont dangereux car :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Ils ne contiennent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 de substance active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Substance active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sous/sur dosée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Présence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d’impuretés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dangereuses.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2462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D6AD7-1A96-4945-9FB7-7C61CEB63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45591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74498B-402D-45A1-BD56-3A67AB2895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85133"/>
            <a:ext cx="10058400" cy="4549907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France, l’achat des médicaments en ligne est autorisé depuis 2012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Pour les médicaments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sans ordonnance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uniquement ;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Il faut que la pharmacie en ligne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rattachées à une officine physique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 préalable de l’ARS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information du conseil de l’ordre ;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 publiée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 le site de l’ordre des pharmaciens.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 internet, il existe 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96% de fausses pharmacies +++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à l’apparence sérieuse mais qui s’apparente à du  cybersquatting (remise en marche frauduleuse d’un ancien site inactivé).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 trafic médicamenteux est une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menace réelle pour la santé publique mondiale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Ce trafic est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soumis au droit pénal européen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9860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DAF93-2F05-418B-9004-1371524D6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3100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Quelques points positifs d’Internet maintenant !</a:t>
            </a:r>
            <a:b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058147-81DE-4178-A948-554675BF2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télémédecine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Mise en œuvre dans certains pays, comme au Canada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Aide à lutter contre les zones de désertification ;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Est en plein développement en France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Renforce la participation du patient.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Big data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Gros organismes qui analysent l’ensemble des comptes rendus d’hospitalisation des  patients (association médicament-pathologie entraîne surmortalité ? ou pas ?)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L’Intelligence artificielle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Intéressante en pharmacologie clinique : récupération de dossiers cliniques à la recherche d’effets indésirables.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495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89120-8152-4C86-BF0F-70ADA4E93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Et merci de votre attention &lt;3</a:t>
            </a:r>
          </a:p>
        </p:txBody>
      </p:sp>
      <p:pic>
        <p:nvPicPr>
          <p:cNvPr id="4098" name="Picture 2" descr="Nice Guy | Ex naruto Wikia | Fandom">
            <a:extLst>
              <a:ext uri="{FF2B5EF4-FFF2-40B4-BE49-F238E27FC236}">
                <a16:creationId xmlns:a16="http://schemas.microsoft.com/office/drawing/2014/main" id="{1BABEF66-D607-41A2-9AE1-74B93E62592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232" y="2103438"/>
            <a:ext cx="5235535" cy="39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2547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0</TotalTime>
  <Words>1322</Words>
  <Application>Microsoft Office PowerPoint</Application>
  <PresentationFormat>Grand écran</PresentationFormat>
  <Paragraphs>124</Paragraphs>
  <Slides>23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4" baseType="lpstr">
      <vt:lpstr>Amasis MT Pro</vt:lpstr>
      <vt:lpstr>Arial</vt:lpstr>
      <vt:lpstr>Calibri</vt:lpstr>
      <vt:lpstr>Cambria Math</vt:lpstr>
      <vt:lpstr>Century Gothic</vt:lpstr>
      <vt:lpstr>Garamond</vt:lpstr>
      <vt:lpstr>Symbol</vt:lpstr>
      <vt:lpstr>Times New Roman</vt:lpstr>
      <vt:lpstr>Wingdings</vt:lpstr>
      <vt:lpstr>Savon</vt:lpstr>
      <vt:lpstr>Document Microsoft Word</vt:lpstr>
      <vt:lpstr>ASPECTS SOCIETAUX ET ECONOMIQUES DU MEDICAMENT</vt:lpstr>
      <vt:lpstr>Il faut savoir que la France est le 1er consommateur de médicaments en Europe.  Evaluer l’aspect socio-économique du médicament nous permettra de comprendre pourquoi</vt:lpstr>
      <vt:lpstr>La pharmacologie sociale  c’est aussi l’évaluation des facteurs sociaux influençant l’utilisation des médicaments.  </vt:lpstr>
      <vt:lpstr>Présentation PowerPoint</vt:lpstr>
      <vt:lpstr>Présentation PowerPoint</vt:lpstr>
      <vt:lpstr>Présentation PowerPoint</vt:lpstr>
      <vt:lpstr>1) L’influence du patient</vt:lpstr>
      <vt:lpstr>Présentation PowerPoint</vt:lpstr>
      <vt:lpstr>2) L’influence de l’industriel</vt:lpstr>
      <vt:lpstr>Présentation PowerPoint</vt:lpstr>
      <vt:lpstr>Présentation PowerPoint</vt:lpstr>
      <vt:lpstr>Présentation PowerPoint</vt:lpstr>
      <vt:lpstr>Autre stratégie : le Disease Mongering </vt:lpstr>
      <vt:lpstr>L’industriel peut aussi promouvoir ses médicaments via la publicité. Cela se fait beaucoup aux Etats-Unis, pour les médicaments anti-cancéreux par exemple, mais c’est interdit en France</vt:lpstr>
      <vt:lpstr>III) L’influence des agences</vt:lpstr>
      <vt:lpstr>IV) Le rôle des médecins</vt:lpstr>
      <vt:lpstr>V) Le rôle du pouvoir politique</vt:lpstr>
      <vt:lpstr>VI) L’impact des nouvelles technologies</vt:lpstr>
      <vt:lpstr>Présentation PowerPoint</vt:lpstr>
      <vt:lpstr>Présentation PowerPoint</vt:lpstr>
      <vt:lpstr>Présentation PowerPoint</vt:lpstr>
      <vt:lpstr>  Quelques points positifs d’Internet maintenant ! </vt:lpstr>
      <vt:lpstr>Et merci de votre attention &lt;3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ASPECTS SOCIETAUX ET ECONOMIQUES DU MEDICAMENT</dc:title>
  <dc:creator>Anis Benkanoun</dc:creator>
  <cp:lastModifiedBy>Anis Benkanoun</cp:lastModifiedBy>
  <cp:revision>1</cp:revision>
  <dcterms:created xsi:type="dcterms:W3CDTF">2021-08-14T09:57:48Z</dcterms:created>
  <dcterms:modified xsi:type="dcterms:W3CDTF">2021-08-14T10:44:42Z</dcterms:modified>
</cp:coreProperties>
</file>