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61" r:id="rId1"/>
  </p:sldMasterIdLst>
  <p:notesMasterIdLst>
    <p:notesMasterId r:id="rId18"/>
  </p:notesMasterIdLst>
  <p:sldIdLst>
    <p:sldId id="256" r:id="rId2"/>
    <p:sldId id="257" r:id="rId3"/>
    <p:sldId id="262" r:id="rId4"/>
    <p:sldId id="258" r:id="rId5"/>
    <p:sldId id="263" r:id="rId6"/>
    <p:sldId id="269" r:id="rId7"/>
    <p:sldId id="272" r:id="rId8"/>
    <p:sldId id="259" r:id="rId9"/>
    <p:sldId id="264" r:id="rId10"/>
    <p:sldId id="260" r:id="rId11"/>
    <p:sldId id="261" r:id="rId12"/>
    <p:sldId id="265" r:id="rId13"/>
    <p:sldId id="271" r:id="rId14"/>
    <p:sldId id="267" r:id="rId15"/>
    <p:sldId id="268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0"/>
    <p:restoredTop sz="94643"/>
  </p:normalViewPr>
  <p:slideViewPr>
    <p:cSldViewPr snapToGrid="0" snapToObjects="1">
      <p:cViewPr varScale="1">
        <p:scale>
          <a:sx n="117" d="100"/>
          <a:sy n="117" d="100"/>
        </p:scale>
        <p:origin x="176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AED195-0F58-824C-AAC6-23A7A528DDD8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0AFEF2-AF83-9C4C-B456-3E2718CBE8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846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YANN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AFEF2-AF83-9C4C-B456-3E2718CBE8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01695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1- Entoblaste</a:t>
            </a:r>
          </a:p>
          <a:p>
            <a:r>
              <a:rPr lang="fr-FR" dirty="0" smtClean="0"/>
              <a:t>2- 1er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AFEF2-AF83-9C4C-B456-3E2718CBE8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134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YANN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AFEF2-AF83-9C4C-B456-3E2718CBE8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2161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C- il n’y en a pas dans la lame amniotique</a:t>
            </a:r>
            <a:r>
              <a:rPr lang="fr-FR" baseline="0" dirty="0" smtClean="0"/>
              <a:t> !!!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AFEF2-AF83-9C4C-B456-3E2718CBE8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9332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SONYA</a:t>
            </a:r>
          </a:p>
          <a:p>
            <a:r>
              <a:rPr lang="fr-FR" dirty="0" smtClean="0"/>
              <a:t>Pour l'organogénèse c'est la formation des gonades.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AFEF2-AF83-9C4C-B456-3E2718CBE8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302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YANN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AFEF2-AF83-9C4C-B456-3E2718CBE8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2452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YANN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AFEF2-AF83-9C4C-B456-3E2718CBE8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0878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SONYA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AFEF2-AF83-9C4C-B456-3E2718CBE8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3619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SONYA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0AFEF2-AF83-9C4C-B456-3E2718CBE8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59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635990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26601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24851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91551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26043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59306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467467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008528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20594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60203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75611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4" Type="http://schemas.microsoft.com/office/2007/relationships/hdphoto" Target="../media/hdphoto1.wdp"/><Relationship Id="rId1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10/26/16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733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2" r:id="rId1"/>
    <p:sldLayoutId id="2147484063" r:id="rId2"/>
    <p:sldLayoutId id="2147484064" r:id="rId3"/>
    <p:sldLayoutId id="2147484065" r:id="rId4"/>
    <p:sldLayoutId id="2147484066" r:id="rId5"/>
    <p:sldLayoutId id="2147484067" r:id="rId6"/>
    <p:sldLayoutId id="2147484068" r:id="rId7"/>
    <p:sldLayoutId id="2147484069" r:id="rId8"/>
    <p:sldLayoutId id="2147484070" r:id="rId9"/>
    <p:sldLayoutId id="2147484071" r:id="rId10"/>
    <p:sldLayoutId id="214748407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858000"/>
          </a:xfrm>
        </p:spPr>
        <p:txBody>
          <a:bodyPr anchor="ctr"/>
          <a:lstStyle/>
          <a:p>
            <a:pPr algn="ctr"/>
            <a:r>
              <a:rPr lang="fr-FR" dirty="0" smtClean="0"/>
              <a:t>QCM FIN DE COURS</a:t>
            </a:r>
            <a:br>
              <a:rPr lang="fr-FR" dirty="0" smtClean="0"/>
            </a:br>
            <a:r>
              <a:rPr lang="fr-FR" sz="5400" i="1" dirty="0" smtClean="0"/>
              <a:t>Semaines 3 et 4 </a:t>
            </a:r>
            <a:endParaRPr lang="fr-FR" sz="5400" i="1" dirty="0"/>
          </a:p>
        </p:txBody>
      </p:sp>
    </p:spTree>
    <p:extLst>
      <p:ext uri="{BB962C8B-B14F-4D97-AF65-F5344CB8AC3E}">
        <p14:creationId xmlns:p14="http://schemas.microsoft.com/office/powerpoint/2010/main" val="169132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1 – S4</a:t>
            </a:r>
            <a:endParaRPr lang="fr-FR" sz="4800" dirty="0"/>
          </a:p>
        </p:txBody>
      </p:sp>
      <p:sp>
        <p:nvSpPr>
          <p:cNvPr id="4" name="ZoneTexte 3"/>
          <p:cNvSpPr txBox="1"/>
          <p:nvPr/>
        </p:nvSpPr>
        <p:spPr>
          <a:xfrm>
            <a:off x="463138" y="1068779"/>
            <a:ext cx="1132905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QUATRIÈME SEMAINE DU DÉVELOPPEMENT EMBRYONNAIRE :</a:t>
            </a:r>
          </a:p>
          <a:p>
            <a:pPr lvl="0"/>
            <a:endParaRPr lang="fr-FR" sz="2400" b="1" dirty="0" smtClean="0"/>
          </a:p>
          <a:p>
            <a:pPr lvl="0"/>
            <a:r>
              <a:rPr lang="fr-FR" sz="2400" dirty="0" smtClean="0"/>
              <a:t>A) Les </a:t>
            </a:r>
            <a:r>
              <a:rPr lang="fr-FR" sz="2400" dirty="0"/>
              <a:t>poches endoblastiques </a:t>
            </a:r>
            <a:r>
              <a:rPr lang="fr-FR" sz="2400" dirty="0" smtClean="0"/>
              <a:t>des </a:t>
            </a:r>
            <a:r>
              <a:rPr lang="fr-FR" sz="2400" dirty="0"/>
              <a:t>2, 3 et 4 arc régressent</a:t>
            </a:r>
          </a:p>
          <a:p>
            <a:pPr lvl="0"/>
            <a:r>
              <a:rPr lang="fr-FR" sz="2400" dirty="0" smtClean="0"/>
              <a:t>B) La </a:t>
            </a:r>
            <a:r>
              <a:rPr lang="fr-FR" sz="2400" dirty="0"/>
              <a:t>face interne du tympan, la trompe d’Eustache ainsi que l’oreille moyenne, dérivent de la poche </a:t>
            </a:r>
            <a:r>
              <a:rPr lang="fr-FR" sz="2400" dirty="0" err="1"/>
              <a:t>entoblastique</a:t>
            </a:r>
            <a:r>
              <a:rPr lang="fr-FR" sz="2400" dirty="0"/>
              <a:t> du 2</a:t>
            </a:r>
            <a:r>
              <a:rPr lang="fr-FR" sz="2400" baseline="30000" dirty="0"/>
              <a:t>ème</a:t>
            </a:r>
            <a:r>
              <a:rPr lang="fr-FR" sz="2400" dirty="0"/>
              <a:t> arc branchial ;</a:t>
            </a:r>
          </a:p>
          <a:p>
            <a:pPr lvl="0"/>
            <a:r>
              <a:rPr lang="fr-FR" sz="2400" dirty="0" smtClean="0"/>
              <a:t>C) Le </a:t>
            </a:r>
            <a:r>
              <a:rPr lang="fr-FR" sz="2400" dirty="0"/>
              <a:t>cordon ombilical final est composé du pédicule vitellin et du pédicule embryonnaire. Dans le premier nous pourrons retrouver le canal vitellin, le mésenchyme extra-embryonnaire et les vaisseaux associés ;</a:t>
            </a:r>
          </a:p>
          <a:p>
            <a:pPr lvl="0"/>
            <a:r>
              <a:rPr lang="fr-FR" sz="2400" dirty="0" smtClean="0"/>
              <a:t>D) La </a:t>
            </a:r>
            <a:r>
              <a:rPr lang="fr-FR" sz="2400" dirty="0"/>
              <a:t>plicature cranio-caudale va être en partie permise par le développement du </a:t>
            </a:r>
            <a:r>
              <a:rPr lang="fr-FR" sz="2400" dirty="0" err="1" smtClean="0"/>
              <a:t>neuroectoderme</a:t>
            </a:r>
            <a:endParaRPr lang="fr-FR" sz="2400" dirty="0" smtClean="0"/>
          </a:p>
          <a:p>
            <a:pPr lvl="0"/>
            <a:r>
              <a:rPr lang="fr-FR" sz="2400" dirty="0" smtClean="0"/>
              <a:t>E) Il existe en tout 6 arcs branchiaux, mais seulement 5 vont persister suite à la régression du 6</a:t>
            </a:r>
            <a:r>
              <a:rPr lang="fr-FR" sz="2400" baseline="30000" dirty="0" smtClean="0"/>
              <a:t>ème</a:t>
            </a:r>
            <a:r>
              <a:rPr lang="fr-FR" sz="2400" dirty="0" smtClean="0"/>
              <a:t> arc.</a:t>
            </a:r>
            <a:endParaRPr lang="fr-FR" sz="2400" dirty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6395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1 – S4</a:t>
            </a:r>
            <a:endParaRPr lang="fr-FR" sz="4800" dirty="0"/>
          </a:p>
        </p:txBody>
      </p:sp>
      <p:sp>
        <p:nvSpPr>
          <p:cNvPr id="4" name="ZoneTexte 3"/>
          <p:cNvSpPr txBox="1"/>
          <p:nvPr/>
        </p:nvSpPr>
        <p:spPr>
          <a:xfrm>
            <a:off x="463138" y="1068779"/>
            <a:ext cx="1132905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QUATRIÈME SEMAINE DU DÉVELOPPEMENT EMBRYONNAIRE :</a:t>
            </a:r>
          </a:p>
          <a:p>
            <a:pPr lvl="0"/>
            <a:endParaRPr lang="fr-FR" sz="2400" b="1" dirty="0" smtClean="0"/>
          </a:p>
          <a:p>
            <a:pPr lvl="0"/>
            <a:r>
              <a:rPr lang="fr-FR" sz="2400" dirty="0" smtClean="0">
                <a:solidFill>
                  <a:srgbClr val="FF0000"/>
                </a:solidFill>
              </a:rPr>
              <a:t>A) Les </a:t>
            </a:r>
            <a:r>
              <a:rPr lang="fr-FR" sz="2400" dirty="0">
                <a:solidFill>
                  <a:srgbClr val="FF0000"/>
                </a:solidFill>
              </a:rPr>
              <a:t>poches endoblastiques </a:t>
            </a:r>
            <a:r>
              <a:rPr lang="fr-FR" sz="2400" dirty="0" smtClean="0">
                <a:solidFill>
                  <a:srgbClr val="FF0000"/>
                </a:solidFill>
              </a:rPr>
              <a:t>des </a:t>
            </a:r>
            <a:r>
              <a:rPr lang="fr-FR" sz="2400" dirty="0">
                <a:solidFill>
                  <a:srgbClr val="FF0000"/>
                </a:solidFill>
              </a:rPr>
              <a:t>2, 3 et 4 arc régressent</a:t>
            </a:r>
          </a:p>
          <a:p>
            <a:pPr lvl="0"/>
            <a:r>
              <a:rPr lang="fr-FR" sz="2400" dirty="0" smtClean="0">
                <a:solidFill>
                  <a:srgbClr val="FF0000"/>
                </a:solidFill>
              </a:rPr>
              <a:t>B) La </a:t>
            </a:r>
            <a:r>
              <a:rPr lang="fr-FR" sz="2400" dirty="0">
                <a:solidFill>
                  <a:srgbClr val="FF0000"/>
                </a:solidFill>
              </a:rPr>
              <a:t>face interne du tympan, la trompe d’Eustache ainsi que l’oreille moyenne, dérivent de la poche </a:t>
            </a:r>
            <a:r>
              <a:rPr lang="fr-FR" sz="2400" dirty="0" err="1">
                <a:solidFill>
                  <a:srgbClr val="FF0000"/>
                </a:solidFill>
              </a:rPr>
              <a:t>entoblastique</a:t>
            </a:r>
            <a:r>
              <a:rPr lang="fr-FR" sz="2400" dirty="0">
                <a:solidFill>
                  <a:srgbClr val="FF0000"/>
                </a:solidFill>
              </a:rPr>
              <a:t> du 2</a:t>
            </a:r>
            <a:r>
              <a:rPr lang="fr-FR" sz="2400" baseline="30000" dirty="0">
                <a:solidFill>
                  <a:srgbClr val="FF0000"/>
                </a:solidFill>
              </a:rPr>
              <a:t>ème</a:t>
            </a:r>
            <a:r>
              <a:rPr lang="fr-FR" sz="2400" dirty="0">
                <a:solidFill>
                  <a:srgbClr val="FF0000"/>
                </a:solidFill>
              </a:rPr>
              <a:t> arc branchial ;</a:t>
            </a:r>
          </a:p>
          <a:p>
            <a:pPr lvl="0"/>
            <a:r>
              <a:rPr lang="fr-FR" sz="2400" dirty="0" smtClean="0">
                <a:solidFill>
                  <a:srgbClr val="00B050"/>
                </a:solidFill>
              </a:rPr>
              <a:t>C) Le </a:t>
            </a:r>
            <a:r>
              <a:rPr lang="fr-FR" sz="2400" dirty="0">
                <a:solidFill>
                  <a:srgbClr val="00B050"/>
                </a:solidFill>
              </a:rPr>
              <a:t>cordon ombilical final est composé du pédicule vitellin et du pédicule embryonnaire. Dans le premier nous pourrons retrouver le canal vitellin, le mésenchyme extra-embryonnaire et les vaisseaux associés ;</a:t>
            </a:r>
          </a:p>
          <a:p>
            <a:pPr lvl="0"/>
            <a:r>
              <a:rPr lang="fr-FR" sz="2400" dirty="0" smtClean="0">
                <a:solidFill>
                  <a:srgbClr val="00B050"/>
                </a:solidFill>
              </a:rPr>
              <a:t>D) La </a:t>
            </a:r>
            <a:r>
              <a:rPr lang="fr-FR" sz="2400" dirty="0">
                <a:solidFill>
                  <a:srgbClr val="00B050"/>
                </a:solidFill>
              </a:rPr>
              <a:t>plicature cranio-caudale va être en partie permise par le développement du </a:t>
            </a:r>
            <a:r>
              <a:rPr lang="fr-FR" sz="2400" dirty="0" err="1" smtClean="0">
                <a:solidFill>
                  <a:srgbClr val="00B050"/>
                </a:solidFill>
              </a:rPr>
              <a:t>neuroectoderme</a:t>
            </a:r>
            <a:endParaRPr lang="fr-FR" sz="2400" dirty="0" smtClean="0">
              <a:solidFill>
                <a:srgbClr val="00B050"/>
              </a:solidFill>
            </a:endParaRPr>
          </a:p>
          <a:p>
            <a:pPr lvl="0"/>
            <a:r>
              <a:rPr lang="fr-FR" sz="2400" dirty="0" smtClean="0">
                <a:solidFill>
                  <a:srgbClr val="FF0000"/>
                </a:solidFill>
              </a:rPr>
              <a:t>E) Il existe en tout 6 arcs branchiaux, mais seulement 5 vont persister suite à la régression du 6</a:t>
            </a:r>
            <a:r>
              <a:rPr lang="fr-FR" sz="2400" baseline="30000" dirty="0" smtClean="0">
                <a:solidFill>
                  <a:srgbClr val="FF0000"/>
                </a:solidFill>
              </a:rPr>
              <a:t>ème</a:t>
            </a:r>
            <a:r>
              <a:rPr lang="fr-FR" sz="2400" dirty="0" smtClean="0">
                <a:solidFill>
                  <a:srgbClr val="FF0000"/>
                </a:solidFill>
              </a:rPr>
              <a:t> arc.</a:t>
            </a:r>
            <a:endParaRPr lang="fr-FR" sz="2400" dirty="0">
              <a:solidFill>
                <a:srgbClr val="FF0000"/>
              </a:solidFill>
            </a:endParaRPr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  <p:sp>
        <p:nvSpPr>
          <p:cNvPr id="3" name="ZoneTexte 2"/>
          <p:cNvSpPr txBox="1"/>
          <p:nvPr/>
        </p:nvSpPr>
        <p:spPr>
          <a:xfrm>
            <a:off x="7692887" y="5824980"/>
            <a:ext cx="355820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sz="3600" dirty="0" smtClean="0">
                <a:solidFill>
                  <a:srgbClr val="00B050"/>
                </a:solidFill>
              </a:rPr>
              <a:t>CD</a:t>
            </a:r>
            <a:endParaRPr lang="fr-FR" sz="3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93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2 – S4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463138" y="1068779"/>
            <a:ext cx="1132905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QUATRIEME SEMAINE DU DEVELOPPEMENT</a:t>
            </a:r>
            <a:r>
              <a:rPr lang="is-IS" sz="2400" b="1" dirty="0" smtClean="0"/>
              <a:t> </a:t>
            </a:r>
            <a:r>
              <a:rPr lang="fr-FR" sz="2400" b="1" dirty="0" smtClean="0"/>
              <a:t>:</a:t>
            </a:r>
          </a:p>
          <a:p>
            <a:pPr lvl="0"/>
            <a:endParaRPr lang="fr-FR" sz="2400" b="1" dirty="0" smtClean="0"/>
          </a:p>
          <a:p>
            <a:pPr marL="457200" lvl="0" indent="-457200">
              <a:buAutoNum type="alphaUcParenR"/>
            </a:pPr>
            <a:r>
              <a:rPr lang="fr-FR" sz="2400" dirty="0" smtClean="0"/>
              <a:t>La plicature transverse va être en partie permise par la segmentation du mésoblaste para-axial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Au moment de la plicature, une portion de la VVII va se retrouver dans le pédicule embryonnaire. Elle prendra le nom d’allantoïde et participera à la formation de la vessie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Dans le mésenchyme extra-embryonnaire vont apparaître des ilots </a:t>
            </a:r>
            <a:r>
              <a:rPr lang="fr-FR" sz="2400" dirty="0" err="1" smtClean="0"/>
              <a:t>angioformateurs</a:t>
            </a:r>
            <a:r>
              <a:rPr lang="fr-FR" sz="2400" dirty="0" smtClean="0"/>
              <a:t>. On les retrouvera dans la lame chorial, le pédicule embryonnaire et la lame amniotique.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Un arc branchial est constitué d’une poche </a:t>
            </a:r>
            <a:r>
              <a:rPr lang="fr-FR" sz="2400" dirty="0" err="1" smtClean="0"/>
              <a:t>épiblastique</a:t>
            </a:r>
            <a:r>
              <a:rPr lang="fr-FR" sz="2400" dirty="0" smtClean="0"/>
              <a:t>, une poche endoblastique délimitant un axe mésenchymateux constitué d’une artère, d’un nerf et de cartilage.</a:t>
            </a:r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49460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2 – S4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463138" y="1068779"/>
            <a:ext cx="1132905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QUATRIEME SEMAINE DU DEVELOPPEMENT</a:t>
            </a:r>
            <a:r>
              <a:rPr lang="is-IS" sz="2400" b="1" dirty="0" smtClean="0"/>
              <a:t> </a:t>
            </a:r>
            <a:r>
              <a:rPr lang="fr-FR" sz="2400" b="1" dirty="0" smtClean="0"/>
              <a:t>:</a:t>
            </a:r>
          </a:p>
          <a:p>
            <a:pPr lvl="0"/>
            <a:endParaRPr lang="fr-FR" sz="2400" b="1" dirty="0" smtClean="0"/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00B050"/>
                </a:solidFill>
              </a:rPr>
              <a:t>La plicature transverse va être en partie permise par la segmentation du mésoblaste para-axial</a:t>
            </a: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00B050"/>
                </a:solidFill>
              </a:rPr>
              <a:t>Au moment de la plicature, une portion de la VVII va se retrouver dans le pédicule embryonnaire. Elle prendra le nom d’allantoïde participera à la formation de la vessie</a:t>
            </a: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Dans le mésenchyme extra-embryonnaire vont apparaître des ilots </a:t>
            </a:r>
            <a:r>
              <a:rPr lang="fr-FR" sz="2400" dirty="0" err="1" smtClean="0">
                <a:solidFill>
                  <a:srgbClr val="FF0000"/>
                </a:solidFill>
              </a:rPr>
              <a:t>angioformateurs</a:t>
            </a:r>
            <a:r>
              <a:rPr lang="fr-FR" sz="2400" dirty="0" smtClean="0">
                <a:solidFill>
                  <a:srgbClr val="FF0000"/>
                </a:solidFill>
              </a:rPr>
              <a:t>. </a:t>
            </a:r>
            <a:r>
              <a:rPr lang="fr-FR" sz="2400" dirty="0">
                <a:solidFill>
                  <a:srgbClr val="FF0000"/>
                </a:solidFill>
              </a:rPr>
              <a:t>O</a:t>
            </a:r>
            <a:r>
              <a:rPr lang="fr-FR" sz="2400" dirty="0" smtClean="0">
                <a:solidFill>
                  <a:srgbClr val="FF0000"/>
                </a:solidFill>
              </a:rPr>
              <a:t>n les retrouvera dans la lame chorial, le pédicule embryonnaire et la lame amniotique.</a:t>
            </a: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00B050"/>
                </a:solidFill>
              </a:rPr>
              <a:t>Un arc branchial est constitué d’une poche </a:t>
            </a:r>
            <a:r>
              <a:rPr lang="fr-FR" sz="2400" dirty="0" err="1" smtClean="0">
                <a:solidFill>
                  <a:srgbClr val="00B050"/>
                </a:solidFill>
              </a:rPr>
              <a:t>épiblastique</a:t>
            </a:r>
            <a:r>
              <a:rPr lang="fr-FR" sz="2400" dirty="0" smtClean="0">
                <a:solidFill>
                  <a:srgbClr val="00B050"/>
                </a:solidFill>
              </a:rPr>
              <a:t>, une poche endoblastique délimitant un axe mésenchymateux constitué d’une artère, d’un nerf et de cartilage.</a:t>
            </a:r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7692887" y="5824980"/>
            <a:ext cx="355820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sz="3600" dirty="0" smtClean="0">
                <a:solidFill>
                  <a:srgbClr val="00B050"/>
                </a:solidFill>
              </a:rPr>
              <a:t>ABD</a:t>
            </a:r>
            <a:endParaRPr lang="fr-FR" sz="3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8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</a:t>
            </a:r>
            <a:r>
              <a:rPr lang="fr-FR" sz="4800" dirty="0"/>
              <a:t>3</a:t>
            </a:r>
            <a:r>
              <a:rPr lang="fr-FR" sz="4800" dirty="0" smtClean="0"/>
              <a:t> – S4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463138" y="1068779"/>
            <a:ext cx="1132905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QUATRIEME SEMAINE :</a:t>
            </a:r>
          </a:p>
          <a:p>
            <a:pPr lvl="0"/>
            <a:endParaRPr lang="fr-FR" sz="2400" b="1" dirty="0" smtClean="0"/>
          </a:p>
          <a:p>
            <a:pPr marL="457200" lvl="0" indent="-457200">
              <a:buAutoNum type="alphaUcParenR"/>
            </a:pPr>
            <a:r>
              <a:rPr lang="fr-FR" sz="2400" dirty="0" smtClean="0"/>
              <a:t>Les gonocytes primordiaux sont retrouvés sur la partie caudale de l’embryon, dans la paroi de la VVII et participent à la formation des gamètes et donc de l’organogenèse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Les hémangioblastes, au centre des ilots de </a:t>
            </a:r>
            <a:r>
              <a:rPr lang="fr-FR" sz="2400" dirty="0" err="1" smtClean="0"/>
              <a:t>Panders</a:t>
            </a:r>
            <a:r>
              <a:rPr lang="fr-FR" sz="2400" dirty="0"/>
              <a:t> </a:t>
            </a:r>
            <a:r>
              <a:rPr lang="fr-FR" sz="2400" dirty="0" smtClean="0"/>
              <a:t>sont à l’origine de toutes le lignées sanguines et vont se différencier en périphérie en </a:t>
            </a:r>
            <a:r>
              <a:rPr lang="fr-FR" sz="2400" dirty="0" err="1" smtClean="0"/>
              <a:t>angioblastes</a:t>
            </a:r>
            <a:r>
              <a:rPr lang="fr-FR" sz="2400" dirty="0" smtClean="0"/>
              <a:t> pour former les parois vasculaires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La cavité amniotique va donner différentes structures telles que la thyroïde et l’œsophage 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Sur cette image, on peut voir un embryon avec 3 arcs                           branchiaux, qui donneront </a:t>
            </a:r>
            <a:r>
              <a:rPr lang="fr-FR" sz="2400" dirty="0" smtClean="0"/>
              <a:t>le squelette de </a:t>
            </a:r>
            <a:r>
              <a:rPr lang="fr-FR" sz="2400" dirty="0" smtClean="0"/>
              <a:t>la </a:t>
            </a:r>
            <a:r>
              <a:rPr lang="fr-FR" sz="2400" dirty="0" smtClean="0"/>
              <a:t>face </a:t>
            </a:r>
            <a:r>
              <a:rPr lang="fr-FR" sz="2400" dirty="0" smtClean="0"/>
              <a:t>et du cou</a:t>
            </a:r>
          </a:p>
          <a:p>
            <a:pPr marL="457200" lvl="0" indent="-457200">
              <a:buAutoNum type="alphaUcParenR"/>
            </a:pPr>
            <a:endParaRPr lang="fr-FR" sz="2400" dirty="0"/>
          </a:p>
          <a:p>
            <a:pPr lvl="0"/>
            <a:endParaRPr lang="fr-FR" sz="2400" b="1" dirty="0" smtClean="0"/>
          </a:p>
          <a:p>
            <a:pPr lvl="0"/>
            <a:endParaRPr lang="fr-FR" sz="2400" b="1" dirty="0" smtClean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  <p:pic>
        <p:nvPicPr>
          <p:cNvPr id="6" name="Picture 5"/>
          <p:cNvPicPr/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9547761" y="4419700"/>
            <a:ext cx="2244435" cy="2438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576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</a:t>
            </a:r>
            <a:r>
              <a:rPr lang="fr-FR" sz="4800" dirty="0"/>
              <a:t>3</a:t>
            </a:r>
            <a:r>
              <a:rPr lang="fr-FR" sz="4800" dirty="0" smtClean="0"/>
              <a:t> – S4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463138" y="1068779"/>
            <a:ext cx="1132905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QUATRIEME SEMAINE :</a:t>
            </a:r>
          </a:p>
          <a:p>
            <a:pPr lvl="0"/>
            <a:endParaRPr lang="fr-FR" sz="2400" b="1" dirty="0" smtClean="0"/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Les gonocytes primordiaux sont retrouvés sur la partie caudale de l’embryon, dans la paroi de la VVII et participent à la formation des gamètes et donc de l’organogenèse</a:t>
            </a:r>
          </a:p>
          <a:p>
            <a:pPr marL="457200" lvl="0" indent="-457200">
              <a:buAutoNum type="alphaUcParenR"/>
            </a:pPr>
            <a:r>
              <a:rPr lang="fr-FR" sz="2400" dirty="0">
                <a:solidFill>
                  <a:srgbClr val="00B050"/>
                </a:solidFill>
              </a:rPr>
              <a:t>Les </a:t>
            </a:r>
            <a:r>
              <a:rPr lang="fr-FR" sz="2400" dirty="0" err="1">
                <a:solidFill>
                  <a:srgbClr val="00B050"/>
                </a:solidFill>
              </a:rPr>
              <a:t>hémangioblastes</a:t>
            </a:r>
            <a:r>
              <a:rPr lang="fr-FR" sz="2400" dirty="0">
                <a:solidFill>
                  <a:srgbClr val="00B050"/>
                </a:solidFill>
              </a:rPr>
              <a:t>, au centre des ilots de </a:t>
            </a:r>
            <a:r>
              <a:rPr lang="fr-FR" sz="2400" dirty="0" err="1">
                <a:solidFill>
                  <a:srgbClr val="00B050"/>
                </a:solidFill>
              </a:rPr>
              <a:t>Panders</a:t>
            </a:r>
            <a:r>
              <a:rPr lang="fr-FR" sz="2400" dirty="0">
                <a:solidFill>
                  <a:srgbClr val="00B050"/>
                </a:solidFill>
              </a:rPr>
              <a:t> sont à l’origine de toutes le lignées sanguines et vont se différencier en périphérie en </a:t>
            </a:r>
            <a:r>
              <a:rPr lang="fr-FR" sz="2400" dirty="0" err="1">
                <a:solidFill>
                  <a:srgbClr val="00B050"/>
                </a:solidFill>
              </a:rPr>
              <a:t>angioblastes</a:t>
            </a:r>
            <a:r>
              <a:rPr lang="fr-FR" sz="2400" dirty="0">
                <a:solidFill>
                  <a:srgbClr val="00B050"/>
                </a:solidFill>
              </a:rPr>
              <a:t> pour former les parois vasculaires</a:t>
            </a: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La cavité amniotique va donner différentes structures telles que la thyroïde et l’œsophage </a:t>
            </a: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00B050"/>
                </a:solidFill>
              </a:rPr>
              <a:t>Sur cette image, on peut voir un embryon avec 3 arcs                           branchiaux, qui donneront </a:t>
            </a:r>
            <a:r>
              <a:rPr lang="fr-FR" sz="2400" dirty="0" smtClean="0">
                <a:solidFill>
                  <a:srgbClr val="00B050"/>
                </a:solidFill>
              </a:rPr>
              <a:t>le squelette de </a:t>
            </a:r>
            <a:r>
              <a:rPr lang="fr-FR" sz="2400" dirty="0" smtClean="0">
                <a:solidFill>
                  <a:srgbClr val="00B050"/>
                </a:solidFill>
              </a:rPr>
              <a:t>la face et du cou</a:t>
            </a:r>
            <a:endParaRPr lang="fr-FR" sz="2400" dirty="0"/>
          </a:p>
          <a:p>
            <a:pPr lvl="0"/>
            <a:endParaRPr lang="fr-FR" sz="2400" b="1" dirty="0" smtClean="0"/>
          </a:p>
          <a:p>
            <a:pPr lvl="0"/>
            <a:endParaRPr lang="fr-FR" sz="2400" b="1" dirty="0" smtClean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  <p:pic>
        <p:nvPicPr>
          <p:cNvPr id="6" name="Picture 5"/>
          <p:cNvPicPr/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9437883" y="4692423"/>
            <a:ext cx="1702810" cy="1849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7871979" y="5934670"/>
            <a:ext cx="914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3600" dirty="0">
                <a:solidFill>
                  <a:srgbClr val="00B050"/>
                </a:solidFill>
              </a:rPr>
              <a:t>BD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93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4 – S3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463138" y="1068779"/>
            <a:ext cx="1132905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SEMAINE 3</a:t>
            </a:r>
            <a:r>
              <a:rPr lang="is-IS" sz="2400" b="1" dirty="0" smtClean="0"/>
              <a:t> </a:t>
            </a:r>
            <a:r>
              <a:rPr lang="fr-FR" sz="2400" b="1" dirty="0" smtClean="0"/>
              <a:t>:</a:t>
            </a:r>
          </a:p>
          <a:p>
            <a:pPr lvl="0"/>
            <a:endParaRPr lang="fr-FR" sz="2400" dirty="0"/>
          </a:p>
          <a:p>
            <a:pPr marL="457200" lvl="0" indent="-457200">
              <a:buAutoNum type="alphaUcParenR"/>
            </a:pPr>
            <a:r>
              <a:rPr lang="fr-FR" sz="2400" dirty="0" smtClean="0"/>
              <a:t>C’est au cours de cette semaine que vont apparaitre les signes biologiques de la grossesse notamment la pollakiurie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La segmentation du mésoblaste intra-embryonnaire para-axial en somites va permettre la division de l’embryon en différents étages ; c’est la métamérisation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La gastrulation permet la mise en place des trois feuillets embryonnaire, la migration des cellules épiblastes se fera de caudal en crânial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La paroi supérieure de la plaque chordale, aussi appelée plaque </a:t>
            </a:r>
            <a:r>
              <a:rPr lang="fr-FR" sz="2400" dirty="0" err="1" smtClean="0"/>
              <a:t>notochordale</a:t>
            </a:r>
            <a:r>
              <a:rPr lang="fr-FR" sz="2400" dirty="0" smtClean="0"/>
              <a:t>, s’épaissit pour reformer un cordon plein colonisé dans la partie inférieure par de l’endoderme</a:t>
            </a:r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4115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4 – S3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463138" y="1068779"/>
            <a:ext cx="1132905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SEMAINE 3</a:t>
            </a:r>
            <a:r>
              <a:rPr lang="is-IS" sz="2400" b="1" dirty="0" smtClean="0"/>
              <a:t> </a:t>
            </a:r>
            <a:r>
              <a:rPr lang="fr-FR" sz="2400" b="1" dirty="0" smtClean="0"/>
              <a:t>:</a:t>
            </a:r>
          </a:p>
          <a:p>
            <a:pPr lvl="0"/>
            <a:endParaRPr lang="fr-FR" sz="2400" dirty="0"/>
          </a:p>
          <a:p>
            <a:pPr marL="457200" lvl="0" indent="-457200"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C’est au cours de cette semaine que vont apparaitre les signes biologiques de la grossesse notamment la </a:t>
            </a:r>
            <a:r>
              <a:rPr lang="fr-FR" sz="2400" dirty="0" smtClean="0">
                <a:solidFill>
                  <a:srgbClr val="FF0000"/>
                </a:solidFill>
              </a:rPr>
              <a:t>pollakiurie</a:t>
            </a:r>
            <a:endParaRPr lang="fr-FR" sz="2400" dirty="0">
              <a:solidFill>
                <a:srgbClr val="FF0000"/>
              </a:solidFill>
            </a:endParaRPr>
          </a:p>
          <a:p>
            <a:pPr marL="457200" lvl="0" indent="-457200">
              <a:buAutoNum type="alphaUcParenR"/>
            </a:pPr>
            <a:r>
              <a:rPr lang="fr-FR" sz="2400" dirty="0">
                <a:solidFill>
                  <a:srgbClr val="00B050"/>
                </a:solidFill>
              </a:rPr>
              <a:t>La segmentation du mésoblaste intra-embryonnaire para-axial en somites va permettre la division de l’embryon en différents étages ; c’est la métamérisation</a:t>
            </a:r>
          </a:p>
          <a:p>
            <a:pPr marL="457200" lvl="0" indent="-457200"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La gastrulation permet la mise en place des trois feuillets embryonnaire, la migration des cellules </a:t>
            </a:r>
            <a:r>
              <a:rPr lang="fr-FR" sz="2400" dirty="0" smtClean="0">
                <a:solidFill>
                  <a:srgbClr val="FF0000"/>
                </a:solidFill>
              </a:rPr>
              <a:t>épiblastiques </a:t>
            </a:r>
            <a:r>
              <a:rPr lang="fr-FR" sz="2400" dirty="0">
                <a:solidFill>
                  <a:srgbClr val="FF0000"/>
                </a:solidFill>
              </a:rPr>
              <a:t>se fera de caudal en crânial</a:t>
            </a:r>
          </a:p>
          <a:p>
            <a:pPr marL="457200" lvl="0" indent="-457200">
              <a:buAutoNum type="alphaUcParenR"/>
            </a:pPr>
            <a:r>
              <a:rPr lang="fr-FR" sz="2400" dirty="0">
                <a:solidFill>
                  <a:srgbClr val="00B050"/>
                </a:solidFill>
              </a:rPr>
              <a:t>La paroi supérieure de la plaque chordale, aussi appelée plaque </a:t>
            </a:r>
            <a:r>
              <a:rPr lang="fr-FR" sz="2400" dirty="0" err="1">
                <a:solidFill>
                  <a:srgbClr val="00B050"/>
                </a:solidFill>
              </a:rPr>
              <a:t>notochordale</a:t>
            </a:r>
            <a:r>
              <a:rPr lang="fr-FR" sz="2400" dirty="0">
                <a:solidFill>
                  <a:srgbClr val="00B050"/>
                </a:solidFill>
              </a:rPr>
              <a:t>, s’épaissit pour reformer un cordon plein colonisé dans la partie inférieure par de l’endoderme</a:t>
            </a:r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7692887" y="5824980"/>
            <a:ext cx="355820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sz="3600" dirty="0" smtClean="0">
                <a:solidFill>
                  <a:srgbClr val="00B050"/>
                </a:solidFill>
              </a:rPr>
              <a:t>BD</a:t>
            </a:r>
            <a:endParaRPr lang="fr-FR" sz="3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43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</a:t>
            </a:r>
            <a:r>
              <a:rPr lang="fr-FR" sz="4800" dirty="0"/>
              <a:t>5</a:t>
            </a:r>
            <a:r>
              <a:rPr lang="fr-FR" sz="4800" dirty="0" smtClean="0"/>
              <a:t> – S3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463138" y="1068779"/>
            <a:ext cx="1132905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DU DÉVELOPPEMENT EMBRYONNAIRE :</a:t>
            </a:r>
          </a:p>
          <a:p>
            <a:pPr lvl="0"/>
            <a:endParaRPr lang="fr-FR" sz="2400" b="1" dirty="0" smtClean="0"/>
          </a:p>
          <a:p>
            <a:pPr marL="457200" lvl="0" indent="-457200">
              <a:buAutoNum type="alphaUcParenR"/>
            </a:pPr>
            <a:r>
              <a:rPr lang="fr-FR" sz="2400" dirty="0"/>
              <a:t>Le mésoblaste extra-embryonnaire </a:t>
            </a:r>
            <a:r>
              <a:rPr lang="fr-FR" sz="2400" dirty="0" smtClean="0"/>
              <a:t>va permettre </a:t>
            </a:r>
            <a:r>
              <a:rPr lang="fr-FR" sz="2400" dirty="0"/>
              <a:t>la formation du </a:t>
            </a:r>
            <a:r>
              <a:rPr lang="fr-FR" sz="2400" dirty="0" err="1"/>
              <a:t>coelome</a:t>
            </a:r>
            <a:r>
              <a:rPr lang="fr-FR" sz="2400" dirty="0"/>
              <a:t> externe une fois que les lacunes du syncytiotrophoblaste auront commencé à se gorger de sang</a:t>
            </a:r>
          </a:p>
          <a:p>
            <a:pPr marL="457200" lvl="0" indent="-457200">
              <a:buAutoNum type="alphaUcParenR"/>
            </a:pPr>
            <a:r>
              <a:rPr lang="fr-FR" sz="2400" dirty="0"/>
              <a:t>Les villosités primaires sont des expansions digitiforme du cytotrophoblaste dans le </a:t>
            </a:r>
            <a:r>
              <a:rPr lang="fr-FR" sz="2400" dirty="0" smtClean="0"/>
              <a:t>syncytiotrophoblaste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Au niveau de la portion céphalique de notre embryon au cours de la troisième semaine on retrouvera 7 somitomères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La membrane pellucide va avoir comme fonction de protéger les blastomères</a:t>
            </a:r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pPr marL="457200" lvl="0" indent="-457200">
              <a:buAutoNum type="alphaUcParenR"/>
            </a:pPr>
            <a:endParaRPr lang="fr-FR" sz="2400" dirty="0"/>
          </a:p>
          <a:p>
            <a:pPr lvl="0"/>
            <a:endParaRPr lang="fr-FR" sz="2400" b="1" dirty="0" smtClean="0"/>
          </a:p>
          <a:p>
            <a:pPr lvl="0"/>
            <a:endParaRPr lang="fr-FR" sz="2400" b="1" dirty="0" smtClean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76565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5 </a:t>
            </a:r>
            <a:r>
              <a:rPr lang="fr-FR" sz="4800" dirty="0"/>
              <a:t>– </a:t>
            </a:r>
            <a:r>
              <a:rPr lang="fr-FR" sz="4800" dirty="0" smtClean="0"/>
              <a:t>S3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463138" y="1068779"/>
            <a:ext cx="1132905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</a:t>
            </a:r>
            <a:r>
              <a:rPr lang="fr-FR" sz="2400" b="1" dirty="0"/>
              <a:t>PROPOS DU DÉVELOPPEMENT EMBRYONNAIRE </a:t>
            </a:r>
            <a:r>
              <a:rPr lang="fr-FR" sz="2400" b="1" dirty="0" smtClean="0"/>
              <a:t>:</a:t>
            </a:r>
          </a:p>
          <a:p>
            <a:pPr lvl="0"/>
            <a:endParaRPr lang="fr-FR" sz="2400" b="1" dirty="0"/>
          </a:p>
          <a:p>
            <a:pPr marL="457200" lvl="0" indent="-457200">
              <a:buAutoNum type="alphaUcParenR"/>
            </a:pPr>
            <a:r>
              <a:rPr lang="fr-FR" sz="2400" dirty="0">
                <a:solidFill>
                  <a:srgbClr val="00B050"/>
                </a:solidFill>
              </a:rPr>
              <a:t>Le mésoblaste extra-embryonnaire </a:t>
            </a:r>
            <a:r>
              <a:rPr lang="fr-FR" sz="2400" dirty="0" smtClean="0">
                <a:solidFill>
                  <a:srgbClr val="00B050"/>
                </a:solidFill>
              </a:rPr>
              <a:t>va permettre </a:t>
            </a:r>
            <a:r>
              <a:rPr lang="fr-FR" sz="2400" dirty="0">
                <a:solidFill>
                  <a:srgbClr val="00B050"/>
                </a:solidFill>
              </a:rPr>
              <a:t>la formation du </a:t>
            </a:r>
            <a:r>
              <a:rPr lang="fr-FR" sz="2400" dirty="0" err="1">
                <a:solidFill>
                  <a:srgbClr val="00B050"/>
                </a:solidFill>
              </a:rPr>
              <a:t>coelome</a:t>
            </a:r>
            <a:r>
              <a:rPr lang="fr-FR" sz="2400" dirty="0">
                <a:solidFill>
                  <a:srgbClr val="00B050"/>
                </a:solidFill>
              </a:rPr>
              <a:t> externe une fois que les lacunes du syncytiotrophoblaste auront commencé à se gorger de sang</a:t>
            </a:r>
          </a:p>
          <a:p>
            <a:pPr marL="457200" lvl="0" indent="-457200">
              <a:buAutoNum type="alphaUcParenR"/>
            </a:pPr>
            <a:r>
              <a:rPr lang="fr-FR" sz="2400" dirty="0">
                <a:solidFill>
                  <a:srgbClr val="00B050"/>
                </a:solidFill>
              </a:rPr>
              <a:t>Les villosités primaires sont des expansions digitiforme du cytotrophoblaste dans le syncytiotrophoblaste</a:t>
            </a:r>
          </a:p>
          <a:p>
            <a:pPr marL="457200" lvl="0" indent="-457200"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Au niveau de la portion céphalique de notre embryon au cours de la troisième semaine on retrouvera 7 somitomères</a:t>
            </a:r>
          </a:p>
          <a:p>
            <a:pPr marL="457200" lvl="0" indent="-457200">
              <a:buAutoNum type="alphaUcParenR"/>
            </a:pPr>
            <a:r>
              <a:rPr lang="fr-FR" sz="2400" dirty="0">
                <a:solidFill>
                  <a:srgbClr val="FF0000"/>
                </a:solidFill>
              </a:rPr>
              <a:t>La membrane pellucide va avoir comme fonction de protéger les blastomères</a:t>
            </a:r>
          </a:p>
          <a:p>
            <a:pPr lvl="0"/>
            <a:endParaRPr lang="fr-FR" sz="2400" b="1" dirty="0" smtClean="0"/>
          </a:p>
          <a:p>
            <a:pPr lvl="0"/>
            <a:endParaRPr lang="fr-FR" sz="2400" b="1" dirty="0" smtClean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7692887" y="5824980"/>
            <a:ext cx="355820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sz="3600" dirty="0" smtClean="0">
                <a:solidFill>
                  <a:srgbClr val="00B050"/>
                </a:solidFill>
              </a:rPr>
              <a:t>AB</a:t>
            </a:r>
            <a:endParaRPr lang="fr-FR" sz="3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38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95" y="514818"/>
            <a:ext cx="5617928" cy="2990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922" y="3636900"/>
            <a:ext cx="5606098" cy="3028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51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</a:t>
            </a:r>
            <a:r>
              <a:rPr lang="fr-FR" sz="4800" dirty="0"/>
              <a:t>6</a:t>
            </a:r>
            <a:r>
              <a:rPr lang="fr-FR" sz="4800" dirty="0" smtClean="0"/>
              <a:t> – S3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463138" y="1068779"/>
            <a:ext cx="1132905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3EME SEMAINE DE DEVELOPPEMENT :</a:t>
            </a:r>
          </a:p>
          <a:p>
            <a:pPr lvl="0"/>
            <a:endParaRPr lang="fr-FR" sz="2400" b="1" dirty="0" smtClean="0"/>
          </a:p>
          <a:p>
            <a:pPr marL="457200" lvl="0" indent="-457200">
              <a:buAutoNum type="alphaUcParenR"/>
            </a:pPr>
            <a:r>
              <a:rPr lang="fr-FR" sz="2400" dirty="0" smtClean="0"/>
              <a:t>On voit apparaître lors de la 3ème semaine, une nouvelle cavité appelée </a:t>
            </a:r>
            <a:r>
              <a:rPr lang="fr-FR" sz="2400" dirty="0" err="1" smtClean="0"/>
              <a:t>myocèle</a:t>
            </a:r>
            <a:r>
              <a:rPr lang="fr-FR" sz="2400" dirty="0" smtClean="0"/>
              <a:t>, situé à l’intérieur du myotome et du </a:t>
            </a:r>
            <a:r>
              <a:rPr lang="fr-FR" sz="2400" dirty="0" err="1" smtClean="0"/>
              <a:t>sclérotome</a:t>
            </a:r>
            <a:endParaRPr lang="fr-FR" sz="2400" dirty="0"/>
          </a:p>
          <a:p>
            <a:pPr marL="457200" lvl="0" indent="-457200">
              <a:buAutoNum type="alphaUcParenR"/>
            </a:pPr>
            <a:r>
              <a:rPr lang="fr-FR" sz="2400" dirty="0" smtClean="0"/>
              <a:t>Le myotome va notamment former les muscles lisses, et se diviser en 2 contingents: </a:t>
            </a:r>
            <a:r>
              <a:rPr lang="fr-FR" sz="2400" dirty="0" err="1" smtClean="0"/>
              <a:t>hypomère</a:t>
            </a:r>
            <a:r>
              <a:rPr lang="fr-FR" sz="2400" dirty="0" smtClean="0"/>
              <a:t> et </a:t>
            </a:r>
            <a:r>
              <a:rPr lang="fr-FR" sz="2400" dirty="0" err="1" smtClean="0"/>
              <a:t>épimère</a:t>
            </a:r>
            <a:endParaRPr lang="fr-FR" sz="2400" dirty="0" smtClean="0"/>
          </a:p>
          <a:p>
            <a:pPr marL="457200" lvl="0" indent="-457200">
              <a:buAutoNum type="alphaUcParenR"/>
            </a:pPr>
            <a:r>
              <a:rPr lang="fr-FR" sz="2400" dirty="0" smtClean="0"/>
              <a:t>Le mésoblaste intermédiaire va se segmenter pour former des </a:t>
            </a:r>
            <a:r>
              <a:rPr lang="fr-FR" sz="2400" dirty="0" err="1" smtClean="0"/>
              <a:t>néphrotomes</a:t>
            </a:r>
            <a:r>
              <a:rPr lang="fr-FR" sz="2400" dirty="0"/>
              <a:t> </a:t>
            </a:r>
            <a:r>
              <a:rPr lang="fr-FR" sz="2400" dirty="0" smtClean="0"/>
              <a:t>et s’étend de la 2eme paire de somites occipitaux à la 4ème lombaire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Avant d’avoir le rein définitif, on aura la formation de 3 reins primitifs à savoir le </a:t>
            </a:r>
            <a:r>
              <a:rPr lang="fr-FR" sz="2400" dirty="0" err="1" smtClean="0"/>
              <a:t>pronéphros</a:t>
            </a:r>
            <a:r>
              <a:rPr lang="fr-FR" sz="2400" dirty="0" smtClean="0"/>
              <a:t>, </a:t>
            </a:r>
            <a:r>
              <a:rPr lang="fr-FR" sz="2400" dirty="0" err="1" smtClean="0"/>
              <a:t>mésonephros</a:t>
            </a:r>
            <a:r>
              <a:rPr lang="fr-FR" sz="2400" dirty="0" smtClean="0"/>
              <a:t> et le </a:t>
            </a:r>
            <a:r>
              <a:rPr lang="fr-FR" sz="2400" dirty="0" err="1" smtClean="0"/>
              <a:t>métanephros</a:t>
            </a:r>
            <a:r>
              <a:rPr lang="fr-FR" sz="2400" dirty="0" smtClean="0"/>
              <a:t> qui formera le blastème </a:t>
            </a:r>
            <a:r>
              <a:rPr lang="fr-FR" sz="2400" dirty="0" err="1" smtClean="0"/>
              <a:t>nephrogène</a:t>
            </a:r>
            <a:r>
              <a:rPr lang="fr-FR" sz="2400" dirty="0" smtClean="0"/>
              <a:t> à l’origine du rein</a:t>
            </a:r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pPr marL="457200" lvl="0" indent="-457200">
              <a:buAutoNum type="alphaUcParenR"/>
            </a:pPr>
            <a:endParaRPr lang="fr-FR" sz="2400" dirty="0"/>
          </a:p>
          <a:p>
            <a:pPr lvl="0"/>
            <a:endParaRPr lang="fr-FR" sz="2400" b="1" dirty="0" smtClean="0"/>
          </a:p>
          <a:p>
            <a:pPr lvl="0"/>
            <a:endParaRPr lang="fr-FR" sz="2400" b="1" dirty="0" smtClean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78712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</a:t>
            </a:r>
            <a:r>
              <a:rPr lang="fr-FR" sz="4800" dirty="0"/>
              <a:t>6</a:t>
            </a:r>
            <a:r>
              <a:rPr lang="fr-FR" sz="4800" dirty="0" smtClean="0"/>
              <a:t> – S3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463138" y="1068779"/>
            <a:ext cx="11329059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3EME SEMAINE DE DEVELOPPEMENT :</a:t>
            </a:r>
          </a:p>
          <a:p>
            <a:pPr lvl="0"/>
            <a:endParaRPr lang="fr-FR" sz="2400" b="1" dirty="0" smtClean="0"/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On voit apparaître lors de la 3ème semaine, une nouvelle cavité appelée </a:t>
            </a:r>
            <a:r>
              <a:rPr lang="fr-FR" sz="2400" dirty="0" err="1" smtClean="0">
                <a:solidFill>
                  <a:srgbClr val="FF0000"/>
                </a:solidFill>
              </a:rPr>
              <a:t>myocèle</a:t>
            </a:r>
            <a:r>
              <a:rPr lang="fr-FR" sz="2400" dirty="0" smtClean="0">
                <a:solidFill>
                  <a:srgbClr val="FF0000"/>
                </a:solidFill>
              </a:rPr>
              <a:t>, situé à l’intérieur du myotome et du </a:t>
            </a:r>
            <a:r>
              <a:rPr lang="fr-FR" sz="2400" dirty="0" err="1" smtClean="0">
                <a:solidFill>
                  <a:srgbClr val="FF0000"/>
                </a:solidFill>
              </a:rPr>
              <a:t>sclérotome</a:t>
            </a:r>
            <a:endParaRPr lang="fr-FR" sz="2400" dirty="0">
              <a:solidFill>
                <a:srgbClr val="FF0000"/>
              </a:solidFill>
            </a:endParaRP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Le myotome va notamment former les muscles lisses, et se diviser en 2 contingents: </a:t>
            </a:r>
            <a:r>
              <a:rPr lang="fr-FR" sz="2400" dirty="0" err="1" smtClean="0">
                <a:solidFill>
                  <a:srgbClr val="FF0000"/>
                </a:solidFill>
              </a:rPr>
              <a:t>hypomère</a:t>
            </a:r>
            <a:r>
              <a:rPr lang="fr-FR" sz="2400" dirty="0" smtClean="0">
                <a:solidFill>
                  <a:srgbClr val="FF0000"/>
                </a:solidFill>
              </a:rPr>
              <a:t> et </a:t>
            </a:r>
            <a:r>
              <a:rPr lang="fr-FR" sz="2400" dirty="0" err="1" smtClean="0">
                <a:solidFill>
                  <a:srgbClr val="FF0000"/>
                </a:solidFill>
              </a:rPr>
              <a:t>épimère</a:t>
            </a:r>
            <a:endParaRPr lang="fr-FR" sz="2400" dirty="0" smtClean="0">
              <a:solidFill>
                <a:srgbClr val="FF0000"/>
              </a:solidFill>
            </a:endParaRP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00B050"/>
                </a:solidFill>
              </a:rPr>
              <a:t>Le mésoblaste intermédiaire va se segmenter pour former des </a:t>
            </a:r>
            <a:r>
              <a:rPr lang="fr-FR" sz="2400" dirty="0" err="1" smtClean="0">
                <a:solidFill>
                  <a:srgbClr val="00B050"/>
                </a:solidFill>
              </a:rPr>
              <a:t>néphrotomes</a:t>
            </a:r>
            <a:r>
              <a:rPr lang="fr-FR" sz="2400" dirty="0">
                <a:solidFill>
                  <a:srgbClr val="00B050"/>
                </a:solidFill>
              </a:rPr>
              <a:t> </a:t>
            </a:r>
            <a:r>
              <a:rPr lang="fr-FR" sz="2400" dirty="0" smtClean="0">
                <a:solidFill>
                  <a:srgbClr val="00B050"/>
                </a:solidFill>
              </a:rPr>
              <a:t>et s’étend de la 2eme paire de somites occipitaux à la 4ème paire lombaire</a:t>
            </a: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00B050"/>
                </a:solidFill>
              </a:rPr>
              <a:t>Avant d’avoir le rein définitif, on aura la formation de 3 reins primitifs à savoir le </a:t>
            </a:r>
            <a:r>
              <a:rPr lang="fr-FR" sz="2400" dirty="0" err="1" smtClean="0">
                <a:solidFill>
                  <a:srgbClr val="00B050"/>
                </a:solidFill>
              </a:rPr>
              <a:t>pronéphros</a:t>
            </a:r>
            <a:r>
              <a:rPr lang="fr-FR" sz="2400" dirty="0" smtClean="0">
                <a:solidFill>
                  <a:srgbClr val="00B050"/>
                </a:solidFill>
              </a:rPr>
              <a:t>, </a:t>
            </a:r>
            <a:r>
              <a:rPr lang="fr-FR" sz="2400" dirty="0" err="1" smtClean="0">
                <a:solidFill>
                  <a:srgbClr val="00B050"/>
                </a:solidFill>
              </a:rPr>
              <a:t>mésonephros</a:t>
            </a:r>
            <a:r>
              <a:rPr lang="fr-FR" sz="2400" dirty="0" smtClean="0">
                <a:solidFill>
                  <a:srgbClr val="00B050"/>
                </a:solidFill>
              </a:rPr>
              <a:t> et le </a:t>
            </a:r>
            <a:r>
              <a:rPr lang="fr-FR" sz="2400" dirty="0" err="1" smtClean="0">
                <a:solidFill>
                  <a:srgbClr val="00B050"/>
                </a:solidFill>
              </a:rPr>
              <a:t>métanephros</a:t>
            </a:r>
            <a:r>
              <a:rPr lang="fr-FR" sz="2400" dirty="0" smtClean="0">
                <a:solidFill>
                  <a:srgbClr val="00B050"/>
                </a:solidFill>
              </a:rPr>
              <a:t> qui formera le blastème </a:t>
            </a:r>
            <a:r>
              <a:rPr lang="fr-FR" sz="2400" dirty="0" err="1" smtClean="0">
                <a:solidFill>
                  <a:srgbClr val="00B050"/>
                </a:solidFill>
              </a:rPr>
              <a:t>nephrogène</a:t>
            </a:r>
            <a:r>
              <a:rPr lang="fr-FR" sz="2400" dirty="0" smtClean="0">
                <a:solidFill>
                  <a:srgbClr val="00B050"/>
                </a:solidFill>
              </a:rPr>
              <a:t> à l’origine du rein</a:t>
            </a:r>
          </a:p>
          <a:p>
            <a:pPr marL="457200" lvl="0" indent="-457200">
              <a:buAutoNum type="alphaUcParenR"/>
            </a:pPr>
            <a:endParaRPr lang="fr-FR" sz="2400" dirty="0">
              <a:solidFill>
                <a:srgbClr val="00B050"/>
              </a:solidFill>
            </a:endParaRPr>
          </a:p>
          <a:p>
            <a:pPr lvl="0" algn="r"/>
            <a:r>
              <a:rPr lang="fr-FR" sz="3600" dirty="0" smtClean="0">
                <a:solidFill>
                  <a:srgbClr val="00B050"/>
                </a:solidFill>
              </a:rPr>
              <a:t>CD</a:t>
            </a:r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pPr marL="457200" lvl="0" indent="-457200">
              <a:buAutoNum type="alphaUcParenR"/>
            </a:pPr>
            <a:endParaRPr lang="fr-FR" sz="2400" dirty="0"/>
          </a:p>
          <a:p>
            <a:pPr lvl="0"/>
            <a:endParaRPr lang="fr-FR" sz="2400" b="1" dirty="0" smtClean="0"/>
          </a:p>
          <a:p>
            <a:pPr lvl="0"/>
            <a:endParaRPr lang="fr-FR" sz="2400" b="1" dirty="0" smtClean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97439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</a:t>
            </a:r>
            <a:r>
              <a:rPr lang="fr-FR" sz="4800" dirty="0"/>
              <a:t>7</a:t>
            </a:r>
            <a:r>
              <a:rPr lang="fr-FR" sz="4800" dirty="0" smtClean="0"/>
              <a:t> – S3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808820"/>
            <a:ext cx="11329059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3EME SEMAINE :</a:t>
            </a:r>
          </a:p>
          <a:p>
            <a:pPr lvl="0"/>
            <a:endParaRPr lang="fr-FR" sz="2400" b="1" dirty="0" smtClean="0"/>
          </a:p>
          <a:p>
            <a:pPr marL="457200" lvl="0" indent="-457200">
              <a:buAutoNum type="alphaUcParenR"/>
            </a:pPr>
            <a:r>
              <a:rPr lang="fr-FR" sz="2400" dirty="0" smtClean="0"/>
              <a:t>La somatopleure extra embryonnaire et l’ectoderme vont participer à la délimitation de l’embryon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Le cœlome intra-embryonnaire sera à l’origine des différentes séreuses, entre lesquelles on retrouve des cavités virtuelles, comme la plèvre au niveau de l’abdomen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Les somites vont permettre de donner une approximation de l’âge de l’embryon. Ainsi, si on comptabilise 30 </a:t>
            </a:r>
            <a:r>
              <a:rPr lang="fr-FR" sz="2400" dirty="0" err="1" smtClean="0"/>
              <a:t>somitomères</a:t>
            </a:r>
            <a:r>
              <a:rPr lang="fr-FR" sz="2400" dirty="0" smtClean="0"/>
              <a:t>, on peut considérer que notre embryon a environ 30 jours</a:t>
            </a:r>
          </a:p>
          <a:p>
            <a:pPr marL="457200" lvl="0" indent="-457200">
              <a:buAutoNum type="alphaUcParenR"/>
            </a:pPr>
            <a:r>
              <a:rPr lang="fr-FR" sz="2400" dirty="0" smtClean="0"/>
              <a:t>Un somite donnera 3 contingents différents, visibles sur cette image. On retrouve en bleu le </a:t>
            </a:r>
            <a:r>
              <a:rPr lang="fr-FR" sz="2400" dirty="0" err="1" smtClean="0"/>
              <a:t>sclérotome</a:t>
            </a:r>
            <a:r>
              <a:rPr lang="fr-FR" sz="2400" dirty="0" smtClean="0"/>
              <a:t>, puis le myotome à l’extérieur et le tout recouvert de dermatome à l’origine de l’épiderme</a:t>
            </a:r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pPr marL="457200" lvl="0" indent="-457200">
              <a:buAutoNum type="alphaUcParenR"/>
            </a:pPr>
            <a:endParaRPr lang="fr-FR" sz="2400" dirty="0"/>
          </a:p>
          <a:p>
            <a:pPr lvl="0"/>
            <a:endParaRPr lang="fr-FR" sz="2400" b="1" dirty="0" smtClean="0"/>
          </a:p>
          <a:p>
            <a:pPr lvl="0"/>
            <a:endParaRPr lang="fr-FR" sz="2400" b="1" dirty="0" smtClean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3422" y="5198109"/>
            <a:ext cx="2709636" cy="158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54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68779"/>
          </a:xfrm>
        </p:spPr>
        <p:txBody>
          <a:bodyPr/>
          <a:lstStyle/>
          <a:p>
            <a:pPr algn="ctr"/>
            <a:r>
              <a:rPr lang="fr-FR" sz="4800" dirty="0" smtClean="0"/>
              <a:t>QCM </a:t>
            </a:r>
            <a:r>
              <a:rPr lang="fr-FR" sz="4800" dirty="0"/>
              <a:t>7</a:t>
            </a:r>
            <a:r>
              <a:rPr lang="fr-FR" sz="4800" dirty="0" smtClean="0"/>
              <a:t> – S3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808820"/>
            <a:ext cx="11329059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 smtClean="0"/>
              <a:t>A PROPOS DE LA 3EME SEMAINE :</a:t>
            </a:r>
          </a:p>
          <a:p>
            <a:pPr lvl="0"/>
            <a:endParaRPr lang="fr-FR" sz="2400" b="1" dirty="0" smtClean="0"/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La somatopleure extra embryonnaire et l’ectoderme vont participer à la délimitation de l’embryon</a:t>
            </a: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Le cœlome intra-embryonnaire sera à l’origine des différentes séreuses, entre lesquelles on retrouve des cavités virtuelles, comme la plèvre au niveau de l’abdomen</a:t>
            </a: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Les somites vont permettre de donner une approximation de l’âge de l’embryon. Ainsi, si on comptabilise 30 </a:t>
            </a:r>
            <a:r>
              <a:rPr lang="fr-FR" sz="2400" dirty="0" err="1" smtClean="0">
                <a:solidFill>
                  <a:srgbClr val="FF0000"/>
                </a:solidFill>
              </a:rPr>
              <a:t>somitomères</a:t>
            </a:r>
            <a:r>
              <a:rPr lang="fr-FR" sz="2400" dirty="0" smtClean="0">
                <a:solidFill>
                  <a:srgbClr val="FF0000"/>
                </a:solidFill>
              </a:rPr>
              <a:t>, on peut considérer que notre embryon a environ 30 jours</a:t>
            </a:r>
          </a:p>
          <a:p>
            <a:pPr marL="457200" lvl="0" indent="-457200">
              <a:buAutoNum type="alphaUcParenR"/>
            </a:pPr>
            <a:r>
              <a:rPr lang="fr-FR" sz="2400" dirty="0" smtClean="0">
                <a:solidFill>
                  <a:srgbClr val="FF0000"/>
                </a:solidFill>
              </a:rPr>
              <a:t>Un somite donnera 3 contingents différents, visibles sur cette image. On retrouve en bleu le </a:t>
            </a:r>
            <a:r>
              <a:rPr lang="fr-FR" sz="2400" dirty="0" err="1" smtClean="0">
                <a:solidFill>
                  <a:srgbClr val="FF0000"/>
                </a:solidFill>
              </a:rPr>
              <a:t>sclérotome</a:t>
            </a:r>
            <a:r>
              <a:rPr lang="fr-FR" sz="2400" dirty="0" smtClean="0">
                <a:solidFill>
                  <a:srgbClr val="FF0000"/>
                </a:solidFill>
              </a:rPr>
              <a:t>, puis le myotome à l’extérieur et le tout recouvert de dermatome à l’origine de l’épiderme</a:t>
            </a:r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pPr marL="457200" lvl="0" indent="-457200">
              <a:buAutoNum type="alphaUcParenR"/>
            </a:pPr>
            <a:endParaRPr lang="fr-FR" sz="2400" dirty="0" smtClean="0"/>
          </a:p>
          <a:p>
            <a:pPr marL="457200" lvl="0" indent="-457200">
              <a:buAutoNum type="alphaUcParenR"/>
            </a:pPr>
            <a:endParaRPr lang="fr-FR" sz="2400" dirty="0"/>
          </a:p>
          <a:p>
            <a:pPr lvl="0"/>
            <a:endParaRPr lang="fr-FR" sz="2400" b="1" dirty="0" smtClean="0"/>
          </a:p>
          <a:p>
            <a:pPr lvl="0"/>
            <a:endParaRPr lang="fr-FR" sz="2400" b="1" dirty="0" smtClean="0"/>
          </a:p>
          <a:p>
            <a:r>
              <a:rPr lang="fr-FR" sz="2400" dirty="0"/>
              <a:t> </a:t>
            </a:r>
          </a:p>
          <a:p>
            <a:endParaRPr lang="fr-FR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3422" y="5198108"/>
            <a:ext cx="2709636" cy="158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37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763</TotalTime>
  <Words>1389</Words>
  <Application>Microsoft Macintosh PowerPoint</Application>
  <PresentationFormat>Widescreen</PresentationFormat>
  <Paragraphs>175</Paragraphs>
  <Slides>16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Calibri</vt:lpstr>
      <vt:lpstr>Rockwell</vt:lpstr>
      <vt:lpstr>Rockwell Condensed</vt:lpstr>
      <vt:lpstr>Rockwell Extra Bold</vt:lpstr>
      <vt:lpstr>Wingdings</vt:lpstr>
      <vt:lpstr>Wood Type</vt:lpstr>
      <vt:lpstr>QCM FIN DE COURS Semaines 3 et 4 </vt:lpstr>
      <vt:lpstr>QCM 1 – S4</vt:lpstr>
      <vt:lpstr>QCM 1 – S4</vt:lpstr>
      <vt:lpstr>QCM 2 – S4</vt:lpstr>
      <vt:lpstr>QCM 2 – S4</vt:lpstr>
      <vt:lpstr>QCM 3 – S4</vt:lpstr>
      <vt:lpstr>QCM 3 – S4</vt:lpstr>
      <vt:lpstr>QCM 4 – S3</vt:lpstr>
      <vt:lpstr>QCM 4 – S3</vt:lpstr>
      <vt:lpstr>QCM 5 – S3</vt:lpstr>
      <vt:lpstr>QCM 5 – S3</vt:lpstr>
      <vt:lpstr>PowerPoint Presentation</vt:lpstr>
      <vt:lpstr>QCM 6 – S3</vt:lpstr>
      <vt:lpstr>QCM 6 – S3</vt:lpstr>
      <vt:lpstr>QCM 7 – S3</vt:lpstr>
      <vt:lpstr>QCM 7 – S3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QCM FIN DE COURS</dc:title>
  <dc:creator>Yann Monfort</dc:creator>
  <cp:lastModifiedBy>Sonya Koester</cp:lastModifiedBy>
  <cp:revision>36</cp:revision>
  <dcterms:created xsi:type="dcterms:W3CDTF">2016-10-05T08:53:19Z</dcterms:created>
  <dcterms:modified xsi:type="dcterms:W3CDTF">2016-10-26T12:43:55Z</dcterms:modified>
</cp:coreProperties>
</file>