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12192000" cy="6858000"/>
  <p:notesSz cx="6858000" cy="9144000"/>
  <p:defaultTextStyle>
    <a:defPPr>
      <a:defRPr lang="en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7858994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984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299556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818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80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338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892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657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66552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53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804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67720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871ED-5827-F709-A7A5-7D2B7A72CB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err="1">
                <a:latin typeface="Tw Cen MT" panose="020B0602020104020603" pitchFamily="34" charset="77"/>
              </a:rPr>
              <a:t>OSTÉOGÉNÈSE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4C5AF-EDBD-D75F-7879-D336BA7282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/>
              <a:t> </a:t>
            </a:r>
            <a:endParaRPr lang="en-FR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9103A10-E5E8-5182-189F-7BD99E1B7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007" y="3683000"/>
            <a:ext cx="3111500" cy="3175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B71A33-3E25-D12E-60F0-630BA9981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6210" y="167976"/>
            <a:ext cx="3031725" cy="231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3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9"/>
    </mc:Choice>
    <mc:Fallback xmlns="">
      <p:transition spd="slow" advTm="1382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0098-C846-65BA-4241-922D5E227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SOMMAIRE</a:t>
            </a:r>
            <a:endParaRPr lang="en-FR" u="sng">
              <a:latin typeface="Tw Cen MT" panose="020B0602020104020603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431D6-ABDC-2359-0717-B1742ADE3A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767417"/>
            <a:ext cx="9601200" cy="409998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fr-FR" u="sng">
                <a:latin typeface="Tw Cen MT" panose="020B0602020104020603" pitchFamily="34" charset="77"/>
              </a:rPr>
              <a:t>Introduction</a:t>
            </a:r>
            <a:r>
              <a:rPr lang="fr-FR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>
                <a:latin typeface="Tw Cen MT" panose="020B0602020104020603" pitchFamily="34" charset="77"/>
              </a:rPr>
              <a:t>Remodelage osseux</a:t>
            </a:r>
          </a:p>
          <a:p>
            <a:pPr>
              <a:buFont typeface="Wingdings" pitchFamily="2" charset="2"/>
              <a:buChar char="Ø"/>
            </a:pPr>
            <a:r>
              <a:rPr lang="fr-FR">
                <a:latin typeface="Tw Cen MT" panose="020B0602020104020603" pitchFamily="34" charset="77"/>
              </a:rPr>
              <a:t>Ossification primaire </a:t>
            </a:r>
          </a:p>
          <a:p>
            <a:pPr>
              <a:buFont typeface="Wingdings" pitchFamily="2" charset="2"/>
              <a:buChar char="Ø"/>
            </a:pPr>
            <a:endParaRPr lang="fr-FR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v"/>
            </a:pPr>
            <a:r>
              <a:rPr lang="fr-FR" u="sng">
                <a:latin typeface="Tw Cen MT" panose="020B0602020104020603" pitchFamily="34" charset="77"/>
              </a:rPr>
              <a:t>Formation et croissance des os longs</a:t>
            </a:r>
          </a:p>
          <a:p>
            <a:pPr>
              <a:buFont typeface="Wingdings" pitchFamily="2" charset="2"/>
              <a:buChar char="Ø"/>
            </a:pPr>
            <a:r>
              <a:rPr lang="fr-FR">
                <a:latin typeface="Tw Cen MT" panose="020B0602020104020603" pitchFamily="34" charset="77"/>
              </a:rPr>
              <a:t>Formation de la maquette cartilagineuse</a:t>
            </a:r>
          </a:p>
          <a:p>
            <a:pPr>
              <a:buFont typeface="Wingdings" pitchFamily="2" charset="2"/>
              <a:buChar char="Ø"/>
            </a:pPr>
            <a:r>
              <a:rPr lang="fr-FR">
                <a:latin typeface="Tw Cen MT" panose="020B0602020104020603" pitchFamily="34" charset="77"/>
              </a:rPr>
              <a:t>Ossification</a:t>
            </a:r>
          </a:p>
          <a:p>
            <a:pPr>
              <a:buFont typeface="Wingdings" pitchFamily="2" charset="2"/>
              <a:buChar char="Ø"/>
            </a:pPr>
            <a:endParaRPr lang="fr-FR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v"/>
            </a:pPr>
            <a:r>
              <a:rPr lang="fr-FR" u="sng">
                <a:latin typeface="Tw Cen MT" panose="020B0602020104020603" pitchFamily="34" charset="77"/>
              </a:rPr>
              <a:t>Formation et croissance des os du crâne </a:t>
            </a:r>
          </a:p>
          <a:p>
            <a:pPr>
              <a:buFont typeface="Wingdings" pitchFamily="2" charset="2"/>
              <a:buChar char="Ø"/>
            </a:pPr>
            <a:r>
              <a:rPr lang="fr-FR">
                <a:latin typeface="Tw Cen MT" panose="020B0602020104020603" pitchFamily="34" charset="77"/>
              </a:rPr>
              <a:t>Ossification secondaire</a:t>
            </a:r>
          </a:p>
          <a:p>
            <a:pPr>
              <a:buFont typeface="Wingdings" pitchFamily="2" charset="2"/>
              <a:buChar char="Ø"/>
            </a:pPr>
            <a:r>
              <a:rPr lang="fr-FR">
                <a:latin typeface="Tw Cen MT" panose="020B0602020104020603" pitchFamily="34" charset="77"/>
              </a:rPr>
              <a:t>Remodelage osseux </a:t>
            </a:r>
            <a:endParaRPr lang="en-FR">
              <a:latin typeface="Tw Cen MT" panose="020B06020201040206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382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9"/>
    </mc:Choice>
    <mc:Fallback xmlns="">
      <p:transition spd="slow" advTm="960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2D019-8F61-1AB2-9CED-1F6A9D332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INTRO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4D12C-0602-A8F1-90A8-FBE000C4E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8499764" cy="3581400"/>
          </a:xfrm>
        </p:spPr>
        <p:txBody>
          <a:bodyPr>
            <a:normAutofit/>
          </a:bodyPr>
          <a:lstStyle/>
          <a:p>
            <a:r>
              <a:rPr lang="fr-FR" sz="2500" b="1" u="sng" err="1">
                <a:latin typeface="Tw Cen MT" panose="020B0602020104020603" pitchFamily="34" charset="77"/>
              </a:rPr>
              <a:t>Ostéogénèse</a:t>
            </a:r>
            <a:r>
              <a:rPr lang="fr-FR" sz="2500" b="1" u="sng">
                <a:latin typeface="Tw Cen MT" panose="020B0602020104020603" pitchFamily="34" charset="77"/>
              </a:rPr>
              <a:t> :</a:t>
            </a:r>
            <a:r>
              <a:rPr lang="fr-FR" sz="2500">
                <a:latin typeface="Tw Cen MT" panose="020B0602020104020603" pitchFamily="34" charset="77"/>
              </a:rPr>
              <a:t> ensemble de phénomènes conduisant à la </a:t>
            </a:r>
            <a:r>
              <a:rPr lang="fr-FR" sz="2500" b="1">
                <a:latin typeface="Tw Cen MT" panose="020B0602020104020603" pitchFamily="34" charset="77"/>
              </a:rPr>
              <a:t>formation de l’os</a:t>
            </a:r>
            <a:r>
              <a:rPr lang="fr-FR" sz="2500">
                <a:latin typeface="Tw Cen MT" panose="020B0602020104020603" pitchFamily="34" charset="77"/>
              </a:rPr>
              <a:t>.</a:t>
            </a:r>
          </a:p>
          <a:p>
            <a:endParaRPr lang="fr-FR" sz="2500">
              <a:latin typeface="Tw Cen MT" panose="020B0602020104020603" pitchFamily="34" charset="77"/>
            </a:endParaRPr>
          </a:p>
          <a:p>
            <a:r>
              <a:rPr lang="fr-FR" sz="2500">
                <a:latin typeface="Tw Cen MT" panose="020B0602020104020603" pitchFamily="34" charset="77"/>
              </a:rPr>
              <a:t>2 types d’ossification : </a:t>
            </a:r>
            <a:r>
              <a:rPr lang="fr-FR" sz="2500" u="sng">
                <a:latin typeface="Tw Cen MT" panose="020B0602020104020603" pitchFamily="34" charset="77"/>
              </a:rPr>
              <a:t>primaire</a:t>
            </a:r>
            <a:r>
              <a:rPr lang="fr-FR" sz="2500">
                <a:latin typeface="Tw Cen MT" panose="020B0602020104020603" pitchFamily="34" charset="77"/>
              </a:rPr>
              <a:t> &amp; </a:t>
            </a:r>
            <a:r>
              <a:rPr lang="fr-FR" sz="2500" u="sng">
                <a:latin typeface="Tw Cen MT" panose="020B0602020104020603" pitchFamily="34" charset="77"/>
              </a:rPr>
              <a:t>secondaire</a:t>
            </a:r>
          </a:p>
          <a:p>
            <a:endParaRPr lang="fr-FR" sz="2500">
              <a:latin typeface="Tw Cen MT" panose="020B0602020104020603" pitchFamily="34" charset="77"/>
            </a:endParaRPr>
          </a:p>
          <a:p>
            <a:r>
              <a:rPr lang="fr-FR" sz="2500">
                <a:latin typeface="Tw Cen MT" panose="020B0602020104020603" pitchFamily="34" charset="77"/>
              </a:rPr>
              <a:t>Construction osseuse initiale dès l’embryon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CB219D-8CC3-22D7-F1B2-FB9D01980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2299" y="1447993"/>
            <a:ext cx="1781001" cy="216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2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04"/>
    </mc:Choice>
    <mc:Fallback xmlns="">
      <p:transition spd="slow" advTm="387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8621B-8659-D116-6CA9-955FFEE68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  <a:cs typeface="Tunga" panose="020B0604020202020204" pitchFamily="34" charset="0"/>
              </a:rPr>
              <a:t>REMODELAGE OSSEUX</a:t>
            </a:r>
            <a:endParaRPr lang="en-FR" u="sng">
              <a:latin typeface="Tw Cen MT" panose="020B0602020104020603" pitchFamily="34" charset="77"/>
              <a:cs typeface="Tunga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982AF-482B-6F0E-98F0-1230B12AE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011987"/>
            <a:ext cx="9601200" cy="4549679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Assuré par </a:t>
            </a:r>
            <a:r>
              <a:rPr lang="fr-FR" sz="2500" b="1">
                <a:latin typeface="Tw Cen MT" panose="020B0602020104020603" pitchFamily="34" charset="77"/>
              </a:rPr>
              <a:t>l’ossification secondaire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Débute en </a:t>
            </a:r>
            <a:r>
              <a:rPr lang="fr-FR" sz="2500" b="1">
                <a:latin typeface="Tw Cen MT" panose="020B0602020104020603" pitchFamily="34" charset="77"/>
              </a:rPr>
              <a:t>même temps</a:t>
            </a:r>
            <a:r>
              <a:rPr lang="fr-FR" sz="2500">
                <a:latin typeface="Tw Cen MT" panose="020B0602020104020603" pitchFamily="34" charset="77"/>
              </a:rPr>
              <a:t> que la croissance osseuse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Tissu </a:t>
            </a:r>
            <a:r>
              <a:rPr lang="fr-FR" sz="2500" b="1">
                <a:latin typeface="Tw Cen MT" panose="020B0602020104020603" pitchFamily="34" charset="77"/>
              </a:rPr>
              <a:t>dynamique</a:t>
            </a:r>
            <a:r>
              <a:rPr lang="fr-FR" sz="2500">
                <a:latin typeface="Tw Cen MT" panose="020B0602020104020603" pitchFamily="34" charset="77"/>
              </a:rPr>
              <a:t> en </a:t>
            </a:r>
            <a:r>
              <a:rPr lang="fr-FR" sz="2500" b="1">
                <a:latin typeface="Tw Cen MT" panose="020B0602020104020603" pitchFamily="34" charset="77"/>
              </a:rPr>
              <a:t>remodelage</a:t>
            </a:r>
            <a:r>
              <a:rPr lang="fr-FR" sz="2500">
                <a:latin typeface="Tw Cen MT" panose="020B0602020104020603" pitchFamily="34" charset="77"/>
              </a:rPr>
              <a:t> permanent </a:t>
            </a:r>
          </a:p>
          <a:p>
            <a:pPr>
              <a:buFont typeface="Wingdings" pitchFamily="2" charset="2"/>
              <a:buChar char="Ø"/>
            </a:pPr>
            <a:r>
              <a:rPr lang="fr-FR" sz="2500" u="sng">
                <a:latin typeface="Tw Cen MT" panose="020B0602020104020603" pitchFamily="34" charset="77"/>
              </a:rPr>
              <a:t>Chez l’enfant et le nourrisson</a:t>
            </a:r>
            <a:r>
              <a:rPr lang="fr-FR" sz="2500">
                <a:latin typeface="Tw Cen MT" panose="020B0602020104020603" pitchFamily="34" charset="77"/>
              </a:rPr>
              <a:t> : remodelage</a:t>
            </a:r>
            <a:r>
              <a:rPr lang="fr-FR" sz="2500" b="1">
                <a:latin typeface="Tw Cen MT" panose="020B0602020104020603" pitchFamily="34" charset="77"/>
              </a:rPr>
              <a:t> très rapide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 u="sng">
                <a:latin typeface="Tw Cen MT" panose="020B0602020104020603" pitchFamily="34" charset="77"/>
              </a:rPr>
              <a:t>Chez l’adulte</a:t>
            </a:r>
            <a:r>
              <a:rPr lang="fr-FR" sz="2500">
                <a:latin typeface="Tw Cen MT" panose="020B0602020104020603" pitchFamily="34" charset="77"/>
              </a:rPr>
              <a:t> : remodelage </a:t>
            </a:r>
            <a:r>
              <a:rPr lang="fr-FR" sz="2500" b="1">
                <a:latin typeface="Tw Cen MT" panose="020B0602020104020603" pitchFamily="34" charset="77"/>
              </a:rPr>
              <a:t>lent</a:t>
            </a:r>
            <a:r>
              <a:rPr lang="fr-FR" sz="2500">
                <a:latin typeface="Tw Cen MT" panose="020B0602020104020603" pitchFamily="34" charset="77"/>
              </a:rPr>
              <a:t> sauf certaines conditions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 ⚠️ Les deux types d’ossification ont lieux :</a:t>
            </a:r>
          </a:p>
          <a:p>
            <a:pPr marL="0" indent="0">
              <a:buNone/>
            </a:pPr>
            <a:r>
              <a:rPr lang="fr-FR" sz="2500">
                <a:latin typeface="Tw Cen MT" panose="020B0602020104020603" pitchFamily="34" charset="77"/>
              </a:rPr>
              <a:t>        - </a:t>
            </a:r>
            <a:r>
              <a:rPr lang="fr-FR" sz="2500" b="1">
                <a:latin typeface="Tw Cen MT" panose="020B0602020104020603" pitchFamily="34" charset="77"/>
              </a:rPr>
              <a:t>simultanément</a:t>
            </a:r>
            <a:r>
              <a:rPr lang="fr-FR" sz="2500">
                <a:latin typeface="Tw Cen MT" panose="020B0602020104020603" pitchFamily="34" charset="77"/>
              </a:rPr>
              <a:t> dans des </a:t>
            </a:r>
            <a:r>
              <a:rPr lang="fr-FR" sz="2500" b="1">
                <a:latin typeface="Tw Cen MT" panose="020B0602020104020603" pitchFamily="34" charset="77"/>
              </a:rPr>
              <a:t>lieux différents</a:t>
            </a:r>
          </a:p>
          <a:p>
            <a:pPr marL="0" indent="0">
              <a:buNone/>
            </a:pPr>
            <a:r>
              <a:rPr lang="fr-FR" sz="2500">
                <a:latin typeface="Tw Cen MT" panose="020B0602020104020603" pitchFamily="34" charset="77"/>
              </a:rPr>
              <a:t>        - </a:t>
            </a:r>
            <a:r>
              <a:rPr lang="fr-FR" sz="2500" b="1">
                <a:latin typeface="Tw Cen MT" panose="020B0602020104020603" pitchFamily="34" charset="77"/>
              </a:rPr>
              <a:t>au même endroit l’un après l’autre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35723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62"/>
    </mc:Choice>
    <mc:Fallback xmlns="">
      <p:transition spd="slow" advTm="4066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63270-22A4-E868-BBD6-0B4719B5C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 PRIMAIRE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6073F-2FB9-5B6B-4AA5-F7B80495E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627632"/>
            <a:ext cx="9601200" cy="423976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Le tissus osseux remplace </a:t>
            </a:r>
            <a:r>
              <a:rPr lang="fr-FR" sz="2500" b="1">
                <a:latin typeface="Tw Cen MT" panose="020B0602020104020603" pitchFamily="34" charset="77"/>
              </a:rPr>
              <a:t>un autre type de tissu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L’os remplace du </a:t>
            </a:r>
            <a:r>
              <a:rPr lang="fr-FR" sz="2500" b="1">
                <a:latin typeface="Tw Cen MT" panose="020B0602020104020603" pitchFamily="34" charset="77"/>
              </a:rPr>
              <a:t>tissu conjonctif </a:t>
            </a:r>
            <a:r>
              <a:rPr lang="fr-FR" sz="2500">
                <a:latin typeface="Tw Cen MT" panose="020B0602020104020603" pitchFamily="34" charset="77"/>
              </a:rPr>
              <a:t>et du </a:t>
            </a:r>
            <a:r>
              <a:rPr lang="fr-FR" sz="2500" b="1">
                <a:latin typeface="Tw Cen MT" panose="020B0602020104020603" pitchFamily="34" charset="77"/>
              </a:rPr>
              <a:t>cartilage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</a:t>
            </a:r>
            <a:r>
              <a:rPr lang="fr-FR" sz="2500" b="1" err="1">
                <a:latin typeface="Tw Cen MT" panose="020B0602020104020603" pitchFamily="34" charset="77"/>
              </a:rPr>
              <a:t>endoconjonctive</a:t>
            </a:r>
            <a:r>
              <a:rPr lang="fr-FR" sz="2500">
                <a:latin typeface="Tw Cen MT" panose="020B0602020104020603" pitchFamily="34" charset="77"/>
              </a:rPr>
              <a:t> : remplacement du tissu conjonctif avec ossification de </a:t>
            </a:r>
            <a:r>
              <a:rPr lang="fr-FR" sz="2500" b="1">
                <a:latin typeface="Tw Cen MT" panose="020B0602020104020603" pitchFamily="34" charset="77"/>
              </a:rPr>
              <a:t>membrane</a:t>
            </a:r>
            <a:r>
              <a:rPr lang="fr-FR" sz="2500">
                <a:latin typeface="Tw Cen MT" panose="020B0602020104020603" pitchFamily="34" charset="77"/>
              </a:rPr>
              <a:t> et </a:t>
            </a:r>
            <a:r>
              <a:rPr lang="fr-FR" sz="2500" b="1" err="1">
                <a:latin typeface="Tw Cen MT" panose="020B0602020104020603" pitchFamily="34" charset="77"/>
              </a:rPr>
              <a:t>périostique</a:t>
            </a:r>
            <a:r>
              <a:rPr lang="fr-FR" sz="2500">
                <a:latin typeface="Tw Cen MT" panose="020B0602020104020603" pitchFamily="34" charset="77"/>
              </a:rPr>
              <a:t> pour former les os plats du crâne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</a:t>
            </a:r>
            <a:r>
              <a:rPr lang="fr-FR" sz="2500" b="1" err="1">
                <a:latin typeface="Tw Cen MT" panose="020B0602020104020603" pitchFamily="34" charset="77"/>
              </a:rPr>
              <a:t>endochondrale</a:t>
            </a:r>
            <a:r>
              <a:rPr lang="fr-FR" sz="2500">
                <a:latin typeface="Tw Cen MT" panose="020B0602020104020603" pitchFamily="34" charset="77"/>
              </a:rPr>
              <a:t> : remplacement du </a:t>
            </a:r>
            <a:r>
              <a:rPr lang="fr-FR" sz="2500" b="1">
                <a:latin typeface="Tw Cen MT" panose="020B0602020104020603" pitchFamily="34" charset="77"/>
              </a:rPr>
              <a:t>cartilage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</a:t>
            </a:r>
            <a:r>
              <a:rPr lang="fr-FR" sz="2500" b="1" err="1">
                <a:latin typeface="Tw Cen MT" panose="020B0602020104020603" pitchFamily="34" charset="77"/>
              </a:rPr>
              <a:t>endochondrale</a:t>
            </a:r>
            <a:r>
              <a:rPr lang="fr-FR" sz="2500">
                <a:latin typeface="Tw Cen MT" panose="020B0602020104020603" pitchFamily="34" charset="77"/>
              </a:rPr>
              <a:t> et </a:t>
            </a:r>
            <a:r>
              <a:rPr lang="fr-FR" sz="2500" b="1" err="1">
                <a:latin typeface="Tw Cen MT" panose="020B0602020104020603" pitchFamily="34" charset="77"/>
              </a:rPr>
              <a:t>périostique</a:t>
            </a:r>
            <a:r>
              <a:rPr lang="fr-FR" sz="2500">
                <a:latin typeface="Tw Cen MT" panose="020B0602020104020603" pitchFamily="34" charset="77"/>
              </a:rPr>
              <a:t> : formation des os longs, os courts et autres os plats</a:t>
            </a:r>
          </a:p>
        </p:txBody>
      </p:sp>
    </p:spTree>
    <p:extLst>
      <p:ext uri="{BB962C8B-B14F-4D97-AF65-F5344CB8AC3E}">
        <p14:creationId xmlns:p14="http://schemas.microsoft.com/office/powerpoint/2010/main" val="84703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82"/>
    </mc:Choice>
    <mc:Fallback xmlns="">
      <p:transition spd="slow" advTm="4568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7DEF5-E434-E157-8301-29B79BCB01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1977356"/>
            <a:ext cx="8361229" cy="2098226"/>
          </a:xfrm>
        </p:spPr>
        <p:txBody>
          <a:bodyPr/>
          <a:lstStyle/>
          <a:p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br>
              <a:rPr lang="fr-FR" sz="5600">
                <a:latin typeface="Tw Cen MT" panose="020B0602020104020603" pitchFamily="34" charset="77"/>
              </a:rPr>
            </a:br>
            <a:r>
              <a:rPr lang="fr-FR" sz="5300">
                <a:latin typeface="Tw Cen MT" panose="020B0602020104020603" pitchFamily="34" charset="77"/>
              </a:rPr>
              <a:t>FORMATION ET CROISSANCE DES OS LONGS </a:t>
            </a:r>
            <a:endParaRPr lang="en-FR" sz="53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10376-4CE0-005C-6C3A-B84BB02DE1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B8AFE8-86D7-8B14-F56B-FC3494143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1180" y="272459"/>
            <a:ext cx="2748676" cy="20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10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7"/>
    </mc:Choice>
    <mc:Fallback xmlns="">
      <p:transition spd="slow" advTm="1016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2669E-1718-2FC8-E43B-169AD4390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FORMATION DE LA MAQUETTE CARTILAGINEUSE</a:t>
            </a:r>
            <a:r>
              <a:rPr lang="fr-FR" sz="3700" u="sng">
                <a:latin typeface="Tw Cen MT" panose="020B0602020104020603" pitchFamily="34" charset="77"/>
              </a:rPr>
              <a:t> </a:t>
            </a:r>
            <a:endParaRPr lang="en-FR" sz="3700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583A-844C-8CB2-D96A-DCC98F99C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744740"/>
            <a:ext cx="9601200" cy="358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Se forme au sein du </a:t>
            </a:r>
            <a:r>
              <a:rPr lang="fr-FR" sz="2500" b="1" err="1">
                <a:latin typeface="Tw Cen MT" panose="020B0602020104020603" pitchFamily="34" charset="77"/>
              </a:rPr>
              <a:t>mésenchyme</a:t>
            </a:r>
            <a:r>
              <a:rPr lang="fr-FR" sz="2500" b="1">
                <a:latin typeface="Tw Cen MT" panose="020B0602020104020603" pitchFamily="34" charset="77"/>
              </a:rPr>
              <a:t> embryonnaire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Formée de </a:t>
            </a:r>
            <a:r>
              <a:rPr lang="fr-FR" sz="2500" u="sng">
                <a:latin typeface="Tw Cen MT" panose="020B0602020104020603" pitchFamily="34" charset="77"/>
              </a:rPr>
              <a:t>cartilage hyalin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Est l’ébauche du futur os long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2 mécanismes de croissance : croissance </a:t>
            </a:r>
            <a:r>
              <a:rPr lang="fr-FR" sz="2500" b="1" err="1">
                <a:latin typeface="Tw Cen MT" panose="020B0602020104020603" pitchFamily="34" charset="77"/>
              </a:rPr>
              <a:t>interstielle</a:t>
            </a:r>
            <a:r>
              <a:rPr lang="fr-FR" sz="2500">
                <a:latin typeface="Tw Cen MT" panose="020B0602020104020603" pitchFamily="34" charset="77"/>
              </a:rPr>
              <a:t> et croissance </a:t>
            </a:r>
            <a:r>
              <a:rPr lang="fr-FR" sz="2500" b="1">
                <a:latin typeface="Tw Cen MT" panose="020B0602020104020603" pitchFamily="34" charset="77"/>
              </a:rPr>
              <a:t>par</a:t>
            </a:r>
            <a:r>
              <a:rPr lang="fr-FR" sz="2500">
                <a:latin typeface="Tw Cen MT" panose="020B0602020104020603" pitchFamily="34" charset="77"/>
              </a:rPr>
              <a:t> </a:t>
            </a:r>
            <a:r>
              <a:rPr lang="fr-FR" sz="2500" b="1">
                <a:latin typeface="Tw Cen MT" panose="020B0602020104020603" pitchFamily="34" charset="77"/>
              </a:rPr>
              <a:t>apposition</a:t>
            </a:r>
            <a:r>
              <a:rPr lang="fr-FR" sz="2500">
                <a:latin typeface="Tw Cen MT" panose="020B0602020104020603" pitchFamily="34" charset="77"/>
              </a:rPr>
              <a:t> 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05EFBD-D6E9-5394-C06D-E774C5C92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667" y="1957724"/>
            <a:ext cx="3550610" cy="1775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6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8"/>
    </mc:Choice>
    <mc:Fallback xmlns="">
      <p:transition spd="slow" advTm="1783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0169C-1BD6-E862-75A9-485126883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</a:t>
            </a:r>
            <a:endParaRPr lang="en-FR" u="sng">
              <a:latin typeface="Tw Cen MT" panose="020B0602020104020603" pitchFamily="34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176EB5-73A7-3492-C6D0-58807759F3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9" t="15339" r="37964" b="9978"/>
          <a:stretch/>
        </p:blipFill>
        <p:spPr>
          <a:xfrm>
            <a:off x="9082424" y="1253451"/>
            <a:ext cx="2578485" cy="26746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62190-5A5D-A6CF-1651-47FB91BBB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171700"/>
            <a:ext cx="7576127" cy="358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Ossification primaire </a:t>
            </a:r>
            <a:r>
              <a:rPr lang="fr-FR" sz="2500">
                <a:latin typeface="Tw Cen MT" panose="020B0602020104020603" pitchFamily="34" charset="77"/>
              </a:rPr>
              <a:t>: déclenchée par la pénétration de vaisseaux sanguins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3 centres d’ossification : </a:t>
            </a:r>
          </a:p>
          <a:p>
            <a:pPr marL="0" indent="0">
              <a:buNone/>
            </a:pPr>
            <a:r>
              <a:rPr lang="fr-FR" sz="2500">
                <a:latin typeface="Tw Cen MT" panose="020B0602020104020603" pitchFamily="34" charset="77"/>
              </a:rPr>
              <a:t>     - </a:t>
            </a:r>
            <a:r>
              <a:rPr lang="fr-FR" sz="2500" b="1">
                <a:latin typeface="Tw Cen MT" panose="020B0602020104020603" pitchFamily="34" charset="77"/>
              </a:rPr>
              <a:t>un centre </a:t>
            </a:r>
            <a:r>
              <a:rPr lang="fr-FR" sz="2500" b="1" err="1">
                <a:latin typeface="Tw Cen MT" panose="020B0602020104020603" pitchFamily="34" charset="77"/>
              </a:rPr>
              <a:t>diaphysaire</a:t>
            </a:r>
            <a:endParaRPr lang="fr-FR" sz="2500" b="1">
              <a:latin typeface="Tw Cen MT" panose="020B0602020104020603" pitchFamily="34" charset="77"/>
            </a:endParaRPr>
          </a:p>
          <a:p>
            <a:pPr marL="0" indent="0">
              <a:buNone/>
            </a:pPr>
            <a:r>
              <a:rPr lang="fr-FR" sz="2500">
                <a:latin typeface="Tw Cen MT" panose="020B0602020104020603" pitchFamily="34" charset="77"/>
              </a:rPr>
              <a:t>     - </a:t>
            </a:r>
            <a:r>
              <a:rPr lang="fr-FR" sz="2500" b="1">
                <a:latin typeface="Tw Cen MT" panose="020B0602020104020603" pitchFamily="34" charset="77"/>
              </a:rPr>
              <a:t>deux centres </a:t>
            </a:r>
            <a:r>
              <a:rPr lang="fr-FR" sz="2500" b="1" err="1">
                <a:latin typeface="Tw Cen MT" panose="020B0602020104020603" pitchFamily="34" charset="77"/>
              </a:rPr>
              <a:t>épiphysaire</a:t>
            </a:r>
            <a:r>
              <a:rPr lang="fr-FR" sz="2500">
                <a:latin typeface="Tw Cen MT" panose="020B0602020104020603" pitchFamily="34" charset="77"/>
              </a:rPr>
              <a:t> supérieur et inférieur 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7FD196-10CB-38B4-ED2A-928C7B51FB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903" y="5048808"/>
            <a:ext cx="2452460" cy="1809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73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12"/>
    </mc:Choice>
    <mc:Fallback xmlns="">
      <p:transition spd="slow" advTm="2111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CD6A6-DD61-2F51-9DC7-45AF601BD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948DE-3DC4-D551-2D44-33ED082BB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fr-FR" sz="2700" u="sng">
                <a:latin typeface="Tw Cen MT" panose="020B0602020104020603" pitchFamily="34" charset="77"/>
              </a:rPr>
              <a:t>L’ossification </a:t>
            </a:r>
            <a:r>
              <a:rPr lang="fr-FR" sz="2700" u="sng" err="1">
                <a:latin typeface="Tw Cen MT" panose="020B0602020104020603" pitchFamily="34" charset="77"/>
              </a:rPr>
              <a:t>diaphysaire</a:t>
            </a:r>
            <a:r>
              <a:rPr lang="fr-FR" sz="2700" u="sng">
                <a:latin typeface="Tw Cen MT" panose="020B0602020104020603" pitchFamily="34" charset="77"/>
              </a:rPr>
              <a:t> : 2 mécanismes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</a:t>
            </a:r>
            <a:r>
              <a:rPr lang="fr-FR" sz="2500" u="sng" err="1">
                <a:latin typeface="Tw Cen MT" panose="020B0602020104020603" pitchFamily="34" charset="77"/>
              </a:rPr>
              <a:t>endochondrale</a:t>
            </a:r>
            <a:r>
              <a:rPr lang="fr-FR" sz="2500">
                <a:latin typeface="Tw Cen MT" panose="020B0602020104020603" pitchFamily="34" charset="77"/>
              </a:rPr>
              <a:t> : croissance en </a:t>
            </a:r>
            <a:r>
              <a:rPr lang="fr-FR" sz="2500" b="1">
                <a:latin typeface="Tw Cen MT" panose="020B0602020104020603" pitchFamily="34" charset="77"/>
              </a:rPr>
              <a:t>longueur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</a:t>
            </a:r>
            <a:r>
              <a:rPr lang="fr-FR" sz="2500" u="sng" err="1">
                <a:latin typeface="Tw Cen MT" panose="020B0602020104020603" pitchFamily="34" charset="77"/>
              </a:rPr>
              <a:t>périostique</a:t>
            </a:r>
            <a:r>
              <a:rPr lang="fr-FR" sz="2500">
                <a:latin typeface="Tw Cen MT" panose="020B0602020104020603" pitchFamily="34" charset="77"/>
              </a:rPr>
              <a:t> : croissance en </a:t>
            </a:r>
            <a:r>
              <a:rPr lang="fr-FR" sz="2500" b="1">
                <a:latin typeface="Tw Cen MT" panose="020B0602020104020603" pitchFamily="34" charset="77"/>
              </a:rPr>
              <a:t>épaisseur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Un </a:t>
            </a:r>
            <a:r>
              <a:rPr lang="fr-FR" sz="2500" b="1">
                <a:latin typeface="Tw Cen MT" panose="020B0602020104020603" pitchFamily="34" charset="77"/>
              </a:rPr>
              <a:t>bourgeon </a:t>
            </a:r>
            <a:r>
              <a:rPr lang="fr-FR" sz="2500" b="1" err="1">
                <a:latin typeface="Tw Cen MT" panose="020B0602020104020603" pitchFamily="34" charset="77"/>
              </a:rPr>
              <a:t>conjonctivo-vasculaire</a:t>
            </a:r>
            <a:r>
              <a:rPr lang="fr-FR" sz="2500" b="1">
                <a:latin typeface="Tw Cen MT" panose="020B0602020104020603" pitchFamily="34" charset="77"/>
              </a:rPr>
              <a:t> (BCV)</a:t>
            </a:r>
            <a:r>
              <a:rPr lang="fr-FR" sz="2500">
                <a:latin typeface="Tw Cen MT" panose="020B0602020104020603" pitchFamily="34" charset="77"/>
              </a:rPr>
              <a:t> pénètre dans le cartilage jusqu’au centre de la </a:t>
            </a:r>
            <a:r>
              <a:rPr lang="fr-FR" sz="2500" b="1" err="1">
                <a:latin typeface="Tw Cen MT" panose="020B0602020104020603" pitchFamily="34" charset="77"/>
              </a:rPr>
              <a:t>diaphyse</a:t>
            </a:r>
            <a:endParaRPr lang="fr-FR" sz="2500" b="1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Hypertrophie</a:t>
            </a:r>
            <a:r>
              <a:rPr lang="fr-FR" sz="2500">
                <a:latin typeface="Tw Cen MT" panose="020B0602020104020603" pitchFamily="34" charset="77"/>
              </a:rPr>
              <a:t> du cartilage : le chef d’orchestre de l’ossification </a:t>
            </a:r>
            <a:r>
              <a:rPr lang="fr-FR" sz="2500" err="1">
                <a:latin typeface="Tw Cen MT" panose="020B0602020104020603" pitchFamily="34" charset="77"/>
              </a:rPr>
              <a:t>endochondrale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306710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1"/>
    </mc:Choice>
    <mc:Fallback xmlns="">
      <p:transition spd="slow" advTm="3584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CD6A6-DD61-2F51-9DC7-45AF601BD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948DE-3DC4-D551-2D44-33ED082BB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3266" y="1843280"/>
            <a:ext cx="7183615" cy="4656667"/>
          </a:xfrm>
        </p:spPr>
        <p:txBody>
          <a:bodyPr>
            <a:normAutofit fontScale="4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fr-FR" sz="4500" u="sng">
                <a:latin typeface="Tw Cen MT" panose="020B0602020104020603" pitchFamily="34" charset="77"/>
              </a:rPr>
              <a:t>L’ossification </a:t>
            </a:r>
            <a:r>
              <a:rPr lang="fr-FR" sz="4500" u="sng" err="1">
                <a:latin typeface="Tw Cen MT" panose="020B0602020104020603" pitchFamily="34" charset="77"/>
              </a:rPr>
              <a:t>endochondrale</a:t>
            </a:r>
            <a:r>
              <a:rPr lang="fr-FR" sz="4500" u="sng">
                <a:latin typeface="Tw Cen MT" panose="020B0602020104020603" pitchFamily="34" charset="77"/>
              </a:rPr>
              <a:t> : </a:t>
            </a:r>
          </a:p>
          <a:p>
            <a:pPr>
              <a:buFont typeface="Wingdings" pitchFamily="2" charset="2"/>
              <a:buChar char="Ø"/>
            </a:pPr>
            <a:r>
              <a:rPr lang="fr-FR" sz="4500">
                <a:latin typeface="Tw Cen MT" panose="020B0602020104020603" pitchFamily="34" charset="77"/>
              </a:rPr>
              <a:t>Prolifération des </a:t>
            </a:r>
            <a:r>
              <a:rPr lang="fr-FR" sz="4500" err="1">
                <a:latin typeface="Tw Cen MT" panose="020B0602020104020603" pitchFamily="34" charset="77"/>
              </a:rPr>
              <a:t>chondrocytes</a:t>
            </a:r>
            <a:r>
              <a:rPr lang="fr-FR" sz="4500">
                <a:latin typeface="Tw Cen MT" panose="020B0602020104020603" pitchFamily="34" charset="77"/>
              </a:rPr>
              <a:t> </a:t>
            </a:r>
            <a:r>
              <a:rPr lang="fr-FR" sz="4500" u="sng">
                <a:latin typeface="Tw Cen MT" panose="020B0602020104020603" pitchFamily="34" charset="77"/>
              </a:rPr>
              <a:t>à l’opposé</a:t>
            </a:r>
            <a:r>
              <a:rPr lang="fr-FR" sz="4500">
                <a:latin typeface="Tw Cen MT" panose="020B0602020104020603" pitchFamily="34" charset="77"/>
              </a:rPr>
              <a:t> du BCV : cartilage </a:t>
            </a:r>
            <a:r>
              <a:rPr lang="fr-FR" sz="4500" b="1">
                <a:latin typeface="Tw Cen MT" panose="020B0602020104020603" pitchFamily="34" charset="77"/>
              </a:rPr>
              <a:t>sérié</a:t>
            </a:r>
          </a:p>
          <a:p>
            <a:pPr>
              <a:buFont typeface="Wingdings" pitchFamily="2" charset="2"/>
              <a:buChar char="Ø"/>
            </a:pPr>
            <a:r>
              <a:rPr lang="fr-FR" sz="4500">
                <a:latin typeface="Tw Cen MT" panose="020B0602020104020603" pitchFamily="34" charset="77"/>
              </a:rPr>
              <a:t>Minéralisation de la MEC </a:t>
            </a:r>
            <a:r>
              <a:rPr lang="fr-FR" sz="4500" u="sng">
                <a:latin typeface="Tw Cen MT" panose="020B0602020104020603" pitchFamily="34" charset="77"/>
              </a:rPr>
              <a:t>du côté</a:t>
            </a:r>
            <a:r>
              <a:rPr lang="fr-FR" sz="4500">
                <a:latin typeface="Tw Cen MT" panose="020B0602020104020603" pitchFamily="34" charset="77"/>
              </a:rPr>
              <a:t> du BCV : cartilage </a:t>
            </a:r>
            <a:r>
              <a:rPr lang="fr-FR" sz="4500" b="1">
                <a:latin typeface="Tw Cen MT" panose="020B0602020104020603" pitchFamily="34" charset="77"/>
              </a:rPr>
              <a:t>calcifié</a:t>
            </a:r>
          </a:p>
          <a:p>
            <a:pPr>
              <a:buFont typeface="Wingdings" pitchFamily="2" charset="2"/>
              <a:buChar char="Ø"/>
            </a:pPr>
            <a:endParaRPr lang="fr-FR" sz="4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4500" b="1">
                <a:latin typeface="Tw Cen MT" panose="020B0602020104020603" pitchFamily="34" charset="77"/>
              </a:rPr>
              <a:t>Front d’érosion</a:t>
            </a:r>
            <a:r>
              <a:rPr lang="fr-FR" sz="4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4500" b="1">
                <a:latin typeface="Tw Cen MT" panose="020B0602020104020603" pitchFamily="34" charset="77"/>
              </a:rPr>
              <a:t>Front vasculaire </a:t>
            </a:r>
          </a:p>
          <a:p>
            <a:pPr>
              <a:buFont typeface="Wingdings" pitchFamily="2" charset="2"/>
              <a:buChar char="Ø"/>
            </a:pPr>
            <a:r>
              <a:rPr lang="fr-FR" sz="4500" b="1">
                <a:latin typeface="Tw Cen MT" panose="020B0602020104020603" pitchFamily="34" charset="77"/>
              </a:rPr>
              <a:t>Bordure </a:t>
            </a:r>
            <a:r>
              <a:rPr lang="fr-FR" sz="4500" b="1" err="1">
                <a:latin typeface="Tw Cen MT" panose="020B0602020104020603" pitchFamily="34" charset="77"/>
              </a:rPr>
              <a:t>épithélioïde</a:t>
            </a:r>
            <a:endParaRPr lang="fr-FR" sz="4500" b="1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4500" b="1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4500">
                <a:latin typeface="Tw Cen MT" panose="020B0602020104020603" pitchFamily="34" charset="77"/>
              </a:rPr>
              <a:t>Arrêt aux </a:t>
            </a:r>
            <a:r>
              <a:rPr lang="fr-FR" sz="4500" u="sng">
                <a:latin typeface="Tw Cen MT" panose="020B0602020104020603" pitchFamily="34" charset="77"/>
              </a:rPr>
              <a:t>cartilages de conjugaison</a:t>
            </a:r>
            <a:r>
              <a:rPr lang="fr-FR" sz="4500">
                <a:latin typeface="Tw Cen MT" panose="020B0602020104020603" pitchFamily="34" charset="77"/>
              </a:rPr>
              <a:t> : qui disparaîtront quand la croissance s’arrête</a:t>
            </a:r>
            <a:r>
              <a:rPr lang="fr-FR" sz="4400">
                <a:latin typeface="Tw Cen MT" panose="020B0602020104020603" pitchFamily="34" charset="77"/>
              </a:rPr>
              <a:t> 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FADEE24B-7171-0130-BA10-90C52093279E}"/>
              </a:ext>
            </a:extLst>
          </p:cNvPr>
          <p:cNvSpPr/>
          <p:nvPr/>
        </p:nvSpPr>
        <p:spPr>
          <a:xfrm>
            <a:off x="4746368" y="3771901"/>
            <a:ext cx="621883" cy="1828800"/>
          </a:xfrm>
          <a:prstGeom prst="rightBrace">
            <a:avLst>
              <a:gd name="adj1" fmla="val 26053"/>
              <a:gd name="adj2" fmla="val 5105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FR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30A5F0-5139-84B4-4635-4A65F74BD6B7}"/>
              </a:ext>
            </a:extLst>
          </p:cNvPr>
          <p:cNvSpPr txBox="1"/>
          <p:nvPr/>
        </p:nvSpPr>
        <p:spPr>
          <a:xfrm>
            <a:off x="5609546" y="4255414"/>
            <a:ext cx="40205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2500">
                <a:latin typeface="Tw Cen MT" panose="020B0602020104020603" pitchFamily="34" charset="77"/>
              </a:rPr>
              <a:t>Formation du tissu osseux </a:t>
            </a:r>
            <a:r>
              <a:rPr lang="fr-FR" sz="2500" b="1">
                <a:latin typeface="Tw Cen MT" panose="020B0602020104020603" pitchFamily="34" charset="77"/>
              </a:rPr>
              <a:t>primaire </a:t>
            </a:r>
            <a:r>
              <a:rPr lang="fr-FR" sz="2500" b="1" err="1">
                <a:latin typeface="Tw Cen MT" panose="020B0602020104020603" pitchFamily="34" charset="77"/>
              </a:rPr>
              <a:t>endochondrale</a:t>
            </a:r>
            <a:endParaRPr lang="en-FR" sz="2500" b="1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BC2F8D-D7C5-9E74-8623-D0F27BA8B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881" y="404382"/>
            <a:ext cx="3315622" cy="3218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5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53"/>
    </mc:Choice>
    <mc:Fallback xmlns="">
      <p:transition spd="slow" advTm="8715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BEE3A-00B3-0A83-25C7-1D4552CFD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D8D984-C721-BACA-3269-735F1FBB0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64101"/>
            <a:ext cx="10231582" cy="3054203"/>
          </a:xfrm>
        </p:spPr>
      </p:pic>
    </p:spTree>
    <p:extLst>
      <p:ext uri="{BB962C8B-B14F-4D97-AF65-F5344CB8AC3E}">
        <p14:creationId xmlns:p14="http://schemas.microsoft.com/office/powerpoint/2010/main" val="219181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4"/>
    </mc:Choice>
    <mc:Fallback xmlns="">
      <p:transition spd="slow" advTm="795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CD6A6-DD61-2F51-9DC7-45AF601BD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948DE-3DC4-D551-2D44-33ED082BB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fr-FR" sz="2500" u="sng">
                <a:latin typeface="Tw Cen MT" panose="020B0602020104020603" pitchFamily="34" charset="77"/>
              </a:rPr>
              <a:t>L’ossification </a:t>
            </a:r>
            <a:r>
              <a:rPr lang="fr-FR" sz="2500" u="sng" err="1">
                <a:latin typeface="Tw Cen MT" panose="020B0602020104020603" pitchFamily="34" charset="77"/>
              </a:rPr>
              <a:t>périostique</a:t>
            </a:r>
            <a:r>
              <a:rPr lang="fr-FR" sz="2500" u="sng">
                <a:latin typeface="Tw Cen MT" panose="020B0602020104020603" pitchFamily="34" charset="77"/>
              </a:rPr>
              <a:t> :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BCV &amp; cartilage hypertrophique : </a:t>
            </a:r>
            <a:r>
              <a:rPr lang="fr-FR" sz="2500" err="1">
                <a:latin typeface="Tw Cen MT" panose="020B0602020104020603" pitchFamily="34" charset="77"/>
              </a:rPr>
              <a:t>périchondre</a:t>
            </a:r>
            <a:r>
              <a:rPr lang="fr-FR" sz="2500">
                <a:latin typeface="Tw Cen MT" panose="020B0602020104020603" pitchFamily="34" charset="77"/>
              </a:rPr>
              <a:t> en </a:t>
            </a:r>
            <a:r>
              <a:rPr lang="fr-FR" sz="2500" b="1">
                <a:latin typeface="Tw Cen MT" panose="020B0602020104020603" pitchFamily="34" charset="77"/>
              </a:rPr>
              <a:t>périoste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Gaine osseuse : </a:t>
            </a:r>
            <a:r>
              <a:rPr lang="fr-FR" sz="2500" b="1">
                <a:latin typeface="Tw Cen MT" panose="020B0602020104020603" pitchFamily="34" charset="77"/>
              </a:rPr>
              <a:t>virole </a:t>
            </a:r>
            <a:r>
              <a:rPr lang="fr-FR" sz="2500" b="1" err="1">
                <a:latin typeface="Tw Cen MT" panose="020B0602020104020603" pitchFamily="34" charset="77"/>
              </a:rPr>
              <a:t>périostique</a:t>
            </a:r>
            <a:r>
              <a:rPr lang="fr-FR" sz="2500" b="1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Appositions de lamelles osseuse : croissance en </a:t>
            </a:r>
            <a:r>
              <a:rPr lang="fr-FR" sz="2500" b="1">
                <a:latin typeface="Tw Cen MT" panose="020B0602020104020603" pitchFamily="34" charset="77"/>
              </a:rPr>
              <a:t>épaisseur</a:t>
            </a:r>
            <a:r>
              <a:rPr lang="fr-FR" sz="2500">
                <a:latin typeface="Tw Cen MT" panose="020B0602020104020603" pitchFamily="34" charset="77"/>
              </a:rPr>
              <a:t> 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118AE8-67FE-5BD3-A330-B7895C42A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1426" y="971549"/>
            <a:ext cx="1035995" cy="179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31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56"/>
    </mc:Choice>
    <mc:Fallback xmlns="">
      <p:transition spd="slow" advTm="3875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9FF65-E22B-37BB-6899-C5BB7B65C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</a:t>
            </a:r>
            <a:r>
              <a:rPr lang="fr-FR"/>
              <a:t> </a:t>
            </a:r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CE321-2AC2-467D-631C-4187791CE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fr-FR" sz="2700" u="sng">
                <a:latin typeface="Tw Cen MT" panose="020B0602020104020603" pitchFamily="34" charset="77"/>
              </a:rPr>
              <a:t>L’ossification des </a:t>
            </a:r>
            <a:r>
              <a:rPr lang="fr-FR" sz="2700" u="sng" err="1">
                <a:latin typeface="Tw Cen MT" panose="020B0602020104020603" pitchFamily="34" charset="77"/>
              </a:rPr>
              <a:t>épiphyses</a:t>
            </a:r>
            <a:r>
              <a:rPr lang="fr-FR" sz="2700" u="sng">
                <a:latin typeface="Tw Cen MT" panose="020B0602020104020603" pitchFamily="34" charset="77"/>
              </a:rPr>
              <a:t> : 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semblable à l’ossification </a:t>
            </a:r>
            <a:r>
              <a:rPr lang="fr-FR" sz="2500" err="1">
                <a:latin typeface="Tw Cen MT" panose="020B0602020104020603" pitchFamily="34" charset="77"/>
              </a:rPr>
              <a:t>diaphysaire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BCV avec ossification </a:t>
            </a:r>
            <a:r>
              <a:rPr lang="fr-FR" sz="2500" err="1">
                <a:latin typeface="Tw Cen MT" panose="020B0602020104020603" pitchFamily="34" charset="77"/>
              </a:rPr>
              <a:t>périostique</a:t>
            </a:r>
            <a:r>
              <a:rPr lang="fr-FR" sz="2500">
                <a:latin typeface="Tw Cen MT" panose="020B0602020104020603" pitchFamily="34" charset="77"/>
              </a:rPr>
              <a:t> et </a:t>
            </a:r>
            <a:r>
              <a:rPr lang="fr-FR" sz="2500" err="1">
                <a:latin typeface="Tw Cen MT" panose="020B0602020104020603" pitchFamily="34" charset="77"/>
              </a:rPr>
              <a:t>endochondrale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TOUT</a:t>
            </a:r>
            <a:r>
              <a:rPr lang="fr-FR" sz="2500">
                <a:latin typeface="Tw Cen MT" panose="020B0602020104020603" pitchFamily="34" charset="77"/>
              </a:rPr>
              <a:t> le cartilage </a:t>
            </a:r>
            <a:r>
              <a:rPr lang="fr-FR" sz="2500" b="1" err="1">
                <a:latin typeface="Tw Cen MT" panose="020B0602020104020603" pitchFamily="34" charset="77"/>
              </a:rPr>
              <a:t>épiphysaire</a:t>
            </a:r>
            <a:r>
              <a:rPr lang="fr-FR" sz="2500">
                <a:latin typeface="Tw Cen MT" panose="020B0602020104020603" pitchFamily="34" charset="77"/>
              </a:rPr>
              <a:t> devient du </a:t>
            </a:r>
            <a:r>
              <a:rPr lang="fr-FR" sz="2500" u="sng">
                <a:latin typeface="Tw Cen MT" panose="020B0602020104020603" pitchFamily="34" charset="77"/>
              </a:rPr>
              <a:t>tissu osseux primaire</a:t>
            </a:r>
            <a:r>
              <a:rPr lang="fr-FR" sz="2500">
                <a:latin typeface="Tw Cen MT" panose="020B0602020104020603" pitchFamily="34" charset="77"/>
              </a:rPr>
              <a:t> SAUF le </a:t>
            </a:r>
            <a:r>
              <a:rPr lang="fr-FR" sz="2500" b="1">
                <a:latin typeface="Tw Cen MT" panose="020B0602020104020603" pitchFamily="34" charset="77"/>
              </a:rPr>
              <a:t>cartilage articulaire</a:t>
            </a:r>
            <a:r>
              <a:rPr lang="fr-FR" sz="2500">
                <a:latin typeface="Tw Cen MT" panose="020B0602020104020603" pitchFamily="34" charset="77"/>
              </a:rPr>
              <a:t> et de </a:t>
            </a:r>
            <a:r>
              <a:rPr lang="fr-FR" sz="2500" b="1">
                <a:latin typeface="Tw Cen MT" panose="020B0602020104020603" pitchFamily="34" charset="77"/>
              </a:rPr>
              <a:t>conjugaison</a:t>
            </a:r>
            <a:r>
              <a:rPr lang="fr-FR" sz="2500">
                <a:latin typeface="Tw Cen MT" panose="020B0602020104020603" pitchFamily="34" charset="77"/>
              </a:rPr>
              <a:t> +++</a:t>
            </a:r>
            <a:endParaRPr lang="en-FR" sz="2500">
              <a:latin typeface="Tw Cen MT" panose="020B06020201040206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44116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63"/>
    </mc:Choice>
    <mc:Fallback xmlns="">
      <p:transition spd="slow" advTm="3286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71505-C23E-1931-27B8-881AB9B0D2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750575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B0602020104020603" pitchFamily="34" charset="77"/>
              </a:rPr>
              <a:t>FORMATION ET CROISSANCE DES OS DU CRÂNE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4404D-49A9-0791-127D-12C39F3035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9B4CAE-407F-0D25-3803-A8F33C492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1957" y="204239"/>
            <a:ext cx="2379243" cy="181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1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66"/>
    </mc:Choice>
    <mc:Fallback xmlns="">
      <p:transition spd="slow" advTm="516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59E72-2AC4-94AC-B2F5-368012057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AD371-B724-32E4-7B65-29113AFAA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685799"/>
            <a:ext cx="8846127" cy="5721927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Par ossification de membrane (ossification </a:t>
            </a:r>
            <a:r>
              <a:rPr lang="fr-FR" sz="2500" b="1">
                <a:latin typeface="Tw Cen MT" panose="020B0602020104020603" pitchFamily="34" charset="77"/>
              </a:rPr>
              <a:t>interne</a:t>
            </a:r>
            <a:r>
              <a:rPr lang="fr-FR" sz="2500">
                <a:latin typeface="Tw Cen MT" panose="020B0602020104020603" pitchFamily="34" charset="77"/>
              </a:rPr>
              <a:t>) et ossification </a:t>
            </a:r>
            <a:r>
              <a:rPr lang="fr-FR" sz="2500" err="1">
                <a:latin typeface="Tw Cen MT" panose="020B0602020104020603" pitchFamily="34" charset="77"/>
              </a:rPr>
              <a:t>périostique</a:t>
            </a:r>
            <a:r>
              <a:rPr lang="fr-FR" sz="2500">
                <a:latin typeface="Tw Cen MT" panose="020B0602020104020603" pitchFamily="34" charset="77"/>
              </a:rPr>
              <a:t> (ossification </a:t>
            </a:r>
            <a:r>
              <a:rPr lang="fr-FR" sz="2500" b="1">
                <a:latin typeface="Tw Cen MT" panose="020B0602020104020603" pitchFamily="34" charset="77"/>
              </a:rPr>
              <a:t>externe</a:t>
            </a:r>
            <a:r>
              <a:rPr lang="fr-FR" sz="2500">
                <a:latin typeface="Tw Cen MT" panose="020B0602020104020603" pitchFamily="34" charset="77"/>
              </a:rPr>
              <a:t>)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 marL="0" indent="0">
              <a:buNone/>
            </a:pPr>
            <a:r>
              <a:rPr lang="fr-FR" sz="2500" u="sng">
                <a:latin typeface="Tw Cen MT" panose="020B0602020104020603" pitchFamily="34" charset="77"/>
              </a:rPr>
              <a:t>Ossification de membrane :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Pré ossification : </a:t>
            </a:r>
            <a:r>
              <a:rPr lang="fr-FR" sz="2500" b="1">
                <a:latin typeface="Tw Cen MT" panose="020B0602020104020603" pitchFamily="34" charset="77"/>
              </a:rPr>
              <a:t>voûte membraneuse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: pénétration vaisseaux sanguins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 marL="0" indent="0">
              <a:buNone/>
            </a:pPr>
            <a:r>
              <a:rPr lang="fr-FR" sz="2500" u="sng">
                <a:latin typeface="Tw Cen MT" panose="020B0602020104020603" pitchFamily="34" charset="77"/>
              </a:rPr>
              <a:t>Ossification </a:t>
            </a:r>
            <a:r>
              <a:rPr lang="fr-FR" sz="2500" u="sng" err="1">
                <a:latin typeface="Tw Cen MT" panose="020B0602020104020603" pitchFamily="34" charset="77"/>
              </a:rPr>
              <a:t>périostique</a:t>
            </a:r>
            <a:r>
              <a:rPr lang="fr-FR" sz="2500" u="sng">
                <a:latin typeface="Tw Cen MT" panose="020B0602020104020603" pitchFamily="34" charset="77"/>
              </a:rPr>
              <a:t> : 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Ossification de surface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Croissance en </a:t>
            </a:r>
            <a:r>
              <a:rPr lang="fr-FR" sz="2500" b="1">
                <a:latin typeface="Tw Cen MT" panose="020B0602020104020603" pitchFamily="34" charset="77"/>
              </a:rPr>
              <a:t>épaisseur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Les sutures convergent vers les fontanelles antérieure et postérieure 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9990AF-F5DA-47EB-2D44-789B4CE6D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441" y="4686301"/>
            <a:ext cx="37973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8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58"/>
    </mc:Choice>
    <mc:Fallback xmlns="">
      <p:transition spd="slow" advTm="8875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76000-D88B-105F-C009-27DA2AC3B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OSSIFICATION SECONDAIRE 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71282-FDA5-A429-73FF-8DC77D1052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Le tissus osseux remplace </a:t>
            </a:r>
            <a:r>
              <a:rPr lang="fr-FR" sz="2500" b="1">
                <a:latin typeface="Tw Cen MT" panose="020B0602020104020603" pitchFamily="34" charset="77"/>
              </a:rPr>
              <a:t>un tissu osseux </a:t>
            </a:r>
          </a:p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Croissance</a:t>
            </a:r>
            <a:r>
              <a:rPr lang="fr-FR" sz="2500">
                <a:latin typeface="Tw Cen MT" panose="020B0602020104020603" pitchFamily="34" charset="77"/>
              </a:rPr>
              <a:t> osseuse</a:t>
            </a:r>
          </a:p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Remodelage</a:t>
            </a:r>
            <a:r>
              <a:rPr lang="fr-FR" sz="2500">
                <a:latin typeface="Tw Cen MT" panose="020B0602020104020603" pitchFamily="34" charset="77"/>
              </a:rPr>
              <a:t> osseux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Structure </a:t>
            </a:r>
            <a:r>
              <a:rPr lang="fr-FR" sz="2500" b="1">
                <a:latin typeface="Tw Cen MT" panose="020B0602020104020603" pitchFamily="34" charset="77"/>
              </a:rPr>
              <a:t>dynamique</a:t>
            </a:r>
            <a:r>
              <a:rPr lang="fr-FR" sz="2500">
                <a:latin typeface="Tw Cen MT" panose="020B0602020104020603" pitchFamily="34" charset="77"/>
              </a:rPr>
              <a:t> : détruire pour reconstruire 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915AC0-16DD-D980-79F7-7E29FD9BB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426" y="4829848"/>
            <a:ext cx="2502826" cy="202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0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29"/>
    </mc:Choice>
    <mc:Fallback xmlns="">
      <p:transition spd="slow" advTm="6642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23459-54F0-A47A-4573-27B1174C9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REMODELAGE OSSEUX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423EF-88B7-D40F-3253-C1941140D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Tissu osseux lamellaire </a:t>
            </a:r>
            <a:r>
              <a:rPr lang="fr-FR" sz="2500" b="1">
                <a:latin typeface="Tw Cen MT" panose="020B0602020104020603" pitchFamily="34" charset="77"/>
              </a:rPr>
              <a:t>se renouvelle en permanence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Équilibre </a:t>
            </a:r>
            <a:r>
              <a:rPr lang="fr-FR" sz="2500" u="sng">
                <a:latin typeface="Tw Cen MT" panose="020B0602020104020603" pitchFamily="34" charset="77"/>
              </a:rPr>
              <a:t>construction/destruction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Régulé par facteurs </a:t>
            </a:r>
            <a:r>
              <a:rPr lang="fr-FR" sz="2500" b="1">
                <a:latin typeface="Tw Cen MT" panose="020B0602020104020603" pitchFamily="34" charset="77"/>
              </a:rPr>
              <a:t>hormonaux</a:t>
            </a:r>
            <a:r>
              <a:rPr lang="fr-FR" sz="2500">
                <a:latin typeface="Tw Cen MT" panose="020B0602020104020603" pitchFamily="34" charset="77"/>
              </a:rPr>
              <a:t> et facteurs </a:t>
            </a:r>
            <a:r>
              <a:rPr lang="fr-FR" sz="2500" b="1">
                <a:latin typeface="Tw Cen MT" panose="020B0602020104020603" pitchFamily="34" charset="77"/>
              </a:rPr>
              <a:t>mécaniques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 marL="0" indent="0">
              <a:buNone/>
            </a:pPr>
            <a:r>
              <a:rPr lang="fr-FR" sz="2500" u="sng">
                <a:latin typeface="Tw Cen MT" panose="020B0602020104020603" pitchFamily="34" charset="77"/>
              </a:rPr>
              <a:t>Facteurs mécaniques :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Contraintes de pression</a:t>
            </a:r>
            <a:endParaRPr lang="en-FR" sz="2500">
              <a:latin typeface="Tw Cen MT" panose="020B06020201040206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3420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92"/>
    </mc:Choice>
    <mc:Fallback xmlns="">
      <p:transition spd="slow" advTm="5249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23459-54F0-A47A-4573-27B1174C9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>
                <a:latin typeface="Tw Cen MT" panose="020B0602020104020603" pitchFamily="34" charset="77"/>
              </a:rPr>
              <a:t>REMODELAGE OSSEUX</a:t>
            </a:r>
            <a:endParaRPr lang="en-FR" u="sng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423EF-88B7-D40F-3253-C1941140D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805516"/>
            <a:ext cx="9601200" cy="45764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u="sng">
                <a:latin typeface="Tw Cen MT" panose="020B0602020104020603" pitchFamily="34" charset="77"/>
              </a:rPr>
              <a:t>Facteurs hormonaux :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La </a:t>
            </a:r>
            <a:r>
              <a:rPr lang="fr-FR" sz="2500" err="1">
                <a:latin typeface="Tw Cen MT" panose="020B0602020104020603" pitchFamily="34" charset="77"/>
              </a:rPr>
              <a:t>parathormone</a:t>
            </a:r>
            <a:r>
              <a:rPr lang="fr-FR" sz="2500">
                <a:latin typeface="Tw Cen MT" panose="020B0602020104020603" pitchFamily="34" charset="77"/>
              </a:rPr>
              <a:t> et la </a:t>
            </a:r>
            <a:r>
              <a:rPr lang="fr-FR" sz="2500" err="1">
                <a:latin typeface="Tw Cen MT" panose="020B0602020104020603" pitchFamily="34" charset="77"/>
              </a:rPr>
              <a:t>calcitonine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 marL="0" indent="0">
              <a:buNone/>
            </a:pPr>
            <a:r>
              <a:rPr lang="fr-FR" sz="2500" b="1" err="1">
                <a:latin typeface="Tw Cen MT" panose="020B0602020104020603" pitchFamily="34" charset="77"/>
              </a:rPr>
              <a:t>Hypercalcémiante</a:t>
            </a:r>
            <a:r>
              <a:rPr lang="fr-FR" sz="2500">
                <a:latin typeface="Tw Cen MT" panose="020B0602020104020603" pitchFamily="34" charset="77"/>
              </a:rPr>
              <a:t> : calcium des os vers le sang</a:t>
            </a:r>
          </a:p>
          <a:p>
            <a:pPr marL="0" indent="0">
              <a:buNone/>
            </a:pPr>
            <a:r>
              <a:rPr lang="fr-FR" sz="2500" b="1" err="1">
                <a:latin typeface="Tw Cen MT" panose="020B0602020104020603" pitchFamily="34" charset="77"/>
              </a:rPr>
              <a:t>Hypocalcémiante</a:t>
            </a:r>
            <a:r>
              <a:rPr lang="fr-FR" sz="2500">
                <a:latin typeface="Tw Cen MT" panose="020B0602020104020603" pitchFamily="34" charset="77"/>
              </a:rPr>
              <a:t> : calcium du sang vers les 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157171-3152-630D-F1D7-93119B012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285" y="2171700"/>
            <a:ext cx="3238500" cy="1625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904829-5F6E-9040-A302-0D3BA7337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96" y="2802313"/>
            <a:ext cx="7032890" cy="230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32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45"/>
    </mc:Choice>
    <mc:Fallback xmlns="">
      <p:transition spd="slow" advTm="6224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EA037-65D0-CDB6-C42D-0207B1585E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053038"/>
            <a:ext cx="8361229" cy="2098226"/>
          </a:xfrm>
        </p:spPr>
        <p:txBody>
          <a:bodyPr/>
          <a:lstStyle/>
          <a:p>
            <a:r>
              <a:rPr lang="fr-FR"/>
              <a:t>FIIIIN </a:t>
            </a:r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CB5331-A995-D068-EC77-7056175A12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241871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21"/>
    </mc:Choice>
    <mc:Fallback xmlns="">
      <p:transition spd="slow" advTm="22621"/>
    </mc:Fallback>
  </mc:AlternateContent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Crop</vt:lpstr>
      <vt:lpstr>OSTÉOGÉNÈSE</vt:lpstr>
      <vt:lpstr>SOMMAIRE</vt:lpstr>
      <vt:lpstr>INTRO</vt:lpstr>
      <vt:lpstr>REMODELAGE OSSEUX</vt:lpstr>
      <vt:lpstr>OSSIFICATION PRIMAIRE</vt:lpstr>
      <vt:lpstr>         FORMATION ET CROISSANCE DES OS LONGS </vt:lpstr>
      <vt:lpstr>FORMATION DE LA MAQUETTE CARTILAGINEUSE </vt:lpstr>
      <vt:lpstr>OSSIFICATION</vt:lpstr>
      <vt:lpstr>OSSIFICATION</vt:lpstr>
      <vt:lpstr>OSSIFICATION</vt:lpstr>
      <vt:lpstr>PowerPoint Presentation</vt:lpstr>
      <vt:lpstr>OSSIFICATION</vt:lpstr>
      <vt:lpstr>OSSIFICATION </vt:lpstr>
      <vt:lpstr>FORMATION ET CROISSANCE DES OS DU CRÂNE</vt:lpstr>
      <vt:lpstr>PowerPoint Presentation</vt:lpstr>
      <vt:lpstr>OSSIFICATION SECONDAIRE </vt:lpstr>
      <vt:lpstr>REMODELAGE OSSEUX</vt:lpstr>
      <vt:lpstr>REMODELAGE OSSEUX</vt:lpstr>
      <vt:lpstr>FIIIIN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OSTÉOGÉNÈSE</dc:title>
  <dc:creator>Lou-Eva Martin</dc:creator>
  <cp:lastModifiedBy>Lou-Eva Martin</cp:lastModifiedBy>
  <cp:revision>4</cp:revision>
  <dcterms:created xsi:type="dcterms:W3CDTF">2023-11-23T17:55:50Z</dcterms:created>
  <dcterms:modified xsi:type="dcterms:W3CDTF">2024-01-22T11:55:15Z</dcterms:modified>
</cp:coreProperties>
</file>