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8" r:id="rId3"/>
    <p:sldId id="258" r:id="rId4"/>
    <p:sldId id="257" r:id="rId5"/>
    <p:sldId id="259" r:id="rId6"/>
    <p:sldId id="260" r:id="rId7"/>
    <p:sldId id="268" r:id="rId8"/>
    <p:sldId id="269" r:id="rId9"/>
    <p:sldId id="270" r:id="rId10"/>
    <p:sldId id="271" r:id="rId11"/>
    <p:sldId id="262" r:id="rId12"/>
    <p:sldId id="272" r:id="rId13"/>
    <p:sldId id="273" r:id="rId14"/>
    <p:sldId id="274" r:id="rId15"/>
    <p:sldId id="263" r:id="rId16"/>
    <p:sldId id="275" r:id="rId17"/>
    <p:sldId id="276" r:id="rId18"/>
    <p:sldId id="264" r:id="rId19"/>
    <p:sldId id="277" r:id="rId20"/>
    <p:sldId id="279" r:id="rId21"/>
    <p:sldId id="267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A6ED"/>
    <a:srgbClr val="9465C5"/>
    <a:srgbClr val="79C58E"/>
    <a:srgbClr val="67C5BB"/>
    <a:srgbClr val="05C5AE"/>
    <a:srgbClr val="B1EDBC"/>
    <a:srgbClr val="78C7E4"/>
    <a:srgbClr val="545D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36108C-8117-254C-A6A5-87E79FAA28A3}" v="1252" dt="2021-08-17T09:45:05.9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139"/>
    <p:restoredTop sz="94704"/>
  </p:normalViewPr>
  <p:slideViewPr>
    <p:cSldViewPr snapToGrid="0" snapToObjects="1">
      <p:cViewPr varScale="1">
        <p:scale>
          <a:sx n="76" d="100"/>
          <a:sy n="76" d="100"/>
        </p:scale>
        <p:origin x="208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4C1B27-0410-EE4A-AE4C-F7F038E02A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985415A-6195-5F4B-8D6A-58261C9381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44B4AC-FB6F-A84C-B443-C8BA3433E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21AC88-4978-AE43-B3B0-61932C020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3D3503-9E37-0E49-9C31-D1EEEB23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244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BE64C0-FBFA-DB4E-9E77-CDA4C2A3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E69E4C6-8BCD-0744-BE99-9681AFC1E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7E6337-A269-A642-9630-7047E02F8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3501AE-7F61-CC4D-BDF8-5DBAD07D9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4EFCEB-8C8C-4844-9188-0B49FD8B2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584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1FDEB1-6285-5D43-AD51-5223E5388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0E66B3-4196-7342-AD65-6BFFDC99B6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EBF853-8302-994C-9DFD-AC4C786B8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714413-2A1C-5044-9235-0DAD7E7F3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CA7239-C010-2C45-AA75-0F6EFCB4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47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1FC05-78E6-8744-BF30-5D612239D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4AC144-8A3E-334A-BEE5-4F750162B8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EA5C85-C698-7147-8523-5D9B39EA4F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4C905F6-16E9-CA4F-A138-3392CB0BE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93DA5D-60A8-554A-A1F5-41E3011B8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9D50DCD-91C3-2D4D-ADE4-8A8C454AD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216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CBE1F-E035-A247-ACF4-7F2744F64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1E3F35-8578-304A-B714-86DC61E4BC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E0CAB7-F51F-3D42-9113-07A76C5FB6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C6A9B4A-AFFD-3B4B-B84B-179235A758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5393378-9205-684D-8D04-483359B12B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345400-E16E-0942-929E-5F7FAEB10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327F9F0-4918-CD45-A229-8706EA6E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70259AF-9DCD-9A48-BED0-DA16ECC80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047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6C2C32-3EC8-F641-A1F6-E4CCB95EC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2265E63-4D71-B046-BCCB-81BC99FA3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8A6504A-5AA7-5A4A-8E58-7BDCEE3F1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1FB1CF5-1509-6046-8915-28A0052DC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112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E11801E-63CF-6B4D-A383-BD1228689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3D9A28D-7464-4545-84CE-29FF7EA7F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4C896C7-1C50-0541-892C-4A2D08A7B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56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804561-598E-2F4D-9AC2-2ADFD5CEE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FB79B4-A6A8-424A-BF2A-BDFFA4B106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87D9C56-CC73-244B-8432-60DD8F5B71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09209A-0F49-0044-98E3-AB9E011DD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AAFACC-0CF1-FE43-A014-DAF795288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B49A5E-2A40-A841-984B-7D8348668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580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15D68E-8408-8F4B-B7D2-2B9BCFD5C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EA31312-1C13-C440-A3E0-E594A2ABE5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3ED3E85-ABDA-9341-A2EE-AD6C03C3CC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142303-66C4-6748-983B-9D571115C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160AE7-6F67-5743-8C96-D0C14A878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8BDC20-C071-654F-8615-6EB9F77F3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454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20E1C2-1B2A-3148-A6E7-57930089C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2D2E47F-CDC0-8F4F-9DE3-104F22261A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32CE5E-9463-6E44-8F3F-2109AC58A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DC687C-3A65-BF4C-8D9F-F3CF4208F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A4018B-791A-F443-87F6-BE91604DA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798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8157E13-3B7A-9E4C-8E2A-3BD5358B00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5BE285E-CA01-9148-A44F-DAED7867AC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C29904-946A-3540-9819-A9544E9C2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FD3BB6-02E6-264E-B09B-EE5B87FEB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FF2DF2-F40B-474C-AF52-CE89FB626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34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55000">
              <a:srgbClr val="B5A6ED"/>
            </a:gs>
            <a:gs pos="0">
              <a:srgbClr val="8E75E4"/>
            </a:gs>
            <a:gs pos="30000">
              <a:srgbClr val="78C7E4"/>
            </a:gs>
            <a:gs pos="75000">
              <a:srgbClr val="9465C5"/>
            </a:gs>
            <a:gs pos="0">
              <a:srgbClr val="545DE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AA26ABA-796A-0D45-94F2-C18B308FA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4215DC-AD54-4B4F-A5E1-F16DAE9EC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6946D5-FA19-0240-B0ED-2200EE707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C29C6-9F30-7542-BC21-8AE2F151614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782EF1-E1D4-D945-A9B8-AD5AE43EAB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6F63BE-263A-C84D-9BF0-25DA50B7EB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9270F-066A-4248-A722-041349B46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58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535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19B6400-CCA5-8C49-93AC-FF9672039A19}"/>
              </a:ext>
            </a:extLst>
          </p:cNvPr>
          <p:cNvSpPr txBox="1"/>
          <p:nvPr/>
        </p:nvSpPr>
        <p:spPr>
          <a:xfrm>
            <a:off x="4731975" y="635055"/>
            <a:ext cx="66053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u="sng" dirty="0">
                <a:solidFill>
                  <a:schemeClr val="bg1"/>
                </a:solidFill>
                <a:latin typeface="Algerian" pitchFamily="82" charset="77"/>
              </a:rPr>
              <a:t>Once </a:t>
            </a:r>
            <a:r>
              <a:rPr lang="fr-FR" sz="6000" u="sng" dirty="0" err="1">
                <a:solidFill>
                  <a:schemeClr val="bg1"/>
                </a:solidFill>
                <a:latin typeface="Algerian" pitchFamily="82" charset="77"/>
              </a:rPr>
              <a:t>upon</a:t>
            </a:r>
            <a:r>
              <a:rPr lang="fr-FR" sz="6000" u="sng" dirty="0">
                <a:solidFill>
                  <a:schemeClr val="bg1"/>
                </a:solidFill>
                <a:latin typeface="Algerian" pitchFamily="82" charset="77"/>
              </a:rPr>
              <a:t> a tut présente </a:t>
            </a:r>
          </a:p>
        </p:txBody>
      </p:sp>
    </p:spTree>
    <p:extLst>
      <p:ext uri="{BB962C8B-B14F-4D97-AF65-F5344CB8AC3E}">
        <p14:creationId xmlns:p14="http://schemas.microsoft.com/office/powerpoint/2010/main" val="120229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7256323-265C-7F49-A123-713214C0E914}"/>
              </a:ext>
            </a:extLst>
          </p:cNvPr>
          <p:cNvSpPr txBox="1"/>
          <p:nvPr/>
        </p:nvSpPr>
        <p:spPr>
          <a:xfrm>
            <a:off x="1659467" y="694267"/>
            <a:ext cx="86698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>
                <a:solidFill>
                  <a:schemeClr val="bg1"/>
                </a:solidFill>
                <a:latin typeface="Algerian" pitchFamily="82" charset="77"/>
              </a:rPr>
              <a:t>On se connecte à </a:t>
            </a:r>
            <a:r>
              <a:rPr lang="fr-FR" sz="4000" dirty="0" err="1">
                <a:solidFill>
                  <a:schemeClr val="bg1"/>
                </a:solidFill>
                <a:latin typeface="Algerian" pitchFamily="82" charset="77"/>
              </a:rPr>
              <a:t>Wooclap</a:t>
            </a:r>
            <a:r>
              <a:rPr lang="fr-FR" sz="4000" dirty="0">
                <a:solidFill>
                  <a:schemeClr val="bg1"/>
                </a:solidFill>
                <a:latin typeface="Algerian" pitchFamily="82" charset="77"/>
              </a:rPr>
              <a:t> pour les questions </a:t>
            </a:r>
            <a:r>
              <a:rPr lang="fr-FR" sz="4000" dirty="0">
                <a:solidFill>
                  <a:schemeClr val="bg1"/>
                </a:solidFill>
                <a:latin typeface="Algerian" pitchFamily="82" charset="77"/>
                <a:sym typeface="Wingdings" pitchFamily="2" charset="2"/>
              </a:rPr>
              <a:t> </a:t>
            </a:r>
            <a:endParaRPr lang="fr-FR" sz="4000" dirty="0">
              <a:solidFill>
                <a:schemeClr val="bg1"/>
              </a:solidFill>
              <a:latin typeface="Algerian" pitchFamily="82" charset="77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96C2D49-C2C5-6746-8F7D-5F609D8F55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467" y="2177485"/>
            <a:ext cx="9025467" cy="398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53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6903928-4873-FB41-8A1D-488CC039D13B}"/>
              </a:ext>
            </a:extLst>
          </p:cNvPr>
          <p:cNvSpPr txBox="1"/>
          <p:nvPr/>
        </p:nvSpPr>
        <p:spPr>
          <a:xfrm>
            <a:off x="3429000" y="1311443"/>
            <a:ext cx="49690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u="sng" dirty="0">
                <a:solidFill>
                  <a:schemeClr val="bg1"/>
                </a:solidFill>
                <a:latin typeface="Algerian" pitchFamily="82" charset="77"/>
              </a:rPr>
              <a:t>Histoire – Cours 2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1006BB5-523E-754A-95A6-AA77FA265512}"/>
              </a:ext>
            </a:extLst>
          </p:cNvPr>
          <p:cNvSpPr txBox="1"/>
          <p:nvPr/>
        </p:nvSpPr>
        <p:spPr>
          <a:xfrm>
            <a:off x="1227221" y="2459504"/>
            <a:ext cx="95410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u="sng" dirty="0">
                <a:solidFill>
                  <a:schemeClr val="bg1"/>
                </a:solidFill>
                <a:latin typeface="Algerian" pitchFamily="82" charset="77"/>
              </a:rPr>
              <a:t>A la découverte de l’Homme malade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716F5A0-6203-0443-8B0C-63A0AA7D2451}"/>
              </a:ext>
            </a:extLst>
          </p:cNvPr>
          <p:cNvSpPr txBox="1"/>
          <p:nvPr/>
        </p:nvSpPr>
        <p:spPr>
          <a:xfrm>
            <a:off x="623636" y="449088"/>
            <a:ext cx="17859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🧞‍♂️🧞🧞‍♀️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D2B4EA9-DEA2-7643-85A6-423ED23EB0BF}"/>
              </a:ext>
            </a:extLst>
          </p:cNvPr>
          <p:cNvSpPr txBox="1"/>
          <p:nvPr/>
        </p:nvSpPr>
        <p:spPr>
          <a:xfrm>
            <a:off x="9782432" y="449088"/>
            <a:ext cx="17859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🧞‍♀️🧞🧞‍♂️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1FDE310-05DD-3646-A90E-81FE58F6993C}"/>
              </a:ext>
            </a:extLst>
          </p:cNvPr>
          <p:cNvSpPr txBox="1"/>
          <p:nvPr/>
        </p:nvSpPr>
        <p:spPr>
          <a:xfrm>
            <a:off x="126331" y="6208857"/>
            <a:ext cx="119393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</p:spTree>
    <p:extLst>
      <p:ext uri="{BB962C8B-B14F-4D97-AF65-F5344CB8AC3E}">
        <p14:creationId xmlns:p14="http://schemas.microsoft.com/office/powerpoint/2010/main" val="1033471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5478DC3-0EB3-EE42-98AB-90E1B8E1D854}"/>
              </a:ext>
            </a:extLst>
          </p:cNvPr>
          <p:cNvSpPr txBox="1"/>
          <p:nvPr/>
        </p:nvSpPr>
        <p:spPr>
          <a:xfrm>
            <a:off x="778418" y="354179"/>
            <a:ext cx="1063516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u="sng" dirty="0">
                <a:solidFill>
                  <a:schemeClr val="bg1"/>
                </a:solidFill>
                <a:latin typeface="Algerian" pitchFamily="82" charset="77"/>
              </a:rPr>
              <a:t>Plan du cours : 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3200" dirty="0">
                <a:solidFill>
                  <a:schemeClr val="bg1"/>
                </a:solidFill>
                <a:latin typeface="Algerian" pitchFamily="82" charset="77"/>
              </a:rPr>
              <a:t>Intro </a:t>
            </a: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3200" dirty="0">
                <a:solidFill>
                  <a:schemeClr val="bg1"/>
                </a:solidFill>
                <a:latin typeface="Algerian" pitchFamily="82" charset="77"/>
              </a:rPr>
              <a:t>I. Théories sur l’origine des maladies</a:t>
            </a: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3200" dirty="0">
                <a:solidFill>
                  <a:schemeClr val="bg1"/>
                </a:solidFill>
                <a:latin typeface="Algerian" pitchFamily="82" charset="77"/>
              </a:rPr>
              <a:t>II. Cheminement de l’examen clinique</a:t>
            </a: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3200" dirty="0">
                <a:solidFill>
                  <a:schemeClr val="bg1"/>
                </a:solidFill>
                <a:latin typeface="Algerian" pitchFamily="82" charset="77"/>
              </a:rPr>
              <a:t>III. Développement des Examens </a:t>
            </a:r>
            <a:r>
              <a:rPr lang="fr-FR" sz="3200" dirty="0" err="1">
                <a:solidFill>
                  <a:schemeClr val="bg1"/>
                </a:solidFill>
                <a:latin typeface="Algerian" pitchFamily="82" charset="77"/>
              </a:rPr>
              <a:t>para-cliniques</a:t>
            </a:r>
            <a:endParaRPr lang="fr-FR" sz="32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3200" dirty="0">
                <a:solidFill>
                  <a:schemeClr val="bg1"/>
                </a:solidFill>
                <a:latin typeface="Algerian" pitchFamily="82" charset="77"/>
              </a:rPr>
              <a:t>Conclusion</a:t>
            </a: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3200" dirty="0">
                <a:solidFill>
                  <a:schemeClr val="bg1"/>
                </a:solidFill>
                <a:latin typeface="Algerian" pitchFamily="82" charset="77"/>
              </a:rPr>
              <a:t>Instant QCM (if </a:t>
            </a:r>
            <a:r>
              <a:rPr lang="fr-FR" sz="3200" dirty="0" err="1">
                <a:solidFill>
                  <a:schemeClr val="bg1"/>
                </a:solidFill>
                <a:latin typeface="Algerian" pitchFamily="82" charset="77"/>
              </a:rPr>
              <a:t>it’s</a:t>
            </a:r>
            <a:r>
              <a:rPr lang="fr-FR" sz="3200" dirty="0">
                <a:solidFill>
                  <a:schemeClr val="bg1"/>
                </a:solidFill>
                <a:latin typeface="Algerian" pitchFamily="82" charset="77"/>
              </a:rPr>
              <a:t> possible)</a:t>
            </a:r>
          </a:p>
        </p:txBody>
      </p:sp>
    </p:spTree>
    <p:extLst>
      <p:ext uri="{BB962C8B-B14F-4D97-AF65-F5344CB8AC3E}">
        <p14:creationId xmlns:p14="http://schemas.microsoft.com/office/powerpoint/2010/main" val="3262691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7768A11-A236-A044-B51F-B7BB42A8E8BF}"/>
              </a:ext>
            </a:extLst>
          </p:cNvPr>
          <p:cNvSpPr txBox="1"/>
          <p:nvPr/>
        </p:nvSpPr>
        <p:spPr>
          <a:xfrm>
            <a:off x="344905" y="354932"/>
            <a:ext cx="1150219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Intro : </a:t>
            </a: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Question principale : pourquoi découvre-t-on l’Homme malade avant l’Homme sain ?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On étudie un Mécanisme à partir de ses dysfonctionnements </a:t>
            </a:r>
          </a:p>
          <a:p>
            <a:pPr algn="ctr"/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À l’époque des 1° maladies, on pare au plus pressé : il faut soigner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Ensuite on essaie de comprendre l’</a:t>
            </a:r>
            <a:r>
              <a:rPr lang="fr-FR" sz="2000" u="sng" dirty="0">
                <a:solidFill>
                  <a:schemeClr val="bg1"/>
                </a:solidFill>
                <a:latin typeface="Algerian" pitchFamily="82" charset="77"/>
              </a:rPr>
              <a:t>origine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 du problème</a:t>
            </a:r>
          </a:p>
          <a:p>
            <a:pPr algn="ctr"/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Dès l’apparition des civilisations primitives et surtout pendant la Haute Antiquité, on tente de trouver les causes des maladies (divine, naturelle …)</a:t>
            </a:r>
          </a:p>
          <a:p>
            <a:pPr algn="ctr"/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Etape suivante : établir puis classer les symptômes </a:t>
            </a:r>
          </a:p>
          <a:p>
            <a:pPr algn="ctr"/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pPr algn="ctr"/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Lorsqu’on arrive à cette limite, on s’intéresse aux sciences complémentaires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E72D4A0-D2F0-2646-860B-88D9EEBC3A46}"/>
              </a:ext>
            </a:extLst>
          </p:cNvPr>
          <p:cNvSpPr txBox="1"/>
          <p:nvPr/>
        </p:nvSpPr>
        <p:spPr>
          <a:xfrm>
            <a:off x="152400" y="6298532"/>
            <a:ext cx="1188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</p:spTree>
    <p:extLst>
      <p:ext uri="{BB962C8B-B14F-4D97-AF65-F5344CB8AC3E}">
        <p14:creationId xmlns:p14="http://schemas.microsoft.com/office/powerpoint/2010/main" val="623746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F8681DA-DD7E-1443-9DDE-80E9341933AD}"/>
              </a:ext>
            </a:extLst>
          </p:cNvPr>
          <p:cNvSpPr txBox="1"/>
          <p:nvPr/>
        </p:nvSpPr>
        <p:spPr>
          <a:xfrm>
            <a:off x="471488" y="252769"/>
            <a:ext cx="10015538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Algerian" pitchFamily="82" charset="77"/>
              </a:rPr>
              <a:t>     </a:t>
            </a:r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I. Théories sur l’origine des maladies :</a:t>
            </a: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A.  Théorie des 4 éléments :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Rappel du cours 1 :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Inspirée par Héraclite, Pythagore et Thalès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Développée par Empédocle (V° s. av. J-C)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Principe : Corps composé de 4 éléments en proportions égales 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Excès ou déséquilibre d’un élément : provoque la maladie 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l’harmonie et la présence de tous les éléments sont nécessaires à la bonne santé 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Cette théorie a guidé le raisonnement d’Hippocrate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F8E79C6-C7CC-2C42-90D5-C9A93AEFB458}"/>
              </a:ext>
            </a:extLst>
          </p:cNvPr>
          <p:cNvSpPr txBox="1"/>
          <p:nvPr/>
        </p:nvSpPr>
        <p:spPr>
          <a:xfrm>
            <a:off x="141120" y="6373669"/>
            <a:ext cx="119097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5" name="Image 4" descr="Une image contenant très coloré, bleu, différent&#10;&#10;Description générée automatiquement">
            <a:extLst>
              <a:ext uri="{FF2B5EF4-FFF2-40B4-BE49-F238E27FC236}">
                <a16:creationId xmlns:a16="http://schemas.microsoft.com/office/drawing/2014/main" id="{A2A945D3-7FD7-B340-8089-A73C7A562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3518" y="2428874"/>
            <a:ext cx="2099389" cy="2000251"/>
          </a:xfrm>
          <a:prstGeom prst="rect">
            <a:avLst/>
          </a:prstGeom>
        </p:spPr>
      </p:pic>
      <p:pic>
        <p:nvPicPr>
          <p:cNvPr id="7" name="Image 6" descr="Une image contenant texte, livre&#10;&#10;Description générée automatiquement">
            <a:extLst>
              <a:ext uri="{FF2B5EF4-FFF2-40B4-BE49-F238E27FC236}">
                <a16:creationId xmlns:a16="http://schemas.microsoft.com/office/drawing/2014/main" id="{BCFE5447-CF9C-9A4A-9BE2-95174C06E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8187" y="1237952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49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0C4A55F-D879-A74D-8924-BCF84F607357}"/>
              </a:ext>
            </a:extLst>
          </p:cNvPr>
          <p:cNvSpPr txBox="1"/>
          <p:nvPr/>
        </p:nvSpPr>
        <p:spPr>
          <a:xfrm>
            <a:off x="367469" y="266199"/>
            <a:ext cx="1088482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B. Théorie Humorale :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Inspirée d’Empédocle, développée par </a:t>
            </a:r>
            <a:r>
              <a:rPr lang="fr-FR" sz="2000" dirty="0" err="1">
                <a:solidFill>
                  <a:schemeClr val="bg1"/>
                </a:solidFill>
                <a:latin typeface="Algerian" pitchFamily="82" charset="77"/>
              </a:rPr>
              <a:t>HippocratE</a:t>
            </a:r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Corps composé de 4 humeurs = choses « naturelles »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Sang, bile, phlegme, atrabile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Humeur dominante : détermine un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tempérament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 + un risque de développer certaines maladies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Rôle des choses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« non naturelles »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Galien de Pergame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Début de raisonnement expérimental + Notion de pneuma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Rajout de la médecine arabe : influence des astres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Théorie Humorale = dogme qui a servi pendant 2 millénaires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805AC5D-B545-4048-85B3-B43ED1CB041B}"/>
              </a:ext>
            </a:extLst>
          </p:cNvPr>
          <p:cNvSpPr txBox="1"/>
          <p:nvPr/>
        </p:nvSpPr>
        <p:spPr>
          <a:xfrm>
            <a:off x="220579" y="6495548"/>
            <a:ext cx="119714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5" name="Image 4" descr="Une image contenant texte, livre&#10;&#10;Description générée automatiquement">
            <a:extLst>
              <a:ext uri="{FF2B5EF4-FFF2-40B4-BE49-F238E27FC236}">
                <a16:creationId xmlns:a16="http://schemas.microsoft.com/office/drawing/2014/main" id="{D9750714-9B07-8743-AC9C-B96066309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5241" y="432350"/>
            <a:ext cx="1549979" cy="2010060"/>
          </a:xfrm>
          <a:prstGeom prst="rect">
            <a:avLst/>
          </a:prstGeom>
        </p:spPr>
      </p:pic>
      <p:pic>
        <p:nvPicPr>
          <p:cNvPr id="7" name="Image 6" descr="Une image contenant personne, homme, aîné&#10;&#10;Description générée automatiquement">
            <a:extLst>
              <a:ext uri="{FF2B5EF4-FFF2-40B4-BE49-F238E27FC236}">
                <a16:creationId xmlns:a16="http://schemas.microsoft.com/office/drawing/2014/main" id="{4F3235CC-B7FE-0E4B-B244-E1D1A93D8F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8425" y="3297798"/>
            <a:ext cx="1335505" cy="158816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621ACAB-6293-0A40-9831-15F0B4375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7632" y="4538091"/>
            <a:ext cx="1449315" cy="161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6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27C89988-DD5D-1548-941A-2B2C2BC5914D}"/>
                  </a:ext>
                </a:extLst>
              </p:cNvPr>
              <p:cNvSpPr txBox="1"/>
              <p:nvPr/>
            </p:nvSpPr>
            <p:spPr>
              <a:xfrm>
                <a:off x="377491" y="273718"/>
                <a:ext cx="10294520" cy="59708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u="sng" dirty="0">
                    <a:solidFill>
                      <a:schemeClr val="bg1"/>
                    </a:solidFill>
                    <a:latin typeface="Algerian" pitchFamily="82" charset="77"/>
                  </a:rPr>
                  <a:t>C. Entre mécanique et chimie :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endParaRPr lang="fr-FR" sz="12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 Les progrès réalisés en sciences jusqu’au XVII° s. sont basés sur la théorie humorale</a:t>
                </a:r>
              </a:p>
              <a:p>
                <a:endParaRPr lang="fr-FR" sz="12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Dogme  repris et revisité</a:t>
                </a:r>
              </a:p>
              <a:p>
                <a:endParaRPr lang="fr-FR" sz="12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2 grandes écoles + une théorie qui concilie les 2</a:t>
                </a:r>
              </a:p>
              <a:p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sz="2400" u="sng" dirty="0">
                    <a:solidFill>
                      <a:schemeClr val="bg1"/>
                    </a:solidFill>
                    <a:latin typeface="Algerian" pitchFamily="82" charset="77"/>
                  </a:rPr>
                  <a:t>1. Les iatromécaniciens : </a:t>
                </a:r>
              </a:p>
              <a:p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 </a:t>
                </a:r>
                <a:r>
                  <a:rPr lang="fr-FR" dirty="0">
                    <a:solidFill>
                      <a:srgbClr val="FF0000"/>
                    </a:solidFill>
                    <a:latin typeface="Algerian" pitchFamily="82" charset="77"/>
                  </a:rPr>
                  <a:t>Iatromécanique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(</a:t>
                </a:r>
                <a14:m>
                  <m:oMath xmlns:m="http://schemas.openxmlformats.org/officeDocument/2006/math">
                    <m:r>
                      <a:rPr lang="fr-FR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𝜄𝛼𝜏𝜌𝜊𝜍</m:t>
                    </m:r>
                  </m:oMath>
                </a14:m>
                <a:r>
                  <a:rPr lang="fr-FR" dirty="0">
                    <a:solidFill>
                      <a:srgbClr val="00B050"/>
                    </a:solidFill>
                    <a:latin typeface="Algerian" pitchFamily="82" charset="77"/>
                  </a:rPr>
                  <a:t> = médecin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) : </a:t>
                </a:r>
                <a:r>
                  <a:rPr lang="fr-FR" dirty="0">
                    <a:solidFill>
                      <a:srgbClr val="FF0000"/>
                    </a:solidFill>
                    <a:latin typeface="Algerian" pitchFamily="82" charset="77"/>
                  </a:rPr>
                  <a:t>doctrine qui explique les actes vitaux par des forces mécaniques et les grandes lois de physiologie par des fonctions mathématiques</a:t>
                </a:r>
              </a:p>
              <a:p>
                <a:endParaRPr lang="fr-FR" sz="12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Fondée sur la théorie de l’</a:t>
                </a:r>
                <a:r>
                  <a:rPr lang="fr-FR" dirty="0">
                    <a:solidFill>
                      <a:srgbClr val="FF0000"/>
                    </a:solidFill>
                    <a:latin typeface="Algerian" pitchFamily="82" charset="77"/>
                  </a:rPr>
                  <a:t>Animal-Machine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de Descartes, puis celle de l’Homme-Machine (La </a:t>
                </a:r>
                <a:r>
                  <a:rPr lang="fr-FR" dirty="0" err="1">
                    <a:solidFill>
                      <a:schemeClr val="bg1"/>
                    </a:solidFill>
                    <a:latin typeface="Algerian" pitchFamily="82" charset="77"/>
                  </a:rPr>
                  <a:t>Mettrie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)</a:t>
                </a:r>
              </a:p>
              <a:p>
                <a:endParaRPr lang="fr-FR" sz="12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</a:t>
                </a:r>
                <a:r>
                  <a:rPr lang="fr-FR" dirty="0">
                    <a:solidFill>
                      <a:srgbClr val="FF0000"/>
                    </a:solidFill>
                    <a:latin typeface="Algerian" pitchFamily="82" charset="77"/>
                  </a:rPr>
                  <a:t>Principe : le corps est un ensemble d’engrenages et de poulies</a:t>
                </a:r>
              </a:p>
              <a:p>
                <a:endParaRPr lang="fr-FR" sz="12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Partisans : Hoffmann, Borelli, Bellini</a:t>
                </a:r>
              </a:p>
            </p:txBody>
          </p:sp>
        </mc:Choice>
        <mc:Fallback xmlns="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27C89988-DD5D-1548-941A-2B2C2BC591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491" y="273718"/>
                <a:ext cx="10294520" cy="5970865"/>
              </a:xfrm>
              <a:prstGeom prst="rect">
                <a:avLst/>
              </a:prstGeom>
              <a:blipFill>
                <a:blip r:embed="rId2"/>
                <a:stretch>
                  <a:fillRect l="-1232" t="-1062" r="-36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ZoneTexte 1">
            <a:extLst>
              <a:ext uri="{FF2B5EF4-FFF2-40B4-BE49-F238E27FC236}">
                <a16:creationId xmlns:a16="http://schemas.microsoft.com/office/drawing/2014/main" id="{BD7805AF-D9F3-B447-A045-4473D1029E5B}"/>
              </a:ext>
            </a:extLst>
          </p:cNvPr>
          <p:cNvSpPr txBox="1"/>
          <p:nvPr/>
        </p:nvSpPr>
        <p:spPr>
          <a:xfrm>
            <a:off x="126331" y="6420321"/>
            <a:ext cx="119393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5" name="Image 4" descr="Une image contenant texte, noir, vieux&#10;&#10;Description générée automatiquement">
            <a:extLst>
              <a:ext uri="{FF2B5EF4-FFF2-40B4-BE49-F238E27FC236}">
                <a16:creationId xmlns:a16="http://schemas.microsoft.com/office/drawing/2014/main" id="{0FF381F6-C30D-0B42-860F-F2192C2E47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0769" y="1987791"/>
            <a:ext cx="984584" cy="1343547"/>
          </a:xfrm>
          <a:prstGeom prst="rect">
            <a:avLst/>
          </a:prstGeom>
        </p:spPr>
      </p:pic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A7FC1C6D-2FAD-8348-8E24-D0F0E340EC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2011" y="3526663"/>
            <a:ext cx="1005767" cy="1212836"/>
          </a:xfrm>
          <a:prstGeom prst="rect">
            <a:avLst/>
          </a:prstGeom>
        </p:spPr>
      </p:pic>
      <p:pic>
        <p:nvPicPr>
          <p:cNvPr id="9" name="Image 8" descr="Une image contenant texte&#10;&#10;Description générée automatiquement">
            <a:extLst>
              <a:ext uri="{FF2B5EF4-FFF2-40B4-BE49-F238E27FC236}">
                <a16:creationId xmlns:a16="http://schemas.microsoft.com/office/drawing/2014/main" id="{85267485-5495-2047-9FBC-83E16F2481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1972" y="4892189"/>
            <a:ext cx="906993" cy="1375441"/>
          </a:xfrm>
          <a:prstGeom prst="rect">
            <a:avLst/>
          </a:prstGeom>
        </p:spPr>
      </p:pic>
      <p:pic>
        <p:nvPicPr>
          <p:cNvPr id="11" name="Image 10" descr="Une image contenant texte, dessin au trait&#10;&#10;Description générée automatiquement">
            <a:extLst>
              <a:ext uri="{FF2B5EF4-FFF2-40B4-BE49-F238E27FC236}">
                <a16:creationId xmlns:a16="http://schemas.microsoft.com/office/drawing/2014/main" id="{10254316-5E5C-F14D-9948-45FA88513F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1654" y="1744578"/>
            <a:ext cx="1078218" cy="159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193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4D7879E-D8B1-8142-B6E1-E0A75AE4B6EC}"/>
              </a:ext>
            </a:extLst>
          </p:cNvPr>
          <p:cNvSpPr txBox="1"/>
          <p:nvPr/>
        </p:nvSpPr>
        <p:spPr>
          <a:xfrm>
            <a:off x="371475" y="228600"/>
            <a:ext cx="10729913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>
                <a:solidFill>
                  <a:schemeClr val="bg1"/>
                </a:solidFill>
                <a:latin typeface="Algerian" pitchFamily="82" charset="77"/>
              </a:rPr>
              <a:t>2. Les iatrochimistes :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Iatrochimie : doctrine qui explique le fonctionnement du corps humain en des termes chimiques (distillation, fermentation …)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Basée sur les travaux de Paracelse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Principe : le corps est une usine chimique abritant une lutte constante entre acidité et alcalescence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Partisans : de La </a:t>
            </a:r>
            <a:r>
              <a:rPr lang="fr-FR" sz="2000" dirty="0" err="1">
                <a:solidFill>
                  <a:schemeClr val="bg1"/>
                </a:solidFill>
                <a:latin typeface="Algerian" pitchFamily="82" charset="77"/>
              </a:rPr>
              <a:t>Boë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 (Sylvius), Van Helmont, de </a:t>
            </a:r>
            <a:r>
              <a:rPr lang="fr-FR" sz="2000" dirty="0" err="1">
                <a:solidFill>
                  <a:schemeClr val="bg1"/>
                </a:solidFill>
                <a:latin typeface="Algerian" pitchFamily="82" charset="77"/>
              </a:rPr>
              <a:t>Blégny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, Chirac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400" u="sng" dirty="0">
                <a:solidFill>
                  <a:schemeClr val="bg1"/>
                </a:solidFill>
                <a:latin typeface="Algerian" pitchFamily="82" charset="77"/>
              </a:rPr>
              <a:t>3. La 3° voie :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Théorie mixte élaborée par Boerhaave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Conciliation des mouvements de iatromécanique et iatrochimie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Retour à une médecine type hippocratique :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« </a:t>
            </a:r>
            <a:r>
              <a:rPr lang="fr-FR" sz="2000" dirty="0" err="1">
                <a:solidFill>
                  <a:srgbClr val="FF0000"/>
                </a:solidFill>
                <a:latin typeface="Algerian" pitchFamily="82" charset="77"/>
              </a:rPr>
              <a:t>primum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 non </a:t>
            </a:r>
            <a:r>
              <a:rPr lang="fr-FR" sz="2000" dirty="0" err="1">
                <a:solidFill>
                  <a:srgbClr val="FF0000"/>
                </a:solidFill>
                <a:latin typeface="Algerian" pitchFamily="82" charset="77"/>
              </a:rPr>
              <a:t>nocere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 »</a:t>
            </a:r>
            <a:r>
              <a:rPr lang="fr-FR" dirty="0">
                <a:solidFill>
                  <a:srgbClr val="FF0000"/>
                </a:solidFill>
                <a:latin typeface="Algerian" pitchFamily="82" charset="77"/>
              </a:rPr>
              <a:t>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Inspire le mouvement des </a:t>
            </a:r>
            <a:r>
              <a:rPr lang="fr-FR" sz="2000" dirty="0" err="1">
                <a:solidFill>
                  <a:schemeClr val="bg1"/>
                </a:solidFill>
                <a:latin typeface="Algerian" pitchFamily="82" charset="77"/>
              </a:rPr>
              <a:t>hygiéno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-diététiciens (XVIII° s.)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B94936A-56A7-A448-96D5-0527A6EAC172}"/>
              </a:ext>
            </a:extLst>
          </p:cNvPr>
          <p:cNvSpPr txBox="1"/>
          <p:nvPr/>
        </p:nvSpPr>
        <p:spPr>
          <a:xfrm>
            <a:off x="171450" y="6486465"/>
            <a:ext cx="12020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4BBC1F84-6650-6246-BBAB-C1A710021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5345" y="1315650"/>
            <a:ext cx="1099005" cy="1384746"/>
          </a:xfrm>
          <a:prstGeom prst="rect">
            <a:avLst/>
          </a:prstGeom>
        </p:spPr>
      </p:pic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44AA8B9D-AE77-A44A-875F-AAB5A2C2F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8859" y="2700396"/>
            <a:ext cx="1167187" cy="152449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4322810-F128-2241-91A6-43DBCB2194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01388" y="3364704"/>
            <a:ext cx="975179" cy="1228726"/>
          </a:xfrm>
          <a:prstGeom prst="rect">
            <a:avLst/>
          </a:prstGeom>
        </p:spPr>
      </p:pic>
      <p:pic>
        <p:nvPicPr>
          <p:cNvPr id="11" name="Image 10" descr="Une image contenant personne, homme&#10;&#10;Description générée automatiquement">
            <a:extLst>
              <a:ext uri="{FF2B5EF4-FFF2-40B4-BE49-F238E27FC236}">
                <a16:creationId xmlns:a16="http://schemas.microsoft.com/office/drawing/2014/main" id="{E97F8DD4-08A0-B84A-B01A-E457111DC4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5016" y="4886930"/>
            <a:ext cx="1287070" cy="152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583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3CD1BEC-A76F-4C4E-B7EB-4A422E3E7B3E}"/>
              </a:ext>
            </a:extLst>
          </p:cNvPr>
          <p:cNvSpPr txBox="1"/>
          <p:nvPr/>
        </p:nvSpPr>
        <p:spPr>
          <a:xfrm>
            <a:off x="428626" y="334448"/>
            <a:ext cx="1068704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D. L’école </a:t>
            </a:r>
            <a:r>
              <a:rPr lang="fr-FR" sz="2800" u="sng" dirty="0" err="1">
                <a:solidFill>
                  <a:schemeClr val="bg1"/>
                </a:solidFill>
                <a:latin typeface="Algerian" pitchFamily="82" charset="77"/>
              </a:rPr>
              <a:t>Anatomo</a:t>
            </a:r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-clinique et sa suite :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Contexte : entre 1793 et 1794, les académies royales et universités ferment, puis 3 grandes écoles de santé sont créées 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➣Enseignement au lit du malade obligatoire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Découvertes importantes : 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Bichat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 et l’échelle du tissu 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Schwann et Schleiden 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et l’échelle de la cellule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Claude </a:t>
            </a:r>
            <a:r>
              <a:rPr lang="fr-FR" sz="2000" dirty="0" err="1">
                <a:solidFill>
                  <a:srgbClr val="FF0000"/>
                </a:solidFill>
                <a:latin typeface="Algerian" pitchFamily="82" charset="77"/>
              </a:rPr>
              <a:t>bernard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: père de la médecine expérimentale, développement de la biologie et physiologie</a:t>
            </a:r>
          </a:p>
          <a:p>
            <a:endParaRPr lang="fr-FR" dirty="0"/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La théorie humorale s’efface au profit d’une nouvelle ère de la médecine : la maladie n’est plus liée aux humeurs : c’est une atteinte des organes, tissus ou cellules.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D567180-9AD8-4E4E-AC09-D6E6BA2104E9}"/>
              </a:ext>
            </a:extLst>
          </p:cNvPr>
          <p:cNvSpPr txBox="1"/>
          <p:nvPr/>
        </p:nvSpPr>
        <p:spPr>
          <a:xfrm>
            <a:off x="138363" y="6457890"/>
            <a:ext cx="119152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5" name="Image 4" descr="Une image contenant habits, armure&#10;&#10;Description générée automatiquement">
            <a:extLst>
              <a:ext uri="{FF2B5EF4-FFF2-40B4-BE49-F238E27FC236}">
                <a16:creationId xmlns:a16="http://schemas.microsoft.com/office/drawing/2014/main" id="{607B5D4C-AA3E-4944-A3AF-2FE7BAE1A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173" y="2180405"/>
            <a:ext cx="1291213" cy="1502277"/>
          </a:xfrm>
          <a:prstGeom prst="rect">
            <a:avLst/>
          </a:prstGeom>
        </p:spPr>
      </p:pic>
      <p:pic>
        <p:nvPicPr>
          <p:cNvPr id="7" name="Image 6" descr="Une image contenant texte, homme, personne, habits&#10;&#10;Description générée automatiquement">
            <a:extLst>
              <a:ext uri="{FF2B5EF4-FFF2-40B4-BE49-F238E27FC236}">
                <a16:creationId xmlns:a16="http://schemas.microsoft.com/office/drawing/2014/main" id="{8C70B7FB-9FDE-3945-A18D-FFE010BD3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1968" y="2354362"/>
            <a:ext cx="1765300" cy="1143000"/>
          </a:xfrm>
          <a:prstGeom prst="rect">
            <a:avLst/>
          </a:prstGeom>
        </p:spPr>
      </p:pic>
      <p:pic>
        <p:nvPicPr>
          <p:cNvPr id="9" name="Image 8" descr="Une image contenant texte, mur, personne, homme&#10;&#10;Description générée automatiquement">
            <a:extLst>
              <a:ext uri="{FF2B5EF4-FFF2-40B4-BE49-F238E27FC236}">
                <a16:creationId xmlns:a16="http://schemas.microsoft.com/office/drawing/2014/main" id="{C6FD9EC1-9224-584E-823E-2B4E73A254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4753" y="2119462"/>
            <a:ext cx="1257222" cy="16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787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D4AADB3-BE87-7F49-9307-0A51F757FF8E}"/>
              </a:ext>
            </a:extLst>
          </p:cNvPr>
          <p:cNvSpPr txBox="1"/>
          <p:nvPr/>
        </p:nvSpPr>
        <p:spPr>
          <a:xfrm>
            <a:off x="300037" y="128528"/>
            <a:ext cx="107442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Algerian" pitchFamily="82" charset="77"/>
              </a:rPr>
              <a:t>  </a:t>
            </a:r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II. Cheminement de l’examen clinique</a:t>
            </a:r>
          </a:p>
          <a:p>
            <a:endParaRPr lang="fr-FR" sz="20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A. Les lents progrès de l’examen clinique :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✦ </a:t>
            </a:r>
            <a:r>
              <a:rPr lang="fr-FR" dirty="0">
                <a:solidFill>
                  <a:srgbClr val="FF0000"/>
                </a:solidFill>
                <a:latin typeface="Algerian" pitchFamily="82" charset="77"/>
              </a:rPr>
              <a:t>Interrogatoire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 : 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➣développé par Hippocrate, majorité de l’examen clinique jusqu’au XVIII° s.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Progresse beaucoup au XIX° s. avec l’école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anatomo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-clinique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✦ </a:t>
            </a:r>
            <a:r>
              <a:rPr lang="fr-FR" dirty="0">
                <a:solidFill>
                  <a:srgbClr val="FF0000"/>
                </a:solidFill>
                <a:latin typeface="Algerian" pitchFamily="82" charset="77"/>
              </a:rPr>
              <a:t>Inspection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 : 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bien documentée à l’Antiquité (Mésopotamie, Grèce, Egypte …)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Observation du patient « de la tête aux pieds » + excrétions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✦ </a:t>
            </a:r>
            <a:r>
              <a:rPr lang="fr-FR" dirty="0">
                <a:solidFill>
                  <a:srgbClr val="FF0000"/>
                </a:solidFill>
                <a:latin typeface="Algerian" pitchFamily="82" charset="77"/>
              </a:rPr>
              <a:t>Palpation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 : 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Connue depuis la Grèce Antique mais mise de côté pendant le Moyen-Age </a:t>
            </a:r>
          </a:p>
          <a:p>
            <a:endParaRPr lang="fr-FR" sz="1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Reprise au XVIII° s. par les grands médecins (Vésale, Boerhaave …) + apogée au XIX° s. avec l’école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Anatomo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-clinique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CDE48D3-5262-3749-982A-16C646064AD5}"/>
              </a:ext>
            </a:extLst>
          </p:cNvPr>
          <p:cNvSpPr txBox="1"/>
          <p:nvPr/>
        </p:nvSpPr>
        <p:spPr>
          <a:xfrm>
            <a:off x="185738" y="6329362"/>
            <a:ext cx="120062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5" name="Image 4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FFD88C8D-535C-8A4F-B98F-98B39206F4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4601" y="1428367"/>
            <a:ext cx="1264851" cy="126485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0C7C037-A4A2-1644-9E42-58C0E5A9E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9957" y="2823042"/>
            <a:ext cx="1487896" cy="1211915"/>
          </a:xfrm>
          <a:prstGeom prst="rect">
            <a:avLst/>
          </a:prstGeom>
        </p:spPr>
      </p:pic>
      <p:pic>
        <p:nvPicPr>
          <p:cNvPr id="9" name="Image 8" descr="Une image contenant sculpture, dessin au trait, légume&#10;&#10;Description générée automatiquement">
            <a:extLst>
              <a:ext uri="{FF2B5EF4-FFF2-40B4-BE49-F238E27FC236}">
                <a16:creationId xmlns:a16="http://schemas.microsoft.com/office/drawing/2014/main" id="{51F47443-DC8E-8E4E-8F55-905E67773B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27112" y="3888878"/>
            <a:ext cx="1308895" cy="140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34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10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35E9A298-CF94-9E46-A334-1A69751EE167}"/>
              </a:ext>
            </a:extLst>
          </p:cNvPr>
          <p:cNvSpPr txBox="1"/>
          <p:nvPr/>
        </p:nvSpPr>
        <p:spPr>
          <a:xfrm>
            <a:off x="328612" y="289679"/>
            <a:ext cx="1038701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Percussion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 :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Consiste à effectuer de légères pressions (sur l’abdomen ou le thorax) puis écouter le son produit (son mat ou tympanisme/son avec léger écho)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Découverte par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Auenbrügger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 puis reprise et diffusée par Corvisart des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Marets</a:t>
            </a:r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Auscultation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 :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Connue d’Hippocrate, jusque-là réalisée de manière immédiate (au contact direct)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Laënnec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 invente le stéthoscope : auscultation médiate (école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Anatomo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-clinique)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Examen neurologique 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: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Premières traces retrouvées dans les papyrus égyptiens, Développé pendant la 2° moitié du XIX° s. (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charcot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)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Examen des réflexes (Babinski, Pierre-Marie,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Dejerine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 …)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Équilibre et coordination, sensibilité et motricité, tonus, raideur méningée … 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49C89FD-51AA-5B4D-835B-D6BE7E834C58}"/>
              </a:ext>
            </a:extLst>
          </p:cNvPr>
          <p:cNvSpPr txBox="1"/>
          <p:nvPr/>
        </p:nvSpPr>
        <p:spPr>
          <a:xfrm>
            <a:off x="114300" y="6292871"/>
            <a:ext cx="1196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63352C2-42BE-B046-AF85-4F52BF536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1950" y="389691"/>
            <a:ext cx="1422400" cy="14224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4676B09-4349-F142-874E-954951E129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5300" y="3120300"/>
            <a:ext cx="1422400" cy="11088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B15F5BD-9393-FD41-89BB-E798DC57E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1950" y="4685556"/>
            <a:ext cx="1341438" cy="134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F9FFF9BF-6C0A-E142-9774-A7FE49B991F1}"/>
                  </a:ext>
                </a:extLst>
              </p:cNvPr>
              <p:cNvSpPr txBox="1"/>
              <p:nvPr/>
            </p:nvSpPr>
            <p:spPr>
              <a:xfrm>
                <a:off x="471488" y="189666"/>
                <a:ext cx="10058400" cy="6278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000" dirty="0">
                    <a:solidFill>
                      <a:schemeClr val="bg1"/>
                    </a:solidFill>
                    <a:latin typeface="Algerian" pitchFamily="82" charset="77"/>
                  </a:rPr>
                  <a:t>✦ </a:t>
                </a:r>
                <a:r>
                  <a:rPr lang="fr-FR" sz="2000" dirty="0">
                    <a:solidFill>
                      <a:srgbClr val="FF0000"/>
                    </a:solidFill>
                    <a:latin typeface="Algerian" pitchFamily="82" charset="77"/>
                  </a:rPr>
                  <a:t>Signes de la « pancarte » </a:t>
                </a:r>
                <a:r>
                  <a:rPr lang="fr-FR" sz="2000" dirty="0">
                    <a:solidFill>
                      <a:schemeClr val="bg1"/>
                    </a:solidFill>
                    <a:latin typeface="Algerian" pitchFamily="82" charset="77"/>
                  </a:rPr>
                  <a:t>: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sz="2000" dirty="0">
                    <a:solidFill>
                      <a:schemeClr val="bg1"/>
                    </a:solidFill>
                    <a:latin typeface="Algerian" pitchFamily="82" charset="77"/>
                  </a:rPr>
                  <a:t>✦ Pouls : 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Connue dès l’Antiquité, pas utilisée jusqu’à Galien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palpation et comptage du pouls à la montre par </a:t>
                </a:r>
                <a:r>
                  <a:rPr lang="fr-FR" dirty="0" err="1">
                    <a:solidFill>
                      <a:schemeClr val="bg1"/>
                    </a:solidFill>
                    <a:latin typeface="Algerian" pitchFamily="82" charset="77"/>
                  </a:rPr>
                  <a:t>Floyer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sz="2000" dirty="0">
                    <a:solidFill>
                      <a:schemeClr val="bg1"/>
                    </a:solidFill>
                    <a:latin typeface="Algerian" pitchFamily="82" charset="77"/>
                  </a:rPr>
                  <a:t>✦ Température corporelle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Subjective, appréciée par la palpation 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1° thermomètre : </a:t>
                </a:r>
                <a:r>
                  <a:rPr lang="fr-FR" dirty="0" err="1">
                    <a:solidFill>
                      <a:schemeClr val="bg1"/>
                    </a:solidFill>
                    <a:latin typeface="Algerian" pitchFamily="82" charset="77"/>
                  </a:rPr>
                  <a:t>Farenheit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, </a:t>
                </a:r>
                <a:r>
                  <a:rPr lang="fr-FR" dirty="0" err="1">
                    <a:solidFill>
                      <a:schemeClr val="bg1"/>
                    </a:solidFill>
                    <a:latin typeface="Algerian" pitchFamily="82" charset="77"/>
                  </a:rPr>
                  <a:t>Huygues</a:t>
                </a:r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</a:t>
                </a:r>
                <a:r>
                  <a:rPr lang="fr-FR" dirty="0">
                    <a:solidFill>
                      <a:srgbClr val="FF0000"/>
                    </a:solidFill>
                    <a:latin typeface="Algerian" pitchFamily="82" charset="77"/>
                  </a:rPr>
                  <a:t>Courbe thermique 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et première application médicale, mesure vulgarisée en 1870 (usage médical) 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sz="2000" dirty="0">
                    <a:solidFill>
                      <a:schemeClr val="bg1"/>
                    </a:solidFill>
                    <a:latin typeface="Algerian" pitchFamily="82" charset="77"/>
                  </a:rPr>
                  <a:t>✦ Mesure de la pression artérielle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</a:t>
                </a:r>
                <a:r>
                  <a:rPr lang="fr-FR" dirty="0">
                    <a:solidFill>
                      <a:srgbClr val="FF0000"/>
                    </a:solidFill>
                    <a:latin typeface="Algerian" pitchFamily="82" charset="77"/>
                  </a:rPr>
                  <a:t>Sphygmomanomètre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( </a:t>
                </a:r>
                <a14:m>
                  <m:oMath xmlns:m="http://schemas.openxmlformats.org/officeDocument/2006/math">
                    <m:r>
                      <a:rPr lang="fr-FR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𝜎𝜑𝜐𝛾𝜇𝜊𝜍</m:t>
                    </m:r>
                  </m:oMath>
                </a14:m>
                <a:r>
                  <a:rPr lang="fr-FR" dirty="0">
                    <a:solidFill>
                      <a:srgbClr val="00B050"/>
                    </a:solidFill>
                    <a:latin typeface="Algerian" pitchFamily="82" charset="77"/>
                  </a:rPr>
                  <a:t> : pouls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) par Potin : mesure de la maxima, </a:t>
                </a:r>
                <a:r>
                  <a:rPr lang="fr-FR" dirty="0" err="1">
                    <a:solidFill>
                      <a:srgbClr val="FF0000"/>
                    </a:solidFill>
                    <a:latin typeface="Algerian" pitchFamily="82" charset="77"/>
                  </a:rPr>
                  <a:t>Korotkoff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: mesure de la minima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➣ Oscillomètre par Pachon</a:t>
                </a:r>
              </a:p>
            </p:txBody>
          </p:sp>
        </mc:Choice>
        <mc:Fallback xmlns="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F9FFF9BF-6C0A-E142-9774-A7FE49B991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488" y="189666"/>
                <a:ext cx="10058400" cy="6278642"/>
              </a:xfrm>
              <a:prstGeom prst="rect">
                <a:avLst/>
              </a:prstGeom>
              <a:blipFill>
                <a:blip r:embed="rId2"/>
                <a:stretch>
                  <a:fillRect l="-504" t="-403" r="-883" b="-40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oneTexte 4">
            <a:extLst>
              <a:ext uri="{FF2B5EF4-FFF2-40B4-BE49-F238E27FC236}">
                <a16:creationId xmlns:a16="http://schemas.microsoft.com/office/drawing/2014/main" id="{41ECFBE0-792F-7142-9152-7DB09F9254BB}"/>
              </a:ext>
            </a:extLst>
          </p:cNvPr>
          <p:cNvSpPr txBox="1"/>
          <p:nvPr/>
        </p:nvSpPr>
        <p:spPr>
          <a:xfrm>
            <a:off x="135731" y="6457890"/>
            <a:ext cx="119205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4AECCD5-130E-5047-BF87-6E000918D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4417" y="919480"/>
            <a:ext cx="1739900" cy="1155700"/>
          </a:xfrm>
          <a:prstGeom prst="rect">
            <a:avLst/>
          </a:prstGeom>
        </p:spPr>
      </p:pic>
      <p:pic>
        <p:nvPicPr>
          <p:cNvPr id="7" name="Image 6" descr="Une image contenant texte, vieux&#10;&#10;Description générée automatiquement">
            <a:extLst>
              <a:ext uri="{FF2B5EF4-FFF2-40B4-BE49-F238E27FC236}">
                <a16:creationId xmlns:a16="http://schemas.microsoft.com/office/drawing/2014/main" id="{57DC2601-9C9C-2549-B249-F244A6A33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7212" y="2320478"/>
            <a:ext cx="1003300" cy="2006600"/>
          </a:xfrm>
          <a:prstGeom prst="rect">
            <a:avLst/>
          </a:prstGeom>
        </p:spPr>
      </p:pic>
      <p:pic>
        <p:nvPicPr>
          <p:cNvPr id="9" name="Image 8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8DE005AF-0F5D-9C42-B556-61E8390103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9772" y="4782820"/>
            <a:ext cx="1609090" cy="145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60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5EBB7B4-51C2-C943-8B06-EC2F02B5D392}"/>
              </a:ext>
            </a:extLst>
          </p:cNvPr>
          <p:cNvSpPr txBox="1"/>
          <p:nvPr/>
        </p:nvSpPr>
        <p:spPr>
          <a:xfrm>
            <a:off x="411480" y="179249"/>
            <a:ext cx="10287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B. L’examen clinique de nos jours :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Calqué sur le modèle égyptien, il comporte plusieurs étapes essentielles :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L’interrogatoire :  motif,  antécédents et histoire du patient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Une rapide inspection : état général et appréciation de signes fonctionnels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L’examen clinique stricto sensu :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il est systématique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signes physiques, signes de la « pancarte » …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Inspection, palpation, auscultation, percussion et examen neurologique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Si le diagnostic n’est pas établi de manière tranchée, on peut solliciter les sciences complémentaires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F2AFDFF-AA12-C04C-8504-EA8534182322}"/>
              </a:ext>
            </a:extLst>
          </p:cNvPr>
          <p:cNvSpPr txBox="1"/>
          <p:nvPr/>
        </p:nvSpPr>
        <p:spPr>
          <a:xfrm>
            <a:off x="198120" y="6427113"/>
            <a:ext cx="11993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5" name="Image 4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B96ABF28-47E5-6C42-B7E3-5BE2798FD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8050" y="1142999"/>
            <a:ext cx="1737783" cy="1737783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62ECC53-0D38-8F4D-BEEE-1D3F30881F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4410" y="2967103"/>
            <a:ext cx="1777152" cy="144751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EFD4B71-8EEA-1E45-B093-0101462DD2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3602" y="3429000"/>
            <a:ext cx="1856918" cy="144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768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6E01596-BECE-6A4E-92E7-D747FBCB123F}"/>
              </a:ext>
            </a:extLst>
          </p:cNvPr>
          <p:cNvSpPr txBox="1"/>
          <p:nvPr/>
        </p:nvSpPr>
        <p:spPr>
          <a:xfrm>
            <a:off x="558165" y="325868"/>
            <a:ext cx="971359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III. Développement des examens </a:t>
            </a:r>
            <a:r>
              <a:rPr lang="fr-FR" sz="2800" u="sng" dirty="0" err="1">
                <a:solidFill>
                  <a:schemeClr val="bg1"/>
                </a:solidFill>
                <a:latin typeface="Algerian" pitchFamily="82" charset="77"/>
              </a:rPr>
              <a:t>para-cliniques</a:t>
            </a:r>
            <a:endParaRPr lang="fr-FR" sz="2800" u="sng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A. Analyses chimiques :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✦Dans les urines :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Découverte de la glycosurie (Willis au XVII° s. et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Dobson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) + test à la liqueur de Fehling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Recherche d’albuminurie (Cotugno, Wells) passé en examen de routine au XIX° s.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✦ Dans le sang :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Cellules sanguines identifiées par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Vierordt</a:t>
            </a:r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 + énumérées par </a:t>
            </a:r>
            <a:r>
              <a:rPr lang="fr-FR" dirty="0" err="1">
                <a:solidFill>
                  <a:schemeClr val="bg1"/>
                </a:solidFill>
                <a:latin typeface="Algerian" pitchFamily="82" charset="77"/>
              </a:rPr>
              <a:t>Malassez</a:t>
            </a:r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Création des colorations spéciales ( ex: MGG)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dirty="0">
                <a:solidFill>
                  <a:schemeClr val="bg1"/>
                </a:solidFill>
                <a:latin typeface="Algerian" pitchFamily="82" charset="77"/>
              </a:rPr>
              <a:t>➣ Glycémie, urée sanguin, équilibre acide-base </a:t>
            </a:r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C875B3C-3100-A54C-B909-82FF3F40ECCD}"/>
              </a:ext>
            </a:extLst>
          </p:cNvPr>
          <p:cNvSpPr txBox="1"/>
          <p:nvPr/>
        </p:nvSpPr>
        <p:spPr>
          <a:xfrm>
            <a:off x="219075" y="6342900"/>
            <a:ext cx="119729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  <p:pic>
        <p:nvPicPr>
          <p:cNvPr id="5" name="Image 4" descr="Une image contenant alimentation, boisson, compteur, boisson aux fruits&#10;&#10;Description générée automatiquement">
            <a:extLst>
              <a:ext uri="{FF2B5EF4-FFF2-40B4-BE49-F238E27FC236}">
                <a16:creationId xmlns:a16="http://schemas.microsoft.com/office/drawing/2014/main" id="{037B361A-EDAA-284C-8929-D92CC3B5C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60" y="1807210"/>
            <a:ext cx="1638300" cy="1231900"/>
          </a:xfrm>
          <a:prstGeom prst="rect">
            <a:avLst/>
          </a:prstGeom>
        </p:spPr>
      </p:pic>
      <p:pic>
        <p:nvPicPr>
          <p:cNvPr id="7" name="Image 6" descr="Une image contenant texte, stationnaire&#10;&#10;Description générée automatiquement">
            <a:extLst>
              <a:ext uri="{FF2B5EF4-FFF2-40B4-BE49-F238E27FC236}">
                <a16:creationId xmlns:a16="http://schemas.microsoft.com/office/drawing/2014/main" id="{CF86B3EB-B8C9-364C-86DE-1FE2B0B4D8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3010" y="3885282"/>
            <a:ext cx="1797050" cy="945202"/>
          </a:xfrm>
          <a:prstGeom prst="rect">
            <a:avLst/>
          </a:prstGeom>
        </p:spPr>
      </p:pic>
      <p:pic>
        <p:nvPicPr>
          <p:cNvPr id="9" name="Image 8" descr="Une image contenant tissu&#10;&#10;Description générée automatiquement">
            <a:extLst>
              <a:ext uri="{FF2B5EF4-FFF2-40B4-BE49-F238E27FC236}">
                <a16:creationId xmlns:a16="http://schemas.microsoft.com/office/drawing/2014/main" id="{896C061E-DC2A-A94A-BD62-B0A72344FD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6200" y="5119146"/>
            <a:ext cx="1146810" cy="1146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711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2F8289CE-8D76-2045-ABC6-0BE96149CA9A}"/>
              </a:ext>
            </a:extLst>
          </p:cNvPr>
          <p:cNvSpPr txBox="1"/>
          <p:nvPr/>
        </p:nvSpPr>
        <p:spPr>
          <a:xfrm>
            <a:off x="472440" y="320040"/>
            <a:ext cx="96012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B. l’imagerie médicale :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Radiologie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Découverte des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rayons X par Röntgen 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grâce au tube de Crookes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1° radiographie = naissance de la radiologie conventionnelle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Radioactivité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Travaux de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Becquerel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 sur l’uranium, puis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Pierre et Marie Curie 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sur le radium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Invention de la </a:t>
            </a:r>
            <a:r>
              <a:rPr lang="fr-FR" sz="2000" dirty="0">
                <a:solidFill>
                  <a:srgbClr val="FF0000"/>
                </a:solidFill>
                <a:latin typeface="Algerian" pitchFamily="82" charset="77"/>
              </a:rPr>
              <a:t>scintigraphie</a:t>
            </a:r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 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➣ Les petites curies (guerre 1914-1918)</a:t>
            </a:r>
          </a:p>
          <a:p>
            <a:endParaRPr lang="fr-FR" sz="16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000" dirty="0">
                <a:solidFill>
                  <a:schemeClr val="bg1"/>
                </a:solidFill>
                <a:latin typeface="Algerian" pitchFamily="82" charset="77"/>
              </a:rPr>
              <a:t>✦ Examens radiologiques spécifiques (IRM, scanner, échographie)</a:t>
            </a:r>
          </a:p>
          <a:p>
            <a:endParaRPr lang="fr-FR" dirty="0"/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4BAA75EF-1358-6048-880A-E955C784EF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4730" y="1005840"/>
            <a:ext cx="1830070" cy="1341120"/>
          </a:xfrm>
          <a:prstGeom prst="rect">
            <a:avLst/>
          </a:prstGeom>
        </p:spPr>
      </p:pic>
      <p:pic>
        <p:nvPicPr>
          <p:cNvPr id="7" name="Image 6" descr="Une image contenant intérieur, personne, noir, vieux&#10;&#10;Description générée automatiquement">
            <a:extLst>
              <a:ext uri="{FF2B5EF4-FFF2-40B4-BE49-F238E27FC236}">
                <a16:creationId xmlns:a16="http://schemas.microsoft.com/office/drawing/2014/main" id="{01F28C42-42B8-864A-AEC3-6FFB319BC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1774" y="2834641"/>
            <a:ext cx="1107786" cy="1539239"/>
          </a:xfrm>
          <a:prstGeom prst="rect">
            <a:avLst/>
          </a:prstGeom>
        </p:spPr>
      </p:pic>
      <p:pic>
        <p:nvPicPr>
          <p:cNvPr id="9" name="Image 8" descr="Une image contenant texte, extérieur, transport, garé&#10;&#10;Description générée automatiquement">
            <a:extLst>
              <a:ext uri="{FF2B5EF4-FFF2-40B4-BE49-F238E27FC236}">
                <a16:creationId xmlns:a16="http://schemas.microsoft.com/office/drawing/2014/main" id="{93022D18-A6AB-A544-8927-09BA51E0F6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4730" y="4607560"/>
            <a:ext cx="1625600" cy="12446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CEE9C3C-0368-A643-8FB6-7E9711B13314}"/>
              </a:ext>
            </a:extLst>
          </p:cNvPr>
          <p:cNvSpPr txBox="1"/>
          <p:nvPr/>
        </p:nvSpPr>
        <p:spPr>
          <a:xfrm>
            <a:off x="137160" y="6258867"/>
            <a:ext cx="11917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</p:spTree>
    <p:extLst>
      <p:ext uri="{BB962C8B-B14F-4D97-AF65-F5344CB8AC3E}">
        <p14:creationId xmlns:p14="http://schemas.microsoft.com/office/powerpoint/2010/main" val="454990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381A4008-F711-8B42-87C1-95C304B708CC}"/>
                  </a:ext>
                </a:extLst>
              </p:cNvPr>
              <p:cNvSpPr txBox="1"/>
              <p:nvPr/>
            </p:nvSpPr>
            <p:spPr>
              <a:xfrm>
                <a:off x="331470" y="28635"/>
                <a:ext cx="9856470" cy="64940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u="sng" dirty="0">
                    <a:solidFill>
                      <a:schemeClr val="bg1"/>
                    </a:solidFill>
                    <a:latin typeface="Algerian" pitchFamily="82" charset="77"/>
                  </a:rPr>
                  <a:t>C. L’utilisation des courants électriques :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✦1° </a:t>
                </a:r>
                <a:r>
                  <a:rPr lang="fr-FR" dirty="0">
                    <a:solidFill>
                      <a:srgbClr val="FF0000"/>
                    </a:solidFill>
                    <a:latin typeface="Algerian" pitchFamily="82" charset="77"/>
                  </a:rPr>
                  <a:t>galvanomètre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à cordes par Einthoven (1901) : enregistre les courants électriques du corps</a:t>
                </a:r>
              </a:p>
              <a:p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 1° ECG réalisé par Waller rendu interprétable par Einthoven (ondes P et </a:t>
                </a:r>
                <a:r>
                  <a:rPr lang="fr-FR" dirty="0" err="1">
                    <a:solidFill>
                      <a:schemeClr val="bg1"/>
                    </a:solidFill>
                    <a:latin typeface="Algerian" pitchFamily="82" charset="77"/>
                  </a:rPr>
                  <a:t>T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, complexe QRS)</a:t>
                </a:r>
              </a:p>
              <a:p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 1° EEG par Berger (1924)</a:t>
                </a:r>
              </a:p>
              <a:p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sz="2800" u="sng" dirty="0">
                    <a:solidFill>
                      <a:schemeClr val="bg1"/>
                    </a:solidFill>
                    <a:latin typeface="Algerian" pitchFamily="82" charset="77"/>
                  </a:rPr>
                  <a:t>D. L’endoscopie :</a:t>
                </a: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endParaRPr lang="fr-FR" sz="1600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 Du grec </a:t>
                </a:r>
                <a14:m>
                  <m:oMath xmlns:m="http://schemas.openxmlformats.org/officeDocument/2006/math">
                    <m:r>
                      <a:rPr lang="fr-FR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𝜀𝜈𝛿𝜊𝜈</m:t>
                    </m:r>
                  </m:oMath>
                </a14:m>
                <a:r>
                  <a:rPr lang="fr-FR" dirty="0">
                    <a:solidFill>
                      <a:srgbClr val="00B050"/>
                    </a:solidFill>
                    <a:latin typeface="Algerian" pitchFamily="82" charset="77"/>
                  </a:rPr>
                  <a:t> : intérieur</a:t>
                </a:r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 Invention de l’endoscopie attribuée à </a:t>
                </a:r>
                <a:r>
                  <a:rPr lang="fr-FR" dirty="0" err="1">
                    <a:solidFill>
                      <a:schemeClr val="bg1"/>
                    </a:solidFill>
                    <a:latin typeface="Algerian" pitchFamily="82" charset="77"/>
                  </a:rPr>
                  <a:t>Bozzini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grâce à son spéculum à miroirs </a:t>
                </a:r>
              </a:p>
              <a:p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 Ségalas crée un </a:t>
                </a:r>
                <a:r>
                  <a:rPr lang="fr-FR" dirty="0" err="1">
                    <a:solidFill>
                      <a:schemeClr val="bg1"/>
                    </a:solidFill>
                    <a:latin typeface="Algerian" pitchFamily="82" charset="77"/>
                  </a:rPr>
                  <a:t>uréthroscope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sur le même principe</a:t>
                </a:r>
              </a:p>
              <a:p>
                <a:endParaRPr lang="fr-FR" dirty="0">
                  <a:solidFill>
                    <a:schemeClr val="bg1"/>
                  </a:solidFill>
                  <a:latin typeface="Algerian" pitchFamily="82" charset="77"/>
                </a:endParaRPr>
              </a:p>
              <a:p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✦ Essor du domaine de l’électricité : a permis le développement du 1° endoscope souple (</a:t>
                </a:r>
                <a:r>
                  <a:rPr lang="fr-FR" dirty="0" err="1">
                    <a:solidFill>
                      <a:schemeClr val="bg1"/>
                    </a:solidFill>
                    <a:latin typeface="Algerian" pitchFamily="82" charset="77"/>
                  </a:rPr>
                  <a:t>Curtiss</a:t>
                </a:r>
                <a:r>
                  <a:rPr lang="fr-FR" dirty="0">
                    <a:solidFill>
                      <a:schemeClr val="bg1"/>
                    </a:solidFill>
                    <a:latin typeface="Algerian" pitchFamily="82" charset="77"/>
                  </a:rPr>
                  <a:t> et Peters)</a:t>
                </a:r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381A4008-F711-8B42-87C1-95C304B708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470" y="28635"/>
                <a:ext cx="9856470" cy="6494085"/>
              </a:xfrm>
              <a:prstGeom prst="rect">
                <a:avLst/>
              </a:prstGeom>
              <a:blipFill>
                <a:blip r:embed="rId2"/>
                <a:stretch>
                  <a:fillRect l="-1285" t="-97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 3" descr="Une image contenant texte, vieux, intérieur, noir&#10;&#10;Description générée automatiquement">
            <a:extLst>
              <a:ext uri="{FF2B5EF4-FFF2-40B4-BE49-F238E27FC236}">
                <a16:creationId xmlns:a16="http://schemas.microsoft.com/office/drawing/2014/main" id="{8D4C91DF-B716-964F-AB59-AA6B373678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3640" y="1355897"/>
            <a:ext cx="1638300" cy="1191491"/>
          </a:xfrm>
          <a:prstGeom prst="rect">
            <a:avLst/>
          </a:prstGeom>
        </p:spPr>
      </p:pic>
      <p:pic>
        <p:nvPicPr>
          <p:cNvPr id="6" name="Image 5" descr="Une image contenant arme&#10;&#10;Description générée automatiquement">
            <a:extLst>
              <a:ext uri="{FF2B5EF4-FFF2-40B4-BE49-F238E27FC236}">
                <a16:creationId xmlns:a16="http://schemas.microsoft.com/office/drawing/2014/main" id="{CF6CDDD6-A771-FF4C-86BC-CC9009CE49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2230" y="3264015"/>
            <a:ext cx="1638300" cy="12319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995F002-2D88-7648-9145-F53429AFF4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8880" y="5095703"/>
            <a:ext cx="1905000" cy="8128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779320E-5707-2F46-8123-062B59881865}"/>
              </a:ext>
            </a:extLst>
          </p:cNvPr>
          <p:cNvSpPr txBox="1"/>
          <p:nvPr/>
        </p:nvSpPr>
        <p:spPr>
          <a:xfrm>
            <a:off x="198120" y="6522720"/>
            <a:ext cx="11993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</p:spTree>
    <p:extLst>
      <p:ext uri="{BB962C8B-B14F-4D97-AF65-F5344CB8AC3E}">
        <p14:creationId xmlns:p14="http://schemas.microsoft.com/office/powerpoint/2010/main" val="3604179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2447BF0-DF5F-5043-8746-EAC3C9F1FC54}"/>
              </a:ext>
            </a:extLst>
          </p:cNvPr>
          <p:cNvSpPr txBox="1"/>
          <p:nvPr/>
        </p:nvSpPr>
        <p:spPr>
          <a:xfrm>
            <a:off x="586238" y="192739"/>
            <a:ext cx="11019523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u="sng" dirty="0">
                <a:solidFill>
                  <a:schemeClr val="bg1"/>
                </a:solidFill>
                <a:latin typeface="Algerian" pitchFamily="82" charset="77"/>
              </a:rPr>
              <a:t>Conclusion :</a:t>
            </a:r>
          </a:p>
          <a:p>
            <a:endParaRPr lang="fr-FR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✦ La connaissance de l’homme malade a longtemps été placée sous le dogme de la théorie humorale.</a:t>
            </a:r>
          </a:p>
          <a:p>
            <a:endParaRPr lang="fr-FR" sz="2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✦ Aux XVII° et XVIII° s. , la médecine connaît une véritable expansion grâce à l’esprit de recherche scientifique et la curiosité des médecins (« siècle des Lumières »).</a:t>
            </a:r>
          </a:p>
          <a:p>
            <a:endParaRPr lang="fr-FR" sz="2400" dirty="0">
              <a:solidFill>
                <a:schemeClr val="bg1"/>
              </a:solidFill>
              <a:latin typeface="Algerian" pitchFamily="82" charset="77"/>
            </a:endParaRPr>
          </a:p>
          <a:p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✦ Le XIX° s. est une période charnière : transition d’une médecine empirique à une médecine scientifique (méthode </a:t>
            </a:r>
            <a:r>
              <a:rPr lang="fr-FR" sz="2400" dirty="0" err="1">
                <a:solidFill>
                  <a:schemeClr val="bg1"/>
                </a:solidFill>
                <a:latin typeface="Algerian" pitchFamily="82" charset="77"/>
              </a:rPr>
              <a:t>Anatomo</a:t>
            </a:r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-clinique), ce qui a permis d’arriver à notre connaissance actuelle sur la prise en charge des patients.</a:t>
            </a:r>
          </a:p>
          <a:p>
            <a:endParaRPr lang="fr-FR" sz="2400" dirty="0">
              <a:solidFill>
                <a:schemeClr val="bg1"/>
              </a:solidFill>
              <a:latin typeface="Algerian" pitchFamily="82" charset="77"/>
            </a:endParaRPr>
          </a:p>
          <a:p>
            <a:pPr algn="ctr"/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« a la source de toute connaissance, il y a une idée, une pensée puis l’expérience vient confirmer l’idée» </a:t>
            </a:r>
            <a:r>
              <a:rPr lang="fr-FR" sz="2400" dirty="0" err="1">
                <a:solidFill>
                  <a:schemeClr val="bg1"/>
                </a:solidFill>
                <a:latin typeface="Algerian" pitchFamily="82" charset="77"/>
              </a:rPr>
              <a:t>claude</a:t>
            </a:r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 </a:t>
            </a:r>
            <a:r>
              <a:rPr lang="fr-FR" sz="2400" dirty="0" err="1">
                <a:solidFill>
                  <a:schemeClr val="bg1"/>
                </a:solidFill>
                <a:latin typeface="Algerian" pitchFamily="82" charset="77"/>
              </a:rPr>
              <a:t>bernard</a:t>
            </a:r>
            <a:endParaRPr lang="fr-FR" sz="2400" dirty="0">
              <a:solidFill>
                <a:schemeClr val="bg1"/>
              </a:solidFill>
              <a:latin typeface="Algerian" pitchFamily="82" charset="77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4DE4C82-55DB-2049-A058-84CAF4D24E05}"/>
              </a:ext>
            </a:extLst>
          </p:cNvPr>
          <p:cNvSpPr txBox="1"/>
          <p:nvPr/>
        </p:nvSpPr>
        <p:spPr>
          <a:xfrm>
            <a:off x="120316" y="6373669"/>
            <a:ext cx="11951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</p:spTree>
    <p:extLst>
      <p:ext uri="{BB962C8B-B14F-4D97-AF65-F5344CB8AC3E}">
        <p14:creationId xmlns:p14="http://schemas.microsoft.com/office/powerpoint/2010/main" val="2176617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FBADF56-1679-C34C-984A-8AB3D435968A}"/>
              </a:ext>
            </a:extLst>
          </p:cNvPr>
          <p:cNvSpPr txBox="1"/>
          <p:nvPr/>
        </p:nvSpPr>
        <p:spPr>
          <a:xfrm>
            <a:off x="2912533" y="524933"/>
            <a:ext cx="635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u="sng" dirty="0">
                <a:solidFill>
                  <a:schemeClr val="bg1"/>
                </a:solidFill>
                <a:latin typeface="Algerian" pitchFamily="82" charset="77"/>
              </a:rPr>
              <a:t>Les p’tits </a:t>
            </a:r>
            <a:r>
              <a:rPr lang="fr-FR" sz="5400" u="sng" dirty="0" err="1">
                <a:solidFill>
                  <a:schemeClr val="bg1"/>
                </a:solidFill>
                <a:latin typeface="Algerian" pitchFamily="82" charset="77"/>
              </a:rPr>
              <a:t>memes</a:t>
            </a:r>
            <a:r>
              <a:rPr lang="fr-FR" sz="5400" u="sng" dirty="0">
                <a:solidFill>
                  <a:schemeClr val="bg1"/>
                </a:solidFill>
                <a:latin typeface="Algerian" pitchFamily="82" charset="77"/>
              </a:rPr>
              <a:t> :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EC4B3D2-2BDA-6843-A9E0-D2D5FFAC5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0" y="2222499"/>
            <a:ext cx="2923117" cy="2894737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3CBAFE0-D3DD-E44B-B95A-093392C9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2607" y="2504018"/>
            <a:ext cx="2694255" cy="247775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E82B6A-2AEE-0549-AF09-D9A4C4F18F9D}"/>
              </a:ext>
            </a:extLst>
          </p:cNvPr>
          <p:cNvSpPr txBox="1"/>
          <p:nvPr/>
        </p:nvSpPr>
        <p:spPr>
          <a:xfrm>
            <a:off x="127000" y="6333067"/>
            <a:ext cx="1193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🐲🧞‍♂️🧞🧞‍♀️💫</a:t>
            </a:r>
          </a:p>
        </p:txBody>
      </p:sp>
    </p:spTree>
    <p:extLst>
      <p:ext uri="{BB962C8B-B14F-4D97-AF65-F5344CB8AC3E}">
        <p14:creationId xmlns:p14="http://schemas.microsoft.com/office/powerpoint/2010/main" val="2714088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C808EE5-55AF-6E4F-A646-6E264E2FDBD7}"/>
              </a:ext>
            </a:extLst>
          </p:cNvPr>
          <p:cNvSpPr txBox="1"/>
          <p:nvPr/>
        </p:nvSpPr>
        <p:spPr>
          <a:xfrm>
            <a:off x="3025345" y="481914"/>
            <a:ext cx="61413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solidFill>
                  <a:schemeClr val="bg1"/>
                </a:solidFill>
                <a:latin typeface="Algerian" pitchFamily="82" charset="77"/>
              </a:rPr>
              <a:t>Les </a:t>
            </a:r>
            <a:r>
              <a:rPr lang="fr-FR" sz="6000" u="sng" dirty="0" err="1">
                <a:solidFill>
                  <a:schemeClr val="bg1"/>
                </a:solidFill>
                <a:latin typeface="Algerian" pitchFamily="82" charset="77"/>
              </a:rPr>
              <a:t>ptits</a:t>
            </a:r>
            <a:r>
              <a:rPr lang="fr-FR" sz="6000" u="sng" dirty="0">
                <a:solidFill>
                  <a:schemeClr val="bg1"/>
                </a:solidFill>
                <a:latin typeface="Algerian" pitchFamily="82" charset="77"/>
              </a:rPr>
              <a:t> QCM :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FBBE2CE-E061-AE4E-8632-DAB23177E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933" y="1942108"/>
            <a:ext cx="9618133" cy="415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014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bébé, plusieurs&#10;&#10;Description générée automatiquement">
            <a:extLst>
              <a:ext uri="{FF2B5EF4-FFF2-40B4-BE49-F238E27FC236}">
                <a16:creationId xmlns:a16="http://schemas.microsoft.com/office/drawing/2014/main" id="{67604D92-7F31-144E-986E-A65952A48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5407" y="530073"/>
            <a:ext cx="3541183" cy="354118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4AA113-1D43-C04C-8E89-A3501A920E33}"/>
              </a:ext>
            </a:extLst>
          </p:cNvPr>
          <p:cNvSpPr txBox="1"/>
          <p:nvPr/>
        </p:nvSpPr>
        <p:spPr>
          <a:xfrm>
            <a:off x="270932" y="4758267"/>
            <a:ext cx="116501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voilà le dernier cours d’Histoire de cette TTR magique !</a:t>
            </a:r>
          </a:p>
          <a:p>
            <a:pPr algn="ctr"/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J’espère vous avoir donné un avant gout </a:t>
            </a:r>
          </a:p>
          <a:p>
            <a:pPr algn="ctr"/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assez agréable de l’Histoire …</a:t>
            </a:r>
          </a:p>
          <a:p>
            <a:pPr algn="ctr"/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Bisous chocolatés de vos fées d’ECUE 6 : </a:t>
            </a:r>
            <a:r>
              <a:rPr lang="fr-FR" sz="2400" dirty="0" err="1">
                <a:solidFill>
                  <a:schemeClr val="bg1"/>
                </a:solidFill>
                <a:latin typeface="Algerian" pitchFamily="82" charset="77"/>
              </a:rPr>
              <a:t>Paulinepome</a:t>
            </a:r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, </a:t>
            </a:r>
            <a:r>
              <a:rPr lang="fr-FR" sz="2400" dirty="0" err="1">
                <a:solidFill>
                  <a:schemeClr val="bg1"/>
                </a:solidFill>
                <a:latin typeface="Algerian" pitchFamily="82" charset="77"/>
              </a:rPr>
              <a:t>Piwi</a:t>
            </a:r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 et </a:t>
            </a:r>
            <a:r>
              <a:rPr lang="fr-FR" sz="2400" dirty="0" err="1">
                <a:solidFill>
                  <a:schemeClr val="bg1"/>
                </a:solidFill>
                <a:latin typeface="Algerian" pitchFamily="82" charset="77"/>
              </a:rPr>
              <a:t>CriKee</a:t>
            </a:r>
            <a:r>
              <a:rPr lang="fr-FR" sz="2400" dirty="0">
                <a:solidFill>
                  <a:schemeClr val="bg1"/>
                </a:solidFill>
                <a:latin typeface="Algerian" pitchFamily="82" charset="7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8035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1519</Words>
  <Application>Microsoft Macintosh PowerPoint</Application>
  <PresentationFormat>Grand écran</PresentationFormat>
  <Paragraphs>292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Algerian</vt:lpstr>
      <vt:lpstr>Arial</vt:lpstr>
      <vt:lpstr>Calibri</vt:lpstr>
      <vt:lpstr>Calibri Light</vt:lpstr>
      <vt:lpstr>Cambria Math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Lila Marty</dc:creator>
  <cp:lastModifiedBy>Lila Marty</cp:lastModifiedBy>
  <cp:revision>3</cp:revision>
  <dcterms:created xsi:type="dcterms:W3CDTF">2021-08-09T14:55:17Z</dcterms:created>
  <dcterms:modified xsi:type="dcterms:W3CDTF">2021-08-26T20:16:28Z</dcterms:modified>
</cp:coreProperties>
</file>