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4660"/>
  </p:normalViewPr>
  <p:slideViewPr>
    <p:cSldViewPr snapToGrid="0">
      <p:cViewPr varScale="1">
        <p:scale>
          <a:sx n="68" d="100"/>
          <a:sy n="68" d="100"/>
        </p:scale>
        <p:origin x="50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E36636D-D922-432D-A958-524484B5923D}" type="datetimeFigureOut">
              <a:rPr lang="en-US" dirty="0"/>
              <a:pPr/>
              <a:t>8/15/2020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DF28FB93-0A08-4E7D-8E63-9EFA29F1E093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2" r:id="rId10"/>
    <p:sldLayoutId id="2147483853" r:id="rId11"/>
    <p:sldLayoutId id="2147483854" r:id="rId12"/>
    <p:sldLayoutId id="2147483855" r:id="rId13"/>
    <p:sldLayoutId id="2147483858" r:id="rId14"/>
    <p:sldLayoutId id="2147483859" r:id="rId15"/>
    <p:sldLayoutId id="2147483850" r:id="rId16"/>
    <p:sldLayoutId id="214748385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A39DA-DBD2-4588-A8D6-8D126B070F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Régulation de l’expression des gènes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9EA6D59-2377-4703-80A4-3D66C3048B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Diapo 2020-2021</a:t>
            </a:r>
          </a:p>
        </p:txBody>
      </p:sp>
    </p:spTree>
    <p:extLst>
      <p:ext uri="{BB962C8B-B14F-4D97-AF65-F5344CB8AC3E}">
        <p14:creationId xmlns:p14="http://schemas.microsoft.com/office/powerpoint/2010/main" val="1777810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44F8F3-4FC9-40B2-A901-F43F532AD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B40DC0-404B-49B5-BCCD-B01ECB2BCF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Toutes les cellules ont le même patrimoine génétique mais elles n’expriment pas toutes la totalité des gènes..</a:t>
            </a:r>
          </a:p>
          <a:p>
            <a:r>
              <a:rPr lang="fr-FR" dirty="0"/>
              <a:t>Nécessité de régulation de l’expression et </a:t>
            </a:r>
            <a:r>
              <a:rPr lang="fr-FR" dirty="0">
                <a:solidFill>
                  <a:srgbClr val="FF0000"/>
                </a:solidFill>
              </a:rPr>
              <a:t>de gènes précoces </a:t>
            </a:r>
            <a:r>
              <a:rPr lang="fr-FR" dirty="0"/>
              <a:t>de la différenciation</a:t>
            </a:r>
          </a:p>
          <a:p>
            <a:r>
              <a:rPr lang="fr-FR" dirty="0"/>
              <a:t>Rôle dans le renouvellement cellulaire, l’homéostasie, l’adaptation aux changements.</a:t>
            </a:r>
          </a:p>
        </p:txBody>
      </p:sp>
    </p:spTree>
    <p:extLst>
      <p:ext uri="{BB962C8B-B14F-4D97-AF65-F5344CB8AC3E}">
        <p14:creationId xmlns:p14="http://schemas.microsoft.com/office/powerpoint/2010/main" val="3993188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38BF6E-8693-4C9E-A80C-4A119E293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Chez les procaryotes/Exemple de l’opéron lactose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EA358A8-B908-4142-A980-233B2850AC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La régulation est seulement </a:t>
            </a:r>
            <a:r>
              <a:rPr lang="fr-FR" dirty="0">
                <a:solidFill>
                  <a:srgbClr val="FF0000"/>
                </a:solidFill>
              </a:rPr>
              <a:t>transcriptionnelle.</a:t>
            </a:r>
          </a:p>
          <a:p>
            <a:r>
              <a:rPr lang="fr-FR" dirty="0">
                <a:solidFill>
                  <a:schemeClr val="tx1"/>
                </a:solidFill>
              </a:rPr>
              <a:t>Chez E Coli, le lactose est la source privilégiée de nutriments. En cas de pénurie-&gt; lactose.</a:t>
            </a:r>
          </a:p>
          <a:p>
            <a:r>
              <a:rPr lang="fr-FR" dirty="0">
                <a:solidFill>
                  <a:srgbClr val="FF0000"/>
                </a:solidFill>
              </a:rPr>
              <a:t>L’opéron lactose</a:t>
            </a:r>
            <a:r>
              <a:rPr lang="fr-FR" dirty="0">
                <a:solidFill>
                  <a:schemeClr val="tx1"/>
                </a:solidFill>
              </a:rPr>
              <a:t>=Les gènes du catabolisme du lactose.</a:t>
            </a:r>
          </a:p>
          <a:p>
            <a:r>
              <a:rPr lang="fr-FR" dirty="0">
                <a:solidFill>
                  <a:schemeClr val="tx1"/>
                </a:solidFill>
              </a:rPr>
              <a:t>L’opéron =</a:t>
            </a:r>
            <a:r>
              <a:rPr lang="fr-FR" dirty="0">
                <a:solidFill>
                  <a:srgbClr val="FF0000"/>
                </a:solidFill>
              </a:rPr>
              <a:t> promoteur </a:t>
            </a:r>
            <a:r>
              <a:rPr lang="fr-FR" dirty="0">
                <a:solidFill>
                  <a:schemeClr val="tx1"/>
                </a:solidFill>
              </a:rPr>
              <a:t>(fixation ARN polymérase) </a:t>
            </a:r>
            <a:r>
              <a:rPr lang="fr-FR" dirty="0">
                <a:solidFill>
                  <a:srgbClr val="FF0000"/>
                </a:solidFill>
              </a:rPr>
              <a:t>+ opérateur </a:t>
            </a:r>
            <a:r>
              <a:rPr lang="fr-FR" dirty="0">
                <a:solidFill>
                  <a:schemeClr val="tx1"/>
                </a:solidFill>
              </a:rPr>
              <a:t>(les gènes)</a:t>
            </a:r>
          </a:p>
          <a:p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894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644059-595B-4A2D-9266-C828A2311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L’opéron lactose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228468-299B-4D03-9A31-89BD50CAB1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2548" y="1580049"/>
            <a:ext cx="7175950" cy="2523411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32C2D66-0B89-4555-97DE-9037EF56818A}"/>
              </a:ext>
            </a:extLst>
          </p:cNvPr>
          <p:cNvSpPr txBox="1"/>
          <p:nvPr/>
        </p:nvSpPr>
        <p:spPr>
          <a:xfrm>
            <a:off x="7781026" y="1880558"/>
            <a:ext cx="42027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</a:t>
            </a:r>
            <a:r>
              <a:rPr lang="fr-FR" dirty="0">
                <a:solidFill>
                  <a:srgbClr val="FF0000"/>
                </a:solidFill>
              </a:rPr>
              <a:t>gène </a:t>
            </a:r>
            <a:r>
              <a:rPr lang="fr-FR" dirty="0" err="1">
                <a:solidFill>
                  <a:srgbClr val="FF0000"/>
                </a:solidFill>
              </a:rPr>
              <a:t>LacL</a:t>
            </a:r>
            <a:r>
              <a:rPr lang="fr-FR" dirty="0"/>
              <a:t>, </a:t>
            </a:r>
            <a:r>
              <a:rPr lang="fr-FR" dirty="0">
                <a:solidFill>
                  <a:srgbClr val="FF0000"/>
                </a:solidFill>
              </a:rPr>
              <a:t>à distance</a:t>
            </a:r>
            <a:r>
              <a:rPr lang="fr-FR" dirty="0"/>
              <a:t>, régule la </a:t>
            </a:r>
            <a:r>
              <a:rPr lang="fr-FR" dirty="0">
                <a:solidFill>
                  <a:srgbClr val="FF0000"/>
                </a:solidFill>
              </a:rPr>
              <a:t>transcription</a:t>
            </a:r>
            <a:r>
              <a:rPr lang="fr-FR" dirty="0"/>
              <a:t>.</a:t>
            </a:r>
          </a:p>
          <a:p>
            <a:endParaRPr lang="fr-FR" dirty="0">
              <a:solidFill>
                <a:srgbClr val="00B0F0"/>
              </a:solidFill>
            </a:endParaRPr>
          </a:p>
          <a:p>
            <a:r>
              <a:rPr lang="fr-FR" dirty="0" err="1">
                <a:solidFill>
                  <a:srgbClr val="00B0F0"/>
                </a:solidFill>
              </a:rPr>
              <a:t>LacL</a:t>
            </a:r>
            <a:r>
              <a:rPr lang="fr-FR" dirty="0"/>
              <a:t> </a:t>
            </a:r>
            <a:r>
              <a:rPr lang="fr-FR" dirty="0">
                <a:solidFill>
                  <a:srgbClr val="00B0F0"/>
                </a:solidFill>
              </a:rPr>
              <a:t>inhibe</a:t>
            </a:r>
            <a:r>
              <a:rPr lang="fr-FR" dirty="0"/>
              <a:t> l’opéron en se fixant sur les gènes/</a:t>
            </a:r>
            <a:r>
              <a:rPr lang="fr-FR" dirty="0">
                <a:solidFill>
                  <a:srgbClr val="FF0000"/>
                </a:solidFill>
              </a:rPr>
              <a:t>l’opérateur.</a:t>
            </a:r>
          </a:p>
          <a:p>
            <a:endParaRPr lang="fr-FR" dirty="0">
              <a:solidFill>
                <a:srgbClr val="FF0000"/>
              </a:solidFill>
            </a:endParaRPr>
          </a:p>
          <a:p>
            <a:r>
              <a:rPr lang="fr-FR" dirty="0" err="1">
                <a:solidFill>
                  <a:srgbClr val="FF0000"/>
                </a:solidFill>
              </a:rPr>
              <a:t>LacL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est inhibé par le </a:t>
            </a:r>
            <a:r>
              <a:rPr lang="fr-FR" dirty="0">
                <a:solidFill>
                  <a:srgbClr val="FF0000"/>
                </a:solidFill>
              </a:rPr>
              <a:t>lactose </a:t>
            </a:r>
            <a:r>
              <a:rPr lang="fr-FR" dirty="0"/>
              <a:t>-&gt; ils se fixent ensemble et libèrent l’opérateur.</a:t>
            </a:r>
          </a:p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3A42C16-A574-4CDB-B121-6FCA336C648D}"/>
              </a:ext>
            </a:extLst>
          </p:cNvPr>
          <p:cNvSpPr txBox="1"/>
          <p:nvPr/>
        </p:nvSpPr>
        <p:spPr>
          <a:xfrm>
            <a:off x="432548" y="4675517"/>
            <a:ext cx="85216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Pour déclencher la transcription il faut une absence de </a:t>
            </a:r>
            <a:r>
              <a:rPr lang="fr-FR" dirty="0" err="1"/>
              <a:t>LacL</a:t>
            </a:r>
            <a:r>
              <a:rPr lang="fr-FR" dirty="0"/>
              <a:t> (=présence de Lactose) + protéine </a:t>
            </a:r>
            <a:r>
              <a:rPr lang="fr-FR" dirty="0">
                <a:solidFill>
                  <a:srgbClr val="FF0000"/>
                </a:solidFill>
              </a:rPr>
              <a:t>CAP </a:t>
            </a:r>
            <a:r>
              <a:rPr lang="fr-FR" dirty="0"/>
              <a:t>(permet à l’ARN polymérase d’être plus stable car tata box imparfaite)</a:t>
            </a:r>
          </a:p>
          <a:p>
            <a:endParaRPr lang="fr-FR" dirty="0"/>
          </a:p>
          <a:p>
            <a:r>
              <a:rPr lang="fr-FR" dirty="0"/>
              <a:t>CAP est produite par si </a:t>
            </a:r>
            <a:r>
              <a:rPr lang="fr-FR" dirty="0" err="1">
                <a:solidFill>
                  <a:srgbClr val="FF0000"/>
                </a:solidFill>
              </a:rPr>
              <a:t>AMPc</a:t>
            </a:r>
            <a:r>
              <a:rPr lang="fr-FR" dirty="0"/>
              <a:t> (= pas de glucose )</a:t>
            </a:r>
          </a:p>
          <a:p>
            <a:endParaRPr lang="fr-FR" dirty="0"/>
          </a:p>
          <a:p>
            <a:r>
              <a:rPr lang="fr-FR" dirty="0"/>
              <a:t>-&gt; d’où glucose privilégié!</a:t>
            </a:r>
          </a:p>
        </p:txBody>
      </p:sp>
    </p:spTree>
    <p:extLst>
      <p:ext uri="{BB962C8B-B14F-4D97-AF65-F5344CB8AC3E}">
        <p14:creationId xmlns:p14="http://schemas.microsoft.com/office/powerpoint/2010/main" val="1456429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FF570F-70E0-4A3A-A162-75521C344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Chez les Eucaryotes, généralisation: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73E687-98CB-4FC9-9441-60F5D8D18A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Mécanismes </a:t>
            </a:r>
            <a:r>
              <a:rPr lang="fr-FR" dirty="0">
                <a:solidFill>
                  <a:srgbClr val="FF0000"/>
                </a:solidFill>
              </a:rPr>
              <a:t>à distance, allostérie</a:t>
            </a:r>
            <a:r>
              <a:rPr lang="fr-FR" dirty="0"/>
              <a:t>.</a:t>
            </a:r>
          </a:p>
          <a:p>
            <a:r>
              <a:rPr lang="fr-FR" dirty="0"/>
              <a:t>À plusieurs niveaux pas que la transcription.</a:t>
            </a:r>
          </a:p>
          <a:p>
            <a:r>
              <a:rPr lang="fr-FR" dirty="0"/>
              <a:t>Via l</a:t>
            </a:r>
            <a:r>
              <a:rPr lang="fr-FR" dirty="0">
                <a:solidFill>
                  <a:srgbClr val="FF0000"/>
                </a:solidFill>
              </a:rPr>
              <a:t>’</a:t>
            </a:r>
            <a:r>
              <a:rPr lang="fr-FR" dirty="0" err="1">
                <a:solidFill>
                  <a:srgbClr val="FF0000"/>
                </a:solidFill>
              </a:rPr>
              <a:t>épigénitique</a:t>
            </a:r>
            <a:r>
              <a:rPr lang="fr-FR" dirty="0"/>
              <a:t> (queues N-</a:t>
            </a:r>
            <a:r>
              <a:rPr lang="fr-FR" dirty="0" err="1"/>
              <a:t>term</a:t>
            </a:r>
            <a:r>
              <a:rPr lang="fr-FR" dirty="0"/>
              <a:t> des histones)-&gt; modifications post traductionnelles réversibles. </a:t>
            </a:r>
          </a:p>
          <a:p>
            <a:r>
              <a:rPr lang="fr-FR" dirty="0">
                <a:solidFill>
                  <a:srgbClr val="FF0000"/>
                </a:solidFill>
              </a:rPr>
              <a:t>Hétérochromatine et Euchromatine</a:t>
            </a:r>
          </a:p>
          <a:p>
            <a:r>
              <a:rPr lang="fr-FR" dirty="0"/>
              <a:t>La </a:t>
            </a:r>
            <a:r>
              <a:rPr lang="fr-FR" dirty="0">
                <a:solidFill>
                  <a:srgbClr val="FF0000"/>
                </a:solidFill>
              </a:rPr>
              <a:t>méthylation</a:t>
            </a:r>
            <a:r>
              <a:rPr lang="fr-FR" dirty="0"/>
              <a:t>  enferme le promoteur. </a:t>
            </a:r>
          </a:p>
          <a:p>
            <a:r>
              <a:rPr lang="fr-FR" dirty="0"/>
              <a:t>Méthylation de novo ou de reproduction.</a:t>
            </a:r>
          </a:p>
          <a:p>
            <a:r>
              <a:rPr lang="fr-FR" dirty="0"/>
              <a:t>Facteurs de transcription des enzymes </a:t>
            </a:r>
            <a:r>
              <a:rPr lang="fr-FR" dirty="0" err="1"/>
              <a:t>DNMTs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0221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FDCAF6-FAFC-43EA-8A7D-92ADD9DA4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Micros ARNs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AF8C94-BE62-461F-ABD6-33E301DF58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935" y="1742536"/>
            <a:ext cx="7011052" cy="2425445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DF003D-AB79-4CB1-9AE3-4D5DC12348A1}"/>
              </a:ext>
            </a:extLst>
          </p:cNvPr>
          <p:cNvSpPr txBox="1"/>
          <p:nvPr/>
        </p:nvSpPr>
        <p:spPr>
          <a:xfrm>
            <a:off x="7556740" y="2001328"/>
            <a:ext cx="41406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Inhibent </a:t>
            </a:r>
            <a:r>
              <a:rPr lang="fr-FR" dirty="0"/>
              <a:t>le gène++</a:t>
            </a:r>
          </a:p>
          <a:p>
            <a:r>
              <a:rPr lang="fr-FR" dirty="0">
                <a:solidFill>
                  <a:srgbClr val="FF0000"/>
                </a:solidFill>
              </a:rPr>
              <a:t>Complémentarité</a:t>
            </a:r>
            <a:r>
              <a:rPr lang="fr-FR" dirty="0"/>
              <a:t> avec l’ARN</a:t>
            </a:r>
          </a:p>
          <a:p>
            <a:r>
              <a:rPr lang="fr-FR" dirty="0"/>
              <a:t>Transporté par </a:t>
            </a:r>
            <a:r>
              <a:rPr lang="fr-FR" dirty="0">
                <a:solidFill>
                  <a:srgbClr val="FF0000"/>
                </a:solidFill>
              </a:rPr>
              <a:t>RISC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244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6DAA4-2F4F-471A-81D0-6A549CAFB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838182-F713-4EC0-9D9C-822CFBC007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1) A propos de la régulation de l’expression des gènes,</a:t>
            </a:r>
          </a:p>
          <a:p>
            <a:r>
              <a:rPr lang="fr-FR" dirty="0"/>
              <a:t>A) On retrouve une importante régulation traductionnelle chez les procaryotes.</a:t>
            </a:r>
          </a:p>
          <a:p>
            <a:r>
              <a:rPr lang="fr-FR" dirty="0"/>
              <a:t>B) L’opéron lactose est inhibé par </a:t>
            </a:r>
            <a:r>
              <a:rPr lang="fr-FR" dirty="0" err="1"/>
              <a:t>LacL</a:t>
            </a:r>
            <a:endParaRPr lang="fr-FR" dirty="0"/>
          </a:p>
          <a:p>
            <a:r>
              <a:rPr lang="fr-FR" dirty="0"/>
              <a:t>C) L’opéron lactose est activé par CAP</a:t>
            </a:r>
          </a:p>
          <a:p>
            <a:r>
              <a:rPr lang="fr-FR" dirty="0"/>
              <a:t>D) </a:t>
            </a:r>
            <a:r>
              <a:rPr lang="fr-FR" dirty="0" err="1"/>
              <a:t>AMPc</a:t>
            </a:r>
            <a:r>
              <a:rPr lang="fr-FR" dirty="0"/>
              <a:t> est produite en présence de glucose</a:t>
            </a:r>
          </a:p>
        </p:txBody>
      </p:sp>
    </p:spTree>
    <p:extLst>
      <p:ext uri="{BB962C8B-B14F-4D97-AF65-F5344CB8AC3E}">
        <p14:creationId xmlns:p14="http://schemas.microsoft.com/office/powerpoint/2010/main" val="1512147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58BD97-91AE-4B3A-96BA-88E0BBE36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1 correction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B8AEE26-5186-4C7A-9DBF-8158BF19D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1) A propos de la régulation de l’expression des gènes,</a:t>
            </a:r>
          </a:p>
          <a:p>
            <a:r>
              <a:rPr lang="fr-FR" dirty="0"/>
              <a:t>A) On retrouve une importante régulation traductionnelle chez les procaryotes. </a:t>
            </a:r>
            <a:r>
              <a:rPr lang="fr-FR" dirty="0">
                <a:solidFill>
                  <a:srgbClr val="FF0000"/>
                </a:solidFill>
              </a:rPr>
              <a:t>Faux , transcriptionnelle. La régulation traductionnelle est présente chez les eucaryotes seulement.</a:t>
            </a:r>
          </a:p>
          <a:p>
            <a:r>
              <a:rPr lang="fr-FR" dirty="0"/>
              <a:t>B) L’opéron lactose est inhibé par </a:t>
            </a:r>
            <a:r>
              <a:rPr lang="fr-FR" dirty="0" err="1"/>
              <a:t>LacL</a:t>
            </a:r>
            <a:r>
              <a:rPr lang="fr-FR" dirty="0"/>
              <a:t>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C) L’opéron lactose est activé par CAP.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D) </a:t>
            </a:r>
            <a:r>
              <a:rPr lang="fr-FR" dirty="0" err="1"/>
              <a:t>AMPc</a:t>
            </a:r>
            <a:r>
              <a:rPr lang="fr-FR" dirty="0"/>
              <a:t> est produite en présence de glucose. </a:t>
            </a:r>
            <a:r>
              <a:rPr lang="fr-FR" dirty="0">
                <a:solidFill>
                  <a:srgbClr val="FF0000"/>
                </a:solidFill>
              </a:rPr>
              <a:t>Faux, en absence de glucose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54899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4903B9-F26E-4D00-A8E4-DD7F2E446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93F601-DDBA-4E49-B6A4-467C7C8881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2) A propose de la régulation de l’expression des gènes.</a:t>
            </a:r>
          </a:p>
          <a:p>
            <a:r>
              <a:rPr lang="fr-FR" dirty="0"/>
              <a:t>A) Réguler l’expression du génome permet d’obtenir des types cellulaires spécialisés.</a:t>
            </a:r>
          </a:p>
          <a:p>
            <a:r>
              <a:rPr lang="fr-FR" dirty="0"/>
              <a:t>B) Les micros-ARNs agissent sur l’ARNm par complémentarité.</a:t>
            </a:r>
          </a:p>
          <a:p>
            <a:r>
              <a:rPr lang="fr-FR" dirty="0"/>
              <a:t>C) La méthylation d’une portion d’ADN entraîne sa </a:t>
            </a:r>
            <a:r>
              <a:rPr lang="fr-FR" dirty="0" err="1"/>
              <a:t>sur-expression</a:t>
            </a:r>
            <a:r>
              <a:rPr lang="fr-FR" dirty="0"/>
              <a:t>.</a:t>
            </a:r>
          </a:p>
          <a:p>
            <a:r>
              <a:rPr lang="fr-FR" dirty="0"/>
              <a:t>D) L’ADN est enroulé autour des histones permettant le passage réciproque de l’euchromatine à l’hétérochromatine.</a:t>
            </a:r>
          </a:p>
        </p:txBody>
      </p:sp>
    </p:spTree>
    <p:extLst>
      <p:ext uri="{BB962C8B-B14F-4D97-AF65-F5344CB8AC3E}">
        <p14:creationId xmlns:p14="http://schemas.microsoft.com/office/powerpoint/2010/main" val="1299881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5DB21-0241-4317-A673-9763A9CFC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2 correction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909DC9-3E0E-4158-BAB4-B9F9E1E86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2) A propose de la régulation de l’expression des gènes.</a:t>
            </a:r>
          </a:p>
          <a:p>
            <a:r>
              <a:rPr lang="fr-FR" dirty="0"/>
              <a:t>A) Réguler l’expression du génome permet d’obtenir des types cellulaires spécialisés.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B) Les micros-ARNs agissent sur l’ARNm par complémentarité.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r>
              <a:rPr lang="fr-FR" dirty="0"/>
              <a:t>C) La méthylation d’une portion d’ADN entraîne sa </a:t>
            </a:r>
            <a:r>
              <a:rPr lang="fr-FR" dirty="0" err="1"/>
              <a:t>sur-expression</a:t>
            </a:r>
            <a:r>
              <a:rPr lang="fr-FR" dirty="0"/>
              <a:t>. </a:t>
            </a:r>
            <a:r>
              <a:rPr lang="fr-FR" dirty="0">
                <a:solidFill>
                  <a:srgbClr val="FF0000"/>
                </a:solidFill>
              </a:rPr>
              <a:t>Faux, sa sous expression, à l’inverse de l’acétylation.</a:t>
            </a:r>
          </a:p>
          <a:p>
            <a:r>
              <a:rPr lang="fr-FR" dirty="0"/>
              <a:t>D) L’ADN est enroulé autour des histones permettant le passage réciproque de l’euchromatine à l’hétérochromatine. </a:t>
            </a:r>
            <a:r>
              <a:rPr lang="fr-FR" dirty="0">
                <a:solidFill>
                  <a:srgbClr val="92D050"/>
                </a:solidFill>
              </a:rPr>
              <a:t>Vrai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91134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3EC26C"/>
      </a:accent1>
      <a:accent2>
        <a:srgbClr val="B3D463"/>
      </a:accent2>
      <a:accent3>
        <a:srgbClr val="3BBC9D"/>
      </a:accent3>
      <a:accent4>
        <a:srgbClr val="97AF75"/>
      </a:accent4>
      <a:accent5>
        <a:srgbClr val="6BA841"/>
      </a:accent5>
      <a:accent6>
        <a:srgbClr val="79AE90"/>
      </a:accent6>
      <a:hlink>
        <a:srgbClr val="85E4A6"/>
      </a:hlink>
      <a:folHlink>
        <a:srgbClr val="BDF3D0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43372978-11FE-4814-AC26-BC300187D8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TM04033929[[fn=Ardoise]]</Template>
  <TotalTime>0</TotalTime>
  <Words>536</Words>
  <Application>Microsoft Office PowerPoint</Application>
  <PresentationFormat>Grand écran</PresentationFormat>
  <Paragraphs>58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3" baseType="lpstr">
      <vt:lpstr>Calisto MT</vt:lpstr>
      <vt:lpstr>Wingdings 2</vt:lpstr>
      <vt:lpstr>Ardoise</vt:lpstr>
      <vt:lpstr>Régulation de l’expression des gènes</vt:lpstr>
      <vt:lpstr>Introduction</vt:lpstr>
      <vt:lpstr>Chez les procaryotes/Exemple de l’opéron lactose</vt:lpstr>
      <vt:lpstr>L’opéron lactose</vt:lpstr>
      <vt:lpstr>Chez les Eucaryotes, généralisation:</vt:lpstr>
      <vt:lpstr>Les Micros ARNs</vt:lpstr>
      <vt:lpstr>QCM 1</vt:lpstr>
      <vt:lpstr>QCM 1 correction</vt:lpstr>
      <vt:lpstr>QCM 2</vt:lpstr>
      <vt:lpstr>QCM 2 correction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Régulation de l’expression des gènes</dc:title>
  <dc:creator>Audrey</dc:creator>
  <cp:lastModifiedBy>Audrey Bloise</cp:lastModifiedBy>
  <cp:revision>8</cp:revision>
  <dcterms:created xsi:type="dcterms:W3CDTF">2020-08-14T16:36:36Z</dcterms:created>
  <dcterms:modified xsi:type="dcterms:W3CDTF">2020-08-15T07:57:37Z</dcterms:modified>
</cp:coreProperties>
</file>