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70" r:id="rId10"/>
    <p:sldId id="271" r:id="rId11"/>
    <p:sldId id="272" r:id="rId12"/>
    <p:sldId id="269" r:id="rId13"/>
    <p:sldId id="263" r:id="rId14"/>
    <p:sldId id="264" r:id="rId15"/>
    <p:sldId id="265" r:id="rId16"/>
    <p:sldId id="266" r:id="rId17"/>
    <p:sldId id="267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0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1" r:id="rId46"/>
    <p:sldId id="300" r:id="rId47"/>
    <p:sldId id="302" r:id="rId4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Style foncé 2 - Accentuation 5/Accentuation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90" autoAdjust="0"/>
    <p:restoredTop sz="94746" autoAdjust="0"/>
  </p:normalViewPr>
  <p:slideViewPr>
    <p:cSldViewPr snapToGrid="0" snapToObjects="1">
      <p:cViewPr varScale="1">
        <p:scale>
          <a:sx n="102" d="100"/>
          <a:sy n="102" d="100"/>
        </p:scale>
        <p:origin x="-1840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2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presProps" Target="presProps.xml"/><Relationship Id="rId51" Type="http://schemas.openxmlformats.org/officeDocument/2006/relationships/viewProps" Target="viewProps.xml"/><Relationship Id="rId52" Type="http://schemas.openxmlformats.org/officeDocument/2006/relationships/theme" Target="theme/theme1.xml"/><Relationship Id="rId53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432C8-69A7-458B-9684-2BFA64B31948}" type="datetime2">
              <a:rPr lang="en-US" smtClean="0"/>
              <a:t>jeudi 11 août 16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888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6A3A3-94A6-4E5B-AF39-173ACA3E61CC}" type="datetime2">
              <a:rPr lang="en-US" smtClean="0"/>
              <a:t>jeudi 11 août 16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075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3D019-A32C-4EAD-B8E6-DBDA699692FD}" type="datetime2">
              <a:rPr lang="en-US" smtClean="0"/>
              <a:t>jeudi 11 août 16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551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A98F-560C-4997-81C4-81D4D9187EAB}" type="datetime2">
              <a:rPr lang="en-US" smtClean="0"/>
              <a:t>jeudi 11 août 16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799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72B2-CA5C-437D-87D0-8081271A9E4B}" type="datetime2">
              <a:rPr lang="en-US" smtClean="0"/>
              <a:t>jeudi 11 août 16</a:t>
            </a:fld>
            <a:endParaRPr lang="en-U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061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4847-11EF-4466-A8AD-85CDB7B49118}" type="datetime2">
              <a:rPr lang="en-US" smtClean="0"/>
              <a:t>jeudi 11 août 16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704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8457A-3AB9-4880-8A0C-9F8524491207}" type="datetime2">
              <a:rPr lang="en-US" smtClean="0"/>
              <a:t>jeudi 11 août 16</a:t>
            </a:fld>
            <a:endParaRPr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675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76D3-5B7F-4300-ABED-C91F1B2AE209}" type="datetime2">
              <a:rPr lang="en-US" smtClean="0"/>
              <a:t>jeudi 11 août 16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855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E59-17DD-41CE-97CA-624A472382D4}" type="datetime2">
              <a:rPr lang="en-US" smtClean="0"/>
              <a:t>jeudi 11 août 16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61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57FC-95B6-4D89-AFDA-ABA33EE921E5}" type="datetime2">
              <a:rPr lang="en-US" smtClean="0"/>
              <a:t>jeudi 11 août 16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040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549AC-EB31-477F-92A9-B1988E232878}" type="datetime2">
              <a:rPr lang="en-US" smtClean="0"/>
              <a:t>jeudi 11 août 16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643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CB818-7379-467D-8E76-EF9D9074A26C}" type="datetime2">
              <a:rPr lang="en-US" smtClean="0"/>
              <a:t>jeudi 11 août 16</a:t>
            </a:fld>
            <a:endParaRPr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endParaRPr lang="en-US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421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6" r:id="rId1"/>
    <p:sldLayoutId id="2147484237" r:id="rId2"/>
    <p:sldLayoutId id="2147484238" r:id="rId3"/>
    <p:sldLayoutId id="2147484239" r:id="rId4"/>
    <p:sldLayoutId id="2147484240" r:id="rId5"/>
    <p:sldLayoutId id="2147484241" r:id="rId6"/>
    <p:sldLayoutId id="2147484242" r:id="rId7"/>
    <p:sldLayoutId id="2147484243" r:id="rId8"/>
    <p:sldLayoutId id="2147484244" r:id="rId9"/>
    <p:sldLayoutId id="2147484245" r:id="rId10"/>
    <p:sldLayoutId id="2147484246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FR" sz="5400" dirty="0" smtClean="0"/>
              <a:t>Radioactivité</a:t>
            </a:r>
            <a:endParaRPr lang="fr-FR" sz="5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4000" u="sng" dirty="0" smtClean="0">
                <a:solidFill>
                  <a:schemeClr val="tx1"/>
                </a:solidFill>
              </a:rPr>
              <a:t>Le noyau</a:t>
            </a:r>
            <a:endParaRPr lang="fr-FR" sz="4000" u="sng" dirty="0">
              <a:solidFill>
                <a:schemeClr val="tx1"/>
              </a:solidFill>
            </a:endParaRPr>
          </a:p>
        </p:txBody>
      </p:sp>
      <p:pic>
        <p:nvPicPr>
          <p:cNvPr id="4" name="Image 3" descr="Logo Tutora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210" y="0"/>
            <a:ext cx="2516870" cy="2516870"/>
          </a:xfrm>
          <a:prstGeom prst="rect">
            <a:avLst/>
          </a:prstGeom>
        </p:spPr>
      </p:pic>
      <p:pic>
        <p:nvPicPr>
          <p:cNvPr id="5" name="Image 4" descr="img_2-symbole_radioactif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55" y="4396737"/>
            <a:ext cx="2321042" cy="222778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32255" y="4396737"/>
            <a:ext cx="2321042" cy="2227786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361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noyau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98473" y="1334079"/>
            <a:ext cx="6236847" cy="52465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 smtClean="0"/>
              <a:t>1) Classification des nuclides</a:t>
            </a:r>
          </a:p>
          <a:p>
            <a:pPr marL="0" indent="0">
              <a:buNone/>
            </a:pPr>
            <a:r>
              <a:rPr lang="fr-FR" dirty="0" smtClean="0"/>
              <a:t>2) Composition des nuclides</a:t>
            </a:r>
          </a:p>
          <a:p>
            <a:pPr marL="0" indent="0">
              <a:buNone/>
            </a:pPr>
            <a:r>
              <a:rPr lang="fr-FR" dirty="0"/>
              <a:t>3</a:t>
            </a:r>
            <a:r>
              <a:rPr lang="fr-FR" dirty="0" smtClean="0"/>
              <a:t>) Énergie de liaison et défaut de masse</a:t>
            </a:r>
          </a:p>
          <a:p>
            <a:pPr marL="0" indent="0">
              <a:buNone/>
            </a:pPr>
            <a:r>
              <a:rPr lang="fr-FR" dirty="0"/>
              <a:t>4</a:t>
            </a:r>
            <a:r>
              <a:rPr lang="fr-FR" dirty="0" smtClean="0"/>
              <a:t>) Facteurs de stabilité nucléaire</a:t>
            </a:r>
          </a:p>
          <a:p>
            <a:pPr marL="0" indent="0">
              <a:buNone/>
            </a:pPr>
            <a:r>
              <a:rPr lang="fr-FR" dirty="0"/>
              <a:t>5</a:t>
            </a:r>
            <a:r>
              <a:rPr lang="fr-FR" dirty="0" smtClean="0"/>
              <a:t>) Forces nucléaires</a:t>
            </a:r>
          </a:p>
          <a:p>
            <a:pPr marL="0" indent="0">
              <a:buNone/>
            </a:pPr>
            <a:r>
              <a:rPr lang="fr-FR" dirty="0"/>
              <a:t>6</a:t>
            </a:r>
            <a:r>
              <a:rPr lang="fr-FR" dirty="0" smtClean="0"/>
              <a:t>) Modèles nucléaires</a:t>
            </a:r>
          </a:p>
          <a:p>
            <a:pPr marL="0" indent="0">
              <a:buNone/>
            </a:pPr>
            <a:r>
              <a:rPr lang="fr-FR" dirty="0"/>
              <a:t>7</a:t>
            </a:r>
            <a:r>
              <a:rPr lang="fr-FR" dirty="0" smtClean="0"/>
              <a:t>) Fission et fusion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372936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INTRODUCTION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Modèle de l’atome selon Rutherford : 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-Le noyau : au centre, très dense, chargé +</a:t>
            </a:r>
          </a:p>
          <a:p>
            <a:pPr marL="0" indent="0">
              <a:buNone/>
            </a:pPr>
            <a:r>
              <a:rPr lang="fr-FR" dirty="0" smtClean="0"/>
              <a:t>-Les électrons : en périphérie, chargés –</a:t>
            </a:r>
          </a:p>
        </p:txBody>
      </p:sp>
      <p:pic>
        <p:nvPicPr>
          <p:cNvPr id="4" name="Image 3" descr="atom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234" y="3980594"/>
            <a:ext cx="3251200" cy="25019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294234" y="3980594"/>
            <a:ext cx="3251200" cy="2501900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8776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FR" dirty="0"/>
          </a:p>
          <a:p>
            <a:r>
              <a:rPr lang="fr-FR" dirty="0"/>
              <a:t>2 types de rayonnements </a:t>
            </a:r>
            <a:r>
              <a:rPr lang="fr-FR" dirty="0" smtClean="0"/>
              <a:t>:</a:t>
            </a:r>
          </a:p>
          <a:p>
            <a:endParaRPr lang="fr-FR" dirty="0"/>
          </a:p>
          <a:p>
            <a:pPr marL="0" indent="0">
              <a:buNone/>
            </a:pPr>
            <a:r>
              <a:rPr lang="fr-FR" dirty="0"/>
              <a:t>-Les rayons X : interactions </a:t>
            </a:r>
            <a:r>
              <a:rPr lang="fr-FR" b="1" dirty="0" smtClean="0"/>
              <a:t>électrons</a:t>
            </a:r>
            <a:r>
              <a:rPr lang="fr-FR" dirty="0" smtClean="0"/>
              <a:t>/matière</a:t>
            </a:r>
          </a:p>
          <a:p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-La radioactivité : modifications au sein du </a:t>
            </a:r>
            <a:r>
              <a:rPr lang="fr-FR" b="1" dirty="0" smtClean="0"/>
              <a:t>noyau</a:t>
            </a:r>
            <a:endParaRPr lang="fr-FR" b="1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292728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1) Classification des nuclides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fr-FR" dirty="0" smtClean="0"/>
              <a:t>Nomenclature :</a:t>
            </a:r>
          </a:p>
          <a:p>
            <a:endParaRPr lang="fr-FR" dirty="0"/>
          </a:p>
          <a:p>
            <a:pPr marL="0" indent="0">
              <a:buNone/>
            </a:pPr>
            <a:r>
              <a:rPr lang="fr-FR" dirty="0" smtClean="0"/>
              <a:t>                              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A = Nombre de masse = nombre de nucléons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Z = Numéro atomique = nombre de protons = nombre de charges = nombre d’électrons</a:t>
            </a:r>
          </a:p>
          <a:p>
            <a:pPr marL="0" indent="0">
              <a:buNone/>
            </a:pPr>
            <a:r>
              <a:rPr lang="fr-FR" dirty="0" smtClean="0"/>
              <a:t>N = A – Z = nombre de neutrons</a:t>
            </a:r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                        </a:t>
            </a:r>
          </a:p>
          <a:p>
            <a:endParaRPr lang="fr-FR" dirty="0"/>
          </a:p>
        </p:txBody>
      </p:sp>
      <p:pic>
        <p:nvPicPr>
          <p:cNvPr id="4" name="Image 3" descr="chimie_2-regle-duet-octet_0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791" y="1920892"/>
            <a:ext cx="1890566" cy="252075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576792" y="1945797"/>
            <a:ext cx="1890566" cy="2495850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116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Classification de </a:t>
            </a:r>
            <a:r>
              <a:rPr lang="fr-FR" dirty="0" err="1" smtClean="0"/>
              <a:t>Mendeleïv</a:t>
            </a:r>
            <a:endParaRPr lang="fr-FR" dirty="0"/>
          </a:p>
          <a:p>
            <a:endParaRPr lang="fr-FR" dirty="0"/>
          </a:p>
        </p:txBody>
      </p:sp>
      <p:pic>
        <p:nvPicPr>
          <p:cNvPr id="4" name="Image 3" descr="mendeleiv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677" y="2278957"/>
            <a:ext cx="7622124" cy="333297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698119" y="5479016"/>
            <a:ext cx="5772935" cy="584776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fr-FR" sz="3200" dirty="0" smtClean="0"/>
              <a:t>Grâce au numéro atomique : Z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18354006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891324"/>
            <a:ext cx="8229600" cy="4876800"/>
          </a:xfrm>
        </p:spPr>
        <p:txBody>
          <a:bodyPr/>
          <a:lstStyle/>
          <a:p>
            <a:r>
              <a:rPr lang="fr-FR" dirty="0" smtClean="0"/>
              <a:t>Table des nuclides : « classification physique »</a:t>
            </a:r>
          </a:p>
          <a:p>
            <a:endParaRPr lang="fr-FR" dirty="0"/>
          </a:p>
        </p:txBody>
      </p:sp>
      <p:pic>
        <p:nvPicPr>
          <p:cNvPr id="4" name="Image 3" descr="table nuclide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14"/>
          <a:stretch/>
        </p:blipFill>
        <p:spPr>
          <a:xfrm>
            <a:off x="556493" y="1524000"/>
            <a:ext cx="7546107" cy="433179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680252" y="6232196"/>
            <a:ext cx="313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8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556492" y="1524000"/>
            <a:ext cx="7546107" cy="4331794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94674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iso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5" b="1865"/>
          <a:stretch>
            <a:fillRect/>
          </a:stretch>
        </p:blipFill>
        <p:spPr>
          <a:xfrm>
            <a:off x="290421" y="1882408"/>
            <a:ext cx="8229600" cy="4525963"/>
          </a:xfrm>
        </p:spPr>
      </p:pic>
      <p:sp>
        <p:nvSpPr>
          <p:cNvPr id="3" name="Rectangle 2"/>
          <p:cNvSpPr/>
          <p:nvPr/>
        </p:nvSpPr>
        <p:spPr>
          <a:xfrm>
            <a:off x="290421" y="274638"/>
            <a:ext cx="3930380" cy="2244844"/>
          </a:xfrm>
          <a:prstGeom prst="rect">
            <a:avLst/>
          </a:prstGeom>
          <a:solidFill>
            <a:schemeClr val="accent1"/>
          </a:solidFill>
          <a:ln w="57150" cmpd="sng"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chemeClr val="bg1"/>
                </a:solidFill>
              </a:rPr>
              <a:t>Moyen </a:t>
            </a:r>
            <a:r>
              <a:rPr lang="fr-FR" sz="2400" dirty="0" err="1">
                <a:solidFill>
                  <a:schemeClr val="bg1"/>
                </a:solidFill>
              </a:rPr>
              <a:t>mnémo</a:t>
            </a:r>
            <a:r>
              <a:rPr lang="fr-FR" sz="2400" dirty="0">
                <a:solidFill>
                  <a:schemeClr val="bg1"/>
                </a:solidFill>
              </a:rPr>
              <a:t> :</a:t>
            </a:r>
          </a:p>
          <a:p>
            <a:pPr algn="ctr"/>
            <a:r>
              <a:rPr lang="fr-FR" sz="2400" dirty="0" err="1">
                <a:solidFill>
                  <a:schemeClr val="bg1"/>
                </a:solidFill>
              </a:rPr>
              <a:t>Isoto</a:t>
            </a:r>
            <a:r>
              <a:rPr lang="fr-FR" sz="2400" b="1" dirty="0" err="1">
                <a:solidFill>
                  <a:schemeClr val="bg1"/>
                </a:solidFill>
              </a:rPr>
              <a:t>P</a:t>
            </a:r>
            <a:r>
              <a:rPr lang="fr-FR" sz="2400" dirty="0" err="1">
                <a:solidFill>
                  <a:schemeClr val="bg1"/>
                </a:solidFill>
              </a:rPr>
              <a:t>e</a:t>
            </a:r>
            <a:r>
              <a:rPr lang="fr-FR" sz="2400" dirty="0">
                <a:solidFill>
                  <a:schemeClr val="bg1"/>
                </a:solidFill>
              </a:rPr>
              <a:t> : </a:t>
            </a:r>
            <a:r>
              <a:rPr lang="fr-FR" sz="2400" b="1" dirty="0">
                <a:solidFill>
                  <a:schemeClr val="bg1"/>
                </a:solidFill>
              </a:rPr>
              <a:t>P</a:t>
            </a:r>
            <a:r>
              <a:rPr lang="fr-FR" sz="2400" dirty="0">
                <a:solidFill>
                  <a:schemeClr val="bg1"/>
                </a:solidFill>
              </a:rPr>
              <a:t>roton</a:t>
            </a:r>
          </a:p>
          <a:p>
            <a:pPr algn="ctr"/>
            <a:r>
              <a:rPr lang="fr-FR" sz="2400" dirty="0" err="1">
                <a:solidFill>
                  <a:schemeClr val="bg1"/>
                </a:solidFill>
              </a:rPr>
              <a:t>Isob</a:t>
            </a:r>
            <a:r>
              <a:rPr lang="fr-FR" sz="2400" b="1" dirty="0" err="1">
                <a:solidFill>
                  <a:schemeClr val="bg1"/>
                </a:solidFill>
              </a:rPr>
              <a:t>A</a:t>
            </a:r>
            <a:r>
              <a:rPr lang="fr-FR" sz="2400" dirty="0" err="1">
                <a:solidFill>
                  <a:schemeClr val="bg1"/>
                </a:solidFill>
              </a:rPr>
              <a:t>re</a:t>
            </a:r>
            <a:r>
              <a:rPr lang="fr-FR" sz="2400" dirty="0">
                <a:solidFill>
                  <a:schemeClr val="bg1"/>
                </a:solidFill>
              </a:rPr>
              <a:t> : </a:t>
            </a:r>
            <a:r>
              <a:rPr lang="fr-FR" sz="2400" b="1" dirty="0">
                <a:solidFill>
                  <a:schemeClr val="bg1"/>
                </a:solidFill>
              </a:rPr>
              <a:t>A</a:t>
            </a:r>
            <a:r>
              <a:rPr lang="fr-FR" sz="2400" dirty="0">
                <a:solidFill>
                  <a:schemeClr val="bg1"/>
                </a:solidFill>
              </a:rPr>
              <a:t> (nucléon)</a:t>
            </a:r>
          </a:p>
          <a:p>
            <a:pPr algn="ctr"/>
            <a:r>
              <a:rPr lang="fr-FR" sz="2400" dirty="0" err="1">
                <a:solidFill>
                  <a:schemeClr val="bg1"/>
                </a:solidFill>
              </a:rPr>
              <a:t>Isoto</a:t>
            </a:r>
            <a:r>
              <a:rPr lang="fr-FR" sz="2400" b="1" dirty="0" err="1">
                <a:solidFill>
                  <a:schemeClr val="bg1"/>
                </a:solidFill>
              </a:rPr>
              <a:t>N</a:t>
            </a:r>
            <a:r>
              <a:rPr lang="fr-FR" sz="2400" dirty="0" err="1">
                <a:solidFill>
                  <a:schemeClr val="bg1"/>
                </a:solidFill>
              </a:rPr>
              <a:t>e</a:t>
            </a:r>
            <a:r>
              <a:rPr lang="fr-FR" sz="2400" dirty="0">
                <a:solidFill>
                  <a:schemeClr val="bg1"/>
                </a:solidFill>
              </a:rPr>
              <a:t> : Neutron</a:t>
            </a:r>
          </a:p>
        </p:txBody>
      </p:sp>
    </p:spTree>
    <p:extLst>
      <p:ext uri="{BB962C8B-B14F-4D97-AF65-F5344CB8AC3E}">
        <p14:creationId xmlns:p14="http://schemas.microsoft.com/office/powerpoint/2010/main" val="18607218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Espace réservé du contenu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u="sng" dirty="0" smtClean="0">
                <a:solidFill>
                  <a:schemeClr val="bg1"/>
                </a:solidFill>
              </a:rPr>
              <a:t>Isotopes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dirty="0" smtClean="0"/>
              <a:t>: nuclides ayant le même nombre de </a:t>
            </a:r>
            <a:r>
              <a:rPr lang="fr-FR" sz="2800" b="1" dirty="0" smtClean="0">
                <a:solidFill>
                  <a:srgbClr val="FFFFFF"/>
                </a:solidFill>
              </a:rPr>
              <a:t>protons</a:t>
            </a:r>
            <a:r>
              <a:rPr lang="fr-FR" dirty="0" smtClean="0">
                <a:solidFill>
                  <a:srgbClr val="FFFFFF"/>
                </a:solidFill>
              </a:rPr>
              <a:t> </a:t>
            </a:r>
            <a:r>
              <a:rPr lang="fr-FR" dirty="0" smtClean="0"/>
              <a:t>mais diffèrent par leur nombre des neutrons, ils sont sur une même </a:t>
            </a:r>
            <a:r>
              <a:rPr lang="fr-FR" sz="2800" b="1" dirty="0" smtClean="0">
                <a:solidFill>
                  <a:srgbClr val="FFFFFF"/>
                </a:solidFill>
              </a:rPr>
              <a:t>colonne</a:t>
            </a:r>
            <a:r>
              <a:rPr lang="fr-FR" dirty="0" smtClean="0"/>
              <a:t>.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Ex :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 algn="ctr">
              <a:buNone/>
            </a:pPr>
            <a:r>
              <a:rPr lang="fr-FR" sz="4800" baseline="30000" dirty="0" smtClean="0"/>
              <a:t>18</a:t>
            </a:r>
            <a:r>
              <a:rPr lang="fr-FR" sz="4800" baseline="-25000" dirty="0" smtClean="0"/>
              <a:t>8</a:t>
            </a:r>
            <a:r>
              <a:rPr lang="fr-FR" sz="4800" dirty="0" smtClean="0"/>
              <a:t>O      </a:t>
            </a:r>
            <a:r>
              <a:rPr lang="fr-FR" sz="4800" baseline="30000" dirty="0" smtClean="0"/>
              <a:t>17</a:t>
            </a:r>
            <a:r>
              <a:rPr lang="fr-FR" sz="4800" baseline="-25000" dirty="0" smtClean="0"/>
              <a:t>8</a:t>
            </a:r>
            <a:r>
              <a:rPr lang="fr-FR" sz="4800" dirty="0" smtClean="0"/>
              <a:t>O     </a:t>
            </a:r>
            <a:r>
              <a:rPr lang="fr-FR" sz="4800" baseline="30000" dirty="0" smtClean="0"/>
              <a:t>16</a:t>
            </a:r>
            <a:r>
              <a:rPr lang="fr-FR" sz="4800" baseline="-25000" dirty="0" smtClean="0"/>
              <a:t>8</a:t>
            </a:r>
            <a:r>
              <a:rPr lang="fr-FR" sz="4800" dirty="0" smtClean="0"/>
              <a:t>O</a:t>
            </a:r>
            <a:endParaRPr lang="fr-FR" sz="4800" dirty="0"/>
          </a:p>
        </p:txBody>
      </p:sp>
    </p:spTree>
    <p:extLst>
      <p:ext uri="{BB962C8B-B14F-4D97-AF65-F5344CB8AC3E}">
        <p14:creationId xmlns:p14="http://schemas.microsoft.com/office/powerpoint/2010/main" val="26813445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u="sng" dirty="0" smtClean="0">
                <a:solidFill>
                  <a:srgbClr val="FFFFFF"/>
                </a:solidFill>
              </a:rPr>
              <a:t>Isobares</a:t>
            </a:r>
            <a:r>
              <a:rPr lang="fr-FR" dirty="0" smtClean="0">
                <a:solidFill>
                  <a:srgbClr val="FFFFFF"/>
                </a:solidFill>
              </a:rPr>
              <a:t> </a:t>
            </a:r>
            <a:r>
              <a:rPr lang="fr-FR" dirty="0" smtClean="0"/>
              <a:t>: Nuclides ayant le même nombre de </a:t>
            </a:r>
            <a:r>
              <a:rPr lang="fr-FR" sz="2800" b="1" dirty="0" smtClean="0">
                <a:solidFill>
                  <a:srgbClr val="FFFFFF"/>
                </a:solidFill>
              </a:rPr>
              <a:t>nucléons</a:t>
            </a:r>
            <a:r>
              <a:rPr lang="fr-FR" dirty="0" smtClean="0">
                <a:solidFill>
                  <a:srgbClr val="FFFFFF"/>
                </a:solidFill>
              </a:rPr>
              <a:t> </a:t>
            </a:r>
            <a:r>
              <a:rPr lang="fr-FR" dirty="0" smtClean="0"/>
              <a:t>(A) mais diffèrent par leur nombre de protons et de neutrons, ils sont sur une même </a:t>
            </a:r>
            <a:r>
              <a:rPr lang="fr-FR" sz="2800" b="1" dirty="0" smtClean="0">
                <a:solidFill>
                  <a:srgbClr val="FFFFFF"/>
                </a:solidFill>
              </a:rPr>
              <a:t>diagonale</a:t>
            </a:r>
            <a:r>
              <a:rPr lang="fr-FR" sz="2800" b="1" dirty="0" smtClean="0">
                <a:solidFill>
                  <a:srgbClr val="953735"/>
                </a:solidFill>
              </a:rPr>
              <a:t>.</a:t>
            </a:r>
          </a:p>
          <a:p>
            <a:endParaRPr lang="fr-FR" dirty="0"/>
          </a:p>
          <a:p>
            <a:pPr marL="0" indent="0">
              <a:buNone/>
            </a:pPr>
            <a:r>
              <a:rPr lang="fr-FR" dirty="0" smtClean="0"/>
              <a:t>Ex :</a:t>
            </a:r>
          </a:p>
          <a:p>
            <a:pPr marL="0" indent="0">
              <a:buNone/>
            </a:pPr>
            <a:endParaRPr lang="fr-FR" dirty="0"/>
          </a:p>
          <a:p>
            <a:pPr marL="0" indent="0" algn="ctr">
              <a:buNone/>
            </a:pPr>
            <a:r>
              <a:rPr lang="fr-FR" sz="4400" baseline="30000" dirty="0" smtClean="0"/>
              <a:t>14</a:t>
            </a:r>
            <a:r>
              <a:rPr lang="fr-FR" sz="4400" baseline="-25000" dirty="0" smtClean="0"/>
              <a:t>6</a:t>
            </a:r>
            <a:r>
              <a:rPr lang="fr-FR" sz="4400" dirty="0" smtClean="0"/>
              <a:t>C          </a:t>
            </a:r>
            <a:r>
              <a:rPr lang="fr-FR" sz="4400" baseline="30000" dirty="0" smtClean="0"/>
              <a:t>14</a:t>
            </a:r>
            <a:r>
              <a:rPr lang="fr-FR" sz="4400" baseline="-25000" dirty="0" smtClean="0"/>
              <a:t>7</a:t>
            </a:r>
            <a:r>
              <a:rPr lang="fr-FR" sz="4400" dirty="0" smtClean="0"/>
              <a:t>N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178772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b="1" u="sng" dirty="0" smtClean="0">
                <a:solidFill>
                  <a:srgbClr val="FFFFFF"/>
                </a:solidFill>
              </a:rPr>
              <a:t>Isotone</a:t>
            </a:r>
            <a:r>
              <a:rPr lang="fr-FR" dirty="0" smtClean="0">
                <a:solidFill>
                  <a:srgbClr val="FFFFFF"/>
                </a:solidFill>
              </a:rPr>
              <a:t> </a:t>
            </a:r>
            <a:r>
              <a:rPr lang="fr-FR" dirty="0" smtClean="0"/>
              <a:t>: Nuclides ayant le même nombre de </a:t>
            </a:r>
            <a:r>
              <a:rPr lang="fr-FR" sz="2800" b="1" dirty="0" smtClean="0">
                <a:solidFill>
                  <a:srgbClr val="FFFFFF"/>
                </a:solidFill>
              </a:rPr>
              <a:t>neutrons</a:t>
            </a:r>
            <a:r>
              <a:rPr lang="fr-FR" sz="2800" b="1" dirty="0" smtClean="0">
                <a:solidFill>
                  <a:srgbClr val="E46C0A"/>
                </a:solidFill>
              </a:rPr>
              <a:t> </a:t>
            </a:r>
            <a:r>
              <a:rPr lang="fr-FR" sz="2800" b="1" dirty="0" smtClean="0">
                <a:solidFill>
                  <a:srgbClr val="FFFFFF"/>
                </a:solidFill>
              </a:rPr>
              <a:t>(N)</a:t>
            </a:r>
            <a:r>
              <a:rPr lang="fr-FR" dirty="0" smtClean="0">
                <a:solidFill>
                  <a:srgbClr val="FFFFFF"/>
                </a:solidFill>
              </a:rPr>
              <a:t> </a:t>
            </a:r>
            <a:r>
              <a:rPr lang="fr-FR" dirty="0" smtClean="0"/>
              <a:t>mais diffèrent par leur nombre de protons, ils sont sur une même </a:t>
            </a:r>
            <a:r>
              <a:rPr lang="fr-FR" sz="2800" b="1" dirty="0" smtClean="0">
                <a:solidFill>
                  <a:srgbClr val="FFFFFF"/>
                </a:solidFill>
              </a:rPr>
              <a:t>ligne</a:t>
            </a:r>
            <a:r>
              <a:rPr lang="fr-FR" dirty="0" smtClean="0">
                <a:solidFill>
                  <a:srgbClr val="FFFFFF"/>
                </a:solidFill>
              </a:rPr>
              <a:t>.</a:t>
            </a:r>
          </a:p>
          <a:p>
            <a:endParaRPr lang="fr-FR" dirty="0"/>
          </a:p>
          <a:p>
            <a:pPr marL="0" indent="0">
              <a:buNone/>
            </a:pPr>
            <a:r>
              <a:rPr lang="fr-FR" dirty="0" smtClean="0"/>
              <a:t>Ex : </a:t>
            </a:r>
          </a:p>
          <a:p>
            <a:pPr marL="0" indent="0">
              <a:buNone/>
            </a:pPr>
            <a:endParaRPr lang="fr-FR" dirty="0"/>
          </a:p>
          <a:p>
            <a:pPr marL="0" indent="0" algn="ctr">
              <a:buNone/>
            </a:pPr>
            <a:r>
              <a:rPr lang="fr-FR" sz="4400" baseline="30000" dirty="0" smtClean="0"/>
              <a:t>9</a:t>
            </a:r>
            <a:r>
              <a:rPr lang="fr-FR" sz="4400" baseline="-25000" dirty="0" smtClean="0"/>
              <a:t>4</a:t>
            </a:r>
            <a:r>
              <a:rPr lang="fr-FR" sz="4400" dirty="0" smtClean="0"/>
              <a:t>Be            </a:t>
            </a:r>
            <a:r>
              <a:rPr lang="fr-FR" sz="4400" baseline="30000" dirty="0" smtClean="0"/>
              <a:t>10</a:t>
            </a:r>
            <a:r>
              <a:rPr lang="fr-FR" sz="4400" baseline="-25000" dirty="0" smtClean="0"/>
              <a:t>5</a:t>
            </a:r>
            <a:r>
              <a:rPr lang="fr-FR" sz="4400" dirty="0" smtClean="0"/>
              <a:t>B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982800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r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" name="Espace réservé du contenu 13" descr="Unknown.png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6" t="1031" r="17280" b="1454"/>
          <a:stretch/>
        </p:blipFill>
        <p:spPr>
          <a:xfrm>
            <a:off x="572764" y="2129311"/>
            <a:ext cx="1344751" cy="1145594"/>
          </a:xfrm>
        </p:spPr>
      </p:pic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2222584" y="1673352"/>
            <a:ext cx="6464215" cy="4608258"/>
          </a:xfrm>
        </p:spPr>
        <p:txBody>
          <a:bodyPr>
            <a:normAutofit/>
          </a:bodyPr>
          <a:lstStyle/>
          <a:p>
            <a:r>
              <a:rPr lang="fr-FR" dirty="0" smtClean="0"/>
              <a:t>La classification physique ne permet pas de distinguer les ISOMÈRES :</a:t>
            </a:r>
          </a:p>
          <a:p>
            <a:r>
              <a:rPr lang="fr-FR" dirty="0" smtClean="0"/>
              <a:t>A, Z et N identiques</a:t>
            </a:r>
          </a:p>
          <a:p>
            <a:r>
              <a:rPr lang="fr-FR" dirty="0" smtClean="0"/>
              <a:t>Énergie interne différente</a:t>
            </a:r>
          </a:p>
          <a:p>
            <a:endParaRPr lang="fr-FR" dirty="0"/>
          </a:p>
          <a:p>
            <a:r>
              <a:rPr lang="fr-FR" dirty="0"/>
              <a:t>ex: le </a:t>
            </a:r>
            <a:r>
              <a:rPr lang="fr-FR" dirty="0" err="1"/>
              <a:t>technétium</a:t>
            </a:r>
            <a:r>
              <a:rPr lang="fr-FR" dirty="0"/>
              <a:t> stable et </a:t>
            </a:r>
            <a:r>
              <a:rPr lang="fr-FR" dirty="0" err="1"/>
              <a:t>métastable</a:t>
            </a:r>
            <a:r>
              <a:rPr lang="fr-FR" dirty="0"/>
              <a:t>: </a:t>
            </a:r>
            <a:endParaRPr lang="fr-FR" dirty="0" smtClean="0"/>
          </a:p>
          <a:p>
            <a:endParaRPr lang="fr-FR" dirty="0" smtClean="0"/>
          </a:p>
          <a:p>
            <a:pPr marL="0" indent="0" algn="ctr">
              <a:buNone/>
            </a:pPr>
            <a:r>
              <a:rPr lang="fr-FR" sz="4400" baseline="30000" dirty="0" smtClean="0"/>
              <a:t>99</a:t>
            </a:r>
            <a:r>
              <a:rPr lang="fr-FR" sz="4400" baseline="-25000" dirty="0" smtClean="0"/>
              <a:t>43</a:t>
            </a:r>
            <a:r>
              <a:rPr lang="fr-FR" sz="4400" dirty="0" smtClean="0"/>
              <a:t>𝑇𝑐         </a:t>
            </a:r>
            <a:r>
              <a:rPr lang="fr-FR" sz="4400" baseline="30000" dirty="0" smtClean="0"/>
              <a:t>99𝑚</a:t>
            </a:r>
            <a:r>
              <a:rPr lang="fr-FR" sz="4400" baseline="-25000" dirty="0" smtClean="0"/>
              <a:t>43</a:t>
            </a:r>
            <a:r>
              <a:rPr lang="fr-FR" sz="4400" dirty="0" smtClean="0"/>
              <a:t>𝑇𝑐 </a:t>
            </a:r>
            <a:endParaRPr lang="fr-FR" sz="4400" dirty="0"/>
          </a:p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572763" y="2141764"/>
            <a:ext cx="1344751" cy="1133141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74076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2) Composition des nuclides</a:t>
            </a: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idx="1"/>
          </p:nvPr>
        </p:nvSpPr>
        <p:spPr>
          <a:xfrm>
            <a:off x="457200" y="2614562"/>
            <a:ext cx="3931920" cy="639762"/>
          </a:xfrm>
        </p:spPr>
        <p:txBody>
          <a:bodyPr/>
          <a:lstStyle/>
          <a:p>
            <a:r>
              <a:rPr lang="fr-FR" u="sng" dirty="0" smtClean="0"/>
              <a:t>Le Proton</a:t>
            </a:r>
            <a:endParaRPr lang="fr-FR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2"/>
          </p:nvPr>
        </p:nvSpPr>
        <p:spPr>
          <a:xfrm>
            <a:off x="457200" y="3723237"/>
            <a:ext cx="3931920" cy="1622865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baseline="30000" dirty="0" smtClean="0"/>
              <a:t>1</a:t>
            </a:r>
            <a:r>
              <a:rPr lang="fr-FR" baseline="-25000" dirty="0" smtClean="0"/>
              <a:t>1</a:t>
            </a:r>
            <a:r>
              <a:rPr lang="fr-FR" dirty="0" smtClean="0"/>
              <a:t>p ou </a:t>
            </a:r>
            <a:r>
              <a:rPr lang="fr-FR" baseline="30000" dirty="0" smtClean="0"/>
              <a:t>1</a:t>
            </a:r>
            <a:r>
              <a:rPr lang="fr-FR" baseline="-25000" dirty="0" smtClean="0"/>
              <a:t>1</a:t>
            </a:r>
            <a:r>
              <a:rPr lang="fr-FR" dirty="0" smtClean="0"/>
              <a:t>H ou H</a:t>
            </a:r>
            <a:r>
              <a:rPr lang="fr-FR" baseline="30000" dirty="0" smtClean="0"/>
              <a:t>+</a:t>
            </a:r>
          </a:p>
          <a:p>
            <a:r>
              <a:rPr lang="fr-FR" dirty="0" smtClean="0"/>
              <a:t>Chargé positivement</a:t>
            </a:r>
          </a:p>
          <a:p>
            <a:r>
              <a:rPr lang="fr-FR" b="1" dirty="0" smtClean="0"/>
              <a:t>STABLE</a:t>
            </a:r>
            <a:r>
              <a:rPr lang="fr-FR" dirty="0" smtClean="0"/>
              <a:t> à l’état libre</a:t>
            </a:r>
            <a:endParaRPr lang="fr-FR" dirty="0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3"/>
          </p:nvPr>
        </p:nvSpPr>
        <p:spPr>
          <a:xfrm>
            <a:off x="4754880" y="2614562"/>
            <a:ext cx="3931920" cy="639762"/>
          </a:xfrm>
        </p:spPr>
        <p:txBody>
          <a:bodyPr/>
          <a:lstStyle/>
          <a:p>
            <a:r>
              <a:rPr lang="fr-FR" u="sng" dirty="0" smtClean="0"/>
              <a:t>Le Neutron</a:t>
            </a:r>
            <a:endParaRPr lang="fr-FR" u="sng" dirty="0"/>
          </a:p>
        </p:txBody>
      </p:sp>
      <p:sp>
        <p:nvSpPr>
          <p:cNvPr id="7" name="Espace réservé du contenu 6"/>
          <p:cNvSpPr>
            <a:spLocks noGrp="1"/>
          </p:cNvSpPr>
          <p:nvPr>
            <p:ph sz="quarter" idx="4"/>
          </p:nvPr>
        </p:nvSpPr>
        <p:spPr>
          <a:xfrm>
            <a:off x="4754880" y="3723237"/>
            <a:ext cx="3931920" cy="181649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fr-FR" baseline="30000" dirty="0" smtClean="0"/>
              <a:t>1</a:t>
            </a:r>
            <a:r>
              <a:rPr lang="fr-FR" baseline="-25000" dirty="0" smtClean="0"/>
              <a:t>0</a:t>
            </a:r>
            <a:r>
              <a:rPr lang="fr-FR" dirty="0" smtClean="0"/>
              <a:t>n</a:t>
            </a:r>
          </a:p>
          <a:p>
            <a:r>
              <a:rPr lang="fr-FR" dirty="0" smtClean="0"/>
              <a:t>Neutre</a:t>
            </a:r>
          </a:p>
          <a:p>
            <a:r>
              <a:rPr lang="fr-FR" b="1" dirty="0" smtClean="0"/>
              <a:t>INSTABLE</a:t>
            </a:r>
            <a:r>
              <a:rPr lang="fr-FR" dirty="0" smtClean="0"/>
              <a:t> à l’état libre</a:t>
            </a:r>
          </a:p>
          <a:p>
            <a:r>
              <a:rPr lang="fr-FR" baseline="30000" dirty="0" smtClean="0"/>
              <a:t>1</a:t>
            </a:r>
            <a:r>
              <a:rPr lang="fr-FR" baseline="-25000" dirty="0" smtClean="0"/>
              <a:t>0</a:t>
            </a:r>
            <a:r>
              <a:rPr lang="fr-FR" dirty="0" smtClean="0"/>
              <a:t>n </a:t>
            </a:r>
            <a:r>
              <a:rPr lang="fr-FR" dirty="0" smtClean="0">
                <a:sym typeface="Wingdings"/>
              </a:rPr>
              <a:t> </a:t>
            </a:r>
            <a:r>
              <a:rPr lang="fr-FR" baseline="30000" dirty="0" smtClean="0"/>
              <a:t>1</a:t>
            </a:r>
            <a:r>
              <a:rPr lang="fr-FR" baseline="-25000" dirty="0" smtClean="0"/>
              <a:t>1</a:t>
            </a:r>
            <a:r>
              <a:rPr lang="fr-FR" dirty="0" smtClean="0"/>
              <a:t>p + </a:t>
            </a:r>
            <a:r>
              <a:rPr lang="fr-FR" baseline="30000" dirty="0" smtClean="0"/>
              <a:t>0</a:t>
            </a:r>
            <a:r>
              <a:rPr lang="fr-FR" baseline="-25000" dirty="0" smtClean="0"/>
              <a:t>-1</a:t>
            </a:r>
            <a:r>
              <a:rPr lang="fr-FR" baseline="30000" dirty="0" smtClean="0"/>
              <a:t> </a:t>
            </a:r>
            <a:r>
              <a:rPr lang="fr-FR" dirty="0" smtClean="0"/>
              <a:t>e + </a:t>
            </a:r>
            <a:r>
              <a:rPr lang="fr-FR" dirty="0"/>
              <a:t>𝜈 </a:t>
            </a:r>
          </a:p>
          <a:p>
            <a:endParaRPr lang="fr-FR" baseline="-25000" dirty="0"/>
          </a:p>
          <a:p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634949" y="2069068"/>
            <a:ext cx="24045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A) Les nucléons</a:t>
            </a:r>
            <a:endParaRPr lang="fr-FR" sz="2400" dirty="0"/>
          </a:p>
        </p:txBody>
      </p:sp>
      <p:cxnSp>
        <p:nvCxnSpPr>
          <p:cNvPr id="10" name="Connecteur droit 9"/>
          <p:cNvCxnSpPr/>
          <p:nvPr/>
        </p:nvCxnSpPr>
        <p:spPr>
          <a:xfrm>
            <a:off x="7412657" y="5124578"/>
            <a:ext cx="324858" cy="0"/>
          </a:xfrm>
          <a:prstGeom prst="line">
            <a:avLst/>
          </a:prstGeom>
          <a:ln>
            <a:solidFill>
              <a:srgbClr val="2929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67608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274320" y="533400"/>
            <a:ext cx="8229600" cy="990600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tx1"/>
                </a:solidFill>
                <a:latin typeface="Arial (corps)"/>
                <a:cs typeface="Arial (corps)"/>
              </a:rPr>
              <a:t>B) Les particules élémentaires</a:t>
            </a:r>
            <a:endParaRPr lang="fr-FR" sz="2000" dirty="0">
              <a:solidFill>
                <a:schemeClr val="tx1"/>
              </a:solidFill>
              <a:latin typeface="Arial (corps)"/>
              <a:cs typeface="Arial (corps)"/>
            </a:endParaRPr>
          </a:p>
        </p:txBody>
      </p:sp>
      <p:sp>
        <p:nvSpPr>
          <p:cNvPr id="7" name="Espace réservé du texte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u="sng" dirty="0" smtClean="0"/>
              <a:t>Les quarks</a:t>
            </a:r>
            <a:endParaRPr lang="fr-FR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2612337"/>
          </a:xfrm>
        </p:spPr>
        <p:txBody>
          <a:bodyPr/>
          <a:lstStyle/>
          <a:p>
            <a:r>
              <a:rPr lang="fr-FR" dirty="0" smtClean="0"/>
              <a:t>Up : chargés +2/3</a:t>
            </a:r>
          </a:p>
          <a:p>
            <a:r>
              <a:rPr lang="fr-FR" dirty="0" smtClean="0"/>
              <a:t>Down : chargés -1/3</a:t>
            </a:r>
          </a:p>
          <a:p>
            <a:r>
              <a:rPr lang="fr-FR" dirty="0" smtClean="0"/>
              <a:t>N’EXISTENT PAS SEULS : ils constituent d’autres éléments (nucléons)</a:t>
            </a:r>
            <a:endParaRPr lang="fr-FR" dirty="0"/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u="sng" dirty="0" smtClean="0"/>
              <a:t>Les leptons</a:t>
            </a:r>
            <a:endParaRPr lang="fr-FR" u="sng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2228363"/>
          </a:xfrm>
        </p:spPr>
        <p:txBody>
          <a:bodyPr/>
          <a:lstStyle/>
          <a:p>
            <a:r>
              <a:rPr lang="fr-FR" dirty="0" smtClean="0"/>
              <a:t>Neutrinos</a:t>
            </a:r>
          </a:p>
          <a:p>
            <a:r>
              <a:rPr lang="fr-FR" dirty="0" smtClean="0"/>
              <a:t>Électrons</a:t>
            </a:r>
          </a:p>
          <a:p>
            <a:r>
              <a:rPr lang="fr-FR" dirty="0" smtClean="0"/>
              <a:t>Peuvent se déplacer librement</a:t>
            </a:r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2814416" y="5236027"/>
            <a:ext cx="51000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Calibri"/>
                <a:cs typeface="Calibri"/>
              </a:rPr>
              <a:t>Les bosons permettent les interactions. </a:t>
            </a:r>
            <a:endParaRPr lang="fr-FR" sz="2400" dirty="0">
              <a:latin typeface="Calibri"/>
              <a:cs typeface="Calibri"/>
            </a:endParaRPr>
          </a:p>
        </p:txBody>
      </p:sp>
      <p:sp>
        <p:nvSpPr>
          <p:cNvPr id="12" name="Flèche vers la droite 11"/>
          <p:cNvSpPr/>
          <p:nvPr/>
        </p:nvSpPr>
        <p:spPr>
          <a:xfrm>
            <a:off x="1753218" y="5315439"/>
            <a:ext cx="579804" cy="289920"/>
          </a:xfrm>
          <a:prstGeom prst="rightArrow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2137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440518" y="3290501"/>
            <a:ext cx="184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dirty="0"/>
          </a:p>
        </p:txBody>
      </p:sp>
      <p:pic>
        <p:nvPicPr>
          <p:cNvPr id="6" name="Image 5" descr="ud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4308431"/>
            <a:ext cx="7073900" cy="2311400"/>
          </a:xfrm>
          <a:prstGeom prst="rect">
            <a:avLst/>
          </a:prstGeom>
        </p:spPr>
      </p:pic>
      <p:sp>
        <p:nvSpPr>
          <p:cNvPr id="9" name="Titr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84092"/>
          </a:xfrm>
        </p:spPr>
        <p:txBody>
          <a:bodyPr/>
          <a:lstStyle/>
          <a:p>
            <a:r>
              <a:rPr lang="fr-FR" dirty="0"/>
              <a:t>Les nucléons sont composés de 3 quarks</a:t>
            </a:r>
          </a:p>
          <a:p>
            <a:endParaRPr lang="fr-FR" dirty="0"/>
          </a:p>
          <a:p>
            <a:r>
              <a:rPr lang="fr-FR" dirty="0"/>
              <a:t>Protons : 2 up + 1 down</a:t>
            </a:r>
          </a:p>
          <a:p>
            <a:r>
              <a:rPr lang="fr-FR" dirty="0"/>
              <a:t>Neutron : 1 up + 2 down </a:t>
            </a:r>
          </a:p>
          <a:p>
            <a:endParaRPr lang="fr-FR" dirty="0"/>
          </a:p>
        </p:txBody>
      </p:sp>
      <p:sp>
        <p:nvSpPr>
          <p:cNvPr id="2" name="Rectangle 1"/>
          <p:cNvSpPr/>
          <p:nvPr/>
        </p:nvSpPr>
        <p:spPr>
          <a:xfrm>
            <a:off x="1028700" y="4308431"/>
            <a:ext cx="7073900" cy="2311400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6273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3) Défaut de masse et énergie de liaison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noFill/>
          <a:ln w="19050" cmpd="sng">
            <a:solidFill>
              <a:srgbClr val="000000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La masse d’un noyau constitué est </a:t>
            </a:r>
            <a:r>
              <a:rPr lang="fr-FR" b="1" u="sng" dirty="0" smtClean="0">
                <a:solidFill>
                  <a:srgbClr val="FFFFFF"/>
                </a:solidFill>
              </a:rPr>
              <a:t>inférieure</a:t>
            </a:r>
            <a:r>
              <a:rPr lang="fr-FR" dirty="0" smtClean="0">
                <a:solidFill>
                  <a:srgbClr val="FFFFFF"/>
                </a:solidFill>
              </a:rPr>
              <a:t> </a:t>
            </a:r>
            <a:r>
              <a:rPr lang="fr-FR" dirty="0" smtClean="0"/>
              <a:t>à la somme des masses de ses nucléons </a:t>
            </a:r>
            <a:r>
              <a:rPr lang="fr-FR" dirty="0" smtClean="0">
                <a:sym typeface="Wingdings"/>
              </a:rPr>
              <a:t>:</a:t>
            </a:r>
            <a:r>
              <a:rPr lang="fr-FR" dirty="0" smtClean="0"/>
              <a:t>𝑀(𝐴,𝑍)&lt; </a:t>
            </a:r>
            <a:r>
              <a:rPr lang="el-GR" b="1" dirty="0" smtClean="0"/>
              <a:t>Σ</a:t>
            </a:r>
            <a:r>
              <a:rPr lang="fr-FR" dirty="0" smtClean="0"/>
              <a:t>𝑚𝑖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« </a:t>
            </a:r>
            <a:r>
              <a:rPr lang="fr-FR" dirty="0" err="1"/>
              <a:t>Défaut</a:t>
            </a:r>
            <a:r>
              <a:rPr lang="fr-FR" dirty="0"/>
              <a:t> de masse » </a:t>
            </a:r>
            <a:r>
              <a:rPr lang="fr-FR" dirty="0" smtClean="0">
                <a:latin typeface="Wingdings"/>
                <a:sym typeface="Wingdings"/>
              </a:rPr>
              <a:t> </a:t>
            </a:r>
            <a:r>
              <a:rPr lang="fr-FR" dirty="0" err="1" smtClean="0"/>
              <a:t>Δ</a:t>
            </a:r>
            <a:r>
              <a:rPr lang="fr-FR" dirty="0" smtClean="0"/>
              <a:t>𝑀𝐴,𝑍= </a:t>
            </a:r>
            <a:r>
              <a:rPr lang="el-GR" b="1" dirty="0" smtClean="0"/>
              <a:t>Σ</a:t>
            </a:r>
            <a:r>
              <a:rPr lang="fr-FR" dirty="0" smtClean="0"/>
              <a:t>𝑚𝑖−𝑀(𝐴,𝑍 )</a:t>
            </a:r>
          </a:p>
          <a:p>
            <a:endParaRPr lang="fr-FR" dirty="0" smtClean="0"/>
          </a:p>
          <a:p>
            <a:r>
              <a:rPr lang="fr-FR" dirty="0" smtClean="0"/>
              <a:t>Défaut de masse équivaut à de</a:t>
            </a:r>
            <a:r>
              <a:rPr lang="fr-FR" b="1" dirty="0" smtClean="0">
                <a:sym typeface="Wingdings"/>
              </a:rPr>
              <a:t> </a:t>
            </a:r>
            <a:r>
              <a:rPr lang="fr-FR" b="1" dirty="0" smtClean="0">
                <a:solidFill>
                  <a:srgbClr val="FFFFFF"/>
                </a:solidFill>
                <a:sym typeface="Wingdings"/>
              </a:rPr>
              <a:t>l’énergie</a:t>
            </a:r>
            <a:r>
              <a:rPr lang="fr-FR" b="1" dirty="0" smtClean="0">
                <a:solidFill>
                  <a:srgbClr val="F79646"/>
                </a:solidFill>
                <a:sym typeface="Wingdings"/>
              </a:rPr>
              <a:t> </a:t>
            </a:r>
            <a:r>
              <a:rPr lang="fr-FR" dirty="0" smtClean="0">
                <a:sym typeface="Wingdings"/>
              </a:rPr>
              <a:t>: E = mc</a:t>
            </a:r>
            <a:r>
              <a:rPr lang="fr-FR" baseline="30000" dirty="0" smtClean="0">
                <a:sym typeface="Wingdings"/>
              </a:rPr>
              <a:t>2</a:t>
            </a:r>
          </a:p>
          <a:p>
            <a:pPr>
              <a:buFont typeface="Wingdings" charset="0"/>
              <a:buChar char="à"/>
            </a:pPr>
            <a:r>
              <a:rPr lang="fr-FR" dirty="0" smtClean="0">
                <a:sym typeface="Wingdings"/>
              </a:rPr>
              <a:t>c’est l’énergie de liaison des nucléons </a:t>
            </a:r>
            <a:r>
              <a:rPr lang="fr-FR" dirty="0"/>
              <a:t/>
            </a:r>
            <a:br>
              <a:rPr lang="fr-FR" dirty="0"/>
            </a:br>
            <a:endParaRPr lang="fr-FR" dirty="0" smtClean="0"/>
          </a:p>
          <a:p>
            <a:pPr marL="0" indent="0" algn="ctr">
              <a:buNone/>
            </a:pPr>
            <a:r>
              <a:rPr lang="fr-FR" dirty="0" smtClean="0"/>
              <a:t>E</a:t>
            </a:r>
            <a:r>
              <a:rPr lang="fr-FR" baseline="-25000" dirty="0" smtClean="0"/>
              <a:t>L</a:t>
            </a:r>
            <a:r>
              <a:rPr lang="fr-FR" dirty="0" smtClean="0"/>
              <a:t>(MeV)</a:t>
            </a:r>
            <a:r>
              <a:rPr lang="fr-FR" baseline="-25000" dirty="0" smtClean="0"/>
              <a:t> </a:t>
            </a:r>
            <a:r>
              <a:rPr lang="fr-FR" dirty="0" smtClean="0"/>
              <a:t>= 931,5 x </a:t>
            </a:r>
            <a:r>
              <a:rPr lang="el-GR" dirty="0"/>
              <a:t>Δ𝑀𝐴,𝑍 </a:t>
            </a:r>
            <a:r>
              <a:rPr lang="fr-FR" dirty="0" smtClean="0"/>
              <a:t>(</a:t>
            </a:r>
            <a:r>
              <a:rPr lang="fr-FR" dirty="0" err="1" smtClean="0"/>
              <a:t>uma</a:t>
            </a:r>
            <a:r>
              <a:rPr lang="fr-FR" dirty="0" smtClean="0"/>
              <a:t>)</a:t>
            </a:r>
            <a:endParaRPr lang="el-GR" dirty="0"/>
          </a:p>
          <a:p>
            <a:pPr marL="0" indent="0">
              <a:buNone/>
            </a:pPr>
            <a:endParaRPr lang="fr-FR" baseline="-25000" dirty="0"/>
          </a:p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975006" y="5341956"/>
            <a:ext cx="5371323" cy="609878"/>
          </a:xfrm>
          <a:prstGeom prst="rect">
            <a:avLst/>
          </a:prstGeom>
          <a:noFill/>
          <a:ln w="1905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2650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Lors de la fragmentation d’un noyau : il faut </a:t>
            </a:r>
            <a:r>
              <a:rPr lang="fr-FR" b="1" dirty="0" smtClean="0">
                <a:solidFill>
                  <a:srgbClr val="FFFFFF"/>
                </a:solidFill>
              </a:rPr>
              <a:t>apporter</a:t>
            </a:r>
            <a:r>
              <a:rPr lang="fr-FR" dirty="0" smtClean="0">
                <a:solidFill>
                  <a:srgbClr val="FFFFFF"/>
                </a:solidFill>
              </a:rPr>
              <a:t> </a:t>
            </a:r>
            <a:r>
              <a:rPr lang="fr-FR" dirty="0" smtClean="0"/>
              <a:t>de l’énergie, pour </a:t>
            </a:r>
            <a:r>
              <a:rPr lang="fr-FR" b="1" dirty="0" smtClean="0">
                <a:solidFill>
                  <a:srgbClr val="FFFFFF"/>
                </a:solidFill>
              </a:rPr>
              <a:t>rompre</a:t>
            </a:r>
            <a:r>
              <a:rPr lang="fr-FR" dirty="0" smtClean="0">
                <a:solidFill>
                  <a:srgbClr val="FFFFFF"/>
                </a:solidFill>
              </a:rPr>
              <a:t> </a:t>
            </a:r>
            <a:r>
              <a:rPr lang="fr-FR" dirty="0" smtClean="0"/>
              <a:t>l’énergie de liaison qui lie les nucléons entre eux.</a:t>
            </a:r>
          </a:p>
          <a:p>
            <a:endParaRPr lang="fr-FR" dirty="0" smtClean="0"/>
          </a:p>
          <a:p>
            <a:r>
              <a:rPr lang="fr-FR" dirty="0" smtClean="0"/>
              <a:t>Lors de la formation d’un noyau : il y a </a:t>
            </a:r>
            <a:r>
              <a:rPr lang="fr-FR" b="1" dirty="0" smtClean="0">
                <a:solidFill>
                  <a:srgbClr val="FFFFFF"/>
                </a:solidFill>
              </a:rPr>
              <a:t>libération</a:t>
            </a:r>
            <a:r>
              <a:rPr lang="fr-FR" dirty="0" smtClean="0">
                <a:solidFill>
                  <a:srgbClr val="FFFFFF"/>
                </a:solidFill>
              </a:rPr>
              <a:t> </a:t>
            </a:r>
            <a:r>
              <a:rPr lang="fr-FR" dirty="0" smtClean="0"/>
              <a:t>d’énergie, issue de l’énergie des nucléons entre eux au sein du noyau.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08807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Remarque : L’énergie de liaison des électrons est </a:t>
            </a:r>
            <a:r>
              <a:rPr lang="fr-FR" b="1" dirty="0" smtClean="0">
                <a:solidFill>
                  <a:srgbClr val="FFFFFF"/>
                </a:solidFill>
              </a:rPr>
              <a:t>négligeable</a:t>
            </a:r>
            <a:r>
              <a:rPr lang="fr-FR" b="1" dirty="0" smtClean="0">
                <a:solidFill>
                  <a:srgbClr val="D2533C"/>
                </a:solidFill>
              </a:rPr>
              <a:t> </a:t>
            </a:r>
            <a:r>
              <a:rPr lang="fr-FR" dirty="0" smtClean="0"/>
              <a:t>devant celle des nucléons :</a:t>
            </a:r>
          </a:p>
          <a:p>
            <a:pPr marL="0" indent="0" algn="ctr">
              <a:buNone/>
            </a:pPr>
            <a:r>
              <a:rPr lang="fr-FR" dirty="0" smtClean="0"/>
              <a:t> le défaut de masse de l’atome équivaut au défaut de masse de son noyau</a:t>
            </a:r>
            <a:endParaRPr lang="fr-FR" b="1" dirty="0">
              <a:solidFill>
                <a:srgbClr val="D2533C"/>
              </a:solidFill>
            </a:endParaRP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764663"/>
              </p:ext>
            </p:extLst>
          </p:nvPr>
        </p:nvGraphicFramePr>
        <p:xfrm>
          <a:off x="706228" y="1600199"/>
          <a:ext cx="6465780" cy="1898843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1616445"/>
                <a:gridCol w="1616445"/>
                <a:gridCol w="1616445"/>
                <a:gridCol w="1616445"/>
              </a:tblGrid>
              <a:tr h="440803">
                <a:tc>
                  <a:txBody>
                    <a:bodyPr/>
                    <a:lstStyle/>
                    <a:p>
                      <a:pPr algn="ctr"/>
                      <a:endParaRPr lang="fr-FR" sz="2000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Nucléons</a:t>
                      </a:r>
                      <a:endParaRPr lang="fr-FR" sz="2000" dirty="0"/>
                    </a:p>
                  </a:txBody>
                  <a:tcP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Electrons</a:t>
                      </a:r>
                      <a:endParaRPr lang="fr-FR" sz="2000" dirty="0"/>
                    </a:p>
                  </a:txBody>
                  <a:tcP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Atomes</a:t>
                      </a:r>
                      <a:endParaRPr lang="fr-FR" sz="20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1458040"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Énergie de liaison (ordre de grandeur)</a:t>
                      </a:r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MeV</a:t>
                      </a:r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err="1" smtClean="0"/>
                        <a:t>keV</a:t>
                      </a:r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/>
                        <a:t>eV</a:t>
                      </a:r>
                      <a:endParaRPr lang="fr-FR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20776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4) Facteurs de stabilité nucléaire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A) Énergie de liaison par nucléon = énergie de liaison moyenne</a:t>
            </a:r>
          </a:p>
          <a:p>
            <a:endParaRPr lang="fr-FR" dirty="0" smtClean="0"/>
          </a:p>
          <a:p>
            <a:r>
              <a:rPr lang="fr-FR" dirty="0" smtClean="0"/>
              <a:t>Pour comparer la stabilité des noyaux, on compare </a:t>
            </a:r>
            <a:r>
              <a:rPr lang="fr-FR" dirty="0" smtClean="0">
                <a:solidFill>
                  <a:schemeClr val="bg1"/>
                </a:solidFill>
              </a:rPr>
              <a:t>l’énergie de liaison moyenne : E</a:t>
            </a:r>
            <a:r>
              <a:rPr lang="fr-FR" baseline="-25000" dirty="0" smtClean="0">
                <a:solidFill>
                  <a:schemeClr val="bg1"/>
                </a:solidFill>
              </a:rPr>
              <a:t>L</a:t>
            </a:r>
            <a:r>
              <a:rPr lang="fr-FR" dirty="0" smtClean="0">
                <a:solidFill>
                  <a:schemeClr val="bg1"/>
                </a:solidFill>
              </a:rPr>
              <a:t>/A</a:t>
            </a:r>
          </a:p>
          <a:p>
            <a:endParaRPr lang="fr-FR" dirty="0" smtClean="0">
              <a:solidFill>
                <a:schemeClr val="tx2"/>
              </a:solidFill>
            </a:endParaRPr>
          </a:p>
          <a:p>
            <a:r>
              <a:rPr lang="fr-FR" dirty="0" smtClean="0"/>
              <a:t>Plus elle est élevée plus le noyau est stable.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21838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r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>
          <a:xfrm>
            <a:off x="96109" y="796935"/>
            <a:ext cx="3066547" cy="5827587"/>
          </a:xfrm>
        </p:spPr>
        <p:txBody>
          <a:bodyPr>
            <a:normAutofit fontScale="85000" lnSpcReduction="10000"/>
          </a:bodyPr>
          <a:lstStyle/>
          <a:p>
            <a:r>
              <a:rPr lang="fr-FR" dirty="0" smtClean="0"/>
              <a:t>EL/A augmente vite jusqu’à 8,5 MeV puis diminue lentement pour les noyaux lourds (A&gt;120)</a:t>
            </a:r>
          </a:p>
          <a:p>
            <a:r>
              <a:rPr lang="fr-FR" dirty="0" smtClean="0"/>
              <a:t>Les plus stables sont le Fe et le Ni.</a:t>
            </a:r>
          </a:p>
          <a:p>
            <a:r>
              <a:rPr lang="fr-FR" dirty="0" smtClean="0"/>
              <a:t>Maxima pour certains noyaux légers à combinaisons stables : nombres magiques : Z ou N = 2, 8, 20 …</a:t>
            </a:r>
            <a:endParaRPr lang="fr-FR" dirty="0"/>
          </a:p>
        </p:txBody>
      </p:sp>
      <p:pic>
        <p:nvPicPr>
          <p:cNvPr id="12" name="Image 11" descr="stabl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531" y="1411554"/>
            <a:ext cx="6068503" cy="4553381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955660" y="6088966"/>
            <a:ext cx="2356985" cy="523220"/>
          </a:xfrm>
          <a:prstGeom prst="rect">
            <a:avLst/>
          </a:prstGeom>
          <a:noFill/>
          <a:ln w="19050" cmpd="sng">
            <a:solidFill>
              <a:srgbClr val="000000"/>
            </a:solidFill>
          </a:ln>
        </p:spPr>
        <p:txBody>
          <a:bodyPr wrap="none" rtlCol="0">
            <a:spAutoFit/>
          </a:bodyPr>
          <a:lstStyle/>
          <a:p>
            <a:r>
              <a:rPr lang="fr-FR" sz="2800" dirty="0" smtClean="0"/>
              <a:t>EL &lt; 8,5 MeV</a:t>
            </a:r>
            <a:endParaRPr lang="fr-FR" sz="2800" dirty="0"/>
          </a:p>
        </p:txBody>
      </p:sp>
      <p:pic>
        <p:nvPicPr>
          <p:cNvPr id="14" name="Image 13" descr="Unknown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839"/>
          <a:stretch/>
        </p:blipFill>
        <p:spPr>
          <a:xfrm>
            <a:off x="4014735" y="5952107"/>
            <a:ext cx="828861" cy="733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8528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B) Parité du nombre de nucléons</a:t>
            </a:r>
          </a:p>
          <a:p>
            <a:r>
              <a:rPr lang="fr-FR" dirty="0" smtClean="0"/>
              <a:t>La majorité des noyaux stables ont un Z et N pair, car les nucléons sont dotés d’un spin (+/-   ) .</a:t>
            </a:r>
          </a:p>
          <a:p>
            <a:r>
              <a:rPr lang="fr-FR" dirty="0" smtClean="0"/>
              <a:t>Ils ont tendance à se regrouper par paire pour donner un système plus stable.</a:t>
            </a:r>
            <a:endParaRPr lang="fr-FR" dirty="0"/>
          </a:p>
        </p:txBody>
      </p:sp>
      <p:pic>
        <p:nvPicPr>
          <p:cNvPr id="4" name="Image 3" descr="FFcDq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348"/>
          <a:stretch/>
        </p:blipFill>
        <p:spPr>
          <a:xfrm>
            <a:off x="1561128" y="3225098"/>
            <a:ext cx="193323" cy="533400"/>
          </a:xfrm>
          <a:prstGeom prst="rect">
            <a:avLst/>
          </a:prstGeom>
        </p:spPr>
      </p:pic>
      <p:pic>
        <p:nvPicPr>
          <p:cNvPr id="5" name="Image 4" descr="spin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938" y="5173437"/>
            <a:ext cx="4228862" cy="140622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57938" y="5173437"/>
            <a:ext cx="4228862" cy="1406223"/>
          </a:xfrm>
          <a:prstGeom prst="rect">
            <a:avLst/>
          </a:prstGeom>
          <a:noFill/>
          <a:ln w="1905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9715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99222" y="753457"/>
            <a:ext cx="4656826" cy="4876800"/>
          </a:xfrm>
        </p:spPr>
        <p:txBody>
          <a:bodyPr>
            <a:normAutofit fontScale="92500"/>
          </a:bodyPr>
          <a:lstStyle/>
          <a:p>
            <a:r>
              <a:rPr lang="fr-FR" dirty="0" smtClean="0"/>
              <a:t>C) Le nombre de neutrons</a:t>
            </a:r>
          </a:p>
          <a:p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La répartition neutrons/protons intervient dans la stabilité du noyau.</a:t>
            </a:r>
          </a:p>
          <a:p>
            <a:endParaRPr lang="fr-FR" dirty="0" smtClean="0"/>
          </a:p>
          <a:p>
            <a:r>
              <a:rPr lang="fr-FR" dirty="0" smtClean="0"/>
              <a:t>Pour les noyaux légers : Z = N jusqu’à 20 : </a:t>
            </a:r>
            <a:r>
              <a:rPr lang="fr-FR" baseline="30000" dirty="0" smtClean="0"/>
              <a:t>40</a:t>
            </a:r>
            <a:r>
              <a:rPr lang="fr-FR" baseline="-25000" dirty="0" smtClean="0"/>
              <a:t>20</a:t>
            </a:r>
            <a:r>
              <a:rPr lang="fr-FR" dirty="0" smtClean="0"/>
              <a:t>Ca</a:t>
            </a: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4" name="Espace réservé du contenu 3" descr="vallée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" r="435"/>
          <a:stretch/>
        </p:blipFill>
        <p:spPr>
          <a:xfrm>
            <a:off x="5171224" y="1300556"/>
            <a:ext cx="3515576" cy="517644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71224" y="1300556"/>
            <a:ext cx="3515576" cy="5176444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659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vallée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682"/>
          <a:stretch/>
        </p:blipFill>
        <p:spPr>
          <a:xfrm>
            <a:off x="5351212" y="1600200"/>
            <a:ext cx="3117492" cy="4525963"/>
          </a:xfrm>
        </p:spPr>
      </p:pic>
      <p:sp>
        <p:nvSpPr>
          <p:cNvPr id="5" name="ZoneTexte 4"/>
          <p:cNvSpPr txBox="1"/>
          <p:nvPr/>
        </p:nvSpPr>
        <p:spPr>
          <a:xfrm>
            <a:off x="457200" y="813694"/>
            <a:ext cx="4232150" cy="5632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fr-FR" sz="2400" dirty="0" smtClean="0"/>
              <a:t>Puis </a:t>
            </a:r>
            <a:r>
              <a:rPr lang="fr-FR" sz="2400" dirty="0"/>
              <a:t>des neutrons sont nécessaires pour compenser les forces répulsives entre protons : la vallée de la stabilité s’éloigne de la 1</a:t>
            </a:r>
            <a:r>
              <a:rPr lang="fr-FR" sz="2400" baseline="30000" dirty="0"/>
              <a:t>ère</a:t>
            </a:r>
            <a:r>
              <a:rPr lang="fr-FR" sz="2400" dirty="0"/>
              <a:t> </a:t>
            </a:r>
            <a:r>
              <a:rPr lang="fr-FR" sz="2400" dirty="0" smtClean="0"/>
              <a:t>bissectrice</a:t>
            </a:r>
          </a:p>
          <a:p>
            <a:pPr marL="285750" indent="-285750">
              <a:buFont typeface="Arial"/>
              <a:buChar char="•"/>
            </a:pPr>
            <a:endParaRPr lang="fr-FR" sz="2400" dirty="0"/>
          </a:p>
          <a:p>
            <a:pPr marL="285750" indent="-285750">
              <a:buFont typeface="Arial"/>
              <a:buChar char="•"/>
            </a:pPr>
            <a:r>
              <a:rPr lang="fr-FR" sz="2400" dirty="0"/>
              <a:t>La vallée de la stabilité est dessinée par les noyaux les plus </a:t>
            </a:r>
            <a:r>
              <a:rPr lang="fr-FR" sz="2400" dirty="0" smtClean="0"/>
              <a:t>stables: </a:t>
            </a:r>
          </a:p>
          <a:p>
            <a:pPr marL="285750" indent="-285750">
              <a:buFont typeface="Arial"/>
              <a:buChar char="•"/>
            </a:pPr>
            <a:endParaRPr lang="fr-FR" sz="2400" dirty="0" smtClean="0"/>
          </a:p>
          <a:p>
            <a:r>
              <a:rPr lang="fr-FR" sz="2400" dirty="0"/>
              <a:t>-</a:t>
            </a:r>
            <a:r>
              <a:rPr lang="fr-FR" sz="2400" dirty="0" smtClean="0"/>
              <a:t>masses </a:t>
            </a:r>
            <a:r>
              <a:rPr lang="fr-FR" sz="2400" dirty="0"/>
              <a:t>atomiques les plus </a:t>
            </a:r>
            <a:r>
              <a:rPr lang="fr-FR" sz="2400" dirty="0" smtClean="0"/>
              <a:t>faibles</a:t>
            </a:r>
          </a:p>
          <a:p>
            <a:r>
              <a:rPr lang="fr-FR" sz="2400" dirty="0"/>
              <a:t>-</a:t>
            </a:r>
            <a:r>
              <a:rPr lang="fr-FR" sz="2400" dirty="0" smtClean="0"/>
              <a:t>E</a:t>
            </a:r>
            <a:r>
              <a:rPr lang="fr-FR" sz="2400" baseline="-25000" dirty="0" smtClean="0"/>
              <a:t>L</a:t>
            </a:r>
            <a:r>
              <a:rPr lang="fr-FR" sz="2400" dirty="0"/>
              <a:t>/A les plus importantes</a:t>
            </a:r>
            <a:r>
              <a:rPr lang="fr-FR" sz="2400" dirty="0" smtClean="0"/>
              <a:t>.</a:t>
            </a:r>
            <a:endParaRPr lang="fr-FR" sz="2400" dirty="0"/>
          </a:p>
        </p:txBody>
      </p:sp>
      <p:sp>
        <p:nvSpPr>
          <p:cNvPr id="6" name="Rectangle 5"/>
          <p:cNvSpPr/>
          <p:nvPr/>
        </p:nvSpPr>
        <p:spPr>
          <a:xfrm>
            <a:off x="5351213" y="1600199"/>
            <a:ext cx="3117492" cy="4525963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8213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720889"/>
            <a:ext cx="4149820" cy="1973556"/>
          </a:xfrm>
        </p:spPr>
        <p:txBody>
          <a:bodyPr>
            <a:normAutofit fontScale="85000" lnSpcReduction="10000"/>
          </a:bodyPr>
          <a:lstStyle/>
          <a:p>
            <a:r>
              <a:rPr lang="fr-FR" dirty="0"/>
              <a:t>La vallée de la stabilité atteint un maximum pour le bismuth 209 : </a:t>
            </a:r>
            <a:r>
              <a:rPr lang="fr-FR" b="1" dirty="0">
                <a:solidFill>
                  <a:srgbClr val="FFFFFF"/>
                </a:solidFill>
              </a:rPr>
              <a:t>il n’y a plus de noyaux stables au delà de 209 nucléons.</a:t>
            </a:r>
          </a:p>
          <a:p>
            <a:endParaRPr lang="fr-FR" dirty="0"/>
          </a:p>
        </p:txBody>
      </p:sp>
      <p:pic>
        <p:nvPicPr>
          <p:cNvPr id="5" name="Espace réservé du contenu 3" descr="vallée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" r="435"/>
          <a:stretch/>
        </p:blipFill>
        <p:spPr>
          <a:xfrm>
            <a:off x="5079655" y="1165727"/>
            <a:ext cx="3607145" cy="531127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079655" y="1176884"/>
            <a:ext cx="3607145" cy="5300116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748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5) Les forces nucléaires spécifiques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Responsables de la </a:t>
            </a:r>
            <a:r>
              <a:rPr lang="fr-FR" dirty="0" smtClean="0">
                <a:solidFill>
                  <a:srgbClr val="FFFFFF"/>
                </a:solidFill>
              </a:rPr>
              <a:t>cohésion</a:t>
            </a:r>
            <a:r>
              <a:rPr lang="fr-FR" dirty="0" smtClean="0"/>
              <a:t>, la </a:t>
            </a:r>
            <a:r>
              <a:rPr lang="fr-FR" dirty="0" smtClean="0">
                <a:solidFill>
                  <a:srgbClr val="FFFFFF"/>
                </a:solidFill>
              </a:rPr>
              <a:t>stabilité </a:t>
            </a:r>
            <a:r>
              <a:rPr lang="fr-FR" dirty="0" smtClean="0"/>
              <a:t>du </a:t>
            </a:r>
            <a:r>
              <a:rPr lang="fr-FR" dirty="0" smtClean="0"/>
              <a:t>noyau</a:t>
            </a:r>
            <a:endParaRPr lang="fr-FR" dirty="0" smtClean="0"/>
          </a:p>
          <a:p>
            <a:endParaRPr lang="fr-FR" dirty="0"/>
          </a:p>
          <a:p>
            <a:r>
              <a:rPr lang="fr-FR" dirty="0" smtClean="0"/>
              <a:t>Leur intensités correspondent à l’énergie moyenne de liaison du noyau</a:t>
            </a:r>
          </a:p>
          <a:p>
            <a:endParaRPr lang="fr-FR" dirty="0"/>
          </a:p>
          <a:p>
            <a:r>
              <a:rPr lang="fr-FR" dirty="0" smtClean="0"/>
              <a:t>Liées aux </a:t>
            </a:r>
            <a:r>
              <a:rPr lang="fr-FR" dirty="0" smtClean="0">
                <a:solidFill>
                  <a:srgbClr val="FFFFFF"/>
                </a:solidFill>
              </a:rPr>
              <a:t>interactions des nucléons </a:t>
            </a:r>
            <a:r>
              <a:rPr lang="fr-FR" dirty="0" smtClean="0"/>
              <a:t>entre eux.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6803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FR" dirty="0" smtClean="0"/>
              <a:t>1) La force électrostatique</a:t>
            </a:r>
          </a:p>
          <a:p>
            <a:endParaRPr lang="fr-FR" dirty="0"/>
          </a:p>
          <a:p>
            <a:r>
              <a:rPr lang="fr-FR" dirty="0" smtClean="0"/>
              <a:t>Type coulombien : 1/r</a:t>
            </a:r>
            <a:r>
              <a:rPr lang="fr-FR" baseline="30000" dirty="0" smtClean="0"/>
              <a:t>2</a:t>
            </a:r>
          </a:p>
          <a:p>
            <a:endParaRPr lang="fr-FR" baseline="30000" dirty="0"/>
          </a:p>
          <a:p>
            <a:r>
              <a:rPr lang="fr-FR" dirty="0" smtClean="0"/>
              <a:t>Concerne </a:t>
            </a:r>
            <a:r>
              <a:rPr lang="fr-FR" b="1" u="sng" dirty="0" smtClean="0">
                <a:solidFill>
                  <a:srgbClr val="FFFFFF"/>
                </a:solidFill>
              </a:rPr>
              <a:t>uniquement les protons</a:t>
            </a:r>
            <a:r>
              <a:rPr lang="fr-FR" b="1" u="sng" dirty="0" smtClean="0">
                <a:solidFill>
                  <a:srgbClr val="953735"/>
                </a:solidFill>
              </a:rPr>
              <a:t> </a:t>
            </a:r>
            <a:r>
              <a:rPr lang="fr-FR" dirty="0" smtClean="0"/>
              <a:t>dans le noyau</a:t>
            </a:r>
          </a:p>
          <a:p>
            <a:endParaRPr lang="fr-FR" dirty="0"/>
          </a:p>
          <a:p>
            <a:r>
              <a:rPr lang="fr-FR" b="1" u="sng" dirty="0" smtClean="0">
                <a:solidFill>
                  <a:srgbClr val="FFFFFF"/>
                </a:solidFill>
              </a:rPr>
              <a:t>Répulsive</a:t>
            </a:r>
            <a:r>
              <a:rPr lang="fr-FR" dirty="0" smtClean="0">
                <a:solidFill>
                  <a:srgbClr val="FFFFFF"/>
                </a:solidFill>
              </a:rPr>
              <a:t> </a:t>
            </a:r>
            <a:r>
              <a:rPr lang="fr-FR" dirty="0" smtClean="0"/>
              <a:t>: s’oppose à la cohésion</a:t>
            </a:r>
          </a:p>
          <a:p>
            <a:endParaRPr lang="fr-FR" dirty="0"/>
          </a:p>
          <a:p>
            <a:r>
              <a:rPr lang="fr-FR" dirty="0" smtClean="0"/>
              <a:t>Permet d’expliquer l’excès de neutrons dans les noyaux lourds : ils s’interposent entre les protons :</a:t>
            </a:r>
          </a:p>
          <a:p>
            <a:pPr marL="0" indent="0">
              <a:buNone/>
            </a:pPr>
            <a:r>
              <a:rPr lang="fr-FR" dirty="0" smtClean="0"/>
              <a:t>    d donc     Fe</a:t>
            </a:r>
            <a:endParaRPr lang="fr-FR" dirty="0"/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673296" y="5566093"/>
            <a:ext cx="149417" cy="348659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flipH="1">
            <a:off x="1981070" y="5566093"/>
            <a:ext cx="136966" cy="348659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78583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2) Les forces nucléaires spécifiques</a:t>
            </a:r>
          </a:p>
          <a:p>
            <a:endParaRPr lang="fr-FR" dirty="0" smtClean="0"/>
          </a:p>
          <a:p>
            <a:r>
              <a:rPr lang="fr-FR" dirty="0" smtClean="0"/>
              <a:t>2 types</a:t>
            </a:r>
          </a:p>
          <a:p>
            <a:r>
              <a:rPr lang="fr-FR" dirty="0" smtClean="0"/>
              <a:t>S’exercent à des distances très faibles (10</a:t>
            </a:r>
            <a:r>
              <a:rPr lang="fr-FR" baseline="30000" dirty="0" smtClean="0"/>
              <a:t>-15</a:t>
            </a:r>
            <a:r>
              <a:rPr lang="fr-FR" dirty="0" smtClean="0"/>
              <a:t>m)</a:t>
            </a:r>
          </a:p>
          <a:p>
            <a:r>
              <a:rPr lang="fr-FR" dirty="0" smtClean="0"/>
              <a:t>Existent uniquement au niveau du noyau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410783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lphaLcParenR"/>
            </a:pPr>
            <a:r>
              <a:rPr lang="fr-FR" dirty="0" smtClean="0"/>
              <a:t>L’interaction faible</a:t>
            </a:r>
          </a:p>
          <a:p>
            <a:pPr marL="457200" indent="-457200">
              <a:buFont typeface="+mj-lt"/>
              <a:buAutoNum type="alphaLcParenR"/>
            </a:pPr>
            <a:endParaRPr lang="fr-FR" dirty="0" smtClean="0"/>
          </a:p>
          <a:p>
            <a:r>
              <a:rPr lang="fr-FR" dirty="0" smtClean="0"/>
              <a:t>Répulsive</a:t>
            </a:r>
          </a:p>
          <a:p>
            <a:endParaRPr lang="fr-FR" dirty="0" smtClean="0"/>
          </a:p>
          <a:p>
            <a:r>
              <a:rPr lang="fr-FR" dirty="0" smtClean="0"/>
              <a:t>Explique les transformations isobariques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479812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819856"/>
            <a:ext cx="6701484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dirty="0" smtClean="0"/>
              <a:t>b) L’interaction forte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>
                <a:solidFill>
                  <a:srgbClr val="FFFFFF"/>
                </a:solidFill>
              </a:rPr>
              <a:t>Attractive </a:t>
            </a:r>
            <a:r>
              <a:rPr lang="fr-FR" dirty="0" smtClean="0"/>
              <a:t>: assure la cohésion des nucléons</a:t>
            </a:r>
          </a:p>
          <a:p>
            <a:r>
              <a:rPr lang="fr-FR" dirty="0" smtClean="0"/>
              <a:t>100 à 1000 &gt; </a:t>
            </a:r>
            <a:r>
              <a:rPr lang="fr-FR" dirty="0" err="1" smtClean="0"/>
              <a:t>F</a:t>
            </a:r>
            <a:r>
              <a:rPr lang="fr-FR" baseline="-25000" dirty="0" err="1" smtClean="0"/>
              <a:t>électrostatique</a:t>
            </a:r>
            <a:endParaRPr lang="fr-FR" baseline="-25000" dirty="0" smtClean="0"/>
          </a:p>
          <a:p>
            <a:r>
              <a:rPr lang="fr-FR" dirty="0" smtClean="0">
                <a:solidFill>
                  <a:srgbClr val="FFFFFF"/>
                </a:solidFill>
              </a:rPr>
              <a:t>Répulsive </a:t>
            </a:r>
            <a:r>
              <a:rPr lang="fr-FR" dirty="0" smtClean="0"/>
              <a:t>à très courtes distances : permet </a:t>
            </a:r>
            <a:r>
              <a:rPr lang="fr-FR" dirty="0" smtClean="0">
                <a:solidFill>
                  <a:srgbClr val="FFFFFF"/>
                </a:solidFill>
              </a:rPr>
              <a:t>l’incompressibilité des nucléons</a:t>
            </a:r>
          </a:p>
          <a:p>
            <a:r>
              <a:rPr lang="fr-FR" dirty="0" smtClean="0"/>
              <a:t>Correspond à la mise en commun de particules d’interactions entre les quarks : les gluons.</a:t>
            </a:r>
          </a:p>
          <a:p>
            <a:endParaRPr lang="fr-FR" baseline="-25000" dirty="0"/>
          </a:p>
        </p:txBody>
      </p:sp>
      <p:pic>
        <p:nvPicPr>
          <p:cNvPr id="4" name="Image 3" descr="glu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1" y="4950464"/>
            <a:ext cx="1970662" cy="1512181"/>
          </a:xfrm>
          <a:prstGeom prst="rect">
            <a:avLst/>
          </a:prstGeom>
        </p:spPr>
      </p:pic>
      <p:pic>
        <p:nvPicPr>
          <p:cNvPr id="5" name="Image 4" descr="gluon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299" y="4757049"/>
            <a:ext cx="2302275" cy="156947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165481" y="4981691"/>
            <a:ext cx="1970662" cy="1480953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742299" y="4769503"/>
            <a:ext cx="2302275" cy="1557018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4502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6) Les modèles nucléaires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6714809" cy="4876800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lphaLcParenR"/>
            </a:pPr>
            <a:r>
              <a:rPr lang="fr-FR" dirty="0" smtClean="0"/>
              <a:t>Modèle de la goutte sphérique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Le noyau est une sphère contenant les nucléons liés entre eux par </a:t>
            </a:r>
            <a:r>
              <a:rPr lang="fr-FR" dirty="0" smtClean="0">
                <a:solidFill>
                  <a:srgbClr val="FFFFFF"/>
                </a:solidFill>
              </a:rPr>
              <a:t>l’interaction forte</a:t>
            </a:r>
            <a:r>
              <a:rPr lang="fr-FR" dirty="0" smtClean="0"/>
              <a:t>.</a:t>
            </a:r>
          </a:p>
          <a:p>
            <a:r>
              <a:rPr lang="fr-FR" dirty="0" smtClean="0"/>
              <a:t>Explique l’incompressibilité du noyau</a:t>
            </a:r>
          </a:p>
          <a:p>
            <a:r>
              <a:rPr lang="fr-FR" dirty="0" smtClean="0"/>
              <a:t>Ne permet pas de comprendre les nombres magiques</a:t>
            </a:r>
          </a:p>
          <a:p>
            <a:r>
              <a:rPr lang="fr-FR" dirty="0" smtClean="0"/>
              <a:t>Densité homogène des charges</a:t>
            </a:r>
            <a:endParaRPr lang="fr-FR" dirty="0"/>
          </a:p>
        </p:txBody>
      </p:sp>
      <p:pic>
        <p:nvPicPr>
          <p:cNvPr id="4" name="Image 3" descr="goutt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486" y="4682603"/>
            <a:ext cx="1715149" cy="1568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8162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smtClean="0"/>
              <a:t>b) Le modèle en couche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Explique la stabilité particulière des noyaux à nombres magiques : les couches pleines permettent une meilleure stabilité.</a:t>
            </a:r>
          </a:p>
          <a:p>
            <a:r>
              <a:rPr lang="fr-FR" dirty="0" smtClean="0"/>
              <a:t>Explique l’existence d’un niveau fondamental et de niveaux excités</a:t>
            </a:r>
            <a:endParaRPr lang="fr-FR" dirty="0"/>
          </a:p>
        </p:txBody>
      </p:sp>
      <p:pic>
        <p:nvPicPr>
          <p:cNvPr id="4" name="Image 3" descr="couch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291" y="4917265"/>
            <a:ext cx="2001509" cy="176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3614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5195738" cy="48768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dirty="0" smtClean="0"/>
              <a:t>c) Le modèle mixte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/>
              <a:t>Représente le noyau avec un cœur et un halo de neutrons à la périphérie</a:t>
            </a:r>
            <a:r>
              <a:rPr lang="fr-FR" dirty="0" smtClean="0"/>
              <a:t>.</a:t>
            </a:r>
          </a:p>
          <a:p>
            <a:endParaRPr lang="fr-FR" dirty="0"/>
          </a:p>
          <a:p>
            <a:r>
              <a:rPr lang="fr-FR" dirty="0" smtClean="0"/>
              <a:t>Explique la stabilité particulière de certains noyaux lourds riches en neutrons.</a:t>
            </a:r>
          </a:p>
          <a:p>
            <a:endParaRPr lang="fr-FR" dirty="0"/>
          </a:p>
        </p:txBody>
      </p:sp>
      <p:pic>
        <p:nvPicPr>
          <p:cNvPr id="4" name="Image 3" descr="hal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289" y="3729569"/>
            <a:ext cx="3021683" cy="261789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873288" y="3754474"/>
            <a:ext cx="3021683" cy="2592990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4128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7) Fission et fusion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907672"/>
            <a:ext cx="8229600" cy="2334667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fr-FR" dirty="0" smtClean="0"/>
              <a:t>  Rappel:</a:t>
            </a:r>
          </a:p>
          <a:p>
            <a:r>
              <a:rPr lang="fr-FR" dirty="0" smtClean="0"/>
              <a:t>Gain de masse = consommation d’énergie + rupture des énergie de liaison</a:t>
            </a:r>
          </a:p>
          <a:p>
            <a:r>
              <a:rPr lang="fr-FR" dirty="0" smtClean="0"/>
              <a:t>Perte de masse = libération d’énergie + création d’énergie de liaison</a:t>
            </a:r>
          </a:p>
          <a:p>
            <a:endParaRPr lang="fr-FR" dirty="0"/>
          </a:p>
          <a:p>
            <a:r>
              <a:rPr lang="fr-FR" dirty="0" smtClean="0">
                <a:sym typeface="Wingdings"/>
              </a:rPr>
              <a:t> A nombre de nucléons égal, une perte de masse entraine une augmentation de E</a:t>
            </a:r>
            <a:r>
              <a:rPr lang="fr-FR" baseline="-25000" dirty="0" smtClean="0">
                <a:sym typeface="Wingdings"/>
              </a:rPr>
              <a:t>L</a:t>
            </a:r>
            <a:r>
              <a:rPr lang="fr-FR" dirty="0" smtClean="0">
                <a:sym typeface="Wingdings"/>
              </a:rPr>
              <a:t>/A donc une plus grande stabilité</a:t>
            </a:r>
            <a:endParaRPr lang="fr-FR" dirty="0" smtClean="0"/>
          </a:p>
          <a:p>
            <a:endParaRPr lang="fr-FR" dirty="0"/>
          </a:p>
          <a:p>
            <a:endParaRPr lang="fr-FR" dirty="0" smtClean="0"/>
          </a:p>
        </p:txBody>
      </p:sp>
      <p:sp>
        <p:nvSpPr>
          <p:cNvPr id="4" name="Rectangle 3"/>
          <p:cNvSpPr/>
          <p:nvPr/>
        </p:nvSpPr>
        <p:spPr>
          <a:xfrm>
            <a:off x="457200" y="2907672"/>
            <a:ext cx="8229600" cy="2334667"/>
          </a:xfrm>
          <a:prstGeom prst="rect">
            <a:avLst/>
          </a:prstGeom>
          <a:noFill/>
          <a:ln w="1905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741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2344366" cy="4876800"/>
          </a:xfrm>
        </p:spPr>
        <p:txBody>
          <a:bodyPr>
            <a:normAutofit fontScale="92500" lnSpcReduction="20000"/>
          </a:bodyPr>
          <a:lstStyle/>
          <a:p>
            <a:r>
              <a:rPr lang="fr-FR" u="sng" dirty="0" smtClean="0"/>
              <a:t>Définitions</a:t>
            </a:r>
          </a:p>
          <a:p>
            <a:endParaRPr lang="fr-FR" dirty="0"/>
          </a:p>
          <a:p>
            <a:r>
              <a:rPr lang="fr-FR" dirty="0" smtClean="0"/>
              <a:t>Fusion : assemblage de 2 petits noyaux</a:t>
            </a:r>
          </a:p>
          <a:p>
            <a:endParaRPr lang="fr-FR" dirty="0"/>
          </a:p>
          <a:p>
            <a:r>
              <a:rPr lang="fr-FR" dirty="0" smtClean="0"/>
              <a:t>Fission : scission d’un gros noyau en 2 petits</a:t>
            </a:r>
            <a:endParaRPr lang="fr-FR" dirty="0"/>
          </a:p>
        </p:txBody>
      </p:sp>
      <p:pic>
        <p:nvPicPr>
          <p:cNvPr id="4" name="Image 3" descr="fufi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566" y="1865229"/>
            <a:ext cx="6034651" cy="416349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01566" y="1840324"/>
            <a:ext cx="6034651" cy="4188399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0554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396718" y="570442"/>
            <a:ext cx="274063" cy="9906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fission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5638" b="-25638"/>
          <a:stretch>
            <a:fillRect/>
          </a:stretch>
        </p:blipFill>
        <p:spPr>
          <a:xfrm>
            <a:off x="731263" y="1169771"/>
            <a:ext cx="5813425" cy="3189288"/>
          </a:xfrm>
        </p:spPr>
      </p:pic>
      <p:sp>
        <p:nvSpPr>
          <p:cNvPr id="6" name="ZoneTexte 5"/>
          <p:cNvSpPr txBox="1"/>
          <p:nvPr/>
        </p:nvSpPr>
        <p:spPr>
          <a:xfrm>
            <a:off x="731263" y="769661"/>
            <a:ext cx="15675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u="sng" dirty="0" smtClean="0"/>
              <a:t>a) La fission</a:t>
            </a:r>
            <a:endParaRPr lang="fr-FR" sz="2000" u="sng" dirty="0"/>
          </a:p>
        </p:txBody>
      </p:sp>
      <p:sp>
        <p:nvSpPr>
          <p:cNvPr id="7" name="ZoneTexte 6"/>
          <p:cNvSpPr txBox="1"/>
          <p:nvPr/>
        </p:nvSpPr>
        <p:spPr>
          <a:xfrm>
            <a:off x="595200" y="4526609"/>
            <a:ext cx="7743769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fr-FR" sz="2400" dirty="0" smtClean="0"/>
              <a:t>Le noyau (U) capte un </a:t>
            </a:r>
            <a:r>
              <a:rPr lang="fr-FR" sz="2400" dirty="0" smtClean="0">
                <a:solidFill>
                  <a:srgbClr val="FFFFFF"/>
                </a:solidFill>
              </a:rPr>
              <a:t>neutron lent</a:t>
            </a:r>
            <a:r>
              <a:rPr lang="fr-FR" sz="2400" dirty="0" smtClean="0"/>
              <a:t>, il devient </a:t>
            </a:r>
            <a:r>
              <a:rPr lang="fr-FR" sz="2400" dirty="0" smtClean="0">
                <a:solidFill>
                  <a:srgbClr val="FFFFFF"/>
                </a:solidFill>
              </a:rPr>
              <a:t>instable</a:t>
            </a:r>
          </a:p>
          <a:p>
            <a:pPr marL="342900" indent="-342900">
              <a:buAutoNum type="arabicParenR"/>
            </a:pPr>
            <a:r>
              <a:rPr lang="fr-FR" sz="2400" baseline="30000" dirty="0" smtClean="0"/>
              <a:t>235</a:t>
            </a:r>
            <a:r>
              <a:rPr lang="fr-FR" sz="2400" baseline="-25000" dirty="0" smtClean="0"/>
              <a:t>92</a:t>
            </a:r>
            <a:r>
              <a:rPr lang="fr-FR" sz="2400" dirty="0" smtClean="0"/>
              <a:t>U instable se fragmente alors en 2 noyaux de masse </a:t>
            </a:r>
            <a:r>
              <a:rPr lang="fr-FR" sz="2400" dirty="0" smtClean="0"/>
              <a:t>inférieure </a:t>
            </a:r>
            <a:r>
              <a:rPr lang="fr-FR" sz="2400" dirty="0" smtClean="0"/>
              <a:t>et éjecte 3 neutrons </a:t>
            </a:r>
            <a:r>
              <a:rPr lang="fr-FR" sz="2400" dirty="0" smtClean="0">
                <a:sym typeface="Wingdings"/>
              </a:rPr>
              <a:t> réactions en chaine</a:t>
            </a:r>
          </a:p>
        </p:txBody>
      </p:sp>
      <p:sp>
        <p:nvSpPr>
          <p:cNvPr id="8" name="Rectangle 7"/>
          <p:cNvSpPr/>
          <p:nvPr/>
        </p:nvSpPr>
        <p:spPr>
          <a:xfrm>
            <a:off x="731263" y="1730845"/>
            <a:ext cx="5813425" cy="2104405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939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86771" y="856194"/>
            <a:ext cx="8678629" cy="459783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fr-FR" dirty="0" smtClean="0"/>
              <a:t>b) La fusion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Certains petits noyaux peuvent fusionner pour former un noyau plus gros et des neutrons.</a:t>
            </a:r>
          </a:p>
          <a:p>
            <a:endParaRPr lang="fr-FR" dirty="0" smtClean="0"/>
          </a:p>
          <a:p>
            <a:r>
              <a:rPr lang="fr-FR" dirty="0" smtClean="0"/>
              <a:t>La fusion est </a:t>
            </a:r>
            <a:r>
              <a:rPr lang="fr-FR" dirty="0" smtClean="0">
                <a:solidFill>
                  <a:srgbClr val="FFFFFF"/>
                </a:solidFill>
              </a:rPr>
              <a:t>thermonucléaire </a:t>
            </a:r>
            <a:r>
              <a:rPr lang="fr-FR" dirty="0" smtClean="0"/>
              <a:t>: il faut une température extrêmement élevée pour amorcer la réaction.</a:t>
            </a:r>
          </a:p>
          <a:p>
            <a:endParaRPr lang="fr-FR" dirty="0" smtClean="0"/>
          </a:p>
          <a:p>
            <a:r>
              <a:rPr lang="fr-FR" dirty="0" smtClean="0"/>
              <a:t>L’énergie libérée est transmise aux neutrons sous forme </a:t>
            </a:r>
            <a:r>
              <a:rPr lang="fr-FR" dirty="0" smtClean="0">
                <a:solidFill>
                  <a:srgbClr val="FFFFFF"/>
                </a:solidFill>
              </a:rPr>
              <a:t>d’énergie cinétique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 descr="fusi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435" y="5159142"/>
            <a:ext cx="4051786" cy="154492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25435" y="5159142"/>
            <a:ext cx="4051786" cy="1544926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9735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u="sng" dirty="0" smtClean="0"/>
              <a:t>Énergie</a:t>
            </a:r>
          </a:p>
          <a:p>
            <a:endParaRPr lang="fr-FR" dirty="0"/>
          </a:p>
          <a:p>
            <a:r>
              <a:rPr lang="fr-FR" dirty="0" smtClean="0"/>
              <a:t>Le fission d’1g d’uranium produit autant d’énergie que </a:t>
            </a:r>
            <a:r>
              <a:rPr lang="fr-FR" dirty="0" smtClean="0">
                <a:solidFill>
                  <a:srgbClr val="FFFFFF"/>
                </a:solidFill>
              </a:rPr>
              <a:t>2 tonnes de pétrole.</a:t>
            </a:r>
          </a:p>
          <a:p>
            <a:endParaRPr lang="fr-FR" dirty="0"/>
          </a:p>
          <a:p>
            <a:r>
              <a:rPr lang="fr-FR" dirty="0" smtClean="0"/>
              <a:t>La fusion d’1g d’hélium produit autant d’énergie que </a:t>
            </a:r>
            <a:r>
              <a:rPr lang="fr-FR" dirty="0" smtClean="0">
                <a:solidFill>
                  <a:srgbClr val="FFFFFF"/>
                </a:solidFill>
              </a:rPr>
              <a:t>12 tonnes de pétrole.</a:t>
            </a:r>
            <a:endParaRPr lang="fr-FR" dirty="0">
              <a:solidFill>
                <a:srgbClr val="FFFFFF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559431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u="sng" dirty="0" smtClean="0"/>
              <a:t>Applications:</a:t>
            </a:r>
          </a:p>
          <a:p>
            <a:endParaRPr lang="fr-FR" dirty="0"/>
          </a:p>
          <a:p>
            <a:pPr>
              <a:buFont typeface="Wingdings" charset="2"/>
              <a:buChar char="ü"/>
            </a:pPr>
            <a:r>
              <a:rPr lang="fr-FR" dirty="0" smtClean="0"/>
              <a:t>Fusion : Soleil, bombe H, ITER</a:t>
            </a:r>
          </a:p>
          <a:p>
            <a:pPr>
              <a:buFont typeface="Wingdings" charset="2"/>
              <a:buChar char="ü"/>
            </a:pPr>
            <a:endParaRPr lang="fr-FR" dirty="0" smtClean="0"/>
          </a:p>
          <a:p>
            <a:pPr>
              <a:buFont typeface="Wingdings" charset="2"/>
              <a:buChar char="ü"/>
            </a:pPr>
            <a:r>
              <a:rPr lang="fr-FR" dirty="0" smtClean="0"/>
              <a:t>Fission : Bombe A et centrale nucléaire.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99767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67014"/>
          </a:xfrm>
        </p:spPr>
        <p:txBody>
          <a:bodyPr/>
          <a:lstStyle/>
          <a:p>
            <a:pPr marL="0" indent="0">
              <a:buNone/>
            </a:pPr>
            <a:r>
              <a:rPr lang="fr-FR" sz="2400" dirty="0" smtClean="0"/>
              <a:t>CONCOURS </a:t>
            </a:r>
            <a:r>
              <a:rPr lang="fr-FR" sz="2400" dirty="0"/>
              <a:t>2005-2006 </a:t>
            </a:r>
          </a:p>
          <a:p>
            <a:r>
              <a:rPr lang="fr-FR" sz="2400" dirty="0"/>
              <a:t>Calculer l’</a:t>
            </a:r>
            <a:r>
              <a:rPr lang="fr-FR" sz="2400" dirty="0" err="1"/>
              <a:t>énergie</a:t>
            </a:r>
            <a:r>
              <a:rPr lang="fr-FR" sz="2400" dirty="0"/>
              <a:t> de liaison par </a:t>
            </a:r>
            <a:r>
              <a:rPr lang="fr-FR" sz="2400" dirty="0" err="1"/>
              <a:t>nucléon</a:t>
            </a:r>
            <a:r>
              <a:rPr lang="fr-FR" sz="2400" dirty="0"/>
              <a:t> (MeV/</a:t>
            </a:r>
            <a:r>
              <a:rPr lang="fr-FR" sz="2400" dirty="0" err="1"/>
              <a:t>nucléon</a:t>
            </a:r>
            <a:r>
              <a:rPr lang="fr-FR" sz="2400" dirty="0"/>
              <a:t>) du noyau de phosphore-31 sachant que la masse atomique est M (31,15)= 30,9737u. </a:t>
            </a:r>
          </a:p>
          <a:p>
            <a:r>
              <a:rPr lang="fr-FR" sz="2400" dirty="0"/>
              <a:t>A. 4,5 </a:t>
            </a:r>
            <a:endParaRPr lang="fr-FR" sz="2400" dirty="0" smtClean="0"/>
          </a:p>
          <a:p>
            <a:r>
              <a:rPr lang="fr-FR" sz="2400" dirty="0" smtClean="0"/>
              <a:t>B</a:t>
            </a:r>
            <a:r>
              <a:rPr lang="fr-FR" sz="2400" dirty="0"/>
              <a:t>. </a:t>
            </a:r>
            <a:r>
              <a:rPr lang="fr-FR" sz="2400" dirty="0" smtClean="0"/>
              <a:t>9,5</a:t>
            </a:r>
          </a:p>
          <a:p>
            <a:r>
              <a:rPr lang="fr-FR" sz="2400" dirty="0" smtClean="0"/>
              <a:t>C</a:t>
            </a:r>
            <a:r>
              <a:rPr lang="fr-FR" sz="2400" dirty="0"/>
              <a:t>. 8,5 </a:t>
            </a:r>
            <a:endParaRPr lang="fr-FR" sz="2400" dirty="0" smtClean="0"/>
          </a:p>
          <a:p>
            <a:r>
              <a:rPr lang="fr-FR" sz="2400" dirty="0" smtClean="0"/>
              <a:t>D</a:t>
            </a:r>
            <a:r>
              <a:rPr lang="fr-FR" sz="2400" dirty="0"/>
              <a:t>. 263 </a:t>
            </a:r>
            <a:endParaRPr lang="fr-FR" sz="2400" dirty="0" smtClean="0"/>
          </a:p>
          <a:p>
            <a:r>
              <a:rPr lang="fr-FR" sz="2400" dirty="0" smtClean="0"/>
              <a:t>E</a:t>
            </a:r>
            <a:r>
              <a:rPr lang="fr-FR" sz="2400" dirty="0"/>
              <a:t>. 13 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5664084" y="3873960"/>
            <a:ext cx="16293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aseline="30000" dirty="0" smtClean="0"/>
              <a:t>31</a:t>
            </a:r>
            <a:r>
              <a:rPr lang="fr-FR" sz="3600" baseline="-25000" dirty="0" smtClean="0"/>
              <a:t>15</a:t>
            </a:r>
            <a:r>
              <a:rPr lang="fr-FR" sz="4400" dirty="0" smtClean="0"/>
              <a:t>P</a:t>
            </a:r>
            <a:endParaRPr lang="fr-FR" sz="4400" dirty="0"/>
          </a:p>
        </p:txBody>
      </p:sp>
      <p:sp>
        <p:nvSpPr>
          <p:cNvPr id="9" name="Rectangle 8"/>
          <p:cNvSpPr/>
          <p:nvPr/>
        </p:nvSpPr>
        <p:spPr>
          <a:xfrm>
            <a:off x="5664084" y="3873960"/>
            <a:ext cx="1276504" cy="1103181"/>
          </a:xfrm>
          <a:prstGeom prst="rect">
            <a:avLst/>
          </a:prstGeom>
          <a:noFill/>
          <a:ln w="3810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6465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625296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Résolution détaillée</a:t>
            </a:r>
          </a:p>
          <a:p>
            <a:endParaRPr lang="fr-FR" dirty="0" smtClean="0"/>
          </a:p>
          <a:p>
            <a:r>
              <a:rPr lang="fr-FR" dirty="0" smtClean="0"/>
              <a:t>1) Calculer le défaut de masse</a:t>
            </a:r>
          </a:p>
          <a:p>
            <a:pPr>
              <a:buFont typeface="Wingdings" charset="0"/>
              <a:buChar char="à"/>
            </a:pPr>
            <a:r>
              <a:rPr lang="el-GR" dirty="0" smtClean="0"/>
              <a:t>Δ</a:t>
            </a:r>
            <a:r>
              <a:rPr lang="fr-FR" dirty="0" smtClean="0"/>
              <a:t>M = </a:t>
            </a:r>
            <a:r>
              <a:rPr lang="el-GR" dirty="0" smtClean="0"/>
              <a:t>Σ</a:t>
            </a:r>
            <a:r>
              <a:rPr lang="fr-FR" dirty="0" smtClean="0"/>
              <a:t>m</a:t>
            </a:r>
            <a:r>
              <a:rPr lang="fr-FR" baseline="-25000" dirty="0" smtClean="0"/>
              <a:t>i</a:t>
            </a:r>
            <a:r>
              <a:rPr lang="fr-FR" dirty="0" smtClean="0"/>
              <a:t> – M(A,Z)</a:t>
            </a:r>
          </a:p>
          <a:p>
            <a:pPr>
              <a:buFont typeface="Wingdings" charset="0"/>
              <a:buChar char="à"/>
            </a:pPr>
            <a:r>
              <a:rPr lang="fr-FR" dirty="0"/>
              <a:t> </a:t>
            </a:r>
            <a:r>
              <a:rPr lang="fr-FR" dirty="0" smtClean="0"/>
              <a:t>      = (Z x </a:t>
            </a:r>
            <a:r>
              <a:rPr lang="fr-FR" dirty="0" smtClean="0"/>
              <a:t>M</a:t>
            </a:r>
            <a:r>
              <a:rPr lang="fr-FR" baseline="-25000" dirty="0"/>
              <a:t>H</a:t>
            </a:r>
            <a:r>
              <a:rPr lang="fr-FR" dirty="0" smtClean="0"/>
              <a:t> </a:t>
            </a:r>
            <a:r>
              <a:rPr lang="fr-FR" dirty="0" smtClean="0"/>
              <a:t>+ N x M</a:t>
            </a:r>
            <a:r>
              <a:rPr lang="fr-FR" baseline="-25000" dirty="0" smtClean="0"/>
              <a:t>n</a:t>
            </a:r>
            <a:r>
              <a:rPr lang="fr-FR" dirty="0" smtClean="0"/>
              <a:t>) – M(31,15)</a:t>
            </a:r>
          </a:p>
          <a:p>
            <a:pPr>
              <a:buFont typeface="Wingdings" charset="0"/>
              <a:buChar char="à"/>
            </a:pPr>
            <a:r>
              <a:rPr lang="fr-FR" dirty="0"/>
              <a:t> </a:t>
            </a:r>
            <a:r>
              <a:rPr lang="fr-FR" dirty="0" smtClean="0"/>
              <a:t>      = (15 x </a:t>
            </a:r>
            <a:r>
              <a:rPr lang="fr-FR" dirty="0" smtClean="0"/>
              <a:t>1,008 </a:t>
            </a:r>
            <a:r>
              <a:rPr lang="fr-FR" dirty="0" smtClean="0"/>
              <a:t>+ 16 x </a:t>
            </a:r>
            <a:r>
              <a:rPr lang="fr-FR" dirty="0" smtClean="0"/>
              <a:t>1,009) </a:t>
            </a:r>
            <a:r>
              <a:rPr lang="fr-FR" dirty="0" smtClean="0"/>
              <a:t>- 30,9737</a:t>
            </a:r>
          </a:p>
          <a:p>
            <a:pPr>
              <a:buFont typeface="Wingdings" charset="0"/>
              <a:buChar char="à"/>
            </a:pPr>
            <a:r>
              <a:rPr lang="fr-FR" dirty="0"/>
              <a:t> </a:t>
            </a:r>
            <a:r>
              <a:rPr lang="fr-FR" dirty="0" smtClean="0"/>
              <a:t>      = </a:t>
            </a:r>
            <a:r>
              <a:rPr lang="fr-FR" dirty="0" smtClean="0"/>
              <a:t>31,264 </a:t>
            </a:r>
            <a:r>
              <a:rPr lang="fr-FR" dirty="0" smtClean="0"/>
              <a:t>– 30,9737</a:t>
            </a:r>
          </a:p>
          <a:p>
            <a:pPr>
              <a:buFont typeface="Wingdings" charset="0"/>
              <a:buChar char="à"/>
            </a:pPr>
            <a:r>
              <a:rPr lang="fr-FR" dirty="0"/>
              <a:t> </a:t>
            </a:r>
            <a:r>
              <a:rPr lang="fr-FR" dirty="0" smtClean="0"/>
              <a:t>      = </a:t>
            </a:r>
            <a:r>
              <a:rPr lang="fr-FR" dirty="0" smtClean="0"/>
              <a:t>0,2923 </a:t>
            </a:r>
            <a:r>
              <a:rPr lang="fr-FR" dirty="0" smtClean="0"/>
              <a:t>u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6247812" y="4810381"/>
            <a:ext cx="2732616" cy="1885670"/>
          </a:xfrm>
          <a:prstGeom prst="rect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Valeurs à </a:t>
            </a:r>
            <a:r>
              <a:rPr lang="fr-FR" sz="2800" dirty="0" err="1" smtClean="0"/>
              <a:t>conna</a:t>
            </a:r>
            <a:r>
              <a:rPr lang="ro-RO" sz="2800" dirty="0" smtClean="0"/>
              <a:t>î</a:t>
            </a:r>
            <a:r>
              <a:rPr lang="fr-FR" sz="2800" dirty="0" err="1" smtClean="0"/>
              <a:t>tre</a:t>
            </a:r>
            <a:r>
              <a:rPr lang="fr-FR" sz="2800" dirty="0" smtClean="0"/>
              <a:t> :</a:t>
            </a:r>
          </a:p>
          <a:p>
            <a:pPr algn="ctr"/>
            <a:r>
              <a:rPr lang="fr-FR" sz="2800" dirty="0" err="1" smtClean="0"/>
              <a:t>M</a:t>
            </a:r>
            <a:r>
              <a:rPr lang="fr-FR" sz="2800" baseline="-25000" dirty="0" err="1" smtClean="0"/>
              <a:t>z</a:t>
            </a:r>
            <a:r>
              <a:rPr lang="fr-FR" sz="2800" dirty="0" smtClean="0"/>
              <a:t> </a:t>
            </a:r>
            <a:r>
              <a:rPr lang="fr-FR" sz="2800" dirty="0" smtClean="0"/>
              <a:t>= 1,009 u</a:t>
            </a:r>
          </a:p>
          <a:p>
            <a:pPr algn="ctr"/>
            <a:r>
              <a:rPr lang="fr-FR" sz="2800" dirty="0" smtClean="0"/>
              <a:t>M</a:t>
            </a:r>
            <a:r>
              <a:rPr lang="fr-FR" sz="2800" baseline="-25000" dirty="0" smtClean="0"/>
              <a:t>n</a:t>
            </a:r>
            <a:r>
              <a:rPr lang="fr-FR" sz="2800" dirty="0" smtClean="0"/>
              <a:t> = 1,007 u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2945950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2) Calculer de l’énergie de liaison</a:t>
            </a:r>
          </a:p>
          <a:p>
            <a:endParaRPr lang="fr-FR" dirty="0"/>
          </a:p>
          <a:p>
            <a:r>
              <a:rPr lang="fr-FR" dirty="0" smtClean="0"/>
              <a:t>E</a:t>
            </a:r>
            <a:r>
              <a:rPr lang="fr-FR" baseline="-25000" dirty="0" smtClean="0"/>
              <a:t>L</a:t>
            </a:r>
            <a:r>
              <a:rPr lang="fr-FR" dirty="0" smtClean="0"/>
              <a:t> = </a:t>
            </a:r>
            <a:r>
              <a:rPr lang="el-GR" dirty="0" smtClean="0"/>
              <a:t>Δ</a:t>
            </a:r>
            <a:r>
              <a:rPr lang="fr-FR" dirty="0" smtClean="0"/>
              <a:t>M x 931,5</a:t>
            </a:r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 = </a:t>
            </a:r>
            <a:r>
              <a:rPr lang="fr-FR" dirty="0" smtClean="0"/>
              <a:t>0,2923 </a:t>
            </a:r>
            <a:r>
              <a:rPr lang="fr-FR" dirty="0" smtClean="0"/>
              <a:t>x 931,5 </a:t>
            </a:r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 = </a:t>
            </a:r>
            <a:r>
              <a:rPr lang="fr-FR" dirty="0" smtClean="0"/>
              <a:t>272,27 </a:t>
            </a:r>
            <a:r>
              <a:rPr lang="fr-FR" dirty="0" smtClean="0"/>
              <a:t>MeV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5785961" y="3335198"/>
            <a:ext cx="3143150" cy="2167878"/>
          </a:xfrm>
          <a:prstGeom prst="rect">
            <a:avLst/>
          </a:prstGeom>
          <a:ln w="38100" cmpd="sng">
            <a:solidFill>
              <a:srgbClr val="0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fr-FR" dirty="0">
                <a:sym typeface="Wingdings"/>
              </a:rPr>
              <a:t> Ne pas hésiter à arrondir à 1000, et ensuite regarder les résultats inférieur à la valeur trouvée pour gagner du temps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214159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3) Calculer l’énergie de liaison par nucléon</a:t>
            </a:r>
          </a:p>
          <a:p>
            <a:pPr marL="0" indent="0">
              <a:buNone/>
            </a:pPr>
            <a:r>
              <a:rPr lang="fr-FR" sz="2800" i="1" dirty="0" smtClean="0"/>
              <a:t>(attention à bien lire la consigne)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E</a:t>
            </a:r>
            <a:r>
              <a:rPr lang="fr-FR" baseline="-25000" dirty="0" smtClean="0"/>
              <a:t>L</a:t>
            </a:r>
            <a:r>
              <a:rPr lang="fr-FR" dirty="0" smtClean="0"/>
              <a:t>/A = </a:t>
            </a:r>
            <a:r>
              <a:rPr lang="fr-FR" dirty="0" smtClean="0"/>
              <a:t>272,27 </a:t>
            </a:r>
            <a:r>
              <a:rPr lang="fr-FR" dirty="0" smtClean="0"/>
              <a:t>/ 31 = </a:t>
            </a:r>
            <a:r>
              <a:rPr lang="fr-FR" dirty="0" smtClean="0"/>
              <a:t>8,7</a:t>
            </a:r>
            <a:endParaRPr lang="fr-FR" dirty="0" smtClean="0"/>
          </a:p>
          <a:p>
            <a:r>
              <a:rPr lang="fr-FR" dirty="0"/>
              <a:t>A. 4,5 </a:t>
            </a:r>
          </a:p>
          <a:p>
            <a:r>
              <a:rPr lang="fr-FR" dirty="0"/>
              <a:t>B. 9,5</a:t>
            </a:r>
          </a:p>
          <a:p>
            <a:r>
              <a:rPr lang="fr-FR" dirty="0"/>
              <a:t>C. 8,5 </a:t>
            </a:r>
            <a:r>
              <a:rPr lang="fr-FR" dirty="0" smtClean="0">
                <a:sym typeface="Wingdings"/>
              </a:rPr>
              <a:t> résultat le plus proche </a:t>
            </a:r>
            <a:endParaRPr lang="fr-FR" dirty="0"/>
          </a:p>
          <a:p>
            <a:r>
              <a:rPr lang="fr-FR" dirty="0"/>
              <a:t>D. 263 </a:t>
            </a:r>
          </a:p>
          <a:p>
            <a:r>
              <a:rPr lang="fr-FR" dirty="0"/>
              <a:t>E. 13 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237867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  <a:buFont typeface="Lucida Grande"/>
              <a:buChar char="+"/>
            </a:pPr>
            <a:r>
              <a:rPr lang="fr-FR" dirty="0" smtClean="0"/>
              <a:t> Astuce gain de temps</a:t>
            </a:r>
          </a:p>
          <a:p>
            <a:pPr marL="0" indent="0">
              <a:buSzPct val="100000"/>
              <a:buNone/>
            </a:pPr>
            <a:r>
              <a:rPr lang="fr-FR" dirty="0" smtClean="0"/>
              <a:t>EL/A </a:t>
            </a:r>
            <a:r>
              <a:rPr lang="fr-FR" b="1" dirty="0" smtClean="0">
                <a:solidFill>
                  <a:srgbClr val="FFFFFF"/>
                </a:solidFill>
              </a:rPr>
              <a:t>strictement inférieure </a:t>
            </a:r>
            <a:r>
              <a:rPr lang="fr-FR" dirty="0" smtClean="0"/>
              <a:t>à 8,5 MeV !</a:t>
            </a:r>
            <a:endParaRPr lang="fr-FR" dirty="0"/>
          </a:p>
        </p:txBody>
      </p:sp>
      <p:pic>
        <p:nvPicPr>
          <p:cNvPr id="4" name="Image 3" descr="stabl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734" y="2925221"/>
            <a:ext cx="5002733" cy="3753702"/>
          </a:xfrm>
          <a:prstGeom prst="rect">
            <a:avLst/>
          </a:prstGeom>
        </p:spPr>
      </p:pic>
      <p:cxnSp>
        <p:nvCxnSpPr>
          <p:cNvPr id="8" name="Connecteur en angle 7"/>
          <p:cNvCxnSpPr/>
          <p:nvPr/>
        </p:nvCxnSpPr>
        <p:spPr>
          <a:xfrm>
            <a:off x="564484" y="2822090"/>
            <a:ext cx="1064822" cy="346348"/>
          </a:xfrm>
          <a:prstGeom prst="bentConnector3">
            <a:avLst>
              <a:gd name="adj1" fmla="val 602"/>
            </a:avLst>
          </a:prstGeom>
          <a:ln w="28575" cmpd="sng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08133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QCM 2</a:t>
            </a:r>
          </a:p>
          <a:p>
            <a:r>
              <a:rPr lang="fr-FR" sz="2800" dirty="0" smtClean="0"/>
              <a:t>Calculer l’énergie de liaison (en MeV) du noyau de carbone </a:t>
            </a:r>
            <a:r>
              <a:rPr lang="fr-FR" sz="2800" baseline="30000" dirty="0" smtClean="0"/>
              <a:t>12</a:t>
            </a:r>
            <a:r>
              <a:rPr lang="fr-FR" sz="2800" baseline="-25000" dirty="0" smtClean="0"/>
              <a:t>6</a:t>
            </a:r>
            <a:r>
              <a:rPr lang="fr-FR" sz="2800" dirty="0" smtClean="0"/>
              <a:t>C</a:t>
            </a:r>
          </a:p>
          <a:p>
            <a:pPr marL="0" indent="0">
              <a:buNone/>
            </a:pPr>
            <a:endParaRPr lang="fr-FR" sz="2000" dirty="0"/>
          </a:p>
          <a:p>
            <a:pPr marL="514350" indent="-514350">
              <a:buAutoNum type="alphaUcParenR"/>
            </a:pPr>
            <a:r>
              <a:rPr lang="fr-FR" sz="2800" dirty="0" smtClean="0"/>
              <a:t>0,09</a:t>
            </a:r>
          </a:p>
          <a:p>
            <a:pPr marL="514350" indent="-514350">
              <a:buAutoNum type="alphaUcParenR"/>
            </a:pPr>
            <a:r>
              <a:rPr lang="fr-FR" sz="2800" dirty="0" smtClean="0"/>
              <a:t>8,91</a:t>
            </a:r>
          </a:p>
          <a:p>
            <a:pPr marL="514350" indent="-514350">
              <a:buAutoNum type="alphaUcParenR"/>
            </a:pPr>
            <a:r>
              <a:rPr lang="fr-FR" sz="2800" dirty="0" smtClean="0"/>
              <a:t>12,10</a:t>
            </a:r>
          </a:p>
          <a:p>
            <a:pPr marL="514350" indent="-514350">
              <a:buAutoNum type="alphaUcParenR"/>
            </a:pPr>
            <a:r>
              <a:rPr lang="fr-FR" sz="2800" dirty="0" smtClean="0"/>
              <a:t>81,37</a:t>
            </a:r>
          </a:p>
          <a:p>
            <a:pPr marL="514350" indent="-514350">
              <a:buAutoNum type="alphaUcParenR"/>
            </a:pPr>
            <a:r>
              <a:rPr lang="fr-FR" sz="2800" dirty="0" smtClean="0"/>
              <a:t>92,16</a:t>
            </a:r>
          </a:p>
        </p:txBody>
      </p:sp>
      <p:sp>
        <p:nvSpPr>
          <p:cNvPr id="4" name="Rectangle 3"/>
          <p:cNvSpPr/>
          <p:nvPr/>
        </p:nvSpPr>
        <p:spPr>
          <a:xfrm>
            <a:off x="5567865" y="3386508"/>
            <a:ext cx="2591495" cy="323257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1"/>
                </a:solidFill>
              </a:rPr>
              <a:t>Données :</a:t>
            </a:r>
          </a:p>
          <a:p>
            <a:pPr algn="ctr"/>
            <a:r>
              <a:rPr lang="fr-FR" sz="2800" dirty="0" smtClean="0">
                <a:solidFill>
                  <a:schemeClr val="tx1"/>
                </a:solidFill>
              </a:rPr>
              <a:t>M</a:t>
            </a:r>
            <a:r>
              <a:rPr lang="fr-FR" sz="2800" baseline="-25000" dirty="0" smtClean="0">
                <a:solidFill>
                  <a:schemeClr val="tx1"/>
                </a:solidFill>
              </a:rPr>
              <a:t>H</a:t>
            </a:r>
            <a:r>
              <a:rPr lang="fr-FR" sz="2800" dirty="0" smtClean="0">
                <a:solidFill>
                  <a:schemeClr val="tx1"/>
                </a:solidFill>
              </a:rPr>
              <a:t> </a:t>
            </a:r>
            <a:r>
              <a:rPr lang="fr-FR" sz="2800" dirty="0" smtClean="0">
                <a:solidFill>
                  <a:schemeClr val="tx1"/>
                </a:solidFill>
              </a:rPr>
              <a:t>= </a:t>
            </a:r>
            <a:r>
              <a:rPr lang="fr-FR" sz="2800" dirty="0" smtClean="0">
                <a:solidFill>
                  <a:schemeClr val="tx1"/>
                </a:solidFill>
              </a:rPr>
              <a:t>1,008 </a:t>
            </a:r>
            <a:r>
              <a:rPr lang="fr-FR" sz="2800" dirty="0" smtClean="0">
                <a:solidFill>
                  <a:schemeClr val="tx1"/>
                </a:solidFill>
              </a:rPr>
              <a:t>u</a:t>
            </a:r>
          </a:p>
          <a:p>
            <a:pPr algn="ctr"/>
            <a:r>
              <a:rPr lang="fr-FR" sz="2800" dirty="0" smtClean="0">
                <a:solidFill>
                  <a:schemeClr val="tx1"/>
                </a:solidFill>
              </a:rPr>
              <a:t>M</a:t>
            </a:r>
            <a:r>
              <a:rPr lang="fr-FR" sz="2800" baseline="-25000" dirty="0" smtClean="0">
                <a:solidFill>
                  <a:schemeClr val="tx1"/>
                </a:solidFill>
              </a:rPr>
              <a:t>n</a:t>
            </a:r>
            <a:r>
              <a:rPr lang="fr-FR" sz="2800" dirty="0" smtClean="0">
                <a:solidFill>
                  <a:schemeClr val="tx1"/>
                </a:solidFill>
              </a:rPr>
              <a:t> = </a:t>
            </a:r>
            <a:r>
              <a:rPr lang="fr-FR" sz="2800" dirty="0" smtClean="0">
                <a:solidFill>
                  <a:schemeClr val="tx1"/>
                </a:solidFill>
              </a:rPr>
              <a:t>1,009 </a:t>
            </a:r>
            <a:r>
              <a:rPr lang="fr-FR" sz="2800" dirty="0" smtClean="0">
                <a:solidFill>
                  <a:schemeClr val="tx1"/>
                </a:solidFill>
              </a:rPr>
              <a:t>u</a:t>
            </a:r>
          </a:p>
          <a:p>
            <a:pPr algn="ctr"/>
            <a:r>
              <a:rPr lang="fr-FR" sz="2800" dirty="0" smtClean="0">
                <a:solidFill>
                  <a:schemeClr val="tx1"/>
                </a:solidFill>
              </a:rPr>
              <a:t>M(</a:t>
            </a:r>
            <a:r>
              <a:rPr lang="fr-FR" sz="2800" baseline="30000" dirty="0" smtClean="0">
                <a:solidFill>
                  <a:schemeClr val="tx1"/>
                </a:solidFill>
              </a:rPr>
              <a:t>12</a:t>
            </a:r>
            <a:r>
              <a:rPr lang="fr-FR" sz="2800" baseline="-25000" dirty="0" smtClean="0">
                <a:solidFill>
                  <a:schemeClr val="tx1"/>
                </a:solidFill>
              </a:rPr>
              <a:t>6</a:t>
            </a:r>
            <a:r>
              <a:rPr lang="fr-FR" sz="2800" dirty="0" smtClean="0">
                <a:solidFill>
                  <a:schemeClr val="tx1"/>
                </a:solidFill>
              </a:rPr>
              <a:t>C) = 12 u</a:t>
            </a:r>
            <a:endParaRPr lang="fr-FR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04032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QCM 2</a:t>
            </a:r>
          </a:p>
          <a:p>
            <a:r>
              <a:rPr lang="fr-FR" sz="2800" dirty="0" smtClean="0"/>
              <a:t>Calculer l’énergie de liaison (en MeV) du noyau de carbone </a:t>
            </a:r>
            <a:r>
              <a:rPr lang="fr-FR" sz="2800" baseline="30000" dirty="0" smtClean="0"/>
              <a:t>12</a:t>
            </a:r>
            <a:r>
              <a:rPr lang="fr-FR" sz="2800" baseline="-25000" dirty="0" smtClean="0"/>
              <a:t>6</a:t>
            </a:r>
            <a:r>
              <a:rPr lang="fr-FR" sz="2800" dirty="0" smtClean="0"/>
              <a:t>C</a:t>
            </a:r>
          </a:p>
          <a:p>
            <a:pPr marL="0" indent="0">
              <a:buNone/>
            </a:pPr>
            <a:endParaRPr lang="fr-FR" sz="2000" dirty="0"/>
          </a:p>
          <a:p>
            <a:pPr marL="514350" indent="-514350">
              <a:buAutoNum type="alphaUcParenR"/>
            </a:pPr>
            <a:r>
              <a:rPr lang="fr-FR" sz="2800" dirty="0" smtClean="0"/>
              <a:t>0,09</a:t>
            </a:r>
          </a:p>
          <a:p>
            <a:pPr marL="514350" indent="-514350">
              <a:buAutoNum type="alphaUcParenR"/>
            </a:pPr>
            <a:r>
              <a:rPr lang="fr-FR" sz="2800" dirty="0" smtClean="0"/>
              <a:t>8,91</a:t>
            </a:r>
          </a:p>
          <a:p>
            <a:pPr marL="514350" indent="-514350">
              <a:buAutoNum type="alphaUcParenR"/>
            </a:pPr>
            <a:r>
              <a:rPr lang="fr-FR" sz="2800" dirty="0" smtClean="0"/>
              <a:t>12,10</a:t>
            </a:r>
          </a:p>
          <a:p>
            <a:pPr marL="514350" indent="-514350">
              <a:buAutoNum type="alphaUcParenR"/>
            </a:pPr>
            <a:r>
              <a:rPr lang="fr-FR" sz="2800" dirty="0" smtClean="0"/>
              <a:t>81,37</a:t>
            </a:r>
          </a:p>
          <a:p>
            <a:pPr marL="514350" indent="-514350">
              <a:buAutoNum type="alphaUcParenR"/>
            </a:pPr>
            <a:r>
              <a:rPr lang="fr-FR" sz="3600" b="1" dirty="0" smtClean="0">
                <a:solidFill>
                  <a:srgbClr val="00FF00"/>
                </a:solidFill>
              </a:rPr>
              <a:t>92,16</a:t>
            </a:r>
          </a:p>
        </p:txBody>
      </p:sp>
      <p:sp>
        <p:nvSpPr>
          <p:cNvPr id="4" name="Rectangle 3"/>
          <p:cNvSpPr/>
          <p:nvPr/>
        </p:nvSpPr>
        <p:spPr>
          <a:xfrm>
            <a:off x="5567865" y="3386508"/>
            <a:ext cx="2591495" cy="323257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1"/>
                </a:solidFill>
              </a:rPr>
              <a:t>Données :</a:t>
            </a:r>
          </a:p>
          <a:p>
            <a:pPr algn="ctr"/>
            <a:r>
              <a:rPr lang="fr-FR" sz="2800" dirty="0" smtClean="0">
                <a:solidFill>
                  <a:schemeClr val="tx1"/>
                </a:solidFill>
              </a:rPr>
              <a:t>M</a:t>
            </a:r>
            <a:r>
              <a:rPr lang="fr-FR" sz="2800" baseline="-25000" dirty="0" smtClean="0">
                <a:solidFill>
                  <a:schemeClr val="tx1"/>
                </a:solidFill>
              </a:rPr>
              <a:t>H</a:t>
            </a:r>
            <a:r>
              <a:rPr lang="fr-FR" sz="2800" dirty="0" smtClean="0">
                <a:solidFill>
                  <a:schemeClr val="tx1"/>
                </a:solidFill>
              </a:rPr>
              <a:t> </a:t>
            </a:r>
            <a:r>
              <a:rPr lang="fr-FR" sz="2800" dirty="0" smtClean="0">
                <a:solidFill>
                  <a:schemeClr val="tx1"/>
                </a:solidFill>
              </a:rPr>
              <a:t>= </a:t>
            </a:r>
            <a:r>
              <a:rPr lang="fr-FR" sz="2800" dirty="0" smtClean="0">
                <a:solidFill>
                  <a:schemeClr val="tx1"/>
                </a:solidFill>
              </a:rPr>
              <a:t>1,008 </a:t>
            </a:r>
            <a:r>
              <a:rPr lang="fr-FR" sz="2800" dirty="0" smtClean="0">
                <a:solidFill>
                  <a:schemeClr val="tx1"/>
                </a:solidFill>
              </a:rPr>
              <a:t>u</a:t>
            </a:r>
          </a:p>
          <a:p>
            <a:pPr algn="ctr"/>
            <a:r>
              <a:rPr lang="fr-FR" sz="2800" dirty="0" smtClean="0">
                <a:solidFill>
                  <a:schemeClr val="tx1"/>
                </a:solidFill>
              </a:rPr>
              <a:t>M</a:t>
            </a:r>
            <a:r>
              <a:rPr lang="fr-FR" sz="2800" baseline="-25000" dirty="0" smtClean="0">
                <a:solidFill>
                  <a:schemeClr val="tx1"/>
                </a:solidFill>
              </a:rPr>
              <a:t>n</a:t>
            </a:r>
            <a:r>
              <a:rPr lang="fr-FR" sz="2800" dirty="0" smtClean="0">
                <a:solidFill>
                  <a:schemeClr val="tx1"/>
                </a:solidFill>
              </a:rPr>
              <a:t> = </a:t>
            </a:r>
            <a:r>
              <a:rPr lang="fr-FR" sz="2800" dirty="0" smtClean="0">
                <a:solidFill>
                  <a:schemeClr val="tx1"/>
                </a:solidFill>
              </a:rPr>
              <a:t>1,009 </a:t>
            </a:r>
            <a:r>
              <a:rPr lang="fr-FR" sz="2800" dirty="0" smtClean="0">
                <a:solidFill>
                  <a:schemeClr val="tx1"/>
                </a:solidFill>
              </a:rPr>
              <a:t>u</a:t>
            </a:r>
          </a:p>
          <a:p>
            <a:pPr algn="ctr"/>
            <a:r>
              <a:rPr lang="fr-FR" sz="2800" dirty="0" smtClean="0">
                <a:solidFill>
                  <a:schemeClr val="tx1"/>
                </a:solidFill>
              </a:rPr>
              <a:t>M(</a:t>
            </a:r>
            <a:r>
              <a:rPr lang="fr-FR" sz="2800" baseline="30000" dirty="0" smtClean="0">
                <a:solidFill>
                  <a:schemeClr val="tx1"/>
                </a:solidFill>
              </a:rPr>
              <a:t>12</a:t>
            </a:r>
            <a:r>
              <a:rPr lang="fr-FR" sz="2800" baseline="-25000" dirty="0" smtClean="0">
                <a:solidFill>
                  <a:schemeClr val="tx1"/>
                </a:solidFill>
              </a:rPr>
              <a:t>6</a:t>
            </a:r>
            <a:r>
              <a:rPr lang="fr-FR" sz="2800" dirty="0" smtClean="0">
                <a:solidFill>
                  <a:schemeClr val="tx1"/>
                </a:solidFill>
              </a:rPr>
              <a:t>C) = 12 u</a:t>
            </a:r>
            <a:endParaRPr lang="fr-FR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0155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FR" dirty="0" smtClean="0"/>
              <a:t>Correction détaillée :</a:t>
            </a:r>
          </a:p>
          <a:p>
            <a:pPr marL="514350" indent="-514350">
              <a:buAutoNum type="arabicParenR"/>
            </a:pPr>
            <a:r>
              <a:rPr lang="fr-FR" dirty="0" smtClean="0"/>
              <a:t>Calcul du défaut de masse </a:t>
            </a:r>
          </a:p>
          <a:p>
            <a:pPr marL="0" indent="0">
              <a:buNone/>
            </a:pPr>
            <a:r>
              <a:rPr lang="el-GR" dirty="0" smtClean="0"/>
              <a:t>Δ</a:t>
            </a:r>
            <a:r>
              <a:rPr lang="fr-FR" dirty="0" smtClean="0"/>
              <a:t>M = (Z x </a:t>
            </a:r>
            <a:r>
              <a:rPr lang="fr-FR" dirty="0" smtClean="0"/>
              <a:t>M</a:t>
            </a:r>
            <a:r>
              <a:rPr lang="fr-FR" baseline="-25000" dirty="0"/>
              <a:t>H</a:t>
            </a:r>
            <a:r>
              <a:rPr lang="fr-FR" dirty="0" smtClean="0"/>
              <a:t> </a:t>
            </a:r>
            <a:r>
              <a:rPr lang="fr-FR" dirty="0" smtClean="0"/>
              <a:t>+ N x M</a:t>
            </a:r>
            <a:r>
              <a:rPr lang="fr-FR" baseline="-25000" dirty="0" smtClean="0"/>
              <a:t>n</a:t>
            </a:r>
            <a:r>
              <a:rPr lang="fr-FR" dirty="0" smtClean="0"/>
              <a:t>) – M (</a:t>
            </a:r>
            <a:r>
              <a:rPr lang="fr-FR" baseline="30000" dirty="0" smtClean="0"/>
              <a:t>12</a:t>
            </a:r>
            <a:r>
              <a:rPr lang="fr-FR" baseline="-25000" dirty="0" smtClean="0"/>
              <a:t>6</a:t>
            </a:r>
            <a:r>
              <a:rPr lang="fr-FR" dirty="0" smtClean="0"/>
              <a:t>C)</a:t>
            </a:r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= (6 x </a:t>
            </a:r>
            <a:r>
              <a:rPr lang="fr-FR" dirty="0" smtClean="0"/>
              <a:t>1,008 </a:t>
            </a:r>
            <a:r>
              <a:rPr lang="fr-FR" dirty="0" smtClean="0"/>
              <a:t>+ 6 x </a:t>
            </a:r>
            <a:r>
              <a:rPr lang="fr-FR" dirty="0" smtClean="0"/>
              <a:t>1,009) </a:t>
            </a:r>
            <a:r>
              <a:rPr lang="fr-FR" dirty="0" smtClean="0"/>
              <a:t>– 12</a:t>
            </a:r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= 0,105 u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2) Calculer l’énergie de liaison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E</a:t>
            </a:r>
            <a:r>
              <a:rPr lang="fr-FR" baseline="-25000" dirty="0" smtClean="0"/>
              <a:t>L</a:t>
            </a:r>
            <a:r>
              <a:rPr lang="fr-FR" dirty="0" smtClean="0"/>
              <a:t> = 0,105 x 1000 = 105MeV</a:t>
            </a:r>
          </a:p>
          <a:p>
            <a:pPr marL="0" indent="0">
              <a:buNone/>
            </a:pPr>
            <a:r>
              <a:rPr lang="fr-FR" dirty="0" smtClean="0"/>
              <a:t>Donc le résultat le plus proche est 92,16 MeV (réponse E)</a:t>
            </a: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969443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260927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FIN !</a:t>
            </a:r>
            <a:br>
              <a:rPr lang="fr-FR" dirty="0" smtClean="0"/>
            </a:b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>Merci de votre attention</a:t>
            </a:r>
            <a:endParaRPr lang="fr-FR" dirty="0"/>
          </a:p>
        </p:txBody>
      </p:sp>
      <p:pic>
        <p:nvPicPr>
          <p:cNvPr id="5" name="Image 4" descr="Logo Tutora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096" y="4900549"/>
            <a:ext cx="1822704" cy="182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22471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1257</TotalTime>
  <Words>1638</Words>
  <Application>Microsoft Macintosh PowerPoint</Application>
  <PresentationFormat>Présentation à l'écran (4:3)</PresentationFormat>
  <Paragraphs>292</Paragraphs>
  <Slides>47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47</vt:i4>
      </vt:variant>
    </vt:vector>
  </HeadingPairs>
  <TitlesOfParts>
    <vt:vector size="48" baseType="lpstr">
      <vt:lpstr>Thème Office</vt:lpstr>
      <vt:lpstr>Radioactivité</vt:lpstr>
      <vt:lpstr>Le noyau</vt:lpstr>
      <vt:lpstr>INTRODUCTION</vt:lpstr>
      <vt:lpstr>Présentation PowerPoint</vt:lpstr>
      <vt:lpstr>1) Classification des nuclides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2) Composition des nuclides</vt:lpstr>
      <vt:lpstr>B) Les particules élémentaires</vt:lpstr>
      <vt:lpstr>Présentation PowerPoint</vt:lpstr>
      <vt:lpstr>3) Défaut de masse et énergie de liaison</vt:lpstr>
      <vt:lpstr>Présentation PowerPoint</vt:lpstr>
      <vt:lpstr>Présentation PowerPoint</vt:lpstr>
      <vt:lpstr>4) Facteurs de stabilité nucléaire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5) Les forces nucléaires spécifiques</vt:lpstr>
      <vt:lpstr>Présentation PowerPoint</vt:lpstr>
      <vt:lpstr>Présentation PowerPoint</vt:lpstr>
      <vt:lpstr>Présentation PowerPoint</vt:lpstr>
      <vt:lpstr>Présentation PowerPoint</vt:lpstr>
      <vt:lpstr>6) Les modèles nucléaires</vt:lpstr>
      <vt:lpstr>Présentation PowerPoint</vt:lpstr>
      <vt:lpstr>Présentation PowerPoint</vt:lpstr>
      <vt:lpstr>7) Fission et fusion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QCM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FIN !  Merci de votre attention</vt:lpstr>
    </vt:vector>
  </TitlesOfParts>
  <Company>néant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Radioactivité</dc:title>
  <dc:creator>Léa Alioui</dc:creator>
  <cp:lastModifiedBy>Léa Alioui</cp:lastModifiedBy>
  <cp:revision>55</cp:revision>
  <dcterms:created xsi:type="dcterms:W3CDTF">2016-08-02T13:05:36Z</dcterms:created>
  <dcterms:modified xsi:type="dcterms:W3CDTF">2016-08-11T12:39:04Z</dcterms:modified>
</cp:coreProperties>
</file>