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98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1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75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467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289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462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91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68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79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844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665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610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34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214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056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155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909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20C411-C580-4608-9F52-0DACE6ECFF0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48DD5-151E-4379-82A6-8CEEB53397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2117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A5BA6D4F-6969-449B-B031-D137DC0220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63" r="9092" b="11056"/>
          <a:stretch/>
        </p:blipFill>
        <p:spPr>
          <a:xfrm rot="19802282">
            <a:off x="886180" y="599154"/>
            <a:ext cx="10034962" cy="5644659"/>
          </a:xfrm>
          <a:prstGeom prst="rect">
            <a:avLst/>
          </a:prstGeom>
        </p:spPr>
      </p:pic>
      <p:pic>
        <p:nvPicPr>
          <p:cNvPr id="5" name="Image 4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2A2B7F2B-6447-4A98-A2C1-59138F806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516" y="2823995"/>
            <a:ext cx="1210010" cy="121001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592AA4-8B48-41B5-B7F1-828F59B128B6}"/>
              </a:ext>
            </a:extLst>
          </p:cNvPr>
          <p:cNvSpPr txBox="1"/>
          <p:nvPr/>
        </p:nvSpPr>
        <p:spPr>
          <a:xfrm>
            <a:off x="-3714353" y="3093765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B98E3E-E067-42AD-ADEE-45A69F1A7764}"/>
              </a:ext>
            </a:extLst>
          </p:cNvPr>
          <p:cNvSpPr txBox="1"/>
          <p:nvPr/>
        </p:nvSpPr>
        <p:spPr>
          <a:xfrm>
            <a:off x="-409433" y="1000130"/>
            <a:ext cx="129380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</p:spTree>
    <p:extLst>
      <p:ext uri="{BB962C8B-B14F-4D97-AF65-F5344CB8AC3E}">
        <p14:creationId xmlns:p14="http://schemas.microsoft.com/office/powerpoint/2010/main" val="5412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CD227F1-5C68-4BC4-993E-5ADE3134F061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4AF0F3-0402-4D21-BE2C-DCBCF21B922A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897D5F93-A29F-4EDE-9E5E-C5BA73219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0036" y="701323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2483346-C308-46B6-A0DE-AC1F3B3B3F48}"/>
              </a:ext>
            </a:extLst>
          </p:cNvPr>
          <p:cNvSpPr txBox="1"/>
          <p:nvPr/>
        </p:nvSpPr>
        <p:spPr>
          <a:xfrm>
            <a:off x="84403" y="2264898"/>
            <a:ext cx="129282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génétique médicale a de très larges applications qui reposent notamment sur des techniques de</a:t>
            </a:r>
          </a:p>
          <a:p>
            <a:r>
              <a:rPr lang="fr-FR" sz="2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biologie moléculaire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C68DCF6-F632-4A8C-9222-9F399BC4857C}"/>
              </a:ext>
            </a:extLst>
          </p:cNvPr>
          <p:cNvSpPr txBox="1"/>
          <p:nvPr/>
        </p:nvSpPr>
        <p:spPr>
          <a:xfrm>
            <a:off x="84403" y="3429000"/>
            <a:ext cx="12416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Elle permet : </a:t>
            </a:r>
          </a:p>
          <a:p>
            <a:endParaRPr lang="fr-FR" dirty="0"/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Le diagnostic de maladies génétique </a:t>
            </a:r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Le diagnostic de maladies pré-symptomatique</a:t>
            </a:r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Le diagnostic pré-natal</a:t>
            </a:r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Le diagnostic positif</a:t>
            </a:r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Comprendre la pathogénicité des maladies</a:t>
            </a:r>
          </a:p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dirty="0"/>
              <a:t>Le diagnostic thérapeutique</a:t>
            </a:r>
          </a:p>
        </p:txBody>
      </p:sp>
    </p:spTree>
    <p:extLst>
      <p:ext uri="{BB962C8B-B14F-4D97-AF65-F5344CB8AC3E}">
        <p14:creationId xmlns:p14="http://schemas.microsoft.com/office/powerpoint/2010/main" val="3736323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B204539-A3F0-42AF-9F49-3845E9C6A3F7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00AECE6-6EF9-4DA5-839A-35EF56EBBAF3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CD2AE1B0-F635-45A4-A3F9-199F2FAA1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A486A1-97D0-4E2E-8DD2-5282507D9A74}"/>
              </a:ext>
            </a:extLst>
          </p:cNvPr>
          <p:cNvSpPr txBox="1"/>
          <p:nvPr/>
        </p:nvSpPr>
        <p:spPr>
          <a:xfrm>
            <a:off x="520505" y="2248100"/>
            <a:ext cx="11366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 – Extraction du matériel génétique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4729646-913F-4BA9-9952-17A7899B0518}"/>
              </a:ext>
            </a:extLst>
          </p:cNvPr>
          <p:cNvSpPr txBox="1"/>
          <p:nvPr/>
        </p:nvSpPr>
        <p:spPr>
          <a:xfrm>
            <a:off x="181584" y="2632514"/>
            <a:ext cx="1136669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Pour effectuer une analyse génétique, on va utiliser </a:t>
            </a:r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quelques microgrammes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de matière génétique</a:t>
            </a:r>
          </a:p>
          <a:p>
            <a:endParaRPr lang="fr-F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On travaille la majeure partie du temps avec de </a:t>
            </a:r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l’ADN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 (99%). Il y a une grande différence de stabilité entre </a:t>
            </a:r>
            <a:r>
              <a:rPr lang="fr-FR" sz="2400" b="1" u="sng" dirty="0">
                <a:latin typeface="Agency FB" panose="020B0503020202020204" pitchFamily="34" charset="0"/>
                <a:cs typeface="Calibri" panose="020F0502020204030204" pitchFamily="34" charset="0"/>
              </a:rPr>
              <a:t>l’ADN qui est plus stable que l’ARN</a:t>
            </a:r>
          </a:p>
          <a:p>
            <a:endParaRPr lang="fr-FR" sz="2400" b="1" u="sng" dirty="0">
              <a:latin typeface="Agency FB" panose="020B050302020202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Les techniques de biologie moléculaire sont </a:t>
            </a:r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très sensibles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et permettent une analyse moléculaire ciblée </a:t>
            </a:r>
            <a:r>
              <a:rPr lang="fr-FR" sz="2400" b="1" u="sng" dirty="0">
                <a:latin typeface="Agency FB" panose="020B0503020202020204" pitchFamily="34" charset="0"/>
                <a:cs typeface="Calibri" panose="020F0502020204030204" pitchFamily="34" charset="0"/>
              </a:rPr>
              <a:t>à partir d’une seule cellule</a:t>
            </a:r>
          </a:p>
          <a:p>
            <a:endParaRPr lang="fr-FR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fr-F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918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6E968DE-6674-497B-A8BD-10BAD42FDA9B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95772D-16EF-43B0-BB14-D95F98FA35FD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90EA0A1B-A068-4705-A3E2-19DAB2247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C6C727-7699-469A-BFD0-766C491084C7}"/>
              </a:ext>
            </a:extLst>
          </p:cNvPr>
          <p:cNvSpPr txBox="1"/>
          <p:nvPr/>
        </p:nvSpPr>
        <p:spPr>
          <a:xfrm>
            <a:off x="354840" y="2333765"/>
            <a:ext cx="11472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Extraction de l’ADN</a:t>
            </a:r>
          </a:p>
          <a:p>
            <a:endParaRPr lang="fr-FR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5174608-333D-43F0-ACC1-87D9DEDB74FD}"/>
              </a:ext>
            </a:extLst>
          </p:cNvPr>
          <p:cNvSpPr txBox="1"/>
          <p:nvPr/>
        </p:nvSpPr>
        <p:spPr>
          <a:xfrm>
            <a:off x="354840" y="3125337"/>
            <a:ext cx="1095915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u="sng" dirty="0"/>
              <a:t>A bien comprendre</a:t>
            </a:r>
            <a:r>
              <a:rPr lang="fr-FR" i="1" dirty="0"/>
              <a:t> : Puisque l’ADN se trouve </a:t>
            </a:r>
            <a:r>
              <a:rPr lang="fr-FR" i="1" u="sng" dirty="0"/>
              <a:t>dans le noyau</a:t>
            </a:r>
            <a:r>
              <a:rPr lang="fr-FR" i="1" dirty="0"/>
              <a:t>, on est obligé de l’extraire à partir de </a:t>
            </a:r>
            <a:r>
              <a:rPr lang="fr-FR" b="1" i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nuclées.</a:t>
            </a:r>
            <a:r>
              <a:rPr lang="fr-FR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fr-FR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Donc, on n’extraie pas d’ADN à partir de globules rouges (érythrocytes) puisqu’ils n’ont pas de noyaux !!! +++</a:t>
            </a:r>
          </a:p>
          <a:p>
            <a:endParaRPr lang="fr-FR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/>
              <a:t>Cependant, l’ADN peut être extrait à partir de plusieurs éléments : </a:t>
            </a:r>
          </a:p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Sang (Globules blancs)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Tissus biologies (issu de biopsies)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Cellules amniotiques (diagnostic prénatal)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Follicules pileux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Coupes en paraffine</a:t>
            </a:r>
          </a:p>
        </p:txBody>
      </p:sp>
    </p:spTree>
    <p:extLst>
      <p:ext uri="{BB962C8B-B14F-4D97-AF65-F5344CB8AC3E}">
        <p14:creationId xmlns:p14="http://schemas.microsoft.com/office/powerpoint/2010/main" val="3872062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923835D-17A5-47B2-A521-B1C9FFFE27ED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237473-5566-45EA-A5D7-873E746DF1C9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AA60261C-2C36-4F0A-9B51-9D4538BB00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EAF31A6-663D-4D84-A07B-61788D574476}"/>
              </a:ext>
            </a:extLst>
          </p:cNvPr>
          <p:cNvSpPr txBox="1"/>
          <p:nvPr/>
        </p:nvSpPr>
        <p:spPr>
          <a:xfrm>
            <a:off x="232012" y="2306472"/>
            <a:ext cx="1177234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Etapes d’extraction de l’ADN à partir de quelques millilitres de sang total (Globules rouges + Globules blancs)</a:t>
            </a:r>
          </a:p>
          <a:p>
            <a:endParaRPr lang="fr-FR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arenR"/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effectue les prélèvements sanguins uniquement sur des </a:t>
            </a:r>
            <a:r>
              <a:rPr lang="fr-F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tubes EDTA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(anticoagulants)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arenR"/>
            </a:pP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On « détruit » les globules rouges avec </a:t>
            </a:r>
            <a:r>
              <a:rPr lang="fr-FR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solution hypotonique 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(entrée d’eau dans les GR, ce qui les fait exploser, ça fait donc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bam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boum et ça fait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ça fait boum et ça fait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bim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bam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boum</a:t>
            </a:r>
          </a:p>
          <a:p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Il ne reste plus que les globules blancs (leucocytes) que l’on va donc vouloir récupérer. </a:t>
            </a:r>
            <a:r>
              <a:rPr lang="fr-FR" dirty="0"/>
              <a:t>Ils sont </a:t>
            </a:r>
            <a:r>
              <a:rPr lang="fr-FR" u="sng" dirty="0"/>
              <a:t>lavés et resuspendus dans un détergent</a:t>
            </a:r>
            <a:r>
              <a:rPr lang="fr-FR" dirty="0"/>
              <a:t> et de multiples protéines qui permettront de dégrader leur membrane plasmique, leur membrane nucléaire et les protéines qui protègent l’ADN : </a:t>
            </a:r>
            <a:r>
              <a:rPr lang="fr-FR" sz="2000" b="1" dirty="0">
                <a:latin typeface="Calibri" panose="020F0502020204030204" pitchFamily="34" charset="0"/>
                <a:cs typeface="Calibri" panose="020F0502020204030204" pitchFamily="34" charset="0"/>
              </a:rPr>
              <a:t>les histones</a:t>
            </a:r>
          </a:p>
          <a:p>
            <a:pPr marL="342900" indent="-342900">
              <a:buFont typeface="+mj-lt"/>
              <a:buAutoNum type="arabicParenR"/>
            </a:pPr>
            <a:endParaRPr lang="fr-FR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fr-FR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arenR"/>
            </a:pPr>
            <a:endParaRPr lang="fr-FR" sz="2400" dirty="0">
              <a:solidFill>
                <a:srgbClr val="FF0000"/>
              </a:solidFill>
            </a:endParaRPr>
          </a:p>
          <a:p>
            <a:endParaRPr lang="fr-FR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6883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BEF29AB-C33E-4E66-860B-BC08548A63AC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59B997E-532D-4388-BC74-52BAB620D4B3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1E9E1707-A0AD-469B-B5E5-778B0EC47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4F7BA2B-24EB-4124-9450-7120B2DAA3FE}"/>
              </a:ext>
            </a:extLst>
          </p:cNvPr>
          <p:cNvSpPr txBox="1"/>
          <p:nvPr/>
        </p:nvSpPr>
        <p:spPr>
          <a:xfrm>
            <a:off x="56670" y="2089136"/>
            <a:ext cx="746994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4) </a:t>
            </a:r>
            <a:r>
              <a:rPr lang="fr-FR" u="sng" dirty="0"/>
              <a:t>Extraction au phénol-chloroforme</a:t>
            </a:r>
            <a:r>
              <a:rPr lang="fr-FR" dirty="0"/>
              <a:t> : Très utile parce qu’elle permet en fait d’éliminer les protéines dégradées par le détergent grâce à ce qu’on appelle en chimie les propriétés de solubilité différentielle entre deux phases non miscibles (par ex : eau / huile)</a:t>
            </a:r>
          </a:p>
          <a:p>
            <a:endParaRPr lang="fr-FR" u="sng" dirty="0"/>
          </a:p>
          <a:p>
            <a:r>
              <a:rPr lang="fr-FR" dirty="0"/>
              <a:t>Dans NOTRE cas, on obtient au final : </a:t>
            </a:r>
          </a:p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u="sng" dirty="0"/>
              <a:t>En haut</a:t>
            </a:r>
            <a:r>
              <a:rPr lang="fr-FR" dirty="0"/>
              <a:t> : l’ADN purifié dans la phase aqueuse (qu’on veut récupérer)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u="sng" dirty="0"/>
              <a:t>Au milieu</a:t>
            </a:r>
            <a:r>
              <a:rPr lang="fr-FR" dirty="0"/>
              <a:t> : Les protéines digérées (qu’on veut enlever)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u="sng" dirty="0"/>
              <a:t>En bas</a:t>
            </a:r>
            <a:r>
              <a:rPr lang="fr-FR" dirty="0"/>
              <a:t> : La phase phénolique avec laquelle on effectue l’extraction</a:t>
            </a:r>
            <a:endParaRPr lang="fr-FR" u="sng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1028" name="Picture 4" descr="Huile flottant sur la surface de l'eau dans un verre Photo Stock ...">
            <a:extLst>
              <a:ext uri="{FF2B5EF4-FFF2-40B4-BE49-F238E27FC236}">
                <a16:creationId xmlns:a16="http://schemas.microsoft.com/office/drawing/2014/main" id="{B513C335-3631-465F-B429-ACCCDE3A8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410" y="2384400"/>
            <a:ext cx="4278946" cy="366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1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C2B8E9DB-A7E6-4212-91FA-C422454B9651}"/>
              </a:ext>
            </a:extLst>
          </p:cNvPr>
          <p:cNvSpPr txBox="1"/>
          <p:nvPr/>
        </p:nvSpPr>
        <p:spPr>
          <a:xfrm>
            <a:off x="-4383097" y="527977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7F4404-AED8-4405-AC13-B85C1CAB6E40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6A542D7C-1F2C-43AD-AA97-44DC24F4C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6AC9863-06CB-4D8B-89BC-0F0D114A7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" y="2183487"/>
            <a:ext cx="7053231" cy="436743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0C72DAF-7E3E-41DB-A4FD-83A266078B5D}"/>
              </a:ext>
            </a:extLst>
          </p:cNvPr>
          <p:cNvSpPr txBox="1"/>
          <p:nvPr/>
        </p:nvSpPr>
        <p:spPr>
          <a:xfrm>
            <a:off x="7806519" y="3098042"/>
            <a:ext cx="3603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u="sng" dirty="0"/>
              <a:t>Schéma récap de la 4° étape</a:t>
            </a:r>
          </a:p>
        </p:txBody>
      </p:sp>
    </p:spTree>
    <p:extLst>
      <p:ext uri="{BB962C8B-B14F-4D97-AF65-F5344CB8AC3E}">
        <p14:creationId xmlns:p14="http://schemas.microsoft.com/office/powerpoint/2010/main" val="1325936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50E30C0-F844-486D-BEAC-B0D488B140E4}"/>
              </a:ext>
            </a:extLst>
          </p:cNvPr>
          <p:cNvSpPr txBox="1"/>
          <p:nvPr/>
        </p:nvSpPr>
        <p:spPr>
          <a:xfrm>
            <a:off x="-4626483" y="598490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3E1CCED-27A0-46F1-B90A-95AA9D264AB4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7" name="Image 6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9F34E08A-4F80-4398-9367-1CC90B492B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603F8A9-21D4-40B0-8BF3-DBE5C7665766}"/>
              </a:ext>
            </a:extLst>
          </p:cNvPr>
          <p:cNvSpPr txBox="1"/>
          <p:nvPr/>
        </p:nvSpPr>
        <p:spPr>
          <a:xfrm>
            <a:off x="576775" y="2616591"/>
            <a:ext cx="1021756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5) Précipitation à l’éthanol</a:t>
            </a:r>
            <a:r>
              <a:rPr lang="fr-FR" dirty="0"/>
              <a:t> : On ajoute donc à l’ADN en solution, 2,5 volumes d’éthanol à 95° froid, à température de -20° + </a:t>
            </a:r>
            <a:r>
              <a:rPr lang="fr-FR" b="1" dirty="0"/>
              <a:t>du sel</a:t>
            </a:r>
            <a:r>
              <a:rPr lang="fr-FR" dirty="0"/>
              <a:t> ! </a:t>
            </a:r>
          </a:p>
          <a:p>
            <a:endParaRPr lang="fr-FR" u="sng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On obtient donc une « méduse d’ADN » qui correspond à de l’ADN Double Brin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On récupère cette « méduse » ayant été au préalable lavée avec de l’éthanol 70°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/>
              <a:t>On conserve cet ADN à 4° dans une « </a:t>
            </a:r>
            <a:r>
              <a:rPr lang="fr-FR" dirty="0" err="1"/>
              <a:t>DNAthèque</a:t>
            </a:r>
            <a:r>
              <a:rPr lang="fr-FR" dirty="0"/>
              <a:t> »</a:t>
            </a:r>
          </a:p>
          <a:p>
            <a:r>
              <a:rPr lang="fr-FR" u="sng" dirty="0"/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2A0FD84-87CA-42B6-9F47-6E812A23233F}"/>
              </a:ext>
            </a:extLst>
          </p:cNvPr>
          <p:cNvSpPr txBox="1"/>
          <p:nvPr/>
        </p:nvSpPr>
        <p:spPr>
          <a:xfrm>
            <a:off x="887104" y="5049672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VOILA ON A EXTRAIT L’ADN DE NOTRE PATIENT EN 5 ETAPES </a:t>
            </a:r>
            <a:r>
              <a:rPr lang="fr-FR" dirty="0">
                <a:sym typeface="Wingdings" panose="05000000000000000000" pitchFamily="2" charset="2"/>
              </a:rPr>
              <a:t> </a:t>
            </a:r>
          </a:p>
          <a:p>
            <a:r>
              <a:rPr lang="fr-FR" dirty="0">
                <a:sym typeface="Wingdings" panose="05000000000000000000" pitchFamily="2" charset="2"/>
              </a:rPr>
              <a:t>ON EST DES SORCIERS :D </a:t>
            </a:r>
            <a:endParaRPr lang="fr-FR" dirty="0"/>
          </a:p>
        </p:txBody>
      </p:sp>
      <p:pic>
        <p:nvPicPr>
          <p:cNvPr id="2050" name="Picture 2" descr="Sorcière">
            <a:extLst>
              <a:ext uri="{FF2B5EF4-FFF2-40B4-BE49-F238E27FC236}">
                <a16:creationId xmlns:a16="http://schemas.microsoft.com/office/drawing/2014/main" id="{3BA40243-4DD8-4D3A-B7B2-502E5DF89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568" y="4206799"/>
            <a:ext cx="2349021" cy="234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45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07F878A-653A-4578-9529-85AD6CFA5368}"/>
              </a:ext>
            </a:extLst>
          </p:cNvPr>
          <p:cNvSpPr txBox="1"/>
          <p:nvPr/>
        </p:nvSpPr>
        <p:spPr>
          <a:xfrm>
            <a:off x="-4626483" y="598490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6EAE81-7DF8-45AA-8A46-D5130A078A6F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89CB4642-AB37-4ABA-9804-4AA03C808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AA5465B-E006-405C-A351-B68F676B9EB5}"/>
              </a:ext>
            </a:extLst>
          </p:cNvPr>
          <p:cNvSpPr txBox="1"/>
          <p:nvPr/>
        </p:nvSpPr>
        <p:spPr>
          <a:xfrm>
            <a:off x="184353" y="2278624"/>
            <a:ext cx="1182000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 – Principale technique en laboratoire : PCR (Amplification en chaîne par la Polymérase)</a:t>
            </a:r>
          </a:p>
          <a:p>
            <a:endParaRPr lang="fr-FR" sz="22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2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a donc réussi à extraire l’ADN de notre patient !! Mais on en a une quantité vraiment très minime…</a:t>
            </a:r>
          </a:p>
          <a:p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solution idéale est donc d’amplifier le matériel génétique que l’on vient d’extraire avant de commencer</a:t>
            </a:r>
          </a:p>
          <a:p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le manipuler : c’est justement le but de la PCR qui permet d’obtenir une </a:t>
            </a:r>
            <a:r>
              <a:rPr lang="fr-FR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grande quantité d’ADN d’une région 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l’on veut étudier : c’est une </a:t>
            </a:r>
            <a:r>
              <a:rPr lang="fr-FR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amplification spécifique</a:t>
            </a:r>
            <a:endParaRPr lang="fr-FR" u="sng" dirty="0">
              <a:solidFill>
                <a:srgbClr val="FF0000"/>
              </a:solidFill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FE40BB08-F23B-4EC7-B83A-F4E11EE48C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3516" y="5110168"/>
            <a:ext cx="4908883" cy="162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00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11CCB1E-6CA4-48F0-A6EF-AE0427DB5DD5}"/>
              </a:ext>
            </a:extLst>
          </p:cNvPr>
          <p:cNvSpPr txBox="1"/>
          <p:nvPr/>
        </p:nvSpPr>
        <p:spPr>
          <a:xfrm>
            <a:off x="-4626483" y="598490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60DFF72-7F8E-4058-81EF-811D31A27F2A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5E09CF69-2179-4C34-B08E-C5894B0CE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9BBA566-94A1-4701-92C6-ECA5DC82BDDA}"/>
              </a:ext>
            </a:extLst>
          </p:cNvPr>
          <p:cNvSpPr txBox="1"/>
          <p:nvPr/>
        </p:nvSpPr>
        <p:spPr>
          <a:xfrm>
            <a:off x="294968" y="2875002"/>
            <a:ext cx="1170938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Matériel de la PCR</a:t>
            </a:r>
          </a:p>
          <a:p>
            <a:endParaRPr lang="fr-FR" sz="2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dirty="0"/>
              <a:t>ADN du patient en petite quantité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dirty="0"/>
              <a:t>Des amorces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dirty="0"/>
              <a:t>Des dNTPs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dirty="0"/>
              <a:t>Un tampon de MgCl2 pour stabiliser les enzymes polymérases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dirty="0"/>
              <a:t>La Taq Polymérase : c’est une ADN polymérase provenant de Thermophilus Aquaticus (bactérie thermophile) elle possède une caractéristique indispensable : </a:t>
            </a:r>
            <a:r>
              <a:rPr lang="fr-FR" u="sng" dirty="0"/>
              <a:t>elle résiste à la chaleur</a:t>
            </a:r>
            <a:r>
              <a:rPr lang="fr-FR" dirty="0"/>
              <a:t> !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9F51654-67E0-448C-81A5-89B16E2B4110}"/>
              </a:ext>
            </a:extLst>
          </p:cNvPr>
          <p:cNvSpPr txBox="1"/>
          <p:nvPr/>
        </p:nvSpPr>
        <p:spPr>
          <a:xfrm>
            <a:off x="457200" y="2153265"/>
            <a:ext cx="11120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Comme la PCR correspond à </a:t>
            </a:r>
            <a:r>
              <a:rPr lang="fr-FR" u="sng" dirty="0"/>
              <a:t>une amplification </a:t>
            </a:r>
            <a:r>
              <a:rPr lang="fr-FR" dirty="0"/>
              <a:t>pour obtenir </a:t>
            </a:r>
            <a:r>
              <a:rPr lang="fr-FR" u="sng" dirty="0"/>
              <a:t>une plus grande quantité d’ADN</a:t>
            </a:r>
            <a:r>
              <a:rPr lang="fr-FR" dirty="0"/>
              <a:t>, en toute logique on retrouvera du matériel de synthèse c</a:t>
            </a:r>
            <a:r>
              <a:rPr lang="fr-FR" i="1" u="sng" dirty="0"/>
              <a:t>ommun</a:t>
            </a:r>
            <a:r>
              <a:rPr lang="fr-FR" dirty="0"/>
              <a:t> avec la réplication (</a:t>
            </a:r>
            <a:r>
              <a:rPr lang="fr-FR" dirty="0" err="1"/>
              <a:t>cf</a:t>
            </a:r>
            <a:r>
              <a:rPr lang="fr-FR" dirty="0"/>
              <a:t> cours réplication)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A706A44-30E2-4885-BC27-9F1DF1A68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037" y="5407626"/>
            <a:ext cx="7781925" cy="125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08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407FDF5-C268-40C0-A5C2-478268234704}"/>
              </a:ext>
            </a:extLst>
          </p:cNvPr>
          <p:cNvSpPr txBox="1"/>
          <p:nvPr/>
        </p:nvSpPr>
        <p:spPr>
          <a:xfrm>
            <a:off x="-4626483" y="598490"/>
            <a:ext cx="8133478" cy="940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GENETIQUE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D43CB24-D370-4C13-9579-990FBB7610B3}"/>
              </a:ext>
            </a:extLst>
          </p:cNvPr>
          <p:cNvSpPr txBox="1"/>
          <p:nvPr/>
        </p:nvSpPr>
        <p:spPr>
          <a:xfrm>
            <a:off x="-232005" y="1235988"/>
            <a:ext cx="10904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5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Principes techniques de Biologie Moléculaire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927F8AA0-0945-430E-A2F1-EF8BECC97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344" y="673187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AD5C8D2-AD54-4262-B936-EA4C6522ED5F}"/>
              </a:ext>
            </a:extLst>
          </p:cNvPr>
          <p:cNvSpPr txBox="1"/>
          <p:nvPr/>
        </p:nvSpPr>
        <p:spPr>
          <a:xfrm>
            <a:off x="412955" y="2227008"/>
            <a:ext cx="3539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Etapes de la PCR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AA4A424-359D-4ECF-B14C-A99F1F29A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518" y="3097161"/>
            <a:ext cx="6789048" cy="3480619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8CF1207-D4EA-4E33-9D8E-9FC03AD7791B}"/>
              </a:ext>
            </a:extLst>
          </p:cNvPr>
          <p:cNvSpPr txBox="1"/>
          <p:nvPr/>
        </p:nvSpPr>
        <p:spPr>
          <a:xfrm>
            <a:off x="7300452" y="3229897"/>
            <a:ext cx="4891548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La PCR est un cycle de </a:t>
            </a:r>
            <a:r>
              <a:rPr lang="fr-FR" u="sng" dirty="0"/>
              <a:t>3 étapes</a:t>
            </a:r>
            <a:r>
              <a:rPr lang="fr-FR" dirty="0"/>
              <a:t> répétées</a:t>
            </a:r>
          </a:p>
          <a:p>
            <a:r>
              <a:rPr lang="fr-FR" u="sng" dirty="0"/>
              <a:t>N fois</a:t>
            </a:r>
            <a:r>
              <a:rPr lang="fr-FR" dirty="0"/>
              <a:t>. Elle permet donc </a:t>
            </a:r>
            <a:r>
              <a:rPr lang="fr-FR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l’amplification exponentielle</a:t>
            </a:r>
            <a:r>
              <a:rPr lang="fr-FR" dirty="0"/>
              <a:t> du matériel génétique. </a:t>
            </a:r>
          </a:p>
          <a:p>
            <a:endParaRPr lang="fr-FR" u="sng" dirty="0"/>
          </a:p>
          <a:p>
            <a:r>
              <a:rPr lang="fr-FR" dirty="0"/>
              <a:t>Ainsi, </a:t>
            </a:r>
            <a:r>
              <a:rPr lang="fr-FR" u="sng" dirty="0"/>
              <a:t>au bout de n cycle de PCR</a:t>
            </a:r>
            <a:r>
              <a:rPr lang="fr-FR" dirty="0"/>
              <a:t>, on obtiendra </a:t>
            </a:r>
            <a:r>
              <a:rPr lang="fr-FR" u="sng" dirty="0"/>
              <a:t>2</a:t>
            </a:r>
            <a:r>
              <a:rPr lang="fr-FR" sz="2000" u="sng" baseline="30000" dirty="0"/>
              <a:t>n</a:t>
            </a:r>
            <a:r>
              <a:rPr lang="fr-FR" u="sng" dirty="0"/>
              <a:t> molécules d’ADN</a:t>
            </a:r>
          </a:p>
          <a:p>
            <a:endParaRPr lang="fr-FR" u="sng" dirty="0"/>
          </a:p>
          <a:p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86666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224B9CC-B1E0-4F9D-95F7-748DDA1231FD}"/>
              </a:ext>
            </a:extLst>
          </p:cNvPr>
          <p:cNvSpPr txBox="1"/>
          <p:nvPr/>
        </p:nvSpPr>
        <p:spPr>
          <a:xfrm>
            <a:off x="1055077" y="2096086"/>
            <a:ext cx="103960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QCM 1 -  A propos des principes techniques en biologie moléculaire</a:t>
            </a:r>
          </a:p>
          <a:p>
            <a:endParaRPr lang="fr-FR" sz="2400" dirty="0"/>
          </a:p>
          <a:p>
            <a:r>
              <a:rPr lang="fr-FR" sz="2400" dirty="0"/>
              <a:t>A – La génétique médicale permet le diagnostic pré-natal et des maladies génétiques</a:t>
            </a:r>
          </a:p>
          <a:p>
            <a:endParaRPr lang="fr-FR" sz="2400" dirty="0"/>
          </a:p>
          <a:p>
            <a:r>
              <a:rPr lang="fr-FR" sz="2400" dirty="0"/>
              <a:t>B – On utilise quelques grammes de matière génétique afin d’effectuer une analyse génétique</a:t>
            </a:r>
          </a:p>
          <a:p>
            <a:endParaRPr lang="fr-FR" sz="2400" dirty="0"/>
          </a:p>
          <a:p>
            <a:r>
              <a:rPr lang="fr-FR" sz="2400" dirty="0"/>
              <a:t>C – Dans la plupart des cas, on travaille avec de l’ARN : plus stable que l’ADN</a:t>
            </a:r>
          </a:p>
          <a:p>
            <a:endParaRPr lang="fr-FR" sz="2400" dirty="0"/>
          </a:p>
          <a:p>
            <a:r>
              <a:rPr lang="fr-FR" sz="2400" dirty="0"/>
              <a:t>D – Votre tutrice de </a:t>
            </a:r>
            <a:r>
              <a:rPr lang="fr-FR" sz="2400" dirty="0" err="1"/>
              <a:t>biophy</a:t>
            </a:r>
            <a:r>
              <a:rPr lang="fr-FR" sz="2400" dirty="0"/>
              <a:t> </a:t>
            </a:r>
            <a:r>
              <a:rPr lang="fr-FR" sz="2400" dirty="0" err="1"/>
              <a:t>Emiliepothèse</a:t>
            </a:r>
            <a:r>
              <a:rPr lang="fr-FR" sz="2400" dirty="0"/>
              <a:t> est la plus Fun de France &lt;3 </a:t>
            </a:r>
          </a:p>
        </p:txBody>
      </p:sp>
    </p:spTree>
    <p:extLst>
      <p:ext uri="{BB962C8B-B14F-4D97-AF65-F5344CB8AC3E}">
        <p14:creationId xmlns:p14="http://schemas.microsoft.com/office/powerpoint/2010/main" val="208429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382EF13-4D9F-4FB4-B10C-27728431917F}"/>
              </a:ext>
            </a:extLst>
          </p:cNvPr>
          <p:cNvSpPr txBox="1"/>
          <p:nvPr/>
        </p:nvSpPr>
        <p:spPr>
          <a:xfrm>
            <a:off x="1055077" y="2096086"/>
            <a:ext cx="103960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QCM 1 -  A propos des principes techniques en biologie moléculaire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– </a:t>
            </a:r>
            <a:r>
              <a:rPr lang="fr-FR" sz="2400" dirty="0"/>
              <a:t>La génétique médicale permet le diagnostic pré-natal et des maladies génétiques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– </a:t>
            </a:r>
            <a:r>
              <a:rPr lang="fr-FR" sz="2400" dirty="0"/>
              <a:t>On utilise quelques </a:t>
            </a:r>
            <a:r>
              <a:rPr lang="fr-FR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</a:t>
            </a:r>
            <a:r>
              <a:rPr lang="fr-FR" sz="2400" dirty="0"/>
              <a:t>grammes de matière génétique afin d’effectuer une analyse génétique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– </a:t>
            </a:r>
            <a:r>
              <a:rPr lang="fr-FR" sz="2400" dirty="0"/>
              <a:t>Dans la plupart des cas, on travaille avec de l’A</a:t>
            </a:r>
            <a:r>
              <a:rPr lang="fr-FR" sz="2400" dirty="0">
                <a:solidFill>
                  <a:srgbClr val="FF0000"/>
                </a:solidFill>
              </a:rPr>
              <a:t>D</a:t>
            </a:r>
            <a:r>
              <a:rPr lang="fr-FR" sz="2400" dirty="0"/>
              <a:t>N : plus stable que l’A</a:t>
            </a:r>
            <a:r>
              <a:rPr lang="fr-FR" sz="2400" dirty="0">
                <a:solidFill>
                  <a:srgbClr val="FF0000"/>
                </a:solidFill>
              </a:rPr>
              <a:t>R</a:t>
            </a:r>
            <a:r>
              <a:rPr lang="fr-FR" sz="2400" dirty="0"/>
              <a:t>N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– </a:t>
            </a:r>
            <a:r>
              <a:rPr lang="fr-FR" sz="2400" dirty="0"/>
              <a:t>Votre tutrice de </a:t>
            </a:r>
            <a:r>
              <a:rPr lang="fr-FR" sz="2400" dirty="0" err="1"/>
              <a:t>biophy</a:t>
            </a:r>
            <a:r>
              <a:rPr lang="fr-FR" sz="2400" dirty="0"/>
              <a:t> </a:t>
            </a:r>
            <a:r>
              <a:rPr lang="fr-FR" sz="2400" dirty="0" err="1"/>
              <a:t>Emiliepothèse</a:t>
            </a:r>
            <a:r>
              <a:rPr lang="fr-FR" sz="2400" dirty="0"/>
              <a:t> est la plus Fun de France &lt;3 </a:t>
            </a:r>
          </a:p>
        </p:txBody>
      </p:sp>
    </p:spTree>
    <p:extLst>
      <p:ext uri="{BB962C8B-B14F-4D97-AF65-F5344CB8AC3E}">
        <p14:creationId xmlns:p14="http://schemas.microsoft.com/office/powerpoint/2010/main" val="382753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09E94F4-6C6C-4D09-83D9-DC481D2BA5C2}"/>
              </a:ext>
            </a:extLst>
          </p:cNvPr>
          <p:cNvSpPr txBox="1"/>
          <p:nvPr/>
        </p:nvSpPr>
        <p:spPr>
          <a:xfrm>
            <a:off x="1055077" y="2096086"/>
            <a:ext cx="103960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QCM 2 -  A propos des principes techniques en biologie moléculaire</a:t>
            </a:r>
          </a:p>
          <a:p>
            <a:endParaRPr lang="fr-FR" sz="2400" dirty="0"/>
          </a:p>
          <a:p>
            <a:r>
              <a:rPr lang="fr-FR" sz="2400" dirty="0"/>
              <a:t>A –  On peut extraire de l’ADN à partir de cellules amniotiques afin de poser un diagnostic pré-natal</a:t>
            </a:r>
          </a:p>
          <a:p>
            <a:endParaRPr lang="fr-FR" sz="2400" dirty="0"/>
          </a:p>
          <a:p>
            <a:r>
              <a:rPr lang="fr-FR" sz="2400" dirty="0"/>
              <a:t>B – L’extraction d’ADN se fait en 5 étapes</a:t>
            </a:r>
          </a:p>
          <a:p>
            <a:endParaRPr lang="fr-FR" sz="2400" dirty="0"/>
          </a:p>
          <a:p>
            <a:r>
              <a:rPr lang="fr-FR" sz="2400" dirty="0"/>
              <a:t>C – Il est inutile d’extraire de l’ADN des globules rouges (érythrocytes) car ils ont un noyau</a:t>
            </a:r>
          </a:p>
          <a:p>
            <a:endParaRPr lang="fr-FR" sz="2400" dirty="0"/>
          </a:p>
          <a:p>
            <a:r>
              <a:rPr lang="fr-FR" sz="2400" dirty="0"/>
              <a:t>D – Dans le sang, on prélève l’ADN à partir de cellules nuclées tels que les globules blancs (leucocytes)</a:t>
            </a:r>
          </a:p>
        </p:txBody>
      </p:sp>
    </p:spTree>
    <p:extLst>
      <p:ext uri="{BB962C8B-B14F-4D97-AF65-F5344CB8AC3E}">
        <p14:creationId xmlns:p14="http://schemas.microsoft.com/office/powerpoint/2010/main" val="257148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1E3F0CD-3E09-462A-818F-F301D9748CC5}"/>
              </a:ext>
            </a:extLst>
          </p:cNvPr>
          <p:cNvSpPr txBox="1"/>
          <p:nvPr/>
        </p:nvSpPr>
        <p:spPr>
          <a:xfrm>
            <a:off x="1055077" y="2096086"/>
            <a:ext cx="103960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QCM 2 -  A propos des principes techniques en biologie moléculaire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–  </a:t>
            </a:r>
            <a:r>
              <a:rPr lang="fr-FR" sz="2400" dirty="0"/>
              <a:t>On peut extraire de l’ADN à partir de cellules amniotiques afin de poser un diagnostic pré-natal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 – </a:t>
            </a:r>
            <a:r>
              <a:rPr lang="fr-FR" sz="2400" dirty="0"/>
              <a:t>L’extraction d’ADN se fait en 5 étapes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– </a:t>
            </a:r>
            <a:r>
              <a:rPr lang="fr-FR" sz="2400" dirty="0"/>
              <a:t>Il est inutile d’extraire de l’ADN des globules rouges (érythrocytes) car </a:t>
            </a:r>
            <a:r>
              <a:rPr lang="fr-FR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ils n’ont pas de noyau</a:t>
            </a:r>
          </a:p>
          <a:p>
            <a:endParaRPr lang="fr-FR" sz="2400" dirty="0"/>
          </a:p>
          <a:p>
            <a:r>
              <a:rPr lang="fr-F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 – </a:t>
            </a:r>
            <a:r>
              <a:rPr lang="fr-FR" sz="2400" dirty="0"/>
              <a:t>Dans le sang, on prélève l’ADN à partir de cellules nuclées tels que les globules blancs (leucocytes)</a:t>
            </a:r>
          </a:p>
        </p:txBody>
      </p:sp>
    </p:spTree>
    <p:extLst>
      <p:ext uri="{BB962C8B-B14F-4D97-AF65-F5344CB8AC3E}">
        <p14:creationId xmlns:p14="http://schemas.microsoft.com/office/powerpoint/2010/main" val="52205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437</TotalTime>
  <Words>1088</Words>
  <Application>Microsoft Office PowerPoint</Application>
  <PresentationFormat>Grand écran</PresentationFormat>
  <Paragraphs>133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3" baseType="lpstr">
      <vt:lpstr>Agency FB</vt:lpstr>
      <vt:lpstr>Arial</vt:lpstr>
      <vt:lpstr>Calibri</vt:lpstr>
      <vt:lpstr>Pristina</vt:lpstr>
      <vt:lpstr>Symbol</vt:lpstr>
      <vt:lpstr>Trebuchet MS</vt:lpstr>
      <vt:lpstr>Wingdings</vt:lpstr>
      <vt:lpstr>Berlin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Yanis Ahmidouche</dc:creator>
  <cp:lastModifiedBy>Yanis Ahmidouche</cp:lastModifiedBy>
  <cp:revision>23</cp:revision>
  <dcterms:created xsi:type="dcterms:W3CDTF">2020-08-19T13:41:57Z</dcterms:created>
  <dcterms:modified xsi:type="dcterms:W3CDTF">2020-08-19T20:59:26Z</dcterms:modified>
</cp:coreProperties>
</file>