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81528D25-75EF-4812-B79F-3FABCD8EC10C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DDFF"/>
    <a:srgbClr val="F7E9FF"/>
    <a:srgbClr val="FAD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412" autoAdjust="0"/>
    <p:restoredTop sz="94714"/>
  </p:normalViewPr>
  <p:slideViewPr>
    <p:cSldViewPr snapToGrid="0" snapToObjects="1">
      <p:cViewPr varScale="1">
        <p:scale>
          <a:sx n="56" d="100"/>
          <a:sy n="56" d="100"/>
        </p:scale>
        <p:origin x="10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67" d="100"/>
          <a:sy n="67" d="100"/>
        </p:scale>
        <p:origin x="237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E33B6E-9C1C-49E9-A715-60EA741FFF2C}" type="datetimeFigureOut">
              <a:rPr lang="fr-FR" smtClean="0"/>
              <a:t>09/01/2018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8EC356-CF0B-44DE-BF00-D5B93258E1D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36209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3F2CCF-9C5F-8D43-84D3-872BA0A6250D}" type="datetimeFigureOut">
              <a:rPr lang="fr-FR" smtClean="0"/>
              <a:t>09/01/2018</a:t>
            </a:fld>
            <a:endParaRPr lang="fr-FR" dirty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BF3612-21E4-A745-AE3E-45659E060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0939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BF3612-21E4-A745-AE3E-45659E060494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26668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0E766-3275-3C4F-B7DB-C7D801D5BCA4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51395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23DE2-1702-EB48-968B-81FE877FECE0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3034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B9D3-2C72-994F-AAB5-B088B00F2125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8" name="Espace réservé pour une image  7"/>
          <p:cNvSpPr>
            <a:spLocks noGrp="1"/>
          </p:cNvSpPr>
          <p:nvPr>
            <p:ph type="pic" sz="quarter" idx="13"/>
          </p:nvPr>
        </p:nvSpPr>
        <p:spPr>
          <a:xfrm>
            <a:off x="285750" y="357188"/>
            <a:ext cx="942975" cy="100012"/>
          </a:xfrm>
        </p:spPr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90425098"/>
      </p:ext>
    </p:extLst>
  </p:cSld>
  <p:clrMapOvr>
    <a:masterClrMapping/>
  </p:clrMapOvr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8EDAD-145A-FB40-9FB2-25E3820018BE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2379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F76DA-7079-7D45-9A9D-F0201F2C4FD9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77879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3357-B465-CE48-AD6C-594FE8D535BB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 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36430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4F3A-D743-874A-8097-62AA8671BD60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83854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052B4-C138-5F42-AC34-A747AB4BFE12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 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88950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57073-E422-8E4A-9D13-431C973E41DD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5859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FF38A-E5E7-5A4F-BB09-7619452B51C0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 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20663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8B12-BEA0-3648-A2FE-60C292E29D1C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 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83015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0E766-3275-3C4F-B7DB-C7D801D5BCA4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581400" y="6356350"/>
            <a:ext cx="5029200" cy="365125"/>
          </a:xfrm>
        </p:spPr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9" name="Titr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</p:spTree>
    <p:extLst>
      <p:ext uri="{BB962C8B-B14F-4D97-AF65-F5344CB8AC3E}">
        <p14:creationId xmlns:p14="http://schemas.microsoft.com/office/powerpoint/2010/main" val="850448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CB9D3-2C72-994F-AAB5-B088B00F2125}" type="datetime1">
              <a:rPr lang="fr-FR" smtClean="0"/>
              <a:t>09/01/2018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0326" y="116554"/>
            <a:ext cx="1822704" cy="182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322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49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496744"/>
            <a:ext cx="9144000" cy="2387600"/>
          </a:xfrm>
        </p:spPr>
        <p:txBody>
          <a:bodyPr>
            <a:normAutofit/>
          </a:bodyPr>
          <a:lstStyle/>
          <a:p>
            <a:pPr algn="ctr"/>
            <a:r>
              <a:rPr lang="fr-F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Monotype Corsiva" charset="0"/>
                <a:cs typeface="Monotype Corsiva" charset="0"/>
              </a:rPr>
              <a:t>Réactions et équilibres chimiques</a:t>
            </a:r>
            <a:endParaRPr lang="fr-FR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Monotype Corsiva" charset="0"/>
              <a:cs typeface="Monotype Corsiva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87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I. Définitions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u="sng" dirty="0" smtClean="0"/>
              <a:t>Réactions Totales et inversibles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Une réaction totale s’arrête avec la disparition d’un ou des réactifs.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Une réaction inversibles s’arrête de manière apparente, avant consommation totale des réactifs.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smtClean="0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7003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I. Définitions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u="sng" dirty="0" smtClean="0"/>
              <a:t>Thermodynamique des réactions</a:t>
            </a:r>
          </a:p>
          <a:p>
            <a:pPr marL="0" indent="0">
              <a:buNone/>
            </a:pPr>
            <a:endParaRPr lang="fr-FR" u="sng" dirty="0"/>
          </a:p>
          <a:p>
            <a:pPr marL="0" indent="0">
              <a:buNone/>
            </a:pPr>
            <a:r>
              <a:rPr lang="fr-FR" dirty="0" smtClean="0"/>
              <a:t>Toutes les réactions sont 	caractérisées par des fonction d’états</a:t>
            </a:r>
          </a:p>
          <a:p>
            <a:pPr marL="0" indent="0">
              <a:buNone/>
            </a:pPr>
            <a:r>
              <a:rPr lang="fr-FR" dirty="0"/>
              <a:t>	</a:t>
            </a:r>
            <a:r>
              <a:rPr lang="el-GR" dirty="0" smtClean="0"/>
              <a:t>Δ</a:t>
            </a:r>
            <a:r>
              <a:rPr lang="fr-FR" dirty="0" smtClean="0"/>
              <a:t>H ou </a:t>
            </a:r>
            <a:r>
              <a:rPr lang="el-GR" dirty="0" smtClean="0"/>
              <a:t>Δ</a:t>
            </a:r>
            <a:r>
              <a:rPr lang="fr-FR" dirty="0" smtClean="0"/>
              <a:t>U pour l’énergie totale</a:t>
            </a:r>
          </a:p>
          <a:p>
            <a:pPr marL="0" indent="0">
              <a:buNone/>
            </a:pPr>
            <a:r>
              <a:rPr lang="fr-FR" dirty="0"/>
              <a:t>	</a:t>
            </a:r>
            <a:r>
              <a:rPr lang="el-GR" dirty="0" smtClean="0"/>
              <a:t>Δ</a:t>
            </a:r>
            <a:r>
              <a:rPr lang="fr-FR" dirty="0" smtClean="0"/>
              <a:t>U ou </a:t>
            </a:r>
            <a:r>
              <a:rPr lang="el-GR" dirty="0" smtClean="0"/>
              <a:t>Δ</a:t>
            </a:r>
            <a:r>
              <a:rPr lang="fr-FR" dirty="0" smtClean="0"/>
              <a:t>A Pour l’énergie libre</a:t>
            </a:r>
          </a:p>
          <a:p>
            <a:pPr marL="0" indent="0">
              <a:buNone/>
            </a:pPr>
            <a:r>
              <a:rPr lang="fr-FR" dirty="0"/>
              <a:t>	</a:t>
            </a:r>
            <a:r>
              <a:rPr lang="el-GR" dirty="0" smtClean="0"/>
              <a:t>Δ</a:t>
            </a:r>
            <a:r>
              <a:rPr lang="fr-FR" dirty="0" smtClean="0"/>
              <a:t>S Pour l’entropie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Les fonctions d’états sont additives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0051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I. Définitions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255" y="1600200"/>
            <a:ext cx="10131545" cy="442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51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I. Définitions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/>
              <a:t>Etat d’un système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3 types de système: Ouvert, fermé, Isolé.</a:t>
            </a: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Le système est définie par des variables d’état, elle sont liées par des fonctions d’état. Elle peuvent être intensives ou extensives.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6457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9407" y="500062"/>
            <a:ext cx="10515600" cy="1325563"/>
          </a:xfrm>
        </p:spPr>
        <p:txBody>
          <a:bodyPr/>
          <a:lstStyle/>
          <a:p>
            <a:r>
              <a:rPr lang="fr-FR" dirty="0" smtClean="0"/>
              <a:t>II. Premier principe de la thermodynamique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C’est le principe de conservation d’énergie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Dans un système isolé, </a:t>
            </a:r>
            <a:r>
              <a:rPr lang="el-GR" dirty="0" smtClean="0"/>
              <a:t>Δ</a:t>
            </a:r>
            <a:r>
              <a:rPr lang="fr-FR" dirty="0" smtClean="0"/>
              <a:t>U=0</a:t>
            </a:r>
          </a:p>
          <a:p>
            <a:pPr marL="0" indent="0">
              <a:buNone/>
            </a:pPr>
            <a:r>
              <a:rPr lang="fr-FR" dirty="0"/>
              <a:t>	</a:t>
            </a:r>
            <a:r>
              <a:rPr lang="fr-FR" dirty="0" smtClean="0"/>
              <a:t>		       </a:t>
            </a:r>
            <a:r>
              <a:rPr lang="el-GR" dirty="0" smtClean="0"/>
              <a:t>Δ</a:t>
            </a:r>
            <a:r>
              <a:rPr lang="fr-FR" dirty="0" smtClean="0"/>
              <a:t>U= W+Q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La variation d’énergie interne correspond à la somme du travail et de la chaleur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3056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6661" y="385193"/>
            <a:ext cx="10515600" cy="1325563"/>
          </a:xfrm>
        </p:spPr>
        <p:txBody>
          <a:bodyPr/>
          <a:lstStyle/>
          <a:p>
            <a:r>
              <a:rPr lang="fr-FR" dirty="0" smtClean="0"/>
              <a:t>II. Premier </a:t>
            </a:r>
            <a:r>
              <a:rPr lang="fr-FR" dirty="0"/>
              <a:t>principe de la thermodynamique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dirty="0" smtClean="0"/>
              <a:t>Dans une réaction du type aA + bB            cC + dD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La variation d’enthalpie </a:t>
            </a:r>
            <a:r>
              <a:rPr lang="el-GR" dirty="0" smtClean="0"/>
              <a:t>Δ</a:t>
            </a:r>
            <a:r>
              <a:rPr lang="fr-FR" dirty="0" smtClean="0"/>
              <a:t>H</a:t>
            </a:r>
            <a:r>
              <a:rPr lang="fr-FR" baseline="-25000" dirty="0" smtClean="0"/>
              <a:t>r </a:t>
            </a:r>
            <a:r>
              <a:rPr lang="fr-FR" dirty="0" smtClean="0"/>
              <a:t>vaut:</a:t>
            </a:r>
          </a:p>
          <a:p>
            <a:pPr marL="0" indent="0">
              <a:buNone/>
            </a:pPr>
            <a:r>
              <a:rPr lang="fr-FR" dirty="0" smtClean="0"/>
              <a:t> </a:t>
            </a:r>
            <a:endParaRPr lang="fr-FR" dirty="0"/>
          </a:p>
          <a:p>
            <a:pPr marL="0" indent="0" algn="ctr">
              <a:buNone/>
            </a:pPr>
            <a:r>
              <a:rPr lang="fr-FR" dirty="0" smtClean="0"/>
              <a:t> </a:t>
            </a:r>
            <a:r>
              <a:rPr lang="el-GR" dirty="0"/>
              <a:t>Δ</a:t>
            </a:r>
            <a:r>
              <a:rPr lang="fr-FR" dirty="0" smtClean="0"/>
              <a:t>H</a:t>
            </a:r>
            <a:r>
              <a:rPr lang="fr-FR" baseline="-25000" dirty="0" smtClean="0"/>
              <a:t>r </a:t>
            </a:r>
            <a:r>
              <a:rPr lang="fr-FR" dirty="0" smtClean="0"/>
              <a:t>= (</a:t>
            </a:r>
            <a:r>
              <a:rPr lang="fr-FR" dirty="0" err="1" smtClean="0"/>
              <a:t>cH</a:t>
            </a:r>
            <a:r>
              <a:rPr lang="fr-FR" baseline="-25000" dirty="0" err="1" smtClean="0"/>
              <a:t>C</a:t>
            </a:r>
            <a:r>
              <a:rPr lang="fr-FR" dirty="0" smtClean="0"/>
              <a:t> + </a:t>
            </a:r>
            <a:r>
              <a:rPr lang="fr-FR" dirty="0" err="1" smtClean="0"/>
              <a:t>dH</a:t>
            </a:r>
            <a:r>
              <a:rPr lang="fr-FR" baseline="-25000" dirty="0" err="1" smtClean="0"/>
              <a:t>D</a:t>
            </a:r>
            <a:r>
              <a:rPr lang="fr-FR" dirty="0" smtClean="0"/>
              <a:t>) – ( </a:t>
            </a:r>
            <a:r>
              <a:rPr lang="fr-FR" dirty="0" err="1" smtClean="0"/>
              <a:t>aH</a:t>
            </a:r>
            <a:r>
              <a:rPr lang="fr-FR" baseline="-25000" dirty="0" err="1" smtClean="0"/>
              <a:t>A</a:t>
            </a:r>
            <a:r>
              <a:rPr lang="fr-FR" dirty="0" smtClean="0"/>
              <a:t> + </a:t>
            </a:r>
            <a:r>
              <a:rPr lang="fr-FR" dirty="0" err="1" smtClean="0"/>
              <a:t>bH</a:t>
            </a:r>
            <a:r>
              <a:rPr lang="fr-FR" baseline="-25000" dirty="0" err="1" smtClean="0"/>
              <a:t>B</a:t>
            </a:r>
            <a:r>
              <a:rPr lang="fr-FR" dirty="0" smtClean="0"/>
              <a:t> )</a:t>
            </a:r>
          </a:p>
          <a:p>
            <a:pPr marL="0" indent="0" algn="ctr">
              <a:buNone/>
            </a:pPr>
            <a:endParaRPr lang="fr-FR" dirty="0"/>
          </a:p>
          <a:p>
            <a:r>
              <a:rPr lang="fr-FR" dirty="0"/>
              <a:t>3 possibilités mathématiques : </a:t>
            </a:r>
          </a:p>
          <a:p>
            <a:r>
              <a:rPr lang="fr-FR" dirty="0" smtClean="0"/>
              <a:t> </a:t>
            </a:r>
            <a:r>
              <a:rPr lang="fr-FR" b="1" dirty="0"/>
              <a:t>ΔH = 0 : athermique </a:t>
            </a:r>
            <a:r>
              <a:rPr lang="fr-FR" dirty="0"/>
              <a:t>: n’existe pas sinon QP serait nulle </a:t>
            </a:r>
          </a:p>
          <a:p>
            <a:r>
              <a:rPr lang="fr-FR" dirty="0" smtClean="0"/>
              <a:t> </a:t>
            </a:r>
            <a:r>
              <a:rPr lang="fr-FR" b="1" dirty="0"/>
              <a:t>ΔH &lt; 0 : exothermique </a:t>
            </a:r>
            <a:r>
              <a:rPr lang="fr-FR" dirty="0"/>
              <a:t>: produit de la chaleur </a:t>
            </a:r>
          </a:p>
          <a:p>
            <a:r>
              <a:rPr lang="fr-FR" dirty="0" smtClean="0"/>
              <a:t> </a:t>
            </a:r>
            <a:r>
              <a:rPr lang="fr-FR" b="1" dirty="0"/>
              <a:t>ΔH &gt; 0 : endothermique </a:t>
            </a:r>
            <a:r>
              <a:rPr lang="fr-FR" dirty="0"/>
              <a:t>: absorbe de la chaleur 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6096000" y="2070341"/>
            <a:ext cx="67286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557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III. deuxième principe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/>
              <a:t>Introduit le principe d’entropie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el-GR" dirty="0" smtClean="0"/>
              <a:t>Δ </a:t>
            </a:r>
            <a:r>
              <a:rPr lang="fr-FR" dirty="0" smtClean="0"/>
              <a:t>S caractérise le désordre d’un système, </a:t>
            </a:r>
            <a:r>
              <a:rPr lang="fr-FR" dirty="0"/>
              <a:t>L’entropie d’un système à l’état macroscopique est fonction du nombre Ω de ses états </a:t>
            </a:r>
            <a:r>
              <a:rPr lang="fr-FR" dirty="0" smtClean="0"/>
              <a:t>microscopiques.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b="1" dirty="0"/>
              <a:t>Relation de Boltzmann </a:t>
            </a:r>
            <a:r>
              <a:rPr lang="fr-FR" dirty="0"/>
              <a:t>: S = </a:t>
            </a:r>
            <a:r>
              <a:rPr lang="fr-FR" dirty="0" err="1"/>
              <a:t>k.ln</a:t>
            </a:r>
            <a:r>
              <a:rPr lang="el-GR" dirty="0"/>
              <a:t>Ω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7874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III. deuxième principe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566833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fr-FR" dirty="0" smtClean="0"/>
                  <a:t>Si </a:t>
                </a:r>
                <a:r>
                  <a:rPr lang="fr-FR" dirty="0"/>
                  <a:t>la pression et la température sont constantes : </a:t>
                </a:r>
                <a:endParaRPr lang="fr-FR" dirty="0" smtClean="0"/>
              </a:p>
              <a:p>
                <a:pPr marL="0" indent="0">
                  <a:buNone/>
                </a:pPr>
                <a:endParaRPr lang="fr-FR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sz="4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fr-FR" sz="4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fr-FR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𝑠𝑦𝑠𝑡</m:t>
                          </m:r>
                        </m:sub>
                      </m:sSub>
                      <m:r>
                        <a:rPr lang="fr-FR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fr-FR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fr-FR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fr-FR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fr-FR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fr-FR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𝑠𝑦𝑠𝑡</m:t>
                              </m:r>
                            </m:sub>
                          </m:sSub>
                        </m:num>
                        <m:den>
                          <m:r>
                            <a:rPr lang="fr-FR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fr-FR" sz="4000" dirty="0"/>
              </a:p>
              <a:p>
                <a:pPr marL="0" indent="0">
                  <a:buNone/>
                </a:pPr>
                <a:r>
                  <a:rPr lang="fr-FR" dirty="0" smtClean="0"/>
                  <a:t>Si la température varie:</a:t>
                </a:r>
                <a:endParaRPr lang="fr-FR" dirty="0"/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566833"/>
                <a:ext cx="10515600" cy="4351338"/>
              </a:xfrm>
              <a:blipFill>
                <a:blip r:embed="rId2"/>
                <a:stretch>
                  <a:fillRect l="-1217" t="-224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3124200" y="4505325"/>
            <a:ext cx="5943600" cy="1219200"/>
            <a:chOff x="1968" y="2830"/>
            <a:chExt cx="3744" cy="768"/>
          </a:xfrm>
          <a:solidFill>
            <a:schemeClr val="tx2"/>
          </a:solidFill>
        </p:grpSpPr>
        <p:sp>
          <p:nvSpPr>
            <p:cNvPr id="7" name="AutoShape 3"/>
            <p:cNvSpPr>
              <a:spLocks noChangeAspect="1" noChangeArrowheads="1" noTextEdit="1"/>
            </p:cNvSpPr>
            <p:nvPr/>
          </p:nvSpPr>
          <p:spPr bwMode="auto">
            <a:xfrm>
              <a:off x="1968" y="2830"/>
              <a:ext cx="3744" cy="7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187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8" y="2830"/>
              <a:ext cx="3752" cy="7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55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IV. </a:t>
            </a:r>
            <a:r>
              <a:rPr lang="fr-FR" dirty="0"/>
              <a:t>Enthalpie libre </a:t>
            </a:r>
            <a:r>
              <a:rPr lang="el-GR" dirty="0"/>
              <a:t>Δ</a:t>
            </a:r>
            <a:r>
              <a:rPr lang="fr-FR" dirty="0"/>
              <a:t>G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C’est l’énergie utilisable pour que la réaction </a:t>
            </a:r>
            <a:r>
              <a:rPr lang="fr-FR" dirty="0" smtClean="0"/>
              <a:t>s’effectue. </a:t>
            </a:r>
          </a:p>
          <a:p>
            <a:pPr marL="0" indent="0">
              <a:buNone/>
            </a:pPr>
            <a:r>
              <a:rPr lang="fr-FR" dirty="0" smtClean="0"/>
              <a:t>La </a:t>
            </a:r>
            <a:r>
              <a:rPr lang="fr-FR" dirty="0"/>
              <a:t>valeur de ΔG détermine donc si la réaction est </a:t>
            </a:r>
            <a:r>
              <a:rPr lang="fr-FR" dirty="0" smtClean="0"/>
              <a:t>possible. </a:t>
            </a:r>
          </a:p>
          <a:p>
            <a:pPr marL="0" indent="0">
              <a:buNone/>
            </a:pPr>
            <a:r>
              <a:rPr lang="fr-FR" dirty="0" smtClean="0"/>
              <a:t>Pour une transformation isobare: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5562" y="3660385"/>
            <a:ext cx="7000875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37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IV. Enthalpie libre </a:t>
            </a:r>
            <a:r>
              <a:rPr lang="el-GR" dirty="0"/>
              <a:t>Δ</a:t>
            </a:r>
            <a:r>
              <a:rPr lang="fr-FR" dirty="0"/>
              <a:t>G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/>
              <a:t>Formule fondamentale :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Donc :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/>
          <a:srcRect r="750"/>
          <a:stretch/>
        </p:blipFill>
        <p:spPr>
          <a:xfrm>
            <a:off x="2290763" y="2565818"/>
            <a:ext cx="6853237" cy="119260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498614"/>
            <a:ext cx="11031477" cy="130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46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IV. Enthalpie libre </a:t>
            </a:r>
            <a:r>
              <a:rPr lang="el-GR" dirty="0"/>
              <a:t>Δ</a:t>
            </a:r>
            <a:r>
              <a:rPr lang="fr-FR" dirty="0"/>
              <a:t>G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/>
              <a:t>C’est un </a:t>
            </a:r>
            <a:r>
              <a:rPr lang="fr-FR" b="1" dirty="0"/>
              <a:t>critère d’évolution </a:t>
            </a:r>
            <a:endParaRPr lang="fr-FR" b="1" dirty="0" smtClean="0"/>
          </a:p>
          <a:p>
            <a:endParaRPr lang="fr-FR" dirty="0"/>
          </a:p>
          <a:p>
            <a:r>
              <a:rPr lang="fr-FR" b="1" dirty="0"/>
              <a:t>ΔG &lt; 0 : transformation spontanée possible </a:t>
            </a:r>
            <a:endParaRPr lang="fr-FR" dirty="0"/>
          </a:p>
          <a:p>
            <a:r>
              <a:rPr lang="fr-FR" b="1" dirty="0" smtClean="0"/>
              <a:t>ΔG </a:t>
            </a:r>
            <a:r>
              <a:rPr lang="fr-FR" b="1" dirty="0"/>
              <a:t>&gt; 0 : transformation spontanée impossible </a:t>
            </a:r>
            <a:endParaRPr lang="fr-FR" dirty="0"/>
          </a:p>
          <a:p>
            <a:r>
              <a:rPr lang="fr-FR" b="1" dirty="0" smtClean="0"/>
              <a:t>ΔG </a:t>
            </a:r>
            <a:r>
              <a:rPr lang="fr-FR" b="1" dirty="0"/>
              <a:t>= 0 : le système est à l’équilibre 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3673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IV. Enthalpie libre </a:t>
            </a:r>
            <a:r>
              <a:rPr lang="el-GR" dirty="0"/>
              <a:t>Δ</a:t>
            </a:r>
            <a:r>
              <a:rPr lang="fr-FR" dirty="0"/>
              <a:t>G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Notion de spontanéité : signe de ΔG ? 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- </a:t>
            </a:r>
            <a:r>
              <a:rPr lang="fr-FR" dirty="0"/>
              <a:t>Si ΔH&lt;0 et ΔS&gt; 0 : </a:t>
            </a:r>
            <a:r>
              <a:rPr lang="fr-FR" b="1" dirty="0"/>
              <a:t>ΔG&lt; 0 </a:t>
            </a:r>
            <a:r>
              <a:rPr lang="fr-FR" dirty="0"/>
              <a:t>c’est </a:t>
            </a:r>
            <a:r>
              <a:rPr lang="fr-FR" b="1" dirty="0"/>
              <a:t>spontané </a:t>
            </a:r>
            <a:endParaRPr lang="fr-FR" dirty="0"/>
          </a:p>
          <a:p>
            <a:pPr marL="0" indent="0">
              <a:buNone/>
            </a:pPr>
            <a:r>
              <a:rPr lang="fr-FR" dirty="0"/>
              <a:t>- Si ΔH &gt; 0 et ΔS &lt; 0 : </a:t>
            </a:r>
            <a:r>
              <a:rPr lang="fr-FR" b="1" dirty="0"/>
              <a:t>ΔG &gt; 0 jamais spontané </a:t>
            </a:r>
            <a:endParaRPr lang="fr-FR" dirty="0"/>
          </a:p>
          <a:p>
            <a:pPr marL="0" indent="0">
              <a:buNone/>
            </a:pPr>
            <a:r>
              <a:rPr lang="fr-FR" dirty="0"/>
              <a:t>- Si ΔH&gt;0 et ΔS&gt;0 : </a:t>
            </a:r>
            <a:r>
              <a:rPr lang="fr-FR" b="1" dirty="0"/>
              <a:t>ΔG&lt;0 si T&gt; ΔH/ΔS </a:t>
            </a:r>
            <a:endParaRPr lang="fr-FR" dirty="0"/>
          </a:p>
          <a:p>
            <a:pPr marL="0" indent="0">
              <a:buNone/>
            </a:pPr>
            <a:r>
              <a:rPr lang="fr-FR" dirty="0"/>
              <a:t>- Si ΔH&lt;0 et ΔS&lt;0 : </a:t>
            </a:r>
            <a:r>
              <a:rPr lang="fr-FR" b="1" dirty="0"/>
              <a:t>ΔG&lt;0 si T&lt; ΔH/ΔS 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4163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IV. Enthalpie libre </a:t>
            </a:r>
            <a:r>
              <a:rPr lang="el-GR" dirty="0"/>
              <a:t>Δ</a:t>
            </a:r>
            <a:r>
              <a:rPr lang="fr-FR" dirty="0"/>
              <a:t>G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dirty="0" smtClean="0"/>
              <a:t>Dans les systèmes gazeux a pression </a:t>
            </a:r>
            <a:r>
              <a:rPr lang="fr-FR" dirty="0" err="1" smtClean="0"/>
              <a:t>cosntante</a:t>
            </a:r>
            <a:r>
              <a:rPr lang="fr-FR" dirty="0" smtClean="0"/>
              <a:t>: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 algn="ctr">
              <a:buNone/>
            </a:pPr>
            <a:r>
              <a:rPr lang="fr-FR" dirty="0" smtClean="0"/>
              <a:t>A volume constant :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biLevel thresh="75000"/>
          </a:blip>
          <a:stretch>
            <a:fillRect/>
          </a:stretch>
        </p:blipFill>
        <p:spPr>
          <a:xfrm>
            <a:off x="342900" y="2781300"/>
            <a:ext cx="11506200" cy="12954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1402" y="4909344"/>
            <a:ext cx="6124575" cy="90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5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V. Enthalpie de réaction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Les enthalpies de réaction sont standardisées. Réactifs et produits de la réaction sont considérés à l’état des </a:t>
            </a:r>
            <a:r>
              <a:rPr lang="fr-FR" b="1" dirty="0"/>
              <a:t>corps purs </a:t>
            </a:r>
            <a:r>
              <a:rPr lang="fr-FR" dirty="0"/>
              <a:t>pris dans leur état physique le plus stable, à </a:t>
            </a:r>
            <a:r>
              <a:rPr lang="fr-FR" b="1" dirty="0"/>
              <a:t>P = ATM </a:t>
            </a:r>
            <a:r>
              <a:rPr lang="fr-FR" dirty="0"/>
              <a:t>et </a:t>
            </a:r>
            <a:r>
              <a:rPr lang="fr-FR" b="1" dirty="0"/>
              <a:t>T = 298K = 25°C</a:t>
            </a:r>
            <a:r>
              <a:rPr lang="fr-FR" dirty="0"/>
              <a:t>. </a:t>
            </a:r>
          </a:p>
          <a:p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Par </a:t>
            </a:r>
            <a:r>
              <a:rPr lang="fr-FR" dirty="0"/>
              <a:t>convention, l’enthalpie standard de réaction est notée </a:t>
            </a:r>
            <a:r>
              <a:rPr lang="fr-FR" dirty="0" smtClean="0"/>
              <a:t>: </a:t>
            </a:r>
            <a:r>
              <a:rPr lang="el-GR" dirty="0" smtClean="0"/>
              <a:t>Δ</a:t>
            </a:r>
            <a:r>
              <a:rPr lang="fr-FR" baseline="-25000" dirty="0" err="1" smtClean="0"/>
              <a:t>r</a:t>
            </a:r>
            <a:r>
              <a:rPr lang="fr-FR" dirty="0" err="1" smtClean="0"/>
              <a:t>H</a:t>
            </a:r>
            <a:r>
              <a:rPr lang="fr-FR" dirty="0" smtClean="0"/>
              <a:t>°</a:t>
            </a:r>
            <a:endParaRPr lang="fr-FR" dirty="0"/>
          </a:p>
          <a:p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Par </a:t>
            </a:r>
            <a:r>
              <a:rPr lang="fr-FR" dirty="0"/>
              <a:t>contre, si T différente de 298K, alors on note (avec T en K) : </a:t>
            </a:r>
            <a:r>
              <a:rPr lang="el-GR" dirty="0"/>
              <a:t>Δ</a:t>
            </a:r>
            <a:r>
              <a:rPr lang="fr-FR" baseline="-25000" dirty="0" err="1" smtClean="0"/>
              <a:t>r</a:t>
            </a:r>
            <a:r>
              <a:rPr lang="fr-FR" dirty="0" err="1" smtClean="0"/>
              <a:t>H°</a:t>
            </a:r>
            <a:r>
              <a:rPr lang="fr-FR" baseline="-25000" dirty="0" err="1"/>
              <a:t>T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0534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V. Enthalpie de réaction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/>
              <a:t>Tout corps composé possède une enthalpie standard de </a:t>
            </a:r>
            <a:r>
              <a:rPr lang="fr-FR" dirty="0" smtClean="0"/>
              <a:t>formation. </a:t>
            </a: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 algn="ctr">
              <a:buNone/>
            </a:pPr>
            <a:r>
              <a:rPr lang="el-GR" sz="4400" dirty="0"/>
              <a:t>Δ</a:t>
            </a:r>
            <a:r>
              <a:rPr lang="fr-FR" sz="4400" baseline="-25000" dirty="0" err="1" smtClean="0"/>
              <a:t>f</a:t>
            </a:r>
            <a:r>
              <a:rPr lang="fr-FR" sz="4400" dirty="0" err="1" smtClean="0"/>
              <a:t>H</a:t>
            </a:r>
            <a:r>
              <a:rPr lang="fr-FR" sz="4400" dirty="0" smtClean="0"/>
              <a:t>°</a:t>
            </a:r>
            <a:endParaRPr lang="fr-FR" sz="4400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Pour </a:t>
            </a:r>
            <a:r>
              <a:rPr lang="fr-FR" dirty="0"/>
              <a:t>les corps simples, l’enthalpie standard de formation est </a:t>
            </a:r>
            <a:r>
              <a:rPr lang="fr-FR" dirty="0" smtClean="0"/>
              <a:t>nulle.</a:t>
            </a: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Cette </a:t>
            </a:r>
            <a:r>
              <a:rPr lang="fr-FR" dirty="0"/>
              <a:t>enthalpie de formation correspond au de la réaction par laquelle un composé se forme à partir des éléments simples.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2701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V. Enthalpie de réaction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/>
              <a:t>Pour déterminer l’enthalpie de réaction, il existe deux méthode: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/>
              <a:t>	</a:t>
            </a:r>
            <a:endParaRPr lang="fr-FR" dirty="0" smtClean="0"/>
          </a:p>
          <a:p>
            <a:pPr marL="0" indent="0">
              <a:buNone/>
            </a:pPr>
            <a:r>
              <a:rPr lang="fr-FR" dirty="0"/>
              <a:t>	</a:t>
            </a:r>
            <a:r>
              <a:rPr lang="fr-FR" dirty="0" smtClean="0"/>
              <a:t>La méthode directe a partir de la variation de température</a:t>
            </a:r>
          </a:p>
          <a:p>
            <a:pPr marL="0" indent="0">
              <a:buNone/>
            </a:pPr>
            <a:r>
              <a:rPr lang="fr-FR" dirty="0" smtClean="0"/>
              <a:t>	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	La méthode indirecte en passant par un cycle de </a:t>
            </a:r>
            <a:r>
              <a:rPr lang="fr-FR" dirty="0"/>
              <a:t>H</a:t>
            </a:r>
            <a:r>
              <a:rPr lang="fr-FR" dirty="0" smtClean="0"/>
              <a:t>ess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5318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V. Enthalpie de réaction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9262" y="2008976"/>
            <a:ext cx="8753475" cy="2438400"/>
          </a:xfrm>
          <a:prstGeom prst="rect">
            <a:avLst/>
          </a:prstGeom>
        </p:spPr>
      </p:pic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466760" y="4765665"/>
            <a:ext cx="10058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La chaleur de réaction est évaluée par mesure d’élévation de la T lors de la réaction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19582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V. Enthalpie de réaction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9237" y="1899444"/>
            <a:ext cx="9153525" cy="424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35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VI. Application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dirty="0"/>
              <a:t>Le pouvoir calorifique est un estimateur de la valeur énergétique d’un corps : plus le PC est élevé, plus le corps est énergétique. </a:t>
            </a: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Si </a:t>
            </a:r>
            <a:r>
              <a:rPr lang="fr-FR" dirty="0"/>
              <a:t>l’eau formée lors de la réaction est considérée à l’état liquide, on définit le </a:t>
            </a:r>
            <a:r>
              <a:rPr lang="fr-FR" b="1" dirty="0" err="1"/>
              <a:t>PCSupérieur</a:t>
            </a:r>
            <a:r>
              <a:rPr lang="fr-FR" b="1" dirty="0"/>
              <a:t> </a:t>
            </a:r>
            <a:endParaRPr lang="fr-FR" dirty="0"/>
          </a:p>
          <a:p>
            <a:r>
              <a:rPr lang="fr-FR" dirty="0" smtClean="0"/>
              <a:t>Si </a:t>
            </a:r>
            <a:r>
              <a:rPr lang="fr-FR" dirty="0"/>
              <a:t>l’eau formée lors de la réaction est considérée à l’état gazeux, on définit </a:t>
            </a:r>
            <a:r>
              <a:rPr lang="fr-FR" dirty="0" smtClean="0"/>
              <a:t>le </a:t>
            </a:r>
            <a:r>
              <a:rPr lang="fr-FR" b="1" dirty="0" err="1" smtClean="0"/>
              <a:t>PCInférieur</a:t>
            </a:r>
            <a:r>
              <a:rPr lang="fr-FR" b="1" dirty="0" smtClean="0"/>
              <a:t>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744" y="2704380"/>
            <a:ext cx="6995259" cy="150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85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VII. Energie de liaison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 smtClean="0"/>
          </a:p>
          <a:p>
            <a:r>
              <a:rPr lang="fr-FR" dirty="0" smtClean="0"/>
              <a:t>L’énergie </a:t>
            </a:r>
            <a:r>
              <a:rPr lang="fr-FR" dirty="0"/>
              <a:t>de liaison correspond à la variation d’enthalpie accompagnant la formation d’une liaison à partir des atomes isolés, pris </a:t>
            </a:r>
            <a:r>
              <a:rPr lang="fr-FR" b="1" dirty="0"/>
              <a:t>à l’état gazeux</a:t>
            </a:r>
            <a:r>
              <a:rPr lang="fr-FR" dirty="0"/>
              <a:t>, sous 1atm (= 1bar). </a:t>
            </a: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A ne </a:t>
            </a:r>
            <a:r>
              <a:rPr lang="fr-FR" b="1" dirty="0"/>
              <a:t>pas confondre avec l’enthalpie de formation</a:t>
            </a:r>
            <a:r>
              <a:rPr lang="fr-FR" dirty="0"/>
              <a:t>, qui est définie par rapport aux éléments simples (et non gazeux).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3245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VII. Entropie de réaction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5286555" cy="4351338"/>
          </a:xfrm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l’entropie </a:t>
            </a:r>
            <a:r>
              <a:rPr lang="fr-FR" dirty="0"/>
              <a:t>standard d’un corps simple est non nulle </a:t>
            </a:r>
            <a:endParaRPr lang="fr-FR" dirty="0" smtClean="0"/>
          </a:p>
          <a:p>
            <a:endParaRPr lang="fr-FR" dirty="0"/>
          </a:p>
          <a:p>
            <a:r>
              <a:rPr lang="fr-FR" dirty="0" smtClean="0"/>
              <a:t>les </a:t>
            </a:r>
            <a:r>
              <a:rPr lang="fr-FR" i="1" dirty="0"/>
              <a:t>valeurs d’entropie standard </a:t>
            </a:r>
            <a:r>
              <a:rPr lang="fr-FR" dirty="0"/>
              <a:t>sont données par les </a:t>
            </a:r>
            <a:r>
              <a:rPr lang="fr-FR" b="1" i="1" dirty="0"/>
              <a:t>tables thermodynamiques </a:t>
            </a:r>
            <a:endParaRPr lang="fr-FR" dirty="0"/>
          </a:p>
          <a:p>
            <a:pPr marL="0" indent="0">
              <a:buNone/>
            </a:pPr>
            <a:endParaRPr lang="fr-FR" dirty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 dirty="0"/>
          </a:p>
        </p:txBody>
      </p:sp>
      <p:sp>
        <p:nvSpPr>
          <p:cNvPr id="5" name="Espace réservé du contenu 2"/>
          <p:cNvSpPr txBox="1">
            <a:spLocks/>
          </p:cNvSpPr>
          <p:nvPr/>
        </p:nvSpPr>
        <p:spPr>
          <a:xfrm>
            <a:off x="6124755" y="1841800"/>
            <a:ext cx="528655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fr-FR" dirty="0" smtClean="0"/>
          </a:p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6124755" y="2243193"/>
            <a:ext cx="606724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dirty="0">
                <a:solidFill>
                  <a:srgbClr val="000000"/>
                </a:solidFill>
                <a:latin typeface="Calibri" panose="020F0502020204030204" pitchFamily="34" charset="0"/>
              </a:rPr>
              <a:t>À partir des corps simples </a:t>
            </a:r>
          </a:p>
          <a:p>
            <a:endParaRPr lang="fr-FR" sz="28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fr-FR" sz="2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fr-FR" sz="28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fr-FR" sz="28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Au </a:t>
            </a:r>
            <a:r>
              <a:rPr lang="fr-FR" sz="2800" dirty="0">
                <a:solidFill>
                  <a:srgbClr val="000000"/>
                </a:solidFill>
                <a:latin typeface="Calibri" panose="020F0502020204030204" pitchFamily="34" charset="0"/>
              </a:rPr>
              <a:t>cours d’une </a:t>
            </a:r>
            <a:r>
              <a:rPr lang="fr-FR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réaction</a:t>
            </a:r>
          </a:p>
          <a:p>
            <a:endParaRPr lang="fr-FR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fr-FR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fr-FR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fr-FR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9958" y="3000555"/>
            <a:ext cx="5596837" cy="71483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9957" y="4935921"/>
            <a:ext cx="5596837" cy="89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3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4699</TotalTime>
  <Words>989</Words>
  <Application>Microsoft Office PowerPoint</Application>
  <PresentationFormat>Grand écran</PresentationFormat>
  <Paragraphs>158</Paragraphs>
  <Slides>22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Cambria Math</vt:lpstr>
      <vt:lpstr>Monotype Corsiva</vt:lpstr>
      <vt:lpstr>Thème Office</vt:lpstr>
      <vt:lpstr>Réactions et équilibres chimiques</vt:lpstr>
      <vt:lpstr>I. Définitions</vt:lpstr>
      <vt:lpstr>I. Définitions</vt:lpstr>
      <vt:lpstr>I. Définitions </vt:lpstr>
      <vt:lpstr>I. Définitions</vt:lpstr>
      <vt:lpstr>II. Premier principe de la thermodynamique</vt:lpstr>
      <vt:lpstr>II. Premier principe de la thermodynamique</vt:lpstr>
      <vt:lpstr>III. deuxième principe</vt:lpstr>
      <vt:lpstr>III. deuxième principe</vt:lpstr>
      <vt:lpstr>IV. Enthalpie libre ΔG </vt:lpstr>
      <vt:lpstr>IV. Enthalpie libre ΔG </vt:lpstr>
      <vt:lpstr>IV. Enthalpie libre ΔG </vt:lpstr>
      <vt:lpstr>IV. Enthalpie libre ΔG </vt:lpstr>
      <vt:lpstr>IV. Enthalpie libre ΔG </vt:lpstr>
      <vt:lpstr>V. Enthalpie de réaction</vt:lpstr>
      <vt:lpstr>V. Enthalpie de réaction</vt:lpstr>
      <vt:lpstr>V. Enthalpie de réaction</vt:lpstr>
      <vt:lpstr>V. Enthalpie de réaction</vt:lpstr>
      <vt:lpstr>V. Enthalpie de réaction</vt:lpstr>
      <vt:lpstr>VI. Application</vt:lpstr>
      <vt:lpstr>VII. Energie de liaison </vt:lpstr>
      <vt:lpstr>VII. Entropie de réaction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Éléments de cinétique chimique</dc:title>
  <dc:creator>Utilisateur</dc:creator>
  <cp:lastModifiedBy>Utilisateur</cp:lastModifiedBy>
  <cp:revision>34</cp:revision>
  <dcterms:created xsi:type="dcterms:W3CDTF">2016-12-22T17:41:56Z</dcterms:created>
  <dcterms:modified xsi:type="dcterms:W3CDTF">2018-01-09T15:33:04Z</dcterms:modified>
</cp:coreProperties>
</file>