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11" r:id="rId55"/>
    <p:sldId id="309" r:id="rId56"/>
    <p:sldId id="310" r:id="rId57"/>
    <p:sldId id="314" r:id="rId58"/>
    <p:sldId id="312" r:id="rId59"/>
    <p:sldId id="313" r:id="rId60"/>
    <p:sldId id="315" r:id="rId61"/>
    <p:sldId id="316" r:id="rId62"/>
    <p:sldId id="317" r:id="rId63"/>
    <p:sldId id="318" r:id="rId64"/>
    <p:sldId id="319" r:id="rId65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9F30"/>
    <a:srgbClr val="FF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8D230F3-CF80-4859-8CE7-A43EE81993B5}" styleName="Style léger 1 - Accentuation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492" autoAdjust="0"/>
  </p:normalViewPr>
  <p:slideViewPr>
    <p:cSldViewPr snapToGrid="0" snapToObjects="1"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62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842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842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257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838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091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9653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354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469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377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692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909A2-9B76-3C41-8816-8E33B29E1F19}" type="datetimeFigureOut">
              <a:rPr lang="fr-FR" smtClean="0"/>
              <a:t>26/08/2016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C09D1-6D2B-1944-8782-2292CB56A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169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39800" y="1314954"/>
            <a:ext cx="7308516" cy="1011154"/>
          </a:xfrm>
        </p:spPr>
        <p:txBody>
          <a:bodyPr/>
          <a:lstStyle/>
          <a:p>
            <a:r>
              <a:rPr lang="fr-FR" dirty="0" smtClean="0"/>
              <a:t>Radioactivité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153611"/>
            <a:ext cx="6400800" cy="897021"/>
          </a:xfrm>
        </p:spPr>
        <p:txBody>
          <a:bodyPr/>
          <a:lstStyle/>
          <a:p>
            <a:r>
              <a:rPr lang="fr-FR" dirty="0" smtClean="0">
                <a:solidFill>
                  <a:srgbClr val="000000"/>
                </a:solidFill>
              </a:rPr>
              <a:t>Transformations radioactives</a:t>
            </a:r>
            <a:endParaRPr lang="fr-FR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energie-nucleaire-centrale-nucleaire-144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89" y="4318000"/>
            <a:ext cx="3468142" cy="2404578"/>
          </a:xfrm>
          <a:prstGeom prst="rect">
            <a:avLst/>
          </a:prstGeom>
        </p:spPr>
      </p:pic>
      <p:pic>
        <p:nvPicPr>
          <p:cNvPr id="6" name="Image 5" descr="Logo Tutora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232" y="126502"/>
            <a:ext cx="2070768" cy="207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84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Transformations radioactives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61147"/>
            <a:ext cx="8229600" cy="3974431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fr-FR" dirty="0" smtClean="0"/>
              <a:t>Généralités</a:t>
            </a:r>
          </a:p>
          <a:p>
            <a:pPr marL="514350" indent="-514350">
              <a:buFont typeface="+mj-lt"/>
              <a:buAutoNum type="arabicPeriod"/>
            </a:pPr>
            <a:endParaRPr lang="fr-FR" dirty="0" smtClean="0"/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Radioactivité </a:t>
            </a:r>
            <a:r>
              <a:rPr lang="el-GR" dirty="0" smtClean="0"/>
              <a:t>α</a:t>
            </a:r>
            <a:endParaRPr lang="fr-FR" dirty="0" smtClean="0"/>
          </a:p>
          <a:p>
            <a:pPr marL="514350" indent="-514350">
              <a:buFont typeface="+mj-lt"/>
              <a:buAutoNum type="arabicPeriod"/>
            </a:pPr>
            <a:endParaRPr lang="fr-FR" dirty="0" smtClean="0"/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Transformations isobariques</a:t>
            </a:r>
          </a:p>
          <a:p>
            <a:pPr marL="514350" indent="-514350">
              <a:buFont typeface="+mj-lt"/>
              <a:buAutoNum type="arabicPeriod"/>
            </a:pPr>
            <a:endParaRPr lang="fr-FR" dirty="0" smtClean="0"/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Transformations </a:t>
            </a:r>
            <a:r>
              <a:rPr lang="fr-FR" dirty="0" err="1" smtClean="0"/>
              <a:t>isomériques</a:t>
            </a:r>
            <a:endParaRPr lang="fr-FR" dirty="0" smtClean="0"/>
          </a:p>
          <a:p>
            <a:pPr marL="514350" indent="-514350">
              <a:buFont typeface="+mj-lt"/>
              <a:buAutoNum type="arabicPeriod"/>
            </a:pPr>
            <a:endParaRPr lang="fr-FR" dirty="0" smtClean="0"/>
          </a:p>
          <a:p>
            <a:pPr marL="514350" indent="-514350">
              <a:buFont typeface="+mj-lt"/>
              <a:buAutoNum type="arabicPeriod"/>
            </a:pP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116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864206"/>
            <a:ext cx="8229600" cy="5261957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fr-FR" u="sng" dirty="0" smtClean="0"/>
              <a:t>Généralités</a:t>
            </a:r>
          </a:p>
          <a:p>
            <a:pPr marL="514350" indent="-514350">
              <a:buFont typeface="+mj-lt"/>
              <a:buAutoNum type="arabicPeriod"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Définition transformation radioactive : mutation/désintégration spontanée d’un noyau atomique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780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1" y="1600200"/>
            <a:ext cx="5002686" cy="4525963"/>
          </a:xfrm>
        </p:spPr>
        <p:txBody>
          <a:bodyPr>
            <a:normAutofit fontScale="85000" lnSpcReduction="10000"/>
          </a:bodyPr>
          <a:lstStyle/>
          <a:p>
            <a:r>
              <a:rPr lang="fr-FR" dirty="0" smtClean="0"/>
              <a:t>Un noyau père</a:t>
            </a:r>
            <a:r>
              <a:rPr lang="fr-FR" dirty="0" smtClean="0">
                <a:solidFill>
                  <a:srgbClr val="789F30"/>
                </a:solidFill>
              </a:rPr>
              <a:t>, instable</a:t>
            </a:r>
            <a:r>
              <a:rPr lang="fr-FR" dirty="0" smtClean="0"/>
              <a:t>, se transforme en noyau fils de moindre masse : on a une perte de masse convertie en énergie.</a:t>
            </a:r>
          </a:p>
          <a:p>
            <a:endParaRPr lang="fr-FR" dirty="0"/>
          </a:p>
          <a:p>
            <a:r>
              <a:rPr lang="fr-FR" dirty="0" smtClean="0"/>
              <a:t>Cette énergie est emportée par une particule ou un photon</a:t>
            </a:r>
          </a:p>
          <a:p>
            <a:endParaRPr lang="fr-FR" dirty="0"/>
          </a:p>
          <a:p>
            <a:r>
              <a:rPr lang="fr-FR" dirty="0" smtClean="0"/>
              <a:t>Augmentation du défaut de masse</a:t>
            </a:r>
          </a:p>
          <a:p>
            <a:endParaRPr lang="fr-FR" dirty="0"/>
          </a:p>
        </p:txBody>
      </p:sp>
      <p:pic>
        <p:nvPicPr>
          <p:cNvPr id="4" name="Image 3" descr="balan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229" y="3404060"/>
            <a:ext cx="3812771" cy="335061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660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876216"/>
            <a:ext cx="3850480" cy="50994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FR" sz="2800" dirty="0" smtClean="0"/>
              <a:t>3 types de transformations radioactives :</a:t>
            </a:r>
          </a:p>
          <a:p>
            <a:endParaRPr lang="fr-FR" sz="2800" dirty="0"/>
          </a:p>
          <a:p>
            <a:r>
              <a:rPr lang="fr-FR" sz="2800" u="sng" dirty="0" smtClean="0"/>
              <a:t>Radioactivité </a:t>
            </a:r>
            <a:r>
              <a:rPr lang="el-GR" sz="2800" u="sng" dirty="0" smtClean="0"/>
              <a:t>α</a:t>
            </a:r>
            <a:r>
              <a:rPr lang="fr-FR" sz="2800" u="sng" dirty="0" smtClean="0"/>
              <a:t> </a:t>
            </a:r>
            <a:endParaRPr lang="fr-FR" sz="2800" dirty="0"/>
          </a:p>
          <a:p>
            <a:endParaRPr lang="fr-FR" sz="2800" dirty="0" smtClean="0"/>
          </a:p>
          <a:p>
            <a:r>
              <a:rPr lang="fr-FR" sz="2800" u="sng" dirty="0" smtClean="0"/>
              <a:t>Transformations isobariques </a:t>
            </a:r>
            <a:endParaRPr lang="fr-FR" sz="2800" dirty="0"/>
          </a:p>
          <a:p>
            <a:endParaRPr lang="fr-FR" sz="2800" dirty="0" smtClean="0"/>
          </a:p>
          <a:p>
            <a:r>
              <a:rPr lang="fr-FR" sz="2800" u="sng" dirty="0" smtClean="0"/>
              <a:t>Transformations </a:t>
            </a:r>
            <a:r>
              <a:rPr lang="fr-FR" sz="2800" u="sng" dirty="0" err="1" smtClean="0"/>
              <a:t>isomériques</a:t>
            </a:r>
            <a:endParaRPr lang="fr-FR" sz="2800" dirty="0"/>
          </a:p>
        </p:txBody>
      </p:sp>
      <p:pic>
        <p:nvPicPr>
          <p:cNvPr id="4" name="Image 3" descr="radio vallé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572" y="277366"/>
            <a:ext cx="4888428" cy="629495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7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735994"/>
            <a:ext cx="4052484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u="sng" dirty="0" smtClean="0"/>
              <a:t>Évoluer vers une masse inférieure</a:t>
            </a:r>
          </a:p>
          <a:p>
            <a:endParaRPr lang="fr-FR" sz="2800" dirty="0"/>
          </a:p>
          <a:p>
            <a:r>
              <a:rPr lang="fr-FR" sz="2800" dirty="0" smtClean="0"/>
              <a:t>Les noyaux stables sont dans la vallée de la stabilité : ils ont la masse la plus faible pour un même nombre de nucléons : </a:t>
            </a:r>
          </a:p>
          <a:p>
            <a:pPr marL="0" indent="0">
              <a:buNone/>
            </a:pPr>
            <a:r>
              <a:rPr lang="fr-FR" sz="2800" dirty="0" smtClean="0"/>
              <a:t>donc l’ </a:t>
            </a:r>
            <a:r>
              <a:rPr lang="fr-FR" sz="2800" dirty="0" smtClean="0">
                <a:solidFill>
                  <a:srgbClr val="789F30"/>
                </a:solidFill>
              </a:rPr>
              <a:t>E</a:t>
            </a:r>
            <a:r>
              <a:rPr lang="fr-FR" sz="2800" baseline="-25000" dirty="0" smtClean="0">
                <a:solidFill>
                  <a:srgbClr val="789F30"/>
                </a:solidFill>
              </a:rPr>
              <a:t>L</a:t>
            </a:r>
            <a:r>
              <a:rPr lang="fr-FR" sz="2800" dirty="0" smtClean="0">
                <a:solidFill>
                  <a:srgbClr val="789F30"/>
                </a:solidFill>
              </a:rPr>
              <a:t>/A la plus forte</a:t>
            </a:r>
            <a:endParaRPr lang="fr-FR" sz="2800" dirty="0">
              <a:solidFill>
                <a:srgbClr val="789F30"/>
              </a:solidFill>
            </a:endParaRPr>
          </a:p>
        </p:txBody>
      </p:sp>
      <p:pic>
        <p:nvPicPr>
          <p:cNvPr id="4" name="Image 3" descr="3878_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684" y="2348132"/>
            <a:ext cx="4634316" cy="364566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212271" y="6193748"/>
            <a:ext cx="79317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/>
              <a:t>Le but de la radioactivité est de rejoindre cette vallée </a:t>
            </a:r>
            <a:endParaRPr lang="fr-FR" sz="2800" dirty="0"/>
          </a:p>
        </p:txBody>
      </p:sp>
      <p:sp>
        <p:nvSpPr>
          <p:cNvPr id="6" name="Flèche vers la droite 5"/>
          <p:cNvSpPr/>
          <p:nvPr/>
        </p:nvSpPr>
        <p:spPr>
          <a:xfrm>
            <a:off x="353518" y="6285135"/>
            <a:ext cx="707036" cy="32708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70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76218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FR" u="sng" dirty="0" smtClean="0"/>
              <a:t>Lois de conservation lors des transformations radioactives</a:t>
            </a:r>
          </a:p>
          <a:p>
            <a:pPr marL="0" indent="0">
              <a:buNone/>
            </a:pPr>
            <a:endParaRPr lang="fr-FR" u="sng" dirty="0"/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Conservation du nombre de nucléons (A) et du nombre de charges (Z)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Conservation de l’énergie totale du système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Conservation  de la quantité de mouvement</a:t>
            </a:r>
          </a:p>
          <a:p>
            <a:pPr marL="0" indent="0">
              <a:buNone/>
            </a:pPr>
            <a:r>
              <a:rPr lang="fr-FR" dirty="0" smtClean="0"/>
              <a:t>P = mv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71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461019"/>
            <a:ext cx="8229600" cy="59550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 smtClean="0"/>
              <a:t>2) Radioactivité </a:t>
            </a:r>
            <a:r>
              <a:rPr lang="el-GR" dirty="0" smtClean="0"/>
              <a:t>α</a:t>
            </a: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Concerne les </a:t>
            </a:r>
            <a:r>
              <a:rPr lang="fr-FR" dirty="0" smtClean="0">
                <a:solidFill>
                  <a:srgbClr val="789F30"/>
                </a:solidFill>
              </a:rPr>
              <a:t>noyaux lourds</a:t>
            </a:r>
          </a:p>
          <a:p>
            <a:r>
              <a:rPr lang="fr-FR" dirty="0" smtClean="0"/>
              <a:t>Particule émise : particule </a:t>
            </a:r>
            <a:r>
              <a:rPr lang="el-GR" dirty="0" smtClean="0"/>
              <a:t>α</a:t>
            </a:r>
            <a:r>
              <a:rPr lang="fr-FR" dirty="0" smtClean="0"/>
              <a:t> (</a:t>
            </a:r>
            <a:r>
              <a:rPr lang="fr-FR" baseline="30000" dirty="0" smtClean="0">
                <a:solidFill>
                  <a:srgbClr val="789F30"/>
                </a:solidFill>
              </a:rPr>
              <a:t>4</a:t>
            </a:r>
            <a:r>
              <a:rPr lang="fr-FR" baseline="-25000" dirty="0" smtClean="0">
                <a:solidFill>
                  <a:srgbClr val="789F30"/>
                </a:solidFill>
              </a:rPr>
              <a:t>2</a:t>
            </a:r>
            <a:r>
              <a:rPr lang="fr-FR" dirty="0" smtClean="0">
                <a:solidFill>
                  <a:srgbClr val="789F30"/>
                </a:solidFill>
              </a:rPr>
              <a:t>He</a:t>
            </a:r>
            <a:r>
              <a:rPr lang="fr-FR" dirty="0" smtClean="0"/>
              <a:t>) : NOYAU d’Hélium</a:t>
            </a:r>
          </a:p>
          <a:p>
            <a:r>
              <a:rPr lang="fr-FR" dirty="0" smtClean="0"/>
              <a:t>Particule très </a:t>
            </a:r>
            <a:r>
              <a:rPr lang="fr-FR" dirty="0" smtClean="0">
                <a:solidFill>
                  <a:srgbClr val="789F30"/>
                </a:solidFill>
              </a:rPr>
              <a:t>stable</a:t>
            </a:r>
            <a:r>
              <a:rPr lang="fr-FR" dirty="0" smtClean="0"/>
              <a:t> (7 MeV/A)</a:t>
            </a:r>
          </a:p>
          <a:p>
            <a:r>
              <a:rPr lang="fr-FR" dirty="0" smtClean="0"/>
              <a:t>Seul noyau émis spontanément</a:t>
            </a:r>
          </a:p>
          <a:p>
            <a:r>
              <a:rPr lang="fr-FR" dirty="0" smtClean="0"/>
              <a:t>Radioactivité efficace : perte de 4 nucléons à la fois</a:t>
            </a:r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21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81531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fr-FR" u="sng" dirty="0" smtClean="0"/>
              <a:t>Réaction de désintégration</a:t>
            </a:r>
          </a:p>
          <a:p>
            <a:endParaRPr lang="fr-FR" dirty="0"/>
          </a:p>
          <a:p>
            <a:pPr marL="0" indent="0">
              <a:buNone/>
            </a:pPr>
            <a:endParaRPr lang="fr-FR" u="sng" dirty="0" smtClean="0"/>
          </a:p>
          <a:p>
            <a:pPr>
              <a:buSzPct val="100000"/>
            </a:pPr>
            <a:r>
              <a:rPr lang="fr-FR" dirty="0" smtClean="0"/>
              <a:t>Il faut conservation de A et Z, donc le noyau fils a (A-4) nucléons et (Z-2) protons</a:t>
            </a:r>
          </a:p>
          <a:p>
            <a:pPr marL="0" indent="0">
              <a:buSzPct val="100000"/>
              <a:buNone/>
            </a:pPr>
            <a:endParaRPr lang="fr-FR" dirty="0"/>
          </a:p>
          <a:p>
            <a:pPr>
              <a:buSzPct val="100000"/>
            </a:pPr>
            <a:r>
              <a:rPr lang="fr-FR" dirty="0" smtClean="0"/>
              <a:t>Z change donc on a un nouvel élément</a:t>
            </a:r>
          </a:p>
          <a:p>
            <a:pPr>
              <a:buSzPct val="100000"/>
            </a:pPr>
            <a:endParaRPr lang="fr-FR" dirty="0"/>
          </a:p>
          <a:p>
            <a:pPr>
              <a:buSzPct val="100000"/>
            </a:pPr>
            <a:r>
              <a:rPr lang="fr-FR" dirty="0" smtClean="0"/>
              <a:t>Ex: </a:t>
            </a:r>
          </a:p>
        </p:txBody>
      </p:sp>
      <p:pic>
        <p:nvPicPr>
          <p:cNvPr id="4" name="Image 3" descr="alpha réacti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17638"/>
            <a:ext cx="4495800" cy="952500"/>
          </a:xfrm>
          <a:prstGeom prst="rect">
            <a:avLst/>
          </a:prstGeom>
        </p:spPr>
      </p:pic>
      <p:pic>
        <p:nvPicPr>
          <p:cNvPr id="5" name="Image 4" descr="pop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5020432"/>
            <a:ext cx="4876800" cy="12954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02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b. </a:t>
            </a:r>
            <a:r>
              <a:rPr lang="fr-FR" u="sng" dirty="0" smtClean="0"/>
              <a:t>Bilan masse énergie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Énergie disponible = différence des masses nucléaires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for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39346"/>
            <a:ext cx="7628138" cy="5841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457200" y="2339346"/>
            <a:ext cx="7628138" cy="584187"/>
          </a:xfrm>
          <a:prstGeom prst="rect">
            <a:avLst/>
          </a:prstGeom>
          <a:noFill/>
          <a:ln w="381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62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ai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785" y="3326542"/>
            <a:ext cx="3970215" cy="3531458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74638"/>
            <a:ext cx="4989593" cy="623309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u="sng" dirty="0" smtClean="0"/>
              <a:t>c. Spectre en énergie</a:t>
            </a:r>
          </a:p>
          <a:p>
            <a:pPr marL="0" indent="0">
              <a:buNone/>
            </a:pPr>
            <a:endParaRPr lang="fr-FR" dirty="0" smtClean="0"/>
          </a:p>
          <a:p>
            <a:pPr>
              <a:buFont typeface="Wingdings" charset="0"/>
              <a:buChar char="à"/>
            </a:pPr>
            <a:r>
              <a:rPr lang="fr-FR" dirty="0" smtClean="0"/>
              <a:t>L’énergie est libérée sous forme d’énergie cinétique partagée entre le noyau fils et la particule </a:t>
            </a:r>
            <a:r>
              <a:rPr lang="el-GR" dirty="0" smtClean="0"/>
              <a:t>α</a:t>
            </a:r>
            <a:r>
              <a:rPr lang="fr-FR" dirty="0" smtClean="0"/>
              <a:t>.</a:t>
            </a:r>
          </a:p>
          <a:p>
            <a:pPr>
              <a:buFont typeface="Wingdings" charset="0"/>
              <a:buChar char="à"/>
            </a:pPr>
            <a:endParaRPr lang="fr-FR" dirty="0" smtClean="0"/>
          </a:p>
          <a:p>
            <a:pPr>
              <a:buFont typeface="Wingdings" charset="0"/>
              <a:buChar char="à"/>
            </a:pPr>
            <a:r>
              <a:rPr lang="fr-FR" dirty="0" smtClean="0"/>
              <a:t>Le masse trop importante du noyau fils : </a:t>
            </a:r>
            <a:r>
              <a:rPr lang="fr-FR" dirty="0" err="1" smtClean="0"/>
              <a:t>E</a:t>
            </a:r>
            <a:r>
              <a:rPr lang="fr-FR" baseline="-25000" dirty="0" err="1" smtClean="0"/>
              <a:t>c</a:t>
            </a:r>
            <a:r>
              <a:rPr lang="fr-FR" dirty="0" smtClean="0"/>
              <a:t> (recul) = 0</a:t>
            </a:r>
          </a:p>
          <a:p>
            <a:pPr>
              <a:buFont typeface="Wingdings" charset="0"/>
              <a:buChar char="à"/>
            </a:pPr>
            <a:endParaRPr lang="fr-FR" dirty="0" smtClean="0"/>
          </a:p>
          <a:p>
            <a:pPr>
              <a:buFont typeface="Wingdings" charset="0"/>
              <a:buChar char="à"/>
            </a:pPr>
            <a:r>
              <a:rPr lang="fr-FR" dirty="0" smtClean="0"/>
              <a:t>La particule </a:t>
            </a:r>
            <a:r>
              <a:rPr lang="el-GR" dirty="0" smtClean="0"/>
              <a:t>α</a:t>
            </a:r>
            <a:r>
              <a:rPr lang="fr-FR" dirty="0" smtClean="0"/>
              <a:t> emporte quasiment toute l’énergie : on a un spectre de </a:t>
            </a:r>
            <a:r>
              <a:rPr lang="fr-FR" dirty="0" smtClean="0">
                <a:solidFill>
                  <a:srgbClr val="789F30"/>
                </a:solidFill>
              </a:rPr>
              <a:t>raie</a:t>
            </a:r>
          </a:p>
          <a:p>
            <a:pPr>
              <a:buFont typeface="Wingdings" charset="0"/>
              <a:buChar char="à"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888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461019"/>
            <a:ext cx="8485491" cy="56931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u="sng" dirty="0" smtClean="0"/>
              <a:t>d. Parcourt dans la matière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u="sng" dirty="0" smtClean="0"/>
              <a:t>Particule </a:t>
            </a:r>
            <a:r>
              <a:rPr lang="el-GR" u="sng" dirty="0" smtClean="0"/>
              <a:t>α</a:t>
            </a:r>
            <a:endParaRPr lang="fr-FR" u="sng" dirty="0" smtClean="0"/>
          </a:p>
          <a:p>
            <a:pPr>
              <a:buFont typeface="Wingdings" charset="2"/>
              <a:buChar char="Ø"/>
            </a:pPr>
            <a:r>
              <a:rPr lang="fr-FR" dirty="0" smtClean="0"/>
              <a:t>Particule </a:t>
            </a:r>
            <a:r>
              <a:rPr lang="fr-FR" dirty="0" smtClean="0">
                <a:solidFill>
                  <a:srgbClr val="789F30"/>
                </a:solidFill>
              </a:rPr>
              <a:t>chargée</a:t>
            </a:r>
          </a:p>
          <a:p>
            <a:pPr>
              <a:buFont typeface="Wingdings" charset="2"/>
              <a:buChar char="Ø"/>
            </a:pPr>
            <a:r>
              <a:rPr lang="fr-FR" dirty="0" smtClean="0"/>
              <a:t>Non relativiste (</a:t>
            </a:r>
            <a:r>
              <a:rPr lang="fr-FR" dirty="0" smtClean="0">
                <a:solidFill>
                  <a:srgbClr val="789F30"/>
                </a:solidFill>
              </a:rPr>
              <a:t>vitesse faible</a:t>
            </a:r>
            <a:r>
              <a:rPr lang="fr-FR" dirty="0" smtClean="0"/>
              <a:t>)</a:t>
            </a:r>
          </a:p>
          <a:p>
            <a:pPr>
              <a:buFont typeface="Wingdings" charset="2"/>
              <a:buChar char="Ø"/>
            </a:pPr>
            <a:r>
              <a:rPr lang="fr-FR" dirty="0" smtClean="0">
                <a:solidFill>
                  <a:srgbClr val="789F30"/>
                </a:solidFill>
              </a:rPr>
              <a:t>Lourde</a:t>
            </a:r>
            <a:r>
              <a:rPr lang="fr-FR" dirty="0" smtClean="0"/>
              <a:t> (par rapport aux électrons)</a:t>
            </a:r>
          </a:p>
          <a:p>
            <a:pPr>
              <a:buFont typeface="Wingdings" charset="2"/>
              <a:buChar char="Ø"/>
            </a:pPr>
            <a:r>
              <a:rPr lang="fr-FR" dirty="0" smtClean="0"/>
              <a:t>Trajectoire </a:t>
            </a:r>
            <a:r>
              <a:rPr lang="fr-FR" dirty="0" smtClean="0">
                <a:solidFill>
                  <a:srgbClr val="789F30"/>
                </a:solidFill>
              </a:rPr>
              <a:t>rectiligne</a:t>
            </a:r>
          </a:p>
          <a:p>
            <a:pPr>
              <a:buFont typeface="Wingdings" charset="2"/>
              <a:buChar char="Ø"/>
            </a:pPr>
            <a:r>
              <a:rPr lang="fr-FR" dirty="0" smtClean="0"/>
              <a:t>Interaction </a:t>
            </a:r>
            <a:r>
              <a:rPr lang="fr-FR" dirty="0" smtClean="0">
                <a:solidFill>
                  <a:srgbClr val="789F30"/>
                </a:solidFill>
              </a:rPr>
              <a:t>obligatoire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502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43012" y="814558"/>
            <a:ext cx="8229600" cy="4525963"/>
          </a:xfrm>
        </p:spPr>
        <p:txBody>
          <a:bodyPr/>
          <a:lstStyle/>
          <a:p>
            <a:r>
              <a:rPr lang="fr-FR" dirty="0" smtClean="0"/>
              <a:t>Chargée + donc attirée par les électrons </a:t>
            </a:r>
            <a:r>
              <a:rPr lang="fr-FR" dirty="0" smtClean="0">
                <a:sym typeface="Wingdings"/>
              </a:rPr>
              <a:t> « directement ionisante » surtout en fin de parcourt (pic de Bragg)</a:t>
            </a:r>
          </a:p>
          <a:p>
            <a:r>
              <a:rPr lang="fr-FR" dirty="0" smtClean="0">
                <a:sym typeface="Wingdings"/>
              </a:rPr>
              <a:t>Arrêtées par une feuille de papier</a:t>
            </a:r>
          </a:p>
          <a:p>
            <a:endParaRPr lang="fr-FR" dirty="0"/>
          </a:p>
        </p:txBody>
      </p:sp>
      <p:pic>
        <p:nvPicPr>
          <p:cNvPr id="5" name="Image 4" descr="brag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146" y="3405992"/>
            <a:ext cx="4620312" cy="332704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28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709807"/>
            <a:ext cx="8229600" cy="373367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FR" u="sng" dirty="0" smtClean="0"/>
              <a:t>e. Applications biomédicales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En source externe aucun danger, arrêtées par la peau</a:t>
            </a:r>
          </a:p>
          <a:p>
            <a:r>
              <a:rPr lang="fr-FR" dirty="0" smtClean="0"/>
              <a:t>Mais important effet biologique car ionisation importante</a:t>
            </a:r>
          </a:p>
          <a:p>
            <a:r>
              <a:rPr lang="fr-FR" dirty="0" smtClean="0"/>
              <a:t>Ex: radium 223 pour traiter les métastases osseuses d’un cancer de la prostate.</a:t>
            </a:r>
            <a:endParaRPr lang="fr-FR" dirty="0"/>
          </a:p>
        </p:txBody>
      </p:sp>
      <p:pic>
        <p:nvPicPr>
          <p:cNvPr id="4" name="Image 3" descr="prostat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051" y="4443480"/>
            <a:ext cx="3624749" cy="226546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99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dirty="0" smtClean="0"/>
              <a:t>3) Transformations isobariques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>
                <a:solidFill>
                  <a:srgbClr val="789F30"/>
                </a:solidFill>
              </a:rPr>
              <a:t>Nombre de masse (A) constant</a:t>
            </a:r>
            <a:r>
              <a:rPr lang="fr-FR" dirty="0" smtClean="0"/>
              <a:t> : changement de la répartition neutrons/protons</a:t>
            </a:r>
          </a:p>
          <a:p>
            <a:endParaRPr lang="fr-FR" dirty="0" smtClean="0"/>
          </a:p>
          <a:p>
            <a:r>
              <a:rPr lang="fr-FR" dirty="0" smtClean="0"/>
              <a:t>Z change donc </a:t>
            </a:r>
            <a:r>
              <a:rPr lang="fr-FR" dirty="0" smtClean="0">
                <a:solidFill>
                  <a:srgbClr val="789F30"/>
                </a:solidFill>
              </a:rPr>
              <a:t>nouvel élément chimique</a:t>
            </a:r>
          </a:p>
          <a:p>
            <a:endParaRPr lang="fr-FR" dirty="0"/>
          </a:p>
          <a:p>
            <a:r>
              <a:rPr lang="fr-FR" dirty="0" smtClean="0"/>
              <a:t>Diminution de la masse pour obtenir une </a:t>
            </a:r>
            <a:r>
              <a:rPr lang="fr-FR" dirty="0" smtClean="0">
                <a:solidFill>
                  <a:srgbClr val="789F30"/>
                </a:solidFill>
              </a:rPr>
              <a:t>E</a:t>
            </a:r>
            <a:r>
              <a:rPr lang="fr-FR" baseline="-25000" dirty="0" smtClean="0">
                <a:solidFill>
                  <a:srgbClr val="789F30"/>
                </a:solidFill>
              </a:rPr>
              <a:t>L</a:t>
            </a:r>
            <a:r>
              <a:rPr lang="fr-FR" dirty="0" smtClean="0">
                <a:solidFill>
                  <a:srgbClr val="789F30"/>
                </a:solidFill>
              </a:rPr>
              <a:t> maximale</a:t>
            </a:r>
            <a:endParaRPr lang="fr-FR" dirty="0">
              <a:solidFill>
                <a:srgbClr val="789F3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993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eta moin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39" y="2671427"/>
            <a:ext cx="6324600" cy="9525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724461" y="1443489"/>
            <a:ext cx="1598441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98500" y="618148"/>
            <a:ext cx="7988300" cy="5522953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ea"/>
              <a:buAutoNum type="circleNumDbPlain"/>
            </a:pPr>
            <a:r>
              <a:rPr lang="fr-FR" dirty="0" smtClean="0"/>
              <a:t>Désintégration </a:t>
            </a:r>
            <a:r>
              <a:rPr lang="el-GR" dirty="0" smtClean="0"/>
              <a:t>β</a:t>
            </a:r>
            <a:r>
              <a:rPr lang="fr-FR" dirty="0" smtClean="0"/>
              <a:t>-</a:t>
            </a:r>
          </a:p>
          <a:p>
            <a:pPr marL="514350" indent="-514350">
              <a:buFont typeface="+mj-ea"/>
              <a:buAutoNum type="circleNumDbPlain"/>
            </a:pPr>
            <a:endParaRPr lang="fr-FR" dirty="0" smtClean="0"/>
          </a:p>
          <a:p>
            <a:pPr marL="514350" indent="-514350">
              <a:buAutoNum type="alphaLcPeriod"/>
            </a:pPr>
            <a:r>
              <a:rPr lang="fr-FR" u="sng" dirty="0" smtClean="0"/>
              <a:t>Réaction de désintégration</a:t>
            </a:r>
          </a:p>
          <a:p>
            <a:pPr marL="514350" indent="-514350">
              <a:buAutoNum type="alphaLcPeriod"/>
            </a:pPr>
            <a:endParaRPr lang="fr-FR" dirty="0" smtClean="0"/>
          </a:p>
          <a:p>
            <a:r>
              <a:rPr lang="fr-FR" dirty="0" smtClean="0"/>
              <a:t>Réactions avec excès de neutrons</a:t>
            </a:r>
          </a:p>
          <a:p>
            <a:endParaRPr lang="fr-FR" dirty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Particules formées : </a:t>
            </a:r>
          </a:p>
          <a:p>
            <a:pPr marL="0" indent="0">
              <a:buNone/>
            </a:pPr>
            <a:r>
              <a:rPr lang="fr-FR" dirty="0" smtClean="0"/>
              <a:t>-Noyau fils avec Z = </a:t>
            </a:r>
            <a:r>
              <a:rPr lang="fr-FR" dirty="0" err="1" smtClean="0"/>
              <a:t>Z</a:t>
            </a:r>
            <a:r>
              <a:rPr lang="fr-FR" baseline="-25000" dirty="0" err="1" smtClean="0"/>
              <a:t>père</a:t>
            </a:r>
            <a:r>
              <a:rPr lang="fr-FR" dirty="0" smtClean="0"/>
              <a:t> + 1</a:t>
            </a:r>
          </a:p>
          <a:p>
            <a:pPr marL="0" indent="0">
              <a:buNone/>
            </a:pPr>
            <a:r>
              <a:rPr lang="fr-FR" dirty="0" smtClean="0"/>
              <a:t>-Particule </a:t>
            </a:r>
            <a:r>
              <a:rPr lang="el-GR" dirty="0" smtClean="0"/>
              <a:t>β</a:t>
            </a:r>
            <a:r>
              <a:rPr lang="fr-FR" dirty="0" smtClean="0"/>
              <a:t>- = électron   </a:t>
            </a:r>
          </a:p>
          <a:p>
            <a:pPr marL="0" indent="0">
              <a:buNone/>
            </a:pPr>
            <a:r>
              <a:rPr lang="fr-FR" dirty="0" smtClean="0"/>
              <a:t>-antineutrino : </a:t>
            </a:r>
            <a:r>
              <a:rPr lang="fr-FR" dirty="0" smtClean="0">
                <a:solidFill>
                  <a:srgbClr val="789F30"/>
                </a:solidFill>
              </a:rPr>
              <a:t>masse négligeable et charge nulle</a:t>
            </a:r>
            <a:r>
              <a:rPr lang="fr-FR" dirty="0" smtClean="0"/>
              <a:t>            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01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H="1">
            <a:off x="-2435345" y="1597135"/>
            <a:ext cx="797625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500301"/>
            <a:ext cx="8229600" cy="5994340"/>
          </a:xfrm>
        </p:spPr>
        <p:txBody>
          <a:bodyPr/>
          <a:lstStyle/>
          <a:p>
            <a:r>
              <a:rPr lang="fr-FR" dirty="0" smtClean="0"/>
              <a:t>L’électron ne préexiste pas dans le noyau, il nait d’une transformation :</a:t>
            </a:r>
          </a:p>
          <a:p>
            <a:endParaRPr lang="fr-FR" dirty="0"/>
          </a:p>
          <a:p>
            <a:endParaRPr lang="fr-FR" dirty="0" smtClean="0"/>
          </a:p>
          <a:p>
            <a:r>
              <a:rPr lang="fr-FR" dirty="0" smtClean="0"/>
              <a:t>La transformation d’un neutron en proton correspond à l’inversion d’un quark :</a:t>
            </a:r>
          </a:p>
          <a:p>
            <a:pPr marL="0" indent="0" algn="ctr">
              <a:buNone/>
            </a:pPr>
            <a:r>
              <a:rPr lang="fr-FR" dirty="0" smtClean="0"/>
              <a:t>Proton (</a:t>
            </a:r>
            <a:r>
              <a:rPr lang="fr-FR" dirty="0" err="1" smtClean="0"/>
              <a:t>uud</a:t>
            </a:r>
            <a:r>
              <a:rPr lang="fr-FR" dirty="0" smtClean="0"/>
              <a:t>) </a:t>
            </a:r>
            <a:r>
              <a:rPr lang="fr-FR" dirty="0" smtClean="0">
                <a:sym typeface="Wingdings"/>
              </a:rPr>
              <a:t> </a:t>
            </a:r>
            <a:r>
              <a:rPr lang="fr-FR" dirty="0" smtClean="0"/>
              <a:t> neutron (</a:t>
            </a:r>
            <a:r>
              <a:rPr lang="fr-FR" dirty="0" err="1" smtClean="0"/>
              <a:t>udd</a:t>
            </a:r>
            <a:r>
              <a:rPr lang="fr-FR" dirty="0" smtClean="0"/>
              <a:t>)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 algn="ctr">
              <a:buNone/>
            </a:pPr>
            <a:r>
              <a:rPr lang="fr-FR" dirty="0" smtClean="0"/>
              <a:t>Ex : </a:t>
            </a:r>
            <a:r>
              <a:rPr lang="fr-FR" baseline="30000" dirty="0" smtClean="0"/>
              <a:t>15</a:t>
            </a:r>
            <a:r>
              <a:rPr lang="fr-FR" baseline="-25000" dirty="0" smtClean="0"/>
              <a:t>6</a:t>
            </a:r>
            <a:r>
              <a:rPr lang="fr-FR" dirty="0" smtClean="0"/>
              <a:t>C </a:t>
            </a:r>
            <a:r>
              <a:rPr lang="fr-FR" dirty="0" smtClean="0">
                <a:sym typeface="Wingdings"/>
              </a:rPr>
              <a:t></a:t>
            </a:r>
            <a:r>
              <a:rPr lang="fr-FR" dirty="0" smtClean="0"/>
              <a:t> </a:t>
            </a:r>
            <a:r>
              <a:rPr lang="fr-FR" baseline="30000" dirty="0" smtClean="0"/>
              <a:t>15</a:t>
            </a:r>
            <a:r>
              <a:rPr lang="fr-FR" baseline="-25000" dirty="0" smtClean="0"/>
              <a:t>7</a:t>
            </a:r>
            <a:r>
              <a:rPr lang="fr-FR" dirty="0" smtClean="0"/>
              <a:t>N + </a:t>
            </a:r>
            <a:r>
              <a:rPr lang="el-GR" dirty="0" smtClean="0"/>
              <a:t>β</a:t>
            </a:r>
            <a:r>
              <a:rPr lang="fr-FR" dirty="0" smtClean="0"/>
              <a:t>- + </a:t>
            </a:r>
            <a:r>
              <a:rPr lang="fr-FR" baseline="30000" dirty="0" smtClean="0"/>
              <a:t>𝟎</a:t>
            </a:r>
            <a:r>
              <a:rPr lang="fr-FR" baseline="-25000" dirty="0" smtClean="0"/>
              <a:t>0</a:t>
            </a:r>
            <a:r>
              <a:rPr lang="fr-FR" dirty="0" smtClean="0"/>
              <a:t> 𝝂 </a:t>
            </a:r>
            <a:endParaRPr lang="fr-FR" dirty="0" smtClean="0">
              <a:effectLst/>
            </a:endParaRPr>
          </a:p>
          <a:p>
            <a:pPr marL="0" indent="0" algn="ctr">
              <a:buNone/>
            </a:pPr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4" name="Image 3" descr="electron noyau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268" y="1597135"/>
            <a:ext cx="4165600" cy="762000"/>
          </a:xfrm>
          <a:prstGeom prst="rect">
            <a:avLst/>
          </a:prstGeom>
        </p:spPr>
      </p:pic>
      <p:cxnSp>
        <p:nvCxnSpPr>
          <p:cNvPr id="6" name="Connecteur droit 5"/>
          <p:cNvCxnSpPr/>
          <p:nvPr/>
        </p:nvCxnSpPr>
        <p:spPr>
          <a:xfrm>
            <a:off x="6523868" y="5159049"/>
            <a:ext cx="336996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54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u="sng" dirty="0" smtClean="0"/>
              <a:t>b. Bilan masse énergie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i="1" dirty="0" smtClean="0"/>
              <a:t>Remarque : on ne prend pas en compte la masse de l’antineutrino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defaut masse beta moin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86" y="2514600"/>
            <a:ext cx="59309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57486" y="2527967"/>
            <a:ext cx="6277811" cy="760665"/>
          </a:xfrm>
          <a:prstGeom prst="rect">
            <a:avLst/>
          </a:prstGeom>
          <a:noFill/>
          <a:ln w="381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231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462595" y="846138"/>
            <a:ext cx="1074711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16985"/>
            <a:ext cx="8498584" cy="62562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800" u="sng" dirty="0" smtClean="0"/>
              <a:t>c. Spectre en énergie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sz="2800" i="1" dirty="0" smtClean="0"/>
              <a:t>Rappel : le spectre doit satisfaire la loi de conservation de la quantité de mouvement.</a:t>
            </a:r>
          </a:p>
          <a:p>
            <a:endParaRPr lang="fr-FR" sz="2800" i="1" dirty="0" smtClean="0"/>
          </a:p>
          <a:p>
            <a:r>
              <a:rPr lang="fr-FR" sz="2800" dirty="0" smtClean="0"/>
              <a:t>L’énergie libérée répartie entre les énergies cinétiques des 3 particules : </a:t>
            </a:r>
          </a:p>
          <a:p>
            <a:endParaRPr lang="fr-FR" sz="2800" dirty="0" smtClean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energie cinétique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72"/>
          <a:stretch/>
        </p:blipFill>
        <p:spPr>
          <a:xfrm>
            <a:off x="805051" y="4211988"/>
            <a:ext cx="5872508" cy="71835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52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H="1">
            <a:off x="-1950894" y="846138"/>
            <a:ext cx="1098769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9138"/>
            <a:ext cx="8229600" cy="4525963"/>
          </a:xfrm>
        </p:spPr>
        <p:txBody>
          <a:bodyPr/>
          <a:lstStyle/>
          <a:p>
            <a:r>
              <a:rPr lang="fr-FR" sz="2800" dirty="0" smtClean="0"/>
              <a:t>Le noyau fils est trop lourd : répartition aléatoire de l’énergie cinétique entre l’antineutrino et la particule </a:t>
            </a:r>
            <a:r>
              <a:rPr lang="el-GR" sz="2800" dirty="0" smtClean="0"/>
              <a:t>β</a:t>
            </a:r>
            <a:r>
              <a:rPr lang="fr-FR" sz="2800" dirty="0" smtClean="0"/>
              <a:t>-</a:t>
            </a:r>
          </a:p>
          <a:p>
            <a:pPr>
              <a:buFont typeface="Wingdings" charset="0"/>
              <a:buChar char="à"/>
            </a:pPr>
            <a:r>
              <a:rPr lang="fr-FR" sz="2800" dirty="0" smtClean="0">
                <a:sym typeface="Wingdings"/>
              </a:rPr>
              <a:t>on a un spectre </a:t>
            </a:r>
            <a:r>
              <a:rPr lang="fr-FR" sz="2800" dirty="0" smtClean="0">
                <a:solidFill>
                  <a:srgbClr val="789F30"/>
                </a:solidFill>
                <a:sym typeface="Wingdings"/>
              </a:rPr>
              <a:t>CONTINU</a:t>
            </a:r>
            <a:endParaRPr lang="fr-FR" sz="2800" dirty="0" smtClean="0">
              <a:solidFill>
                <a:srgbClr val="789F30"/>
              </a:solidFill>
            </a:endParaRPr>
          </a:p>
          <a:p>
            <a:pPr marL="0" indent="0">
              <a:buNone/>
            </a:pPr>
            <a:r>
              <a:rPr lang="fr-FR" sz="2800" dirty="0" smtClean="0"/>
              <a:t>NB : En pratique seul </a:t>
            </a:r>
            <a:r>
              <a:rPr lang="el-GR" sz="2800" dirty="0" smtClean="0"/>
              <a:t>β</a:t>
            </a:r>
            <a:r>
              <a:rPr lang="fr-FR" sz="2800" dirty="0" smtClean="0"/>
              <a:t>- est détectable</a:t>
            </a:r>
          </a:p>
          <a:p>
            <a:pPr marL="0" indent="0">
              <a:buNone/>
            </a:pPr>
            <a:endParaRPr lang="fr-FR" dirty="0" smtClean="0"/>
          </a:p>
          <a:p>
            <a:endParaRPr lang="fr-FR" dirty="0"/>
          </a:p>
        </p:txBody>
      </p:sp>
      <p:pic>
        <p:nvPicPr>
          <p:cNvPr id="4" name="Image 3" descr="spectr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747" y="3080750"/>
            <a:ext cx="4510053" cy="35536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-13368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1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H="1">
            <a:off x="-2134200" y="274638"/>
            <a:ext cx="457200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16648"/>
            <a:ext cx="8229600" cy="70552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800" u="sng" dirty="0" smtClean="0"/>
              <a:t>d. Parcourt dans la matière</a:t>
            </a:r>
          </a:p>
          <a:p>
            <a:pPr marL="0" indent="0">
              <a:buNone/>
            </a:pPr>
            <a:endParaRPr lang="fr-FR" sz="2800" u="sng" dirty="0" smtClean="0"/>
          </a:p>
          <a:p>
            <a:pPr marL="0" indent="0">
              <a:buNone/>
            </a:pPr>
            <a:r>
              <a:rPr lang="el-GR" sz="2800" dirty="0" smtClean="0"/>
              <a:t>β</a:t>
            </a:r>
            <a:r>
              <a:rPr lang="fr-FR" sz="2800" dirty="0" smtClean="0"/>
              <a:t>-  </a:t>
            </a:r>
          </a:p>
          <a:p>
            <a:pPr>
              <a:buFont typeface="Wingdings" charset="2"/>
              <a:buChar char="Ø"/>
            </a:pPr>
            <a:r>
              <a:rPr lang="fr-FR" sz="2800" dirty="0" smtClean="0"/>
              <a:t>Particule </a:t>
            </a:r>
            <a:r>
              <a:rPr lang="fr-FR" sz="2800" dirty="0" smtClean="0">
                <a:solidFill>
                  <a:srgbClr val="789F30"/>
                </a:solidFill>
              </a:rPr>
              <a:t>relativiste</a:t>
            </a:r>
          </a:p>
          <a:p>
            <a:pPr>
              <a:buFont typeface="Wingdings" charset="2"/>
              <a:buChar char="Ø"/>
            </a:pPr>
            <a:r>
              <a:rPr lang="fr-FR" sz="2800" dirty="0" smtClean="0">
                <a:solidFill>
                  <a:srgbClr val="789F30"/>
                </a:solidFill>
              </a:rPr>
              <a:t>Chargée</a:t>
            </a:r>
          </a:p>
          <a:p>
            <a:pPr>
              <a:buFont typeface="Wingdings" charset="2"/>
              <a:buChar char="Ø"/>
            </a:pPr>
            <a:r>
              <a:rPr lang="fr-FR" sz="2800" dirty="0" smtClean="0"/>
              <a:t>Interaction </a:t>
            </a:r>
            <a:r>
              <a:rPr lang="fr-FR" sz="2800" dirty="0" smtClean="0">
                <a:solidFill>
                  <a:srgbClr val="789F30"/>
                </a:solidFill>
              </a:rPr>
              <a:t>obligatoire</a:t>
            </a:r>
            <a:r>
              <a:rPr lang="fr-FR" sz="2800" dirty="0" smtClean="0"/>
              <a:t> avec électrons</a:t>
            </a:r>
          </a:p>
          <a:p>
            <a:pPr>
              <a:buFont typeface="Wingdings" charset="2"/>
              <a:buChar char="Ø"/>
            </a:pPr>
            <a:r>
              <a:rPr lang="fr-FR" sz="2800" dirty="0" smtClean="0"/>
              <a:t>Ionisation +++</a:t>
            </a:r>
          </a:p>
          <a:p>
            <a:pPr>
              <a:buFont typeface="Wingdings" charset="2"/>
              <a:buChar char="Ø"/>
            </a:pPr>
            <a:r>
              <a:rPr lang="fr-FR" sz="2800" dirty="0" smtClean="0"/>
              <a:t>Parcourt </a:t>
            </a:r>
            <a:r>
              <a:rPr lang="fr-FR" sz="2800" dirty="0" smtClean="0">
                <a:solidFill>
                  <a:srgbClr val="789F30"/>
                </a:solidFill>
              </a:rPr>
              <a:t>non rectiligne</a:t>
            </a:r>
            <a:r>
              <a:rPr lang="fr-FR" sz="2800" dirty="0" smtClean="0"/>
              <a:t> donc parcours plus grand que portée</a:t>
            </a:r>
          </a:p>
          <a:p>
            <a:pPr>
              <a:buFont typeface="Wingdings" charset="2"/>
              <a:buChar char="Ø"/>
            </a:pPr>
            <a:r>
              <a:rPr lang="fr-FR" sz="2800" dirty="0" smtClean="0"/>
              <a:t>Arrêtées par une feuille métallique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887" y="143946"/>
            <a:ext cx="4261513" cy="2627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0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434429" y="274638"/>
            <a:ext cx="45719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48211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/>
              <a:t>e. </a:t>
            </a:r>
            <a:r>
              <a:rPr lang="fr-FR" u="sng" dirty="0" smtClean="0"/>
              <a:t>Applications médicales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Ex : traitement d’un cancer thyroïdien et </a:t>
            </a:r>
            <a:r>
              <a:rPr lang="fr-FR" smtClean="0"/>
              <a:t>ses métastases </a:t>
            </a:r>
            <a:r>
              <a:rPr lang="fr-FR" dirty="0" smtClean="0"/>
              <a:t>avec l’iode 131 (isotope de l’iode 127)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thyr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628" y="2846070"/>
            <a:ext cx="4040073" cy="36819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802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H="1">
            <a:off x="-4072003" y="2206564"/>
            <a:ext cx="2558699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411322"/>
            <a:ext cx="8229600" cy="6235585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ea"/>
              <a:buAutoNum type="circleNumDbPlain"/>
            </a:pPr>
            <a:r>
              <a:rPr lang="fr-FR" sz="800" dirty="0" smtClean="0">
                <a:solidFill>
                  <a:schemeClr val="bg1"/>
                </a:solidFill>
              </a:rPr>
              <a:t>Désintégration </a:t>
            </a:r>
            <a:r>
              <a:rPr lang="el-GR" sz="800" dirty="0" smtClean="0">
                <a:solidFill>
                  <a:schemeClr val="bg1"/>
                </a:solidFill>
              </a:rPr>
              <a:t>β</a:t>
            </a:r>
            <a:r>
              <a:rPr lang="fr-FR" sz="800" dirty="0" smtClean="0">
                <a:solidFill>
                  <a:schemeClr val="bg1"/>
                </a:solidFill>
              </a:rPr>
              <a:t>+</a:t>
            </a:r>
          </a:p>
          <a:p>
            <a:pPr marL="514350" indent="-514350">
              <a:buFont typeface="+mj-ea"/>
              <a:buAutoNum type="circleNumDbPlain"/>
            </a:pPr>
            <a:r>
              <a:rPr lang="fr-FR" dirty="0" smtClean="0"/>
              <a:t>Désintégration </a:t>
            </a:r>
            <a:r>
              <a:rPr lang="el-GR" dirty="0" smtClean="0"/>
              <a:t>β</a:t>
            </a:r>
            <a:r>
              <a:rPr lang="fr-FR" dirty="0" smtClean="0"/>
              <a:t>+</a:t>
            </a:r>
          </a:p>
          <a:p>
            <a:pPr marL="0" indent="0">
              <a:buNone/>
            </a:pPr>
            <a:r>
              <a:rPr lang="fr-FR" dirty="0" smtClean="0"/>
              <a:t>Excès de protons</a:t>
            </a:r>
          </a:p>
          <a:p>
            <a:pPr marL="0" indent="0">
              <a:buNone/>
            </a:pPr>
            <a:endParaRPr lang="fr-FR" dirty="0"/>
          </a:p>
          <a:p>
            <a:pPr marL="514350" indent="-514350">
              <a:buAutoNum type="alphaLcPeriod"/>
            </a:pPr>
            <a:r>
              <a:rPr lang="fr-FR" u="sng" dirty="0" smtClean="0"/>
              <a:t>Réaction de désintégration</a:t>
            </a:r>
          </a:p>
          <a:p>
            <a:pPr marL="514350" indent="-514350">
              <a:buAutoNum type="alphaLcPeriod"/>
            </a:pPr>
            <a:endParaRPr lang="fr-FR" dirty="0"/>
          </a:p>
          <a:p>
            <a:pPr marL="514350" indent="-514350">
              <a:buAutoNum type="alphaLcPeriod"/>
            </a:pPr>
            <a:endParaRPr lang="fr-FR" dirty="0" smtClean="0"/>
          </a:p>
          <a:p>
            <a:pPr marL="514350" indent="-514350">
              <a:buAutoNum type="alphaLcPeriod"/>
            </a:pPr>
            <a:endParaRPr lang="fr-FR" dirty="0"/>
          </a:p>
          <a:p>
            <a:pPr marL="514350" indent="-514350">
              <a:buAutoNum type="alphaLcPeriod"/>
            </a:pPr>
            <a:endParaRPr lang="fr-FR" dirty="0" smtClean="0"/>
          </a:p>
          <a:p>
            <a:r>
              <a:rPr lang="fr-FR" dirty="0" smtClean="0"/>
              <a:t>Correspond à l’inversion d’un quark :</a:t>
            </a:r>
          </a:p>
          <a:p>
            <a:pPr marL="0" indent="0">
              <a:buNone/>
            </a:pPr>
            <a:r>
              <a:rPr lang="fr-FR" dirty="0" smtClean="0"/>
              <a:t>Proton </a:t>
            </a:r>
            <a:r>
              <a:rPr lang="fr-FR" dirty="0" err="1" smtClean="0"/>
              <a:t>uud</a:t>
            </a:r>
            <a:r>
              <a:rPr lang="fr-FR" dirty="0" smtClean="0"/>
              <a:t> </a:t>
            </a:r>
            <a:r>
              <a:rPr lang="fr-FR" dirty="0" smtClean="0">
                <a:sym typeface="Wingdings"/>
              </a:rPr>
              <a:t> Neutron </a:t>
            </a:r>
            <a:r>
              <a:rPr lang="fr-FR" dirty="0" err="1" smtClean="0">
                <a:sym typeface="Wingdings"/>
              </a:rPr>
              <a:t>udd</a:t>
            </a:r>
            <a:r>
              <a:rPr lang="fr-FR" dirty="0" smtClean="0">
                <a:sym typeface="Wingdings"/>
              </a:rPr>
              <a:t> (impossible spontanément)</a:t>
            </a:r>
            <a:endParaRPr lang="fr-FR" dirty="0" smtClean="0"/>
          </a:p>
          <a:p>
            <a:pPr marL="514350" indent="-514350">
              <a:buAutoNum type="alphaLcPeriod"/>
            </a:pPr>
            <a:endParaRPr lang="fr-FR" dirty="0"/>
          </a:p>
          <a:p>
            <a:pPr marL="514350" indent="-514350">
              <a:buAutoNum type="alphaLcPeriod"/>
            </a:pPr>
            <a:endParaRPr lang="fr-FR" dirty="0" smtClean="0"/>
          </a:p>
          <a:p>
            <a:pPr marL="514350" indent="-514350">
              <a:buAutoNum type="alphaLcPeriod"/>
            </a:pPr>
            <a:endParaRPr lang="fr-FR" dirty="0"/>
          </a:p>
        </p:txBody>
      </p:sp>
      <p:pic>
        <p:nvPicPr>
          <p:cNvPr id="4" name="Image 3" descr="ction beta +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863205"/>
            <a:ext cx="5701646" cy="175672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44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925772" y="274638"/>
            <a:ext cx="367675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5486737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/>
              <a:t>Particules formées : 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-Noyau fils avec Z = </a:t>
            </a:r>
            <a:r>
              <a:rPr lang="fr-FR" dirty="0" err="1" smtClean="0"/>
              <a:t>Z</a:t>
            </a:r>
            <a:r>
              <a:rPr lang="fr-FR" baseline="-25000" dirty="0" err="1" smtClean="0"/>
              <a:t>père</a:t>
            </a:r>
            <a:r>
              <a:rPr lang="fr-FR" dirty="0" smtClean="0"/>
              <a:t> – 1  (A inchangé)</a:t>
            </a:r>
          </a:p>
          <a:p>
            <a:pPr marL="0" indent="0">
              <a:buNone/>
            </a:pPr>
            <a:r>
              <a:rPr lang="fr-FR" dirty="0" smtClean="0"/>
              <a:t>-Neutrino : charge nulle, masse négligeable</a:t>
            </a:r>
          </a:p>
          <a:p>
            <a:pPr marL="0" indent="0">
              <a:buNone/>
            </a:pPr>
            <a:r>
              <a:rPr lang="fr-FR" dirty="0" smtClean="0"/>
              <a:t>-Particule </a:t>
            </a:r>
            <a:r>
              <a:rPr lang="el-GR" dirty="0" smtClean="0"/>
              <a:t>β</a:t>
            </a:r>
            <a:r>
              <a:rPr lang="fr-FR" dirty="0" smtClean="0"/>
              <a:t>+ : antimatière de l’électron</a:t>
            </a:r>
          </a:p>
          <a:p>
            <a:pPr marL="0" indent="0">
              <a:buNone/>
            </a:pPr>
            <a:r>
              <a:rPr lang="fr-FR" dirty="0" smtClean="0">
                <a:solidFill>
                  <a:srgbClr val="789F30"/>
                </a:solidFill>
              </a:rPr>
              <a:t>ne </a:t>
            </a:r>
            <a:r>
              <a:rPr lang="fr-FR" dirty="0" err="1" smtClean="0">
                <a:solidFill>
                  <a:srgbClr val="789F30"/>
                </a:solidFill>
              </a:rPr>
              <a:t>prééxiste</a:t>
            </a:r>
            <a:r>
              <a:rPr lang="fr-FR" dirty="0" smtClean="0">
                <a:solidFill>
                  <a:srgbClr val="789F30"/>
                </a:solidFill>
              </a:rPr>
              <a:t> pas dans le noyau</a:t>
            </a:r>
            <a:r>
              <a:rPr lang="fr-FR" dirty="0" smtClean="0"/>
              <a:t>, nait de a transformation isobarique : 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endParaRPr lang="fr-FR" dirty="0"/>
          </a:p>
        </p:txBody>
      </p:sp>
      <p:pic>
        <p:nvPicPr>
          <p:cNvPr id="4" name="Image 3" descr="positi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31" y="4501320"/>
            <a:ext cx="4254500" cy="13843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01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349669" y="846138"/>
            <a:ext cx="917591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0933" y="343173"/>
            <a:ext cx="9013067" cy="60205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u="sng" dirty="0" smtClean="0"/>
              <a:t>b. Bilan masse énergie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el-GR" dirty="0" smtClean="0"/>
              <a:t>Δ</a:t>
            </a:r>
            <a:r>
              <a:rPr lang="fr-FR" dirty="0" smtClean="0"/>
              <a:t>M = M(A, Z) – M(A, Z-1) – 2m</a:t>
            </a:r>
            <a:r>
              <a:rPr lang="fr-FR" baseline="-25000" dirty="0" smtClean="0"/>
              <a:t>e</a:t>
            </a:r>
          </a:p>
          <a:p>
            <a:pPr marL="0" indent="0">
              <a:buNone/>
            </a:pPr>
            <a:endParaRPr lang="fr-FR" baseline="-25000" dirty="0"/>
          </a:p>
          <a:p>
            <a:pPr marL="0" indent="0">
              <a:buNone/>
            </a:pPr>
            <a:r>
              <a:rPr lang="el-GR" dirty="0" smtClean="0"/>
              <a:t>Δ</a:t>
            </a:r>
            <a:r>
              <a:rPr lang="fr-FR" dirty="0" smtClean="0"/>
              <a:t>M &gt; 0 </a:t>
            </a:r>
          </a:p>
          <a:p>
            <a:pPr marL="0" indent="0">
              <a:buNone/>
            </a:pPr>
            <a:r>
              <a:rPr lang="fr-FR" dirty="0" smtClean="0"/>
              <a:t>Donc  </a:t>
            </a:r>
            <a:endParaRPr lang="fr-FR" dirty="0"/>
          </a:p>
          <a:p>
            <a:pPr marL="0" indent="0">
              <a:buNone/>
            </a:pPr>
            <a:r>
              <a:rPr lang="fr-FR" dirty="0" smtClean="0"/>
              <a:t>M(A, Z) – M(A, Z-1) &gt; 2m</a:t>
            </a:r>
            <a:r>
              <a:rPr lang="fr-FR" baseline="-25000" dirty="0" smtClean="0"/>
              <a:t>e</a:t>
            </a:r>
          </a:p>
          <a:p>
            <a:pPr marL="0" indent="0">
              <a:buNone/>
            </a:pPr>
            <a:r>
              <a:rPr lang="fr-FR" dirty="0" smtClean="0"/>
              <a:t>M(A, Z) – M(A, Z-1) &gt; 2 x 0,00055u = 0,0011u</a:t>
            </a:r>
          </a:p>
          <a:p>
            <a:pPr marL="0" indent="0">
              <a:buNone/>
            </a:pPr>
            <a:r>
              <a:rPr lang="fr-FR" dirty="0" smtClean="0"/>
              <a:t>M(A, Z) – M(A, Z-1) x 931,5 &gt; 2 x 0,511 = 1,022 MeV</a:t>
            </a:r>
          </a:p>
          <a:p>
            <a:pPr marL="0" indent="0">
              <a:buNone/>
            </a:pPr>
            <a:r>
              <a:rPr lang="fr-FR" dirty="0" smtClean="0">
                <a:solidFill>
                  <a:srgbClr val="789F30"/>
                </a:solidFill>
                <a:sym typeface="Wingdings"/>
              </a:rPr>
              <a:t> IL Y A UN SEUIL EN MASSE ET EN ÉNERGIE</a:t>
            </a:r>
            <a:endParaRPr lang="fr-FR" dirty="0" smtClean="0">
              <a:solidFill>
                <a:srgbClr val="789F30"/>
              </a:solidFill>
            </a:endParaRPr>
          </a:p>
          <a:p>
            <a:pPr marL="0" indent="0">
              <a:buNone/>
            </a:pPr>
            <a:endParaRPr lang="fr-FR" baseline="-25000" dirty="0" smtClean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94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174543" y="457200"/>
            <a:ext cx="668820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199" y="457201"/>
            <a:ext cx="7267819" cy="25413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u="sng" dirty="0" smtClean="0"/>
              <a:t>c. Spectre en énergie</a:t>
            </a:r>
          </a:p>
          <a:p>
            <a:pPr marL="0" indent="0">
              <a:buNone/>
            </a:pPr>
            <a:r>
              <a:rPr lang="fr-FR" sz="2800" i="1" dirty="0" smtClean="0"/>
              <a:t>Rappel : l’énergie est libérée sous forme d’énergie cinétique</a:t>
            </a:r>
          </a:p>
          <a:p>
            <a:pPr marL="0" indent="0">
              <a:buNone/>
            </a:pPr>
            <a:endParaRPr lang="fr-FR" sz="2800" i="1" dirty="0" smtClean="0"/>
          </a:p>
          <a:p>
            <a:pPr marL="0" indent="0">
              <a:buNone/>
            </a:pPr>
            <a:endParaRPr lang="fr-FR" sz="2800" dirty="0" smtClean="0"/>
          </a:p>
          <a:p>
            <a:pPr marL="0" indent="0">
              <a:buNone/>
            </a:pPr>
            <a:endParaRPr lang="fr-FR" sz="2800" dirty="0" smtClean="0"/>
          </a:p>
        </p:txBody>
      </p:sp>
      <p:pic>
        <p:nvPicPr>
          <p:cNvPr id="4" name="Image 3" descr="rgi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61900"/>
            <a:ext cx="5447625" cy="1036635"/>
          </a:xfrm>
          <a:prstGeom prst="rect">
            <a:avLst/>
          </a:prstGeom>
        </p:spPr>
      </p:pic>
      <p:pic>
        <p:nvPicPr>
          <p:cNvPr id="5" name="Image 4" descr="SPECTR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186" y="3703275"/>
            <a:ext cx="4080814" cy="315472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54362" y="3271172"/>
            <a:ext cx="46088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Répartition de l’énergie : </a:t>
            </a:r>
          </a:p>
          <a:p>
            <a:r>
              <a:rPr lang="fr-FR" sz="2800" dirty="0" smtClean="0"/>
              <a:t>Noyau fils : trop lourd </a:t>
            </a:r>
            <a:r>
              <a:rPr lang="fr-FR" sz="2800" dirty="0" smtClean="0">
                <a:sym typeface="Wingdings"/>
              </a:rPr>
              <a:t> </a:t>
            </a:r>
            <a:r>
              <a:rPr lang="fr-FR" sz="2800" dirty="0" err="1" smtClean="0"/>
              <a:t>E</a:t>
            </a:r>
            <a:r>
              <a:rPr lang="fr-FR" sz="2800" baseline="-25000" dirty="0" err="1" smtClean="0"/>
              <a:t>c</a:t>
            </a:r>
            <a:r>
              <a:rPr lang="fr-FR" sz="2800" baseline="-25000" dirty="0" smtClean="0"/>
              <a:t> </a:t>
            </a:r>
            <a:r>
              <a:rPr lang="fr-FR" sz="2800" dirty="0" smtClean="0"/>
              <a:t>(recul) = 0</a:t>
            </a:r>
          </a:p>
          <a:p>
            <a:r>
              <a:rPr lang="el-GR" sz="2800" dirty="0" smtClean="0"/>
              <a:t>β</a:t>
            </a:r>
            <a:r>
              <a:rPr lang="fr-FR" sz="2800" dirty="0" smtClean="0"/>
              <a:t>+ : spectre CONTINU</a:t>
            </a:r>
          </a:p>
          <a:p>
            <a:r>
              <a:rPr lang="fr-FR" sz="2800" dirty="0" smtClean="0"/>
              <a:t>Neutrino : non détectable</a:t>
            </a:r>
            <a:endParaRPr lang="fr-FR" sz="280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45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899585" y="846138"/>
            <a:ext cx="969964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30079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u="sng" dirty="0" smtClean="0"/>
              <a:t>d. Parcourt dans la matière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/>
              <a:t>Les particules β+ sont sujettes à des </a:t>
            </a:r>
            <a:r>
              <a:rPr lang="fr-FR" dirty="0" smtClean="0"/>
              <a:t>:</a:t>
            </a:r>
          </a:p>
          <a:p>
            <a:r>
              <a:rPr lang="fr-FR" dirty="0" smtClean="0"/>
              <a:t>Collisions avec les électrons jusqu’à épuisement de l’énergie cinétique.</a:t>
            </a:r>
          </a:p>
          <a:p>
            <a:r>
              <a:rPr lang="fr-FR" dirty="0" smtClean="0"/>
              <a:t>Réactions d’annihilations avec un électrons : création de 2 photons gamma de 0,511 MeV chacun émis à 180°.</a:t>
            </a:r>
            <a:r>
              <a:rPr lang="fr-FR" dirty="0"/>
              <a:t/>
            </a:r>
            <a:br>
              <a:rPr lang="fr-FR" dirty="0"/>
            </a:br>
            <a:endParaRPr lang="fr-FR" dirty="0" smtClean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ba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364829"/>
            <a:ext cx="3412827" cy="2155908"/>
          </a:xfrm>
          <a:prstGeom prst="rect">
            <a:avLst/>
          </a:prstGeom>
        </p:spPr>
      </p:pic>
      <p:pic>
        <p:nvPicPr>
          <p:cNvPr id="5" name="Image 4" descr="parcou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472" y="4176218"/>
            <a:ext cx="4674846" cy="256956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553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8245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/>
              <a:t>Les photons gamma : 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 </a:t>
            </a:r>
            <a:r>
              <a:rPr lang="fr-FR" dirty="0" smtClean="0">
                <a:solidFill>
                  <a:srgbClr val="789F30"/>
                </a:solidFill>
              </a:rPr>
              <a:t>Non chargés </a:t>
            </a:r>
            <a:r>
              <a:rPr lang="fr-FR" dirty="0" smtClean="0">
                <a:sym typeface="Wingdings"/>
              </a:rPr>
              <a:t> interactions non obligatoires</a:t>
            </a:r>
          </a:p>
          <a:p>
            <a:r>
              <a:rPr lang="fr-FR" dirty="0" smtClean="0">
                <a:sym typeface="Wingdings"/>
              </a:rPr>
              <a:t>Traversent la matière </a:t>
            </a:r>
            <a:r>
              <a:rPr lang="fr-FR" dirty="0" smtClean="0">
                <a:solidFill>
                  <a:srgbClr val="789F30"/>
                </a:solidFill>
                <a:sym typeface="Wingdings"/>
              </a:rPr>
              <a:t>sans atténuation</a:t>
            </a:r>
          </a:p>
          <a:p>
            <a:r>
              <a:rPr lang="fr-FR" dirty="0" smtClean="0"/>
              <a:t>Parcourt et portée plus </a:t>
            </a:r>
            <a:r>
              <a:rPr lang="fr-FR" dirty="0" smtClean="0">
                <a:solidFill>
                  <a:srgbClr val="789F30"/>
                </a:solidFill>
              </a:rPr>
              <a:t>longue</a:t>
            </a:r>
          </a:p>
          <a:p>
            <a:r>
              <a:rPr lang="fr-FR" dirty="0" smtClean="0"/>
              <a:t>Interagissent par effet photo-électrique ou Compton (besoin de matériaux denses)</a:t>
            </a:r>
          </a:p>
          <a:p>
            <a:endParaRPr lang="fr-FR" dirty="0"/>
          </a:p>
        </p:txBody>
      </p:sp>
      <p:pic>
        <p:nvPicPr>
          <p:cNvPr id="4" name="Image 3" descr="orté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264" y="4377588"/>
            <a:ext cx="4100084" cy="248041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30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821026" y="457200"/>
            <a:ext cx="655726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5151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FR" u="sng" dirty="0" smtClean="0"/>
              <a:t>e. Applications médicales</a:t>
            </a:r>
          </a:p>
          <a:p>
            <a:endParaRPr lang="fr-FR" dirty="0"/>
          </a:p>
          <a:p>
            <a:r>
              <a:rPr lang="fr-FR" dirty="0" smtClean="0"/>
              <a:t>Ex : Tomographie par émission de positons, utilisé en cancérologie.</a:t>
            </a:r>
            <a:endParaRPr lang="fr-FR" dirty="0"/>
          </a:p>
        </p:txBody>
      </p:sp>
      <p:pic>
        <p:nvPicPr>
          <p:cNvPr id="4" name="Image 3" descr="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093" y="2681057"/>
            <a:ext cx="5646222" cy="296049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98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441321" y="456863"/>
            <a:ext cx="825939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5551870"/>
          </a:xfrm>
        </p:spPr>
        <p:txBody>
          <a:bodyPr>
            <a:normAutofit/>
          </a:bodyPr>
          <a:lstStyle/>
          <a:p>
            <a:pPr marL="514350" indent="-514350">
              <a:buFont typeface="+mj-ea"/>
              <a:buAutoNum type="circleNumDbPlain"/>
            </a:pPr>
            <a:r>
              <a:rPr lang="fr-FR" sz="800" dirty="0" err="1" smtClean="0">
                <a:solidFill>
                  <a:srgbClr val="FFFFFF"/>
                </a:solidFill>
              </a:rPr>
              <a:t>Ncaca</a:t>
            </a:r>
            <a:endParaRPr lang="fr-FR" sz="800" dirty="0" smtClean="0">
              <a:solidFill>
                <a:srgbClr val="FFFFFF"/>
              </a:solidFill>
            </a:endParaRPr>
          </a:p>
          <a:p>
            <a:pPr marL="514350" indent="-514350">
              <a:buFont typeface="+mj-ea"/>
              <a:buAutoNum type="circleNumDbPlain"/>
            </a:pPr>
            <a:r>
              <a:rPr lang="fr-FR" sz="800" dirty="0" err="1" smtClean="0">
                <a:solidFill>
                  <a:srgbClr val="FFFFFF"/>
                </a:solidFill>
              </a:rPr>
              <a:t>Ncn</a:t>
            </a:r>
            <a:endParaRPr lang="fr-FR" sz="800" dirty="0" smtClean="0">
              <a:solidFill>
                <a:srgbClr val="FFFFFF"/>
              </a:solidFill>
            </a:endParaRPr>
          </a:p>
          <a:p>
            <a:pPr marL="514350" indent="-514350">
              <a:buFont typeface="+mj-ea"/>
              <a:buAutoNum type="circleNumDbPlain"/>
            </a:pPr>
            <a:r>
              <a:rPr lang="fr-FR" dirty="0" smtClean="0"/>
              <a:t>Capture électronique</a:t>
            </a:r>
          </a:p>
          <a:p>
            <a:pPr marL="514350" indent="-514350">
              <a:buFont typeface="+mj-ea"/>
              <a:buAutoNum type="circleNumDbPlain"/>
            </a:pPr>
            <a:endParaRPr lang="fr-FR" dirty="0" smtClean="0"/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>
                <a:sym typeface="Wingdings"/>
              </a:rPr>
              <a:t> nuclides avec excès de protons, dans le cas ou </a:t>
            </a:r>
            <a:r>
              <a:rPr lang="fr-FR" dirty="0" smtClean="0"/>
              <a:t>β+ est impossible : on capture une charge négative pour faire la transformation.</a:t>
            </a:r>
            <a:endParaRPr lang="fr-FR" dirty="0">
              <a:sym typeface="Wingdings"/>
            </a:endParaRPr>
          </a:p>
          <a:p>
            <a:pPr marL="0" indent="0">
              <a:buNone/>
            </a:pPr>
            <a:endParaRPr lang="fr-FR" dirty="0" smtClean="0">
              <a:sym typeface="Wingdings"/>
            </a:endParaRPr>
          </a:p>
        </p:txBody>
      </p:sp>
      <p:pic>
        <p:nvPicPr>
          <p:cNvPr id="5" name="Image 4" descr="de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827" y="3840283"/>
            <a:ext cx="5464767" cy="270803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07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eriod"/>
            </a:pPr>
            <a:r>
              <a:rPr lang="fr-FR" u="sng" dirty="0" smtClean="0">
                <a:sym typeface="Wingdings"/>
              </a:rPr>
              <a:t>Réaction de désintégration</a:t>
            </a:r>
          </a:p>
          <a:p>
            <a:pPr marL="514350" indent="-514350">
              <a:buAutoNum type="alphaLcPeriod"/>
            </a:pPr>
            <a:endParaRPr lang="fr-FR" dirty="0" smtClean="0">
              <a:sym typeface="Wingdings"/>
            </a:endParaRPr>
          </a:p>
          <a:p>
            <a:pPr marL="514350" indent="-514350">
              <a:buAutoNum type="alphaLcPeriod"/>
            </a:pPr>
            <a:endParaRPr lang="fr-FR" dirty="0" smtClean="0">
              <a:sym typeface="Wingdings"/>
            </a:endParaRPr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-Electron prélevé sur la couche K généralement.</a:t>
            </a:r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-Neutrino masse nulle, charge nulle</a:t>
            </a:r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la capture entraine un réarrangement de l’atome Y : photons de fluorescence ou électrons </a:t>
            </a:r>
            <a:r>
              <a:rPr lang="fr-FR" dirty="0" err="1" smtClean="0">
                <a:sym typeface="Wingdings"/>
              </a:rPr>
              <a:t>auger</a:t>
            </a:r>
            <a:endParaRPr lang="fr-FR" dirty="0" smtClean="0">
              <a:sym typeface="Wingdings"/>
            </a:endParaRPr>
          </a:p>
          <a:p>
            <a:endParaRPr lang="fr-FR" dirty="0"/>
          </a:p>
        </p:txBody>
      </p:sp>
      <p:pic>
        <p:nvPicPr>
          <p:cNvPr id="4" name="Image 3" descr="ca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03" y="2385251"/>
            <a:ext cx="4162565" cy="83659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850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415135" y="274638"/>
            <a:ext cx="616447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61814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/>
              <a:t>b. Bilan masse énergie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el-GR" dirty="0" smtClean="0"/>
              <a:t>Δ</a:t>
            </a:r>
            <a:r>
              <a:rPr lang="fr-FR" dirty="0" smtClean="0"/>
              <a:t>M = M(A, Z) – M(A, Z-1) </a:t>
            </a:r>
          </a:p>
          <a:p>
            <a:pPr marL="0" indent="0">
              <a:buNone/>
            </a:pPr>
            <a:r>
              <a:rPr lang="fr-FR" dirty="0" smtClean="0"/>
              <a:t>Il faut que : </a:t>
            </a:r>
            <a:r>
              <a:rPr lang="el-GR" dirty="0" smtClean="0"/>
              <a:t>Δ</a:t>
            </a:r>
            <a:r>
              <a:rPr lang="fr-FR" dirty="0" smtClean="0"/>
              <a:t>M x 931 &gt; W</a:t>
            </a:r>
            <a:r>
              <a:rPr lang="fr-FR" baseline="-25000" dirty="0" smtClean="0"/>
              <a:t>K</a:t>
            </a:r>
          </a:p>
          <a:p>
            <a:pPr marL="0" indent="0">
              <a:buNone/>
            </a:pPr>
            <a:endParaRPr lang="fr-FR" baseline="-25000" dirty="0" smtClean="0"/>
          </a:p>
          <a:p>
            <a:pPr marL="0" indent="0">
              <a:buNone/>
            </a:pPr>
            <a:r>
              <a:rPr lang="fr-FR" dirty="0" smtClean="0"/>
              <a:t>Pas de seuil, pas comme pour  β+ !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416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657430"/>
            <a:ext cx="8229600" cy="4525963"/>
          </a:xfrm>
        </p:spPr>
        <p:txBody>
          <a:bodyPr/>
          <a:lstStyle/>
          <a:p>
            <a:r>
              <a:rPr lang="fr-FR" dirty="0" err="1" smtClean="0"/>
              <a:t>Récap</a:t>
            </a:r>
            <a:r>
              <a:rPr lang="fr-FR" dirty="0" smtClean="0"/>
              <a:t> </a:t>
            </a:r>
          </a:p>
          <a:p>
            <a:pPr marL="0" indent="0">
              <a:buNone/>
            </a:pPr>
            <a:r>
              <a:rPr lang="fr-FR" sz="2800" dirty="0" smtClean="0"/>
              <a:t>Pour les noyaux instables par excès de protons, 2 possibilités :</a:t>
            </a:r>
          </a:p>
          <a:p>
            <a:pPr>
              <a:buFontTx/>
              <a:buChar char="-"/>
            </a:pPr>
            <a:r>
              <a:rPr lang="fr-FR" sz="2800" dirty="0" smtClean="0"/>
              <a:t>Emission β+ </a:t>
            </a:r>
          </a:p>
          <a:p>
            <a:pPr>
              <a:buFontTx/>
              <a:buChar char="-"/>
            </a:pPr>
            <a:r>
              <a:rPr lang="fr-FR" sz="2800" dirty="0" smtClean="0"/>
              <a:t>Capture électronique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419119"/>
              </p:ext>
            </p:extLst>
          </p:nvPr>
        </p:nvGraphicFramePr>
        <p:xfrm>
          <a:off x="659845" y="3226896"/>
          <a:ext cx="8007888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0625"/>
                <a:gridCol w="2972168"/>
                <a:gridCol w="4085095"/>
              </a:tblGrid>
              <a:tr h="425864"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E</a:t>
                      </a:r>
                      <a:r>
                        <a:rPr lang="fr-FR" sz="1400" baseline="0" dirty="0" smtClean="0"/>
                        <a:t>L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Inférieur</a:t>
                      </a:r>
                      <a:r>
                        <a:rPr lang="fr-FR" sz="2400" baseline="0" dirty="0" smtClean="0"/>
                        <a:t> à 1,022 MeV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Supérieur à 1,022 MeV</a:t>
                      </a:r>
                      <a:endParaRPr lang="fr-FR" sz="2400" dirty="0"/>
                    </a:p>
                  </a:txBody>
                  <a:tcPr/>
                </a:tc>
              </a:tr>
              <a:tr h="2810705">
                <a:tc>
                  <a:txBody>
                    <a:bodyPr/>
                    <a:lstStyle/>
                    <a:p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Capture électronique uniquement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/>
                        <a:t>Capture électronique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dirty="0" smtClean="0"/>
                        <a:t>Emission β+ </a:t>
                      </a:r>
                    </a:p>
                    <a:p>
                      <a:pPr marL="285750" indent="-285750">
                        <a:buFont typeface="Wingdings" charset="0"/>
                        <a:buChar char="à"/>
                      </a:pPr>
                      <a:r>
                        <a:rPr lang="fr-FR" sz="2400" dirty="0" smtClean="0">
                          <a:sym typeface="Wingdings"/>
                        </a:rPr>
                        <a:t>On a une compétition :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charset="0"/>
                        <a:buNone/>
                        <a:tabLst/>
                        <a:defRPr/>
                      </a:pPr>
                      <a:r>
                        <a:rPr lang="fr-FR" sz="2400" kern="1200" dirty="0" smtClean="0">
                          <a:effectLst/>
                        </a:rPr>
                        <a:t>La capture </a:t>
                      </a:r>
                      <a:r>
                        <a:rPr lang="fr-FR" sz="2400" kern="1200" dirty="0" err="1" smtClean="0">
                          <a:effectLst/>
                        </a:rPr>
                        <a:t>électronique</a:t>
                      </a:r>
                      <a:r>
                        <a:rPr lang="fr-FR" sz="2400" kern="1200" dirty="0" smtClean="0">
                          <a:effectLst/>
                        </a:rPr>
                        <a:t> est plus probable lorsque 𝐴 est </a:t>
                      </a:r>
                      <a:r>
                        <a:rPr lang="fr-FR" sz="2400" kern="1200" dirty="0" err="1" smtClean="0">
                          <a:effectLst/>
                        </a:rPr>
                        <a:t>éleve</a:t>
                      </a:r>
                      <a:r>
                        <a:rPr lang="fr-FR" sz="2400" kern="1200" dirty="0" smtClean="0">
                          <a:effectLst/>
                        </a:rPr>
                        <a:t>́ et lorsque E</a:t>
                      </a:r>
                      <a:r>
                        <a:rPr lang="fr-FR" sz="1600" kern="1200" dirty="0" smtClean="0">
                          <a:effectLst/>
                        </a:rPr>
                        <a:t>L</a:t>
                      </a:r>
                      <a:r>
                        <a:rPr lang="fr-FR" sz="2400" kern="1200" dirty="0" smtClean="0">
                          <a:effectLst/>
                        </a:rPr>
                        <a:t> est peu </a:t>
                      </a:r>
                      <a:r>
                        <a:rPr lang="fr-FR" sz="2400" kern="1200" dirty="0" err="1" smtClean="0">
                          <a:effectLst/>
                        </a:rPr>
                        <a:t>superieur</a:t>
                      </a:r>
                      <a:r>
                        <a:rPr lang="fr-FR" sz="2400" kern="1200" baseline="0" dirty="0" smtClean="0">
                          <a:effectLst/>
                        </a:rPr>
                        <a:t> </a:t>
                      </a:r>
                      <a:r>
                        <a:rPr lang="fr-FR" sz="2400" kern="1200" dirty="0" smtClean="0">
                          <a:effectLst/>
                        </a:rPr>
                        <a:t>1,022 𝑀𝑒𝑉. </a:t>
                      </a:r>
                      <a:endParaRPr lang="fr-FR" sz="2400" dirty="0" smtClean="0">
                        <a:effectLst/>
                      </a:endParaRPr>
                    </a:p>
                    <a:p>
                      <a:pPr marL="285750" indent="-285750">
                        <a:buFont typeface="Wingdings" charset="0"/>
                        <a:buChar char="à"/>
                      </a:pPr>
                      <a:endParaRPr lang="fr-FR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51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083955" y="1062038"/>
            <a:ext cx="1860306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905016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u="sng" dirty="0" smtClean="0"/>
              <a:t>c. Spectre en énergie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Toute l’E</a:t>
            </a:r>
            <a:r>
              <a:rPr lang="fr-FR" baseline="-25000" dirty="0" smtClean="0"/>
              <a:t>C </a:t>
            </a:r>
            <a:r>
              <a:rPr lang="fr-FR" dirty="0" smtClean="0"/>
              <a:t>est emportée par le neutrino (indétectable).</a:t>
            </a:r>
          </a:p>
          <a:p>
            <a:pPr marL="0" indent="0">
              <a:buNone/>
            </a:pPr>
            <a:endParaRPr lang="fr-FR" baseline="-25000" dirty="0"/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Aucun spectre d’origine nucléaire, </a:t>
            </a:r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 0n a un spectre de RAIES atomique lié aux réarrangements de Y.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captur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2391"/>
            <a:ext cx="4775200" cy="787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7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48720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FR" u="sng" dirty="0" smtClean="0"/>
              <a:t>d. Parcourt dans la matière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 smtClean="0"/>
              <a:t>Neutrino indétectable</a:t>
            </a:r>
          </a:p>
          <a:p>
            <a:pPr>
              <a:buFontTx/>
              <a:buChar char="-"/>
            </a:pPr>
            <a:r>
              <a:rPr lang="fr-FR" dirty="0" smtClean="0"/>
              <a:t>Photons de réarrangement : non chargés, interaction non obligatoire, grande portée.</a:t>
            </a:r>
            <a:endParaRPr lang="fr-FR" dirty="0"/>
          </a:p>
        </p:txBody>
      </p:sp>
      <p:pic>
        <p:nvPicPr>
          <p:cNvPr id="4" name="Image 3" descr="popop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801" y="3640173"/>
            <a:ext cx="4166336" cy="274599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420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u="sng" dirty="0" smtClean="0"/>
              <a:t>e. Application médicale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Ex : Scintigraphie cardiaque au thallium 201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thalliu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935" y="3744894"/>
            <a:ext cx="2877493" cy="311310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1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109078" y="274638"/>
            <a:ext cx="1009244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1664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/>
              <a:t>4) Transformations </a:t>
            </a:r>
            <a:r>
              <a:rPr lang="fr-FR" dirty="0" err="1" smtClean="0"/>
              <a:t>isomériques</a:t>
            </a: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Transformations </a:t>
            </a:r>
            <a:r>
              <a:rPr lang="fr-FR" dirty="0" smtClean="0">
                <a:solidFill>
                  <a:srgbClr val="789F30"/>
                </a:solidFill>
              </a:rPr>
              <a:t>sans changement de la nature du noyau.</a:t>
            </a:r>
          </a:p>
          <a:p>
            <a:endParaRPr lang="fr-FR" dirty="0" smtClean="0"/>
          </a:p>
          <a:p>
            <a:r>
              <a:rPr lang="fr-FR" dirty="0" smtClean="0"/>
              <a:t>Modifications du niveau d’énergie des nucléons.</a:t>
            </a:r>
          </a:p>
          <a:p>
            <a:endParaRPr lang="fr-FR" dirty="0" smtClean="0"/>
          </a:p>
          <a:p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302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41909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/>
              <a:t>Certaines transformations isobariques aboutissent à un état intermédiaire avec un excédent d’énergie.</a:t>
            </a:r>
          </a:p>
          <a:p>
            <a:endParaRPr lang="fr-FR" dirty="0"/>
          </a:p>
          <a:p>
            <a:r>
              <a:rPr lang="fr-FR" dirty="0" smtClean="0"/>
              <a:t>Cet excédent est libéré grâce à :</a:t>
            </a:r>
          </a:p>
          <a:p>
            <a:pPr marL="0" indent="0">
              <a:buNone/>
            </a:pPr>
            <a:r>
              <a:rPr lang="fr-FR" dirty="0" smtClean="0"/>
              <a:t>- l’émission de photons </a:t>
            </a:r>
            <a:r>
              <a:rPr lang="el-GR" dirty="0" smtClean="0"/>
              <a:t>γ</a:t>
            </a:r>
            <a:r>
              <a:rPr lang="fr-FR" dirty="0" smtClean="0"/>
              <a:t> </a:t>
            </a:r>
          </a:p>
          <a:p>
            <a:pPr marL="0" indent="0">
              <a:buNone/>
            </a:pPr>
            <a:r>
              <a:rPr lang="fr-FR" dirty="0" smtClean="0"/>
              <a:t>-la conversion interne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 </a:t>
            </a:r>
            <a:r>
              <a:rPr lang="fr-FR" dirty="0" smtClean="0">
                <a:solidFill>
                  <a:srgbClr val="789F30"/>
                </a:solidFill>
                <a:sym typeface="Wingdings"/>
              </a:rPr>
              <a:t>Retour vers une masse minimale et une stabilité maximale</a:t>
            </a:r>
            <a:endParaRPr lang="fr-FR" dirty="0">
              <a:solidFill>
                <a:srgbClr val="789F3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65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932404"/>
            <a:ext cx="8229600" cy="4525963"/>
          </a:xfrm>
        </p:spPr>
        <p:txBody>
          <a:bodyPr/>
          <a:lstStyle/>
          <a:p>
            <a:pPr marL="514350" indent="-514350">
              <a:buFont typeface="+mj-ea"/>
              <a:buAutoNum type="circleNumDbPlain"/>
            </a:pPr>
            <a:r>
              <a:rPr lang="fr-FR" dirty="0" smtClean="0"/>
              <a:t>Radioactivité </a:t>
            </a:r>
            <a:r>
              <a:rPr lang="el-GR" dirty="0" smtClean="0"/>
              <a:t>γ</a:t>
            </a:r>
            <a:endParaRPr lang="fr-FR" dirty="0" smtClean="0"/>
          </a:p>
          <a:p>
            <a:pPr marL="514350" indent="-514350">
              <a:buFont typeface="+mj-ea"/>
              <a:buAutoNum type="circleNumDbPlain"/>
            </a:pPr>
            <a:endParaRPr lang="fr-FR" dirty="0"/>
          </a:p>
          <a:p>
            <a:pPr marL="514350" indent="-514350">
              <a:buAutoNum type="alphaLcPeriod"/>
            </a:pPr>
            <a:r>
              <a:rPr lang="fr-FR" u="sng" dirty="0" smtClean="0"/>
              <a:t>Réaction de désintégration</a:t>
            </a:r>
          </a:p>
          <a:p>
            <a:pPr marL="514350" indent="-514350">
              <a:buAutoNum type="alphaLcPeriod"/>
            </a:pPr>
            <a:endParaRPr lang="fr-FR" dirty="0"/>
          </a:p>
          <a:p>
            <a:pPr marL="514350" indent="-514350">
              <a:buAutoNum type="alphaLcPeriod"/>
            </a:pPr>
            <a:endParaRPr lang="fr-FR" dirty="0" smtClean="0"/>
          </a:p>
          <a:p>
            <a:r>
              <a:rPr lang="fr-FR" dirty="0" smtClean="0"/>
              <a:t> Emission d’un photon gamma d’origine </a:t>
            </a:r>
            <a:r>
              <a:rPr lang="fr-FR" dirty="0" smtClean="0">
                <a:solidFill>
                  <a:srgbClr val="789F30"/>
                </a:solidFill>
              </a:rPr>
              <a:t>nucléaire.</a:t>
            </a:r>
          </a:p>
          <a:p>
            <a:pPr marL="514350" indent="-514350">
              <a:buAutoNum type="alphaLcPeriod"/>
            </a:pPr>
            <a:endParaRPr lang="fr-FR" dirty="0" smtClean="0"/>
          </a:p>
        </p:txBody>
      </p:sp>
      <p:pic>
        <p:nvPicPr>
          <p:cNvPr id="4" name="Image 3" descr="gamma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464" y="2841647"/>
            <a:ext cx="4102100" cy="965200"/>
          </a:xfrm>
          <a:prstGeom prst="rect">
            <a:avLst/>
          </a:prstGeom>
        </p:spPr>
      </p:pic>
      <p:pic>
        <p:nvPicPr>
          <p:cNvPr id="5" name="Image 4" descr="g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23" y="4425099"/>
            <a:ext cx="4502829" cy="24329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605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u="sng" dirty="0" smtClean="0"/>
              <a:t>b. Bilan masse énergie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𝑀 </a:t>
            </a:r>
            <a:r>
              <a:rPr lang="fr-FR" dirty="0" smtClean="0"/>
              <a:t>= </a:t>
            </a:r>
            <a:r>
              <a:rPr lang="fr-FR" dirty="0" err="1" smtClean="0"/>
              <a:t>M</a:t>
            </a:r>
            <a:r>
              <a:rPr lang="fr-FR" baseline="-25000" dirty="0" err="1" smtClean="0"/>
              <a:t>père</a:t>
            </a:r>
            <a:r>
              <a:rPr lang="fr-FR" dirty="0" smtClean="0"/>
              <a:t> –</a:t>
            </a:r>
            <a:r>
              <a:rPr lang="fr-FR" dirty="0" err="1" smtClean="0"/>
              <a:t>M</a:t>
            </a:r>
            <a:r>
              <a:rPr lang="fr-FR" baseline="-25000" dirty="0" err="1" smtClean="0"/>
              <a:t>fils</a:t>
            </a:r>
            <a:r>
              <a:rPr lang="fr-FR" baseline="-25000" dirty="0" smtClean="0"/>
              <a:t> </a:t>
            </a:r>
          </a:p>
          <a:p>
            <a:pPr marL="0" indent="0">
              <a:buNone/>
            </a:pPr>
            <a:endParaRPr lang="fr-FR" baseline="-25000" dirty="0">
              <a:effectLst/>
            </a:endParaRPr>
          </a:p>
          <a:p>
            <a:pPr marL="0" indent="0">
              <a:buNone/>
            </a:pPr>
            <a:r>
              <a:rPr lang="fr-FR" dirty="0" smtClean="0"/>
              <a:t>E</a:t>
            </a:r>
            <a:r>
              <a:rPr lang="fr-FR" baseline="-25000" dirty="0" smtClean="0"/>
              <a:t>d </a:t>
            </a:r>
            <a:r>
              <a:rPr lang="fr-FR" dirty="0" smtClean="0"/>
              <a:t>= 𝑀 x 931,5 = E </a:t>
            </a:r>
            <a:r>
              <a:rPr lang="el-GR" baseline="-25000" dirty="0" smtClean="0"/>
              <a:t>γ</a:t>
            </a:r>
            <a:endParaRPr lang="fr-FR" baseline="-25000" dirty="0" smtClean="0"/>
          </a:p>
          <a:p>
            <a:pPr marL="0" indent="0">
              <a:buNone/>
            </a:pPr>
            <a:endParaRPr lang="fr-FR" baseline="-25000" dirty="0"/>
          </a:p>
          <a:p>
            <a:pPr marL="0" indent="0">
              <a:buNone/>
            </a:pPr>
            <a:r>
              <a:rPr lang="fr-FR" i="1" dirty="0" smtClean="0"/>
              <a:t>Rappel : le photon n’a pas de masse donc ne rentre pas dans le calcul de 𝑀 </a:t>
            </a:r>
          </a:p>
          <a:p>
            <a:pPr marL="0" indent="0">
              <a:buNone/>
            </a:pPr>
            <a:endParaRPr lang="fr-FR" baseline="-25000" dirty="0" smtClean="0">
              <a:effectLst/>
            </a:endParaRP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73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u="sng" dirty="0" smtClean="0"/>
              <a:t>c. Spectre en énergie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Toute l’énergie est emportée par le photon</a:t>
            </a:r>
          </a:p>
          <a:p>
            <a:pPr>
              <a:buFont typeface="Wingdings" charset="0"/>
              <a:buChar char="à"/>
            </a:pPr>
            <a:r>
              <a:rPr lang="fr-FR" dirty="0" smtClean="0">
                <a:sym typeface="Wingdings"/>
              </a:rPr>
              <a:t>Spectre  :</a:t>
            </a:r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-électromagnétique (photon)</a:t>
            </a:r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-nucléaire (origine noyau)</a:t>
            </a:r>
            <a:endParaRPr lang="fr-FR" dirty="0">
              <a:sym typeface="Wingdings"/>
            </a:endParaRPr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-RAIE (une particule récupère toute l’énergie)</a:t>
            </a:r>
          </a:p>
          <a:p>
            <a:pPr>
              <a:buFont typeface="Wingdings" charset="0"/>
              <a:buChar char="à"/>
            </a:pP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37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orté g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944" y="4176360"/>
            <a:ext cx="3696043" cy="268164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552677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fr-FR" sz="3500" u="sng" dirty="0" smtClean="0"/>
              <a:t>d. Parcourt dans la matière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>
                <a:solidFill>
                  <a:srgbClr val="789F30"/>
                </a:solidFill>
              </a:rPr>
              <a:t>Non chargé </a:t>
            </a:r>
            <a:r>
              <a:rPr lang="fr-FR" dirty="0" smtClean="0">
                <a:sym typeface="Wingdings"/>
              </a:rPr>
              <a:t> interactions non obligatoires</a:t>
            </a:r>
          </a:p>
          <a:p>
            <a:r>
              <a:rPr lang="fr-FR" dirty="0" smtClean="0">
                <a:solidFill>
                  <a:srgbClr val="789F30"/>
                </a:solidFill>
                <a:sym typeface="Wingdings"/>
              </a:rPr>
              <a:t>Ionisation</a:t>
            </a:r>
            <a:r>
              <a:rPr lang="fr-FR" dirty="0" smtClean="0">
                <a:sym typeface="Wingdings"/>
              </a:rPr>
              <a:t> par collision avec des électrons</a:t>
            </a:r>
          </a:p>
          <a:p>
            <a:r>
              <a:rPr lang="fr-FR" dirty="0" smtClean="0">
                <a:sym typeface="Wingdings"/>
              </a:rPr>
              <a:t>Effet photoélectrique, </a:t>
            </a:r>
            <a:r>
              <a:rPr lang="fr-FR" dirty="0">
                <a:sym typeface="Wingdings"/>
              </a:rPr>
              <a:t>C</a:t>
            </a:r>
            <a:r>
              <a:rPr lang="fr-FR" dirty="0" smtClean="0">
                <a:sym typeface="Wingdings"/>
              </a:rPr>
              <a:t>ompton, création de paires</a:t>
            </a:r>
          </a:p>
          <a:p>
            <a:r>
              <a:rPr lang="fr-FR" dirty="0" smtClean="0">
                <a:sym typeface="Wingdings"/>
              </a:rPr>
              <a:t>Très pénétrants (atténués par du béton, plomb)</a:t>
            </a:r>
          </a:p>
          <a:p>
            <a:r>
              <a:rPr lang="fr-FR" dirty="0" smtClean="0">
                <a:sym typeface="Wingdings"/>
              </a:rPr>
              <a:t>Portée en </a:t>
            </a:r>
            <a:r>
              <a:rPr lang="fr-FR" dirty="0" smtClean="0">
                <a:solidFill>
                  <a:srgbClr val="789F30"/>
                </a:solidFill>
                <a:sym typeface="Wingdings"/>
              </a:rPr>
              <a:t>mètre</a:t>
            </a:r>
            <a:r>
              <a:rPr lang="fr-FR" dirty="0" smtClean="0">
                <a:sym typeface="Wingdings"/>
              </a:rPr>
              <a:t>.</a:t>
            </a:r>
          </a:p>
          <a:p>
            <a:endParaRPr lang="fr-FR" dirty="0" smtClean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42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u="sng" dirty="0" smtClean="0"/>
              <a:t>e. Applications médicales</a:t>
            </a:r>
          </a:p>
          <a:p>
            <a:endParaRPr lang="fr-FR" dirty="0"/>
          </a:p>
          <a:p>
            <a:r>
              <a:rPr lang="fr-FR" dirty="0" smtClean="0"/>
              <a:t>Ex : Gamma caméra</a:t>
            </a:r>
            <a:endParaRPr lang="fr-FR" dirty="0"/>
          </a:p>
        </p:txBody>
      </p:sp>
      <p:pic>
        <p:nvPicPr>
          <p:cNvPr id="4" name="Image 3" descr="gamma c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116" y="3671089"/>
            <a:ext cx="5852684" cy="286098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3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506788" y="274638"/>
            <a:ext cx="249836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408643"/>
            <a:ext cx="8229600" cy="6059810"/>
          </a:xfrm>
        </p:spPr>
        <p:txBody>
          <a:bodyPr>
            <a:normAutofit/>
          </a:bodyPr>
          <a:lstStyle/>
          <a:p>
            <a:pPr marL="514350" indent="-514350">
              <a:buFont typeface="+mj-ea"/>
              <a:buAutoNum type="circleNumDbPlain"/>
            </a:pPr>
            <a:r>
              <a:rPr lang="fr-FR" sz="900" dirty="0" err="1" smtClean="0">
                <a:solidFill>
                  <a:srgbClr val="FFFFFF"/>
                </a:solidFill>
              </a:rPr>
              <a:t>Conv</a:t>
            </a:r>
            <a:endParaRPr lang="fr-FR" dirty="0">
              <a:solidFill>
                <a:srgbClr val="FFFFFF"/>
              </a:solidFill>
            </a:endParaRPr>
          </a:p>
          <a:p>
            <a:pPr marL="514350" indent="-514350">
              <a:buFont typeface="+mj-ea"/>
              <a:buAutoNum type="circleNumDbPlain"/>
            </a:pPr>
            <a:r>
              <a:rPr lang="fr-FR" dirty="0" smtClean="0">
                <a:solidFill>
                  <a:srgbClr val="000000"/>
                </a:solidFill>
              </a:rPr>
              <a:t>Conversion interne</a:t>
            </a:r>
          </a:p>
          <a:p>
            <a:pPr marL="514350" indent="-514350">
              <a:buFont typeface="+mj-ea"/>
              <a:buAutoNum type="circleNumDbPlain"/>
            </a:pPr>
            <a:endParaRPr lang="fr-FR" dirty="0" smtClean="0">
              <a:solidFill>
                <a:srgbClr val="000000"/>
              </a:solidFill>
            </a:endParaRPr>
          </a:p>
          <a:p>
            <a:pPr marL="514350" indent="-514350">
              <a:buAutoNum type="alphaLcPeriod"/>
            </a:pPr>
            <a:r>
              <a:rPr lang="fr-FR" u="sng" dirty="0" smtClean="0">
                <a:solidFill>
                  <a:srgbClr val="000000"/>
                </a:solidFill>
              </a:rPr>
              <a:t>Réaction de désintégration</a:t>
            </a:r>
          </a:p>
          <a:p>
            <a:pPr marL="0" indent="0">
              <a:buNone/>
            </a:pPr>
            <a:endParaRPr lang="fr-FR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fr-FR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fr-FR" dirty="0">
              <a:solidFill>
                <a:srgbClr val="000000"/>
              </a:solidFill>
            </a:endParaRPr>
          </a:p>
          <a:p>
            <a:r>
              <a:rPr lang="fr-FR" dirty="0" smtClean="0">
                <a:solidFill>
                  <a:srgbClr val="000000"/>
                </a:solidFill>
              </a:rPr>
              <a:t>Le noyau métastable libère de l’énergie en la transmettant à un </a:t>
            </a:r>
            <a:r>
              <a:rPr lang="fr-FR" dirty="0">
                <a:solidFill>
                  <a:srgbClr val="000000"/>
                </a:solidFill>
              </a:rPr>
              <a:t>é</a:t>
            </a:r>
            <a:r>
              <a:rPr lang="fr-FR" dirty="0" smtClean="0">
                <a:solidFill>
                  <a:srgbClr val="000000"/>
                </a:solidFill>
              </a:rPr>
              <a:t>lectron : il est ionisé.</a:t>
            </a:r>
          </a:p>
          <a:p>
            <a:r>
              <a:rPr lang="fr-FR" dirty="0" smtClean="0">
                <a:solidFill>
                  <a:srgbClr val="000000"/>
                </a:solidFill>
              </a:rPr>
              <a:t>Possibles réarrangements électroniques : photons de fluorescences, électrons </a:t>
            </a:r>
            <a:r>
              <a:rPr lang="fr-FR" dirty="0" err="1" smtClean="0">
                <a:solidFill>
                  <a:srgbClr val="000000"/>
                </a:solidFill>
              </a:rPr>
              <a:t>auger</a:t>
            </a:r>
            <a:r>
              <a:rPr lang="fr-FR" dirty="0" smtClean="0">
                <a:solidFill>
                  <a:srgbClr val="000000"/>
                </a:solidFill>
              </a:rPr>
              <a:t>. </a:t>
            </a:r>
          </a:p>
          <a:p>
            <a:endParaRPr lang="fr-FR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fr-FR" dirty="0">
              <a:solidFill>
                <a:srgbClr val="000000"/>
              </a:solidFill>
            </a:endParaRPr>
          </a:p>
        </p:txBody>
      </p:sp>
      <p:pic>
        <p:nvPicPr>
          <p:cNvPr id="4" name="Image 3" descr="ci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62" y="2463361"/>
            <a:ext cx="4013200" cy="11557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319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91931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FR" u="sng" dirty="0" smtClean="0"/>
              <a:t>b. Bilan masse énergie</a:t>
            </a:r>
          </a:p>
          <a:p>
            <a:endParaRPr lang="fr-FR" dirty="0"/>
          </a:p>
          <a:p>
            <a:r>
              <a:rPr lang="fr-FR" dirty="0" smtClean="0"/>
              <a:t>𝑀 = M(A,Z*) – M(A,Z) </a:t>
            </a:r>
          </a:p>
          <a:p>
            <a:endParaRPr lang="fr-FR" dirty="0"/>
          </a:p>
          <a:p>
            <a:r>
              <a:rPr lang="fr-FR" dirty="0" err="1" smtClean="0"/>
              <a:t>E</a:t>
            </a:r>
            <a:r>
              <a:rPr lang="fr-FR" baseline="-25000" dirty="0" err="1" smtClean="0"/>
              <a:t>libérée</a:t>
            </a:r>
            <a:r>
              <a:rPr lang="fr-FR" dirty="0" smtClean="0"/>
              <a:t>  = 𝑀 x 931,5</a:t>
            </a:r>
          </a:p>
          <a:p>
            <a:endParaRPr lang="fr-FR" dirty="0"/>
          </a:p>
          <a:p>
            <a:r>
              <a:rPr lang="fr-FR" dirty="0" err="1" smtClean="0"/>
              <a:t>E</a:t>
            </a:r>
            <a:r>
              <a:rPr lang="fr-FR" baseline="-25000" dirty="0" err="1" smtClean="0"/>
              <a:t>cinétique</a:t>
            </a:r>
            <a:r>
              <a:rPr lang="fr-FR" dirty="0" smtClean="0"/>
              <a:t> (</a:t>
            </a:r>
            <a:r>
              <a:rPr lang="fr-FR" dirty="0" err="1" smtClean="0"/>
              <a:t>e</a:t>
            </a:r>
            <a:r>
              <a:rPr lang="fr-FR" baseline="-25000" dirty="0" err="1" smtClean="0"/>
              <a:t>i</a:t>
            </a:r>
            <a:r>
              <a:rPr lang="fr-FR" dirty="0" smtClean="0"/>
              <a:t>) = </a:t>
            </a:r>
            <a:r>
              <a:rPr lang="fr-FR" dirty="0" err="1" smtClean="0"/>
              <a:t>E</a:t>
            </a:r>
            <a:r>
              <a:rPr lang="fr-FR" baseline="-25000" dirty="0" err="1" smtClean="0"/>
              <a:t>libérée</a:t>
            </a:r>
            <a:r>
              <a:rPr lang="fr-FR" dirty="0" smtClean="0"/>
              <a:t> - </a:t>
            </a:r>
            <a:r>
              <a:rPr lang="fr-FR" dirty="0"/>
              <a:t>𝑊𝑖 </a:t>
            </a:r>
            <a:endParaRPr lang="fr-FR" dirty="0" smtClean="0">
              <a:effectLst/>
            </a:endParaRP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4" name="Image 3" descr="bb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594" y="4237268"/>
            <a:ext cx="3515097" cy="241601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26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0355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FR" u="sng" dirty="0" smtClean="0"/>
              <a:t>c. Spectre en énergie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Spectre : </a:t>
            </a:r>
          </a:p>
          <a:p>
            <a:pPr marL="0" indent="0">
              <a:buNone/>
            </a:pPr>
            <a:r>
              <a:rPr lang="fr-FR" dirty="0" smtClean="0"/>
              <a:t>-électronique (provient de électron)</a:t>
            </a:r>
          </a:p>
          <a:p>
            <a:pPr marL="0" indent="0">
              <a:buNone/>
            </a:pPr>
            <a:r>
              <a:rPr lang="fr-FR" dirty="0" smtClean="0"/>
              <a:t>-atomique (provient de l’atome)</a:t>
            </a:r>
          </a:p>
          <a:p>
            <a:pPr marL="0" indent="0">
              <a:buNone/>
            </a:pPr>
            <a:r>
              <a:rPr lang="fr-FR" dirty="0" smtClean="0"/>
              <a:t>-de raie (énergie entièrement transmise à </a:t>
            </a:r>
            <a:r>
              <a:rPr lang="fr-FR" dirty="0" err="1" smtClean="0"/>
              <a:t>e</a:t>
            </a:r>
            <a:r>
              <a:rPr lang="fr-FR" baseline="-25000" dirty="0" err="1" smtClean="0"/>
              <a:t>i</a:t>
            </a:r>
            <a:r>
              <a:rPr lang="fr-FR" baseline="-25000" dirty="0" smtClean="0"/>
              <a:t> </a:t>
            </a:r>
            <a:r>
              <a:rPr lang="fr-FR" dirty="0" smtClean="0"/>
              <a:t>)</a:t>
            </a:r>
            <a:endParaRPr lang="fr-FR" baseline="-25000" dirty="0"/>
          </a:p>
        </p:txBody>
      </p:sp>
      <p:pic>
        <p:nvPicPr>
          <p:cNvPr id="5" name="Image 4" descr="spectr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639" y="3920928"/>
            <a:ext cx="4033161" cy="277718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36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73599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FR" u="sng" dirty="0" smtClean="0"/>
              <a:t>d. Spectre électronique réel complet</a:t>
            </a:r>
          </a:p>
          <a:p>
            <a:endParaRPr lang="fr-FR" dirty="0"/>
          </a:p>
          <a:p>
            <a:endParaRPr lang="fr-FR" dirty="0"/>
          </a:p>
        </p:txBody>
      </p:sp>
      <p:pic>
        <p:nvPicPr>
          <p:cNvPr id="4" name="Image 3" descr="réel compl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910" y="2392186"/>
            <a:ext cx="5970523" cy="43811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37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Récap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Spectres énergétiques 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    Rayon </a:t>
            </a:r>
            <a:r>
              <a:rPr lang="el-GR" dirty="0" smtClean="0"/>
              <a:t>γ</a:t>
            </a:r>
            <a:r>
              <a:rPr lang="fr-FR" dirty="0" smtClean="0"/>
              <a:t>                       Conversion interne</a:t>
            </a:r>
          </a:p>
          <a:p>
            <a:endParaRPr lang="fr-FR" dirty="0" smtClean="0"/>
          </a:p>
          <a:p>
            <a:endParaRPr lang="fr-FR" dirty="0"/>
          </a:p>
          <a:p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492370"/>
              </p:ext>
            </p:extLst>
          </p:nvPr>
        </p:nvGraphicFramePr>
        <p:xfrm>
          <a:off x="712216" y="2531561"/>
          <a:ext cx="7974584" cy="33869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83789"/>
                <a:gridCol w="2990795"/>
              </a:tblGrid>
              <a:tr h="1329054">
                <a:tc>
                  <a:txBody>
                    <a:bodyPr/>
                    <a:lstStyle/>
                    <a:p>
                      <a:r>
                        <a:rPr lang="fr-FR" sz="2800" dirty="0" smtClean="0"/>
                        <a:t>Électromagnétique </a:t>
                      </a:r>
                    </a:p>
                    <a:p>
                      <a:r>
                        <a:rPr lang="fr-FR" sz="2800" dirty="0" smtClean="0"/>
                        <a:t>(photon)</a:t>
                      </a:r>
                      <a:endParaRPr lang="fr-F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800" dirty="0" smtClean="0"/>
                        <a:t>Electronique (électron)</a:t>
                      </a:r>
                      <a:endParaRPr lang="fr-FR" sz="2800" dirty="0"/>
                    </a:p>
                  </a:txBody>
                  <a:tcPr/>
                </a:tc>
              </a:tr>
              <a:tr h="728836">
                <a:tc>
                  <a:txBody>
                    <a:bodyPr/>
                    <a:lstStyle/>
                    <a:p>
                      <a:r>
                        <a:rPr lang="fr-FR" sz="2800" dirty="0" smtClean="0"/>
                        <a:t>Nucléaire</a:t>
                      </a:r>
                      <a:endParaRPr lang="fr-F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800" dirty="0" smtClean="0"/>
                        <a:t>Atomique</a:t>
                      </a:r>
                      <a:endParaRPr lang="fr-FR" sz="2800" dirty="0"/>
                    </a:p>
                  </a:txBody>
                  <a:tcPr/>
                </a:tc>
              </a:tr>
              <a:tr h="1329054">
                <a:tc>
                  <a:txBody>
                    <a:bodyPr/>
                    <a:lstStyle/>
                    <a:p>
                      <a:r>
                        <a:rPr lang="fr-FR" sz="2800" dirty="0" smtClean="0"/>
                        <a:t>Raie </a:t>
                      </a:r>
                    </a:p>
                    <a:p>
                      <a:r>
                        <a:rPr lang="fr-FR" sz="2800" dirty="0" smtClean="0"/>
                        <a:t>(une seule particule)</a:t>
                      </a:r>
                      <a:endParaRPr lang="fr-F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800" dirty="0" smtClean="0"/>
                        <a:t>Raie</a:t>
                      </a:r>
                      <a:endParaRPr lang="fr-FR" sz="28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Connecteur droit avec flèche 5"/>
          <p:cNvCxnSpPr/>
          <p:nvPr/>
        </p:nvCxnSpPr>
        <p:spPr>
          <a:xfrm>
            <a:off x="4621919" y="2919969"/>
            <a:ext cx="576104" cy="0"/>
          </a:xfrm>
          <a:prstGeom prst="straightConnector1">
            <a:avLst/>
          </a:prstGeom>
          <a:ln>
            <a:solidFill>
              <a:srgbClr val="00000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>
            <a:off x="4621918" y="4957910"/>
            <a:ext cx="576104" cy="0"/>
          </a:xfrm>
          <a:prstGeom prst="straightConnector1">
            <a:avLst/>
          </a:prstGeom>
          <a:ln>
            <a:solidFill>
              <a:srgbClr val="00000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>
            <a:off x="4621918" y="4167540"/>
            <a:ext cx="576104" cy="0"/>
          </a:xfrm>
          <a:prstGeom prst="straightConnector1">
            <a:avLst/>
          </a:prstGeom>
          <a:ln>
            <a:solidFill>
              <a:srgbClr val="00000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94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4026" y="578866"/>
            <a:ext cx="4582638" cy="5274167"/>
          </a:xfrm>
        </p:spPr>
        <p:txBody>
          <a:bodyPr>
            <a:normAutofit/>
          </a:bodyPr>
          <a:lstStyle/>
          <a:p>
            <a:r>
              <a:rPr lang="fr-FR" dirty="0" smtClean="0"/>
              <a:t>Parcours dans la matière</a:t>
            </a:r>
          </a:p>
          <a:p>
            <a:endParaRPr lang="fr-FR" dirty="0"/>
          </a:p>
          <a:p>
            <a:pPr>
              <a:buFont typeface="Wingdings" charset="2"/>
              <a:buChar char="ü"/>
            </a:pPr>
            <a:r>
              <a:rPr lang="el-GR" dirty="0" smtClean="0"/>
              <a:t>α</a:t>
            </a:r>
            <a:r>
              <a:rPr lang="fr-FR" dirty="0" smtClean="0"/>
              <a:t> : 10 µm – feuille de papier</a:t>
            </a:r>
          </a:p>
          <a:p>
            <a:pPr>
              <a:buFont typeface="Wingdings" charset="2"/>
              <a:buChar char="ü"/>
            </a:pPr>
            <a:r>
              <a:rPr lang="el-GR" dirty="0" smtClean="0"/>
              <a:t>β</a:t>
            </a:r>
            <a:r>
              <a:rPr lang="fr-FR" dirty="0" smtClean="0"/>
              <a:t> - : quelques mm</a:t>
            </a:r>
          </a:p>
          <a:p>
            <a:pPr>
              <a:buFont typeface="Wingdings" charset="2"/>
              <a:buChar char="ü"/>
            </a:pPr>
            <a:r>
              <a:rPr lang="el-GR" dirty="0" smtClean="0"/>
              <a:t>β</a:t>
            </a:r>
            <a:r>
              <a:rPr lang="fr-FR" dirty="0" smtClean="0"/>
              <a:t> + : quelques mm + 2 photons</a:t>
            </a:r>
          </a:p>
          <a:p>
            <a:pPr>
              <a:buFont typeface="Wingdings" charset="2"/>
              <a:buChar char="ü"/>
            </a:pPr>
            <a:r>
              <a:rPr lang="fr-FR" dirty="0" smtClean="0"/>
              <a:t> </a:t>
            </a:r>
            <a:r>
              <a:rPr lang="el-GR" dirty="0" smtClean="0"/>
              <a:t>γ</a:t>
            </a:r>
            <a:r>
              <a:rPr lang="fr-FR" dirty="0" smtClean="0"/>
              <a:t> : plusieurs m</a:t>
            </a:r>
          </a:p>
          <a:p>
            <a:pPr>
              <a:buFont typeface="Wingdings" charset="2"/>
              <a:buChar char="ü"/>
            </a:pPr>
            <a:endParaRPr lang="fr-FR" dirty="0" smtClean="0"/>
          </a:p>
          <a:p>
            <a:pPr>
              <a:buFont typeface="Wingdings" charset="2"/>
              <a:buChar char="ü"/>
            </a:pPr>
            <a:endParaRPr lang="fr-FR" dirty="0" smtClean="0"/>
          </a:p>
          <a:p>
            <a:pPr>
              <a:buFont typeface="Wingdings" charset="2"/>
              <a:buChar char="ü"/>
            </a:pPr>
            <a:endParaRPr lang="fr-FR" dirty="0" smtClean="0"/>
          </a:p>
          <a:p>
            <a:endParaRPr lang="fr-FR" dirty="0" smtClean="0"/>
          </a:p>
          <a:p>
            <a:endParaRPr lang="fr-FR" dirty="0"/>
          </a:p>
          <a:p>
            <a:pPr>
              <a:buFont typeface="Wingdings" charset="2"/>
              <a:buChar char="ü"/>
            </a:pPr>
            <a:endParaRPr lang="fr-FR" dirty="0"/>
          </a:p>
        </p:txBody>
      </p:sp>
      <p:pic>
        <p:nvPicPr>
          <p:cNvPr id="4" name="Image 3" descr="mu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78" y="1008240"/>
            <a:ext cx="4538044" cy="584975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16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QCM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ea"/>
              <a:buAutoNum type="circleNumDbPlain"/>
            </a:pPr>
            <a:r>
              <a:rPr lang="fr-FR" dirty="0" smtClean="0"/>
              <a:t>Le </a:t>
            </a:r>
            <a:r>
              <a:rPr lang="fr-FR" dirty="0"/>
              <a:t>Bismuth-213 se transforme en Thallium-209 </a:t>
            </a:r>
            <a:endParaRPr lang="fr-FR" dirty="0" smtClean="0"/>
          </a:p>
          <a:p>
            <a:r>
              <a:rPr lang="fr-FR" baseline="30000" dirty="0" smtClean="0"/>
              <a:t>213 </a:t>
            </a:r>
            <a:r>
              <a:rPr lang="fr-FR" baseline="-25000" dirty="0" smtClean="0"/>
              <a:t>83</a:t>
            </a:r>
            <a:r>
              <a:rPr lang="fr-FR" dirty="0" smtClean="0"/>
              <a:t>Bi </a:t>
            </a:r>
            <a:r>
              <a:rPr lang="fr-FR" dirty="0" smtClean="0">
                <a:sym typeface="Wingdings"/>
              </a:rPr>
              <a:t> </a:t>
            </a:r>
            <a:r>
              <a:rPr lang="fr-FR" dirty="0" smtClean="0"/>
              <a:t> </a:t>
            </a:r>
            <a:r>
              <a:rPr lang="fr-FR" baseline="30000" dirty="0" smtClean="0"/>
              <a:t>209 </a:t>
            </a:r>
            <a:r>
              <a:rPr lang="fr-FR" baseline="-25000" dirty="0" smtClean="0"/>
              <a:t>81</a:t>
            </a:r>
            <a:r>
              <a:rPr lang="fr-FR" dirty="0" smtClean="0"/>
              <a:t>Tl </a:t>
            </a:r>
            <a:r>
              <a:rPr lang="fr-FR" dirty="0"/>
              <a:t>+ </a:t>
            </a:r>
            <a:r>
              <a:rPr lang="fr-FR" baseline="30000" dirty="0" smtClean="0"/>
              <a:t>4</a:t>
            </a:r>
            <a:r>
              <a:rPr lang="fr-FR" baseline="-25000" dirty="0" smtClean="0"/>
              <a:t>2</a:t>
            </a:r>
            <a:r>
              <a:rPr lang="fr-FR" dirty="0" smtClean="0"/>
              <a:t>He</a:t>
            </a:r>
          </a:p>
          <a:p>
            <a:r>
              <a:rPr lang="fr-FR" dirty="0" smtClean="0"/>
              <a:t>On </a:t>
            </a:r>
            <a:r>
              <a:rPr lang="fr-FR" dirty="0"/>
              <a:t>donne </a:t>
            </a:r>
            <a:r>
              <a:rPr lang="fr-FR" dirty="0" smtClean="0"/>
              <a:t>: </a:t>
            </a:r>
          </a:p>
          <a:p>
            <a:pPr marL="0" indent="0">
              <a:buNone/>
            </a:pPr>
            <a:r>
              <a:rPr lang="fr-FR" dirty="0" smtClean="0"/>
              <a:t>M</a:t>
            </a:r>
            <a:r>
              <a:rPr lang="fr-FR" dirty="0"/>
              <a:t>(213,83)=212,9943 u </a:t>
            </a:r>
            <a:r>
              <a:rPr lang="fr-FR" dirty="0" smtClean="0"/>
              <a:t>       M(4</a:t>
            </a:r>
            <a:r>
              <a:rPr lang="fr-FR" dirty="0"/>
              <a:t>, 2) = 4.0026 u</a:t>
            </a: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M</a:t>
            </a:r>
            <a:r>
              <a:rPr lang="fr-FR" dirty="0"/>
              <a:t>(209,81)= 208,9853 u </a:t>
            </a:r>
            <a:endParaRPr lang="fr-FR" dirty="0" smtClean="0"/>
          </a:p>
          <a:p>
            <a:r>
              <a:rPr lang="fr-FR" dirty="0" smtClean="0"/>
              <a:t>Quelle </a:t>
            </a:r>
            <a:r>
              <a:rPr lang="fr-FR" dirty="0"/>
              <a:t>est l’</a:t>
            </a:r>
            <a:r>
              <a:rPr lang="fr-FR" dirty="0" err="1"/>
              <a:t>énergie</a:t>
            </a:r>
            <a:r>
              <a:rPr lang="fr-FR" dirty="0"/>
              <a:t> </a:t>
            </a:r>
            <a:r>
              <a:rPr lang="fr-FR" dirty="0" smtClean="0"/>
              <a:t>libérée </a:t>
            </a:r>
            <a:r>
              <a:rPr lang="fr-FR" dirty="0"/>
              <a:t>par cette transformation? 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83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Correction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/>
              <a:t>∆M= M(213,83) - M (209,81)- M(4,2</a:t>
            </a:r>
            <a:r>
              <a:rPr lang="en-US" dirty="0" smtClean="0"/>
              <a:t>)</a:t>
            </a:r>
          </a:p>
          <a:p>
            <a:r>
              <a:rPr lang="en-US" dirty="0" smtClean="0"/>
              <a:t>∆</a:t>
            </a:r>
            <a:r>
              <a:rPr lang="en-US" dirty="0"/>
              <a:t>M= 212,9943 – 208,9853 – 4,0026 = </a:t>
            </a:r>
            <a:r>
              <a:rPr lang="en-US" dirty="0" smtClean="0"/>
              <a:t>0,0064</a:t>
            </a:r>
          </a:p>
          <a:p>
            <a:r>
              <a:rPr lang="en-US" dirty="0" smtClean="0"/>
              <a:t> </a:t>
            </a:r>
            <a:r>
              <a:rPr lang="en-US" dirty="0"/>
              <a:t>Ed = 0,0064 x 931,5 ≈ 6,0 MeV </a:t>
            </a:r>
            <a:endParaRPr lang="en-US" dirty="0" smtClean="0"/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82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845153"/>
            <a:ext cx="8229600" cy="519119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ea"/>
              <a:buAutoNum type="circleNumDbPlain" startAt="2"/>
            </a:pPr>
            <a:r>
              <a:rPr lang="fr-FR" dirty="0"/>
              <a:t>Soit la transformation suivante: </a:t>
            </a: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On </a:t>
            </a:r>
            <a:r>
              <a:rPr lang="fr-FR" dirty="0"/>
              <a:t>donne :</a:t>
            </a:r>
            <a:br>
              <a:rPr lang="fr-FR" dirty="0"/>
            </a:br>
            <a:r>
              <a:rPr lang="fr-FR" dirty="0"/>
              <a:t>M(222,86) = 222.0176 u </a:t>
            </a:r>
            <a:endParaRPr lang="fr-FR" dirty="0" smtClean="0"/>
          </a:p>
          <a:p>
            <a:r>
              <a:rPr lang="fr-FR" dirty="0"/>
              <a:t>M(218, 84) = 218.009 u</a:t>
            </a:r>
            <a:br>
              <a:rPr lang="fr-FR" dirty="0"/>
            </a:br>
            <a:r>
              <a:rPr lang="fr-FR" dirty="0"/>
              <a:t>M(4, 2) = 4.0026 u</a:t>
            </a:r>
            <a:br>
              <a:rPr lang="fr-FR" dirty="0"/>
            </a:br>
            <a:r>
              <a:rPr lang="fr-FR" dirty="0"/>
              <a:t>Quelle est l’</a:t>
            </a:r>
            <a:r>
              <a:rPr lang="fr-FR" dirty="0" err="1"/>
              <a:t>énergie</a:t>
            </a:r>
            <a:r>
              <a:rPr lang="fr-FR" dirty="0"/>
              <a:t> </a:t>
            </a:r>
            <a:r>
              <a:rPr lang="fr-FR" dirty="0" err="1"/>
              <a:t>libérée</a:t>
            </a:r>
            <a:r>
              <a:rPr lang="fr-FR" dirty="0"/>
              <a:t> par cette transformation ? </a:t>
            </a:r>
            <a:endParaRPr lang="fr-FR" dirty="0" smtClean="0"/>
          </a:p>
          <a:p>
            <a:endParaRPr lang="fr-FR" dirty="0"/>
          </a:p>
        </p:txBody>
      </p:sp>
      <p:pic>
        <p:nvPicPr>
          <p:cNvPr id="4" name="Image 3" descr="Sans titre 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200" y="1417638"/>
            <a:ext cx="5684876" cy="11190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06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Correction</a:t>
            </a:r>
            <a:br>
              <a:rPr lang="en-US" dirty="0"/>
            </a:br>
            <a:r>
              <a:rPr lang="en-US" dirty="0"/>
              <a:t>∆M = 222.0176 – 218.009 – 4.0026 = 6.10−3 u</a:t>
            </a:r>
            <a:br>
              <a:rPr lang="en-US" dirty="0"/>
            </a:br>
            <a:r>
              <a:rPr lang="en-US" dirty="0"/>
              <a:t>Ed = 6.10−3 * 931.5 = 5.6 MeV </a:t>
            </a:r>
            <a:endParaRPr lang="en-US" dirty="0" smtClean="0"/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04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ea"/>
              <a:buAutoNum type="circleNumDbPlain" startAt="3"/>
            </a:pPr>
            <a:r>
              <a:rPr lang="fr-FR" dirty="0" smtClean="0"/>
              <a:t>Soit </a:t>
            </a:r>
            <a:r>
              <a:rPr lang="fr-FR" dirty="0"/>
              <a:t>la </a:t>
            </a:r>
            <a:r>
              <a:rPr lang="fr-FR" dirty="0" err="1"/>
              <a:t>désintégration</a:t>
            </a:r>
            <a:r>
              <a:rPr lang="fr-FR" dirty="0"/>
              <a:t> du carbone-15 en azote-15 avec: </a:t>
            </a:r>
            <a:endParaRPr lang="fr-FR" dirty="0" smtClean="0"/>
          </a:p>
          <a:p>
            <a:pPr marL="514350" indent="-514350">
              <a:buFont typeface="+mj-ea"/>
              <a:buAutoNum type="circleNumDbPlain" startAt="3"/>
            </a:pPr>
            <a:endParaRPr lang="fr-FR" dirty="0" smtClean="0"/>
          </a:p>
          <a:p>
            <a:r>
              <a:rPr lang="fr-FR" dirty="0" smtClean="0"/>
              <a:t>M</a:t>
            </a:r>
            <a:r>
              <a:rPr lang="fr-FR" dirty="0"/>
              <a:t>(15,6) = 15,0105; M(15,7) = 15,0001 u 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/>
              <a:t>Quelle est l’</a:t>
            </a:r>
            <a:r>
              <a:rPr lang="fr-FR" dirty="0" err="1"/>
              <a:t>énergie</a:t>
            </a:r>
            <a:r>
              <a:rPr lang="fr-FR" dirty="0"/>
              <a:t> </a:t>
            </a:r>
            <a:r>
              <a:rPr lang="fr-FR" dirty="0" err="1"/>
              <a:t>libérée</a:t>
            </a:r>
            <a:r>
              <a:rPr lang="fr-FR" dirty="0"/>
              <a:t>? 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03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Correction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>∆M = 15,0105 - 15,0001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= </a:t>
            </a:r>
            <a:r>
              <a:rPr lang="en-US" dirty="0"/>
              <a:t>0,0104 u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E</a:t>
            </a:r>
            <a:r>
              <a:rPr lang="en-US" baseline="-25000" dirty="0" smtClean="0"/>
              <a:t>d</a:t>
            </a:r>
            <a:r>
              <a:rPr lang="en-US" dirty="0" smtClean="0"/>
              <a:t> </a:t>
            </a:r>
            <a:r>
              <a:rPr lang="en-US" dirty="0"/>
              <a:t>= 0,0104 x 931,5 = 9,7 MeV </a:t>
            </a:r>
            <a:endParaRPr lang="en-US" dirty="0" smtClean="0"/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Sans titre 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018" y="2000792"/>
            <a:ext cx="3070713" cy="2311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6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ea"/>
              <a:buAutoNum type="circleNumDbPlain" startAt="4"/>
            </a:pPr>
            <a:r>
              <a:rPr lang="fr-FR" dirty="0" smtClean="0"/>
              <a:t>Soit </a:t>
            </a:r>
            <a:r>
              <a:rPr lang="fr-FR" dirty="0"/>
              <a:t>la </a:t>
            </a:r>
            <a:r>
              <a:rPr lang="fr-FR" dirty="0" err="1"/>
              <a:t>désintégration</a:t>
            </a:r>
            <a:r>
              <a:rPr lang="fr-FR" dirty="0"/>
              <a:t> de l’oxygène-15 en azote-15 avec: </a:t>
            </a:r>
            <a:endParaRPr lang="fr-FR" dirty="0" smtClean="0"/>
          </a:p>
          <a:p>
            <a:pPr marL="514350" indent="-514350">
              <a:buFont typeface="+mj-ea"/>
              <a:buAutoNum type="circleNumDbPlain" startAt="4"/>
            </a:pPr>
            <a:endParaRPr lang="fr-FR" dirty="0" smtClean="0"/>
          </a:p>
          <a:p>
            <a:r>
              <a:rPr lang="fr-FR" dirty="0" smtClean="0"/>
              <a:t>M</a:t>
            </a:r>
            <a:r>
              <a:rPr lang="fr-FR" dirty="0"/>
              <a:t>(15,8) = 15,0030 u; </a:t>
            </a:r>
            <a:endParaRPr lang="fr-FR" dirty="0" smtClean="0"/>
          </a:p>
          <a:p>
            <a:r>
              <a:rPr lang="fr-FR" dirty="0" smtClean="0"/>
              <a:t>M</a:t>
            </a:r>
            <a:r>
              <a:rPr lang="fr-FR" dirty="0"/>
              <a:t>(15,7) = 15,0001 u</a:t>
            </a:r>
            <a:r>
              <a:rPr lang="fr-FR" dirty="0" smtClean="0"/>
              <a:t>;</a:t>
            </a:r>
          </a:p>
          <a:p>
            <a:r>
              <a:rPr lang="fr-FR" dirty="0" smtClean="0"/>
              <a:t>me </a:t>
            </a:r>
            <a:r>
              <a:rPr lang="fr-FR" dirty="0"/>
              <a:t>= 0,00055 u </a:t>
            </a:r>
            <a:endParaRPr lang="fr-FR" dirty="0" smtClean="0"/>
          </a:p>
          <a:p>
            <a:pPr marL="514350" indent="-514350">
              <a:buFont typeface="+mj-ea"/>
              <a:buAutoNum type="circleNumDbPlain" startAt="4"/>
            </a:pP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84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Correction</a:t>
            </a:r>
          </a:p>
          <a:p>
            <a:pPr marL="0" indent="0">
              <a:buNone/>
            </a:pPr>
            <a:r>
              <a:rPr lang="fr-FR" dirty="0" smtClean="0"/>
              <a:t>∆</a:t>
            </a:r>
            <a:r>
              <a:rPr lang="fr-FR" dirty="0"/>
              <a:t>M =15,0030 - 15,0001 - 2 x 0,00055 </a:t>
            </a:r>
            <a:endParaRPr lang="fr-FR" dirty="0" smtClean="0"/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= </a:t>
            </a:r>
            <a:r>
              <a:rPr lang="fr-FR" dirty="0"/>
              <a:t>0,0018 u </a:t>
            </a: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Ed </a:t>
            </a:r>
            <a:r>
              <a:rPr lang="fr-FR" dirty="0"/>
              <a:t>= 0,0018 x 931,5 = 1,7 MeV 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/>
              <a:t>Le seuil de 1,022 MeV est </a:t>
            </a:r>
            <a:r>
              <a:rPr lang="fr-FR" dirty="0" err="1"/>
              <a:t>dépasse</a:t>
            </a:r>
            <a:r>
              <a:rPr lang="fr-FR" dirty="0"/>
              <a:t>́ la transformation β+ est possible. 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Sans titre 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562" y="2569519"/>
            <a:ext cx="2258704" cy="1718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1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ea"/>
              <a:buAutoNum type="circleNumDbPlain" startAt="5"/>
            </a:pPr>
            <a:r>
              <a:rPr lang="fr-FR" dirty="0" smtClean="0"/>
              <a:t> Soit </a:t>
            </a:r>
            <a:r>
              <a:rPr lang="fr-FR" dirty="0"/>
              <a:t>la transformation suivante : </a:t>
            </a:r>
            <a:endParaRPr lang="fr-FR" dirty="0" smtClean="0"/>
          </a:p>
          <a:p>
            <a:pPr marL="514350" indent="-514350">
              <a:buFont typeface="+mj-ea"/>
              <a:buAutoNum type="circleNumDbPlain" startAt="5"/>
            </a:pPr>
            <a:endParaRPr lang="fr-FR" dirty="0"/>
          </a:p>
          <a:p>
            <a:pPr marL="514350" indent="-514350">
              <a:buFont typeface="+mj-ea"/>
              <a:buAutoNum type="circleNumDbPlain" startAt="5"/>
            </a:pPr>
            <a:endParaRPr lang="fr-FR" dirty="0" smtClean="0"/>
          </a:p>
          <a:p>
            <a:r>
              <a:rPr lang="fr-FR" dirty="0" smtClean="0"/>
              <a:t>On </a:t>
            </a:r>
            <a:r>
              <a:rPr lang="fr-FR" dirty="0"/>
              <a:t>donne :</a:t>
            </a:r>
            <a:br>
              <a:rPr lang="fr-FR" dirty="0"/>
            </a:br>
            <a:r>
              <a:rPr lang="fr-FR" dirty="0" err="1"/>
              <a:t>Wk</a:t>
            </a:r>
            <a:r>
              <a:rPr lang="fr-FR" dirty="0"/>
              <a:t> </a:t>
            </a:r>
            <a:r>
              <a:rPr lang="fr-FR" dirty="0" smtClean="0"/>
              <a:t>du </a:t>
            </a:r>
            <a:r>
              <a:rPr lang="fr-FR" baseline="30000" dirty="0" smtClean="0"/>
              <a:t>201</a:t>
            </a:r>
            <a:r>
              <a:rPr lang="fr-FR" dirty="0" smtClean="0"/>
              <a:t>Tl = 85keV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M(201, 81) = 200,97079</a:t>
            </a:r>
            <a:br>
              <a:rPr lang="fr-FR" dirty="0"/>
            </a:br>
            <a:r>
              <a:rPr lang="fr-FR" dirty="0"/>
              <a:t>M(201, 80) = 200,97028 </a:t>
            </a:r>
            <a:endParaRPr lang="fr-FR" dirty="0" smtClean="0"/>
          </a:p>
          <a:p>
            <a:r>
              <a:rPr lang="fr-FR" dirty="0" smtClean="0"/>
              <a:t>Quelle </a:t>
            </a:r>
            <a:r>
              <a:rPr lang="fr-FR" dirty="0"/>
              <a:t>est l’</a:t>
            </a:r>
            <a:r>
              <a:rPr lang="fr-FR" dirty="0" err="1"/>
              <a:t>énergie</a:t>
            </a:r>
            <a:r>
              <a:rPr lang="fr-FR" dirty="0"/>
              <a:t> </a:t>
            </a:r>
            <a:r>
              <a:rPr lang="fr-FR" dirty="0" err="1"/>
              <a:t>libérée</a:t>
            </a:r>
            <a:r>
              <a:rPr lang="fr-FR" dirty="0"/>
              <a:t>? </a:t>
            </a:r>
            <a:endParaRPr lang="fr-FR" dirty="0" smtClean="0"/>
          </a:p>
          <a:p>
            <a:endParaRPr lang="fr-FR" dirty="0"/>
          </a:p>
        </p:txBody>
      </p:sp>
      <p:pic>
        <p:nvPicPr>
          <p:cNvPr id="4" name="Image 3" descr="Sans titre 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38" y="2184207"/>
            <a:ext cx="5089665" cy="119693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33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45728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/>
              <a:t>Correction</a:t>
            </a:r>
          </a:p>
          <a:p>
            <a:pPr marL="0" indent="0">
              <a:buNone/>
            </a:pPr>
            <a:r>
              <a:rPr lang="fr-FR" dirty="0"/>
              <a:t/>
            </a:r>
            <a:br>
              <a:rPr lang="fr-FR" dirty="0"/>
            </a:br>
            <a:r>
              <a:rPr lang="fr-FR" dirty="0"/>
              <a:t>∆M = 200,97079 - 200,97028 = 5.10</a:t>
            </a:r>
            <a:r>
              <a:rPr lang="fr-FR" baseline="30000" dirty="0"/>
              <a:t>-4 </a:t>
            </a:r>
            <a:r>
              <a:rPr lang="fr-FR" dirty="0"/>
              <a:t>u </a:t>
            </a:r>
            <a:endParaRPr lang="fr-FR" dirty="0" smtClean="0"/>
          </a:p>
          <a:p>
            <a:pPr marL="0" indent="0">
              <a:buNone/>
            </a:pPr>
            <a:r>
              <a:rPr lang="fr-FR" dirty="0"/>
              <a:t>Ed = 5.10</a:t>
            </a:r>
            <a:r>
              <a:rPr lang="fr-FR" baseline="30000" dirty="0"/>
              <a:t>-4 </a:t>
            </a:r>
            <a:r>
              <a:rPr lang="fr-FR" dirty="0"/>
              <a:t>x 931,5 = 0,475 </a:t>
            </a:r>
            <a:r>
              <a:rPr lang="fr-FR" dirty="0" smtClean="0"/>
              <a:t>MeV</a:t>
            </a:r>
          </a:p>
          <a:p>
            <a:pPr marL="0" indent="0">
              <a:buNone/>
            </a:pPr>
            <a:r>
              <a:rPr lang="fr-FR" dirty="0"/>
              <a:t/>
            </a:r>
            <a:br>
              <a:rPr lang="fr-FR" dirty="0"/>
            </a:br>
            <a:r>
              <a:rPr lang="fr-FR" dirty="0"/>
              <a:t>L’</a:t>
            </a:r>
            <a:r>
              <a:rPr lang="fr-FR" dirty="0" err="1"/>
              <a:t>énergie</a:t>
            </a:r>
            <a:r>
              <a:rPr lang="fr-FR" dirty="0"/>
              <a:t> </a:t>
            </a:r>
            <a:r>
              <a:rPr lang="fr-FR" dirty="0" smtClean="0"/>
              <a:t>libérée </a:t>
            </a:r>
            <a:r>
              <a:rPr lang="fr-FR" dirty="0"/>
              <a:t>est </a:t>
            </a:r>
            <a:r>
              <a:rPr lang="fr-FR" dirty="0" smtClean="0"/>
              <a:t>inférieure </a:t>
            </a:r>
            <a:r>
              <a:rPr lang="fr-FR" dirty="0"/>
              <a:t>à 1,022 MeV: </a:t>
            </a:r>
            <a:r>
              <a:rPr lang="fr-FR" dirty="0" smtClean="0"/>
              <a:t>pas de </a:t>
            </a:r>
            <a:r>
              <a:rPr lang="fr-FR" dirty="0" err="1"/>
              <a:t>désintégration</a:t>
            </a:r>
            <a:r>
              <a:rPr lang="fr-FR" dirty="0"/>
              <a:t> β+ possible. </a:t>
            </a:r>
            <a:endParaRPr lang="fr-FR" dirty="0" smtClean="0"/>
          </a:p>
          <a:p>
            <a:endParaRPr lang="fr-FR" dirty="0" smtClean="0"/>
          </a:p>
          <a:p>
            <a:pPr marL="0" indent="0">
              <a:buNone/>
            </a:pPr>
            <a:r>
              <a:rPr lang="fr-FR" dirty="0"/>
              <a:t>L’</a:t>
            </a:r>
            <a:r>
              <a:rPr lang="fr-FR" dirty="0" err="1"/>
              <a:t>énergie</a:t>
            </a:r>
            <a:r>
              <a:rPr lang="fr-FR" dirty="0"/>
              <a:t> </a:t>
            </a:r>
            <a:r>
              <a:rPr lang="fr-FR" dirty="0" err="1"/>
              <a:t>libérée</a:t>
            </a:r>
            <a:r>
              <a:rPr lang="fr-FR" dirty="0"/>
              <a:t> est </a:t>
            </a:r>
            <a:r>
              <a:rPr lang="fr-FR" dirty="0" smtClean="0"/>
              <a:t>supérieure </a:t>
            </a:r>
            <a:r>
              <a:rPr lang="fr-FR" dirty="0"/>
              <a:t>85 </a:t>
            </a:r>
            <a:r>
              <a:rPr lang="fr-FR" dirty="0" err="1"/>
              <a:t>keV</a:t>
            </a:r>
            <a:r>
              <a:rPr lang="fr-FR" dirty="0"/>
              <a:t> = |WK|: elle permet une capture </a:t>
            </a:r>
            <a:r>
              <a:rPr lang="fr-FR" dirty="0" smtClean="0"/>
              <a:t>électronique. </a:t>
            </a:r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51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ea"/>
              <a:buAutoNum type="circleNumDbPlain" startAt="6"/>
            </a:pPr>
            <a:r>
              <a:rPr lang="fr-FR" dirty="0" smtClean="0"/>
              <a:t>Soit </a:t>
            </a:r>
            <a:r>
              <a:rPr lang="fr-FR" dirty="0"/>
              <a:t>la transformation suivante: </a:t>
            </a:r>
            <a:endParaRPr lang="fr-FR" dirty="0" smtClean="0"/>
          </a:p>
          <a:p>
            <a:pPr marL="514350" indent="-514350">
              <a:buFont typeface="+mj-ea"/>
              <a:buAutoNum type="circleNumDbPlain" startAt="6"/>
            </a:pPr>
            <a:endParaRPr lang="fr-FR" dirty="0" smtClean="0"/>
          </a:p>
          <a:p>
            <a:endParaRPr lang="fr-FR" dirty="0" smtClean="0"/>
          </a:p>
          <a:p>
            <a:endParaRPr lang="fr-FR" dirty="0"/>
          </a:p>
          <a:p>
            <a:r>
              <a:rPr lang="fr-FR" dirty="0" smtClean="0"/>
              <a:t>On </a:t>
            </a:r>
            <a:r>
              <a:rPr lang="fr-FR" dirty="0"/>
              <a:t>donne les masses:</a:t>
            </a:r>
            <a:br>
              <a:rPr lang="fr-FR" dirty="0"/>
            </a:br>
            <a:r>
              <a:rPr lang="fr-FR" dirty="0"/>
              <a:t>M(99m,43) = 98,90655</a:t>
            </a:r>
            <a:br>
              <a:rPr lang="fr-FR" dirty="0"/>
            </a:br>
            <a:r>
              <a:rPr lang="fr-FR" dirty="0"/>
              <a:t>M(99,43) = 98,90640</a:t>
            </a:r>
            <a:br>
              <a:rPr lang="fr-FR" dirty="0"/>
            </a:br>
            <a:r>
              <a:rPr lang="fr-FR" dirty="0"/>
              <a:t>Quelle est l’</a:t>
            </a:r>
            <a:r>
              <a:rPr lang="fr-FR" dirty="0" err="1"/>
              <a:t>énergie</a:t>
            </a:r>
            <a:r>
              <a:rPr lang="fr-FR" dirty="0"/>
              <a:t> du photon gamma </a:t>
            </a:r>
            <a:r>
              <a:rPr lang="fr-FR" dirty="0" err="1"/>
              <a:t>libére</a:t>
            </a:r>
            <a:r>
              <a:rPr lang="fr-FR" dirty="0"/>
              <a:t>́? </a:t>
            </a:r>
            <a:endParaRPr lang="fr-FR" dirty="0" smtClean="0"/>
          </a:p>
          <a:p>
            <a:endParaRPr lang="fr-FR" dirty="0"/>
          </a:p>
        </p:txBody>
      </p:sp>
      <p:pic>
        <p:nvPicPr>
          <p:cNvPr id="4" name="Image 3" descr="Sans titre 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30737"/>
            <a:ext cx="5153852" cy="165951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3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Correction</a:t>
            </a:r>
            <a:br>
              <a:rPr lang="fr-FR" dirty="0"/>
            </a:br>
            <a:r>
              <a:rPr lang="fr-FR" dirty="0"/>
              <a:t>∆M = 98,90655 – 98,90640 </a:t>
            </a:r>
            <a:endParaRPr lang="fr-FR" dirty="0" smtClean="0"/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   = </a:t>
            </a:r>
            <a:r>
              <a:rPr lang="fr-FR" dirty="0"/>
              <a:t>0,00015 </a:t>
            </a:r>
            <a:r>
              <a:rPr lang="fr-FR" dirty="0" smtClean="0"/>
              <a:t>u</a:t>
            </a:r>
          </a:p>
          <a:p>
            <a:r>
              <a:rPr lang="fr-FR" dirty="0"/>
              <a:t/>
            </a:r>
            <a:br>
              <a:rPr lang="fr-FR" dirty="0"/>
            </a:br>
            <a:r>
              <a:rPr lang="fr-FR" dirty="0"/>
              <a:t>Ed = 0,00015 x 931,5 </a:t>
            </a:r>
            <a:endParaRPr lang="fr-FR" dirty="0" smtClean="0"/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 = </a:t>
            </a:r>
            <a:r>
              <a:rPr lang="fr-FR" dirty="0"/>
              <a:t>0,14 MeV </a:t>
            </a:r>
            <a:endParaRPr lang="fr-FR" dirty="0" smtClean="0"/>
          </a:p>
          <a:p>
            <a:pPr marL="0" indent="0">
              <a:buNone/>
            </a:pPr>
            <a:r>
              <a:rPr lang="fr-FR"/>
              <a:t> </a:t>
            </a:r>
            <a:r>
              <a:rPr lang="fr-FR" smtClean="0"/>
              <a:t>        = </a:t>
            </a:r>
            <a:r>
              <a:rPr lang="fr-FR" dirty="0"/>
              <a:t>140 </a:t>
            </a:r>
            <a:r>
              <a:rPr lang="fr-FR" dirty="0" err="1"/>
              <a:t>keV</a:t>
            </a:r>
            <a:r>
              <a:rPr lang="fr-FR" dirty="0"/>
              <a:t> 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28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443748" y="2902118"/>
            <a:ext cx="1080168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530727"/>
            <a:ext cx="8229600" cy="5926220"/>
          </a:xfrm>
        </p:spPr>
        <p:txBody>
          <a:bodyPr/>
          <a:lstStyle/>
          <a:p>
            <a:pPr marL="514350" indent="-514350">
              <a:buFont typeface="+mj-ea"/>
              <a:buAutoNum type="circleNumDbPlain" startAt="7"/>
            </a:pPr>
            <a:r>
              <a:rPr lang="fr-FR" dirty="0" smtClean="0"/>
              <a:t> Soit </a:t>
            </a:r>
            <a:r>
              <a:rPr lang="fr-FR" dirty="0"/>
              <a:t>la </a:t>
            </a:r>
            <a:r>
              <a:rPr lang="fr-FR" dirty="0" err="1"/>
              <a:t>désexcitation</a:t>
            </a:r>
            <a:r>
              <a:rPr lang="fr-FR" dirty="0"/>
              <a:t> du </a:t>
            </a:r>
            <a:r>
              <a:rPr lang="fr-FR" baseline="30000" dirty="0" smtClean="0"/>
              <a:t>137*</a:t>
            </a:r>
            <a:r>
              <a:rPr lang="fr-FR" baseline="-25000" dirty="0" smtClean="0"/>
              <a:t>56</a:t>
            </a:r>
            <a:r>
              <a:rPr lang="fr-FR" dirty="0" smtClean="0"/>
              <a:t>Ba :</a:t>
            </a:r>
          </a:p>
          <a:p>
            <a:pPr marL="514350" indent="-514350">
              <a:buFont typeface="+mj-ea"/>
              <a:buAutoNum type="circleNumDbPlain" startAt="7"/>
            </a:pPr>
            <a:endParaRPr lang="fr-FR" dirty="0"/>
          </a:p>
          <a:p>
            <a:pPr marL="0" indent="0">
              <a:buNone/>
            </a:pPr>
            <a:r>
              <a:rPr lang="fr-FR" dirty="0"/>
              <a:t>Avec </a:t>
            </a: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E</a:t>
            </a:r>
            <a:r>
              <a:rPr lang="fr-FR" sz="1600" dirty="0" smtClean="0"/>
              <a:t>L</a:t>
            </a:r>
            <a:r>
              <a:rPr lang="fr-FR" dirty="0" smtClean="0"/>
              <a:t> = ∆</a:t>
            </a:r>
            <a:r>
              <a:rPr lang="fr-FR" dirty="0"/>
              <a:t>M </a:t>
            </a:r>
            <a:r>
              <a:rPr lang="fr-FR" dirty="0" smtClean="0"/>
              <a:t>x 931 = </a:t>
            </a:r>
            <a:r>
              <a:rPr lang="fr-FR" dirty="0"/>
              <a:t>660 </a:t>
            </a:r>
            <a:r>
              <a:rPr lang="fr-FR" dirty="0" err="1"/>
              <a:t>keV</a:t>
            </a:r>
            <a:r>
              <a:rPr lang="fr-FR" dirty="0"/>
              <a:t/>
            </a:r>
            <a:br>
              <a:rPr lang="fr-FR" dirty="0"/>
            </a:br>
            <a:r>
              <a:rPr lang="fr-FR" dirty="0" err="1"/>
              <a:t>W</a:t>
            </a:r>
            <a:r>
              <a:rPr lang="fr-FR" baseline="-25000" dirty="0" err="1"/>
              <a:t>k</a:t>
            </a:r>
            <a:r>
              <a:rPr lang="fr-FR" dirty="0"/>
              <a:t> (</a:t>
            </a:r>
            <a:r>
              <a:rPr lang="fr-FR" baseline="30000" dirty="0"/>
              <a:t>56</a:t>
            </a:r>
            <a:r>
              <a:rPr lang="fr-FR" dirty="0"/>
              <a:t>Ba) = </a:t>
            </a:r>
            <a:r>
              <a:rPr lang="fr-FR" dirty="0" smtClean="0"/>
              <a:t>37,4 </a:t>
            </a:r>
            <a:r>
              <a:rPr lang="fr-FR" dirty="0" err="1"/>
              <a:t>keV</a:t>
            </a:r>
            <a:r>
              <a:rPr lang="fr-FR" dirty="0"/>
              <a:t> </a:t>
            </a:r>
          </a:p>
          <a:p>
            <a:pPr marL="0" indent="0">
              <a:buNone/>
            </a:pPr>
            <a:r>
              <a:rPr lang="fr-FR" dirty="0" smtClean="0"/>
              <a:t>W</a:t>
            </a:r>
            <a:r>
              <a:rPr lang="fr-FR" baseline="-25000" dirty="0" smtClean="0"/>
              <a:t>L</a:t>
            </a:r>
            <a:r>
              <a:rPr lang="fr-FR" dirty="0"/>
              <a:t>(</a:t>
            </a:r>
            <a:r>
              <a:rPr lang="fr-FR" baseline="30000" dirty="0"/>
              <a:t>56</a:t>
            </a:r>
            <a:r>
              <a:rPr lang="fr-FR" dirty="0"/>
              <a:t>Ba) = </a:t>
            </a:r>
            <a:r>
              <a:rPr lang="fr-FR" dirty="0" smtClean="0"/>
              <a:t>5,6 </a:t>
            </a:r>
            <a:r>
              <a:rPr lang="fr-FR" dirty="0" err="1"/>
              <a:t>keV</a:t>
            </a:r>
            <a:r>
              <a:rPr lang="fr-FR" dirty="0"/>
              <a:t> </a:t>
            </a: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Calculer les </a:t>
            </a:r>
            <a:r>
              <a:rPr lang="fr-FR" dirty="0" err="1"/>
              <a:t>énergies</a:t>
            </a:r>
            <a:r>
              <a:rPr lang="fr-FR" dirty="0"/>
              <a:t> </a:t>
            </a:r>
            <a:r>
              <a:rPr lang="fr-FR" dirty="0" err="1"/>
              <a:t>cinétiques</a:t>
            </a:r>
            <a:r>
              <a:rPr lang="fr-FR" dirty="0"/>
              <a:t> des </a:t>
            </a:r>
            <a:r>
              <a:rPr lang="fr-FR" dirty="0" err="1"/>
              <a:t>électrons</a:t>
            </a:r>
            <a:r>
              <a:rPr lang="fr-FR" dirty="0"/>
              <a:t> pouvant </a:t>
            </a:r>
            <a:r>
              <a:rPr lang="fr-FR" dirty="0" err="1"/>
              <a:t>être</a:t>
            </a:r>
            <a:r>
              <a:rPr lang="fr-FR" dirty="0"/>
              <a:t> </a:t>
            </a:r>
            <a:r>
              <a:rPr lang="fr-FR" dirty="0" err="1"/>
              <a:t>ionisés</a:t>
            </a:r>
            <a:r>
              <a:rPr lang="fr-FR" dirty="0" smtClean="0"/>
              <a:t>.</a:t>
            </a:r>
            <a:endParaRPr lang="fr-FR" dirty="0"/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73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189747" y="274638"/>
            <a:ext cx="732589" cy="1143000"/>
          </a:xfrm>
        </p:spPr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490621"/>
            <a:ext cx="8229600" cy="568559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Correction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∆M = 660 </a:t>
            </a:r>
            <a:r>
              <a:rPr lang="en-US" dirty="0" err="1" smtClean="0"/>
              <a:t>keV</a:t>
            </a:r>
            <a:endParaRPr lang="en-US" dirty="0"/>
          </a:p>
          <a:p>
            <a:pPr marL="0" indent="0">
              <a:buNone/>
            </a:pPr>
            <a:r>
              <a:rPr lang="en-US" dirty="0" err="1" smtClean="0"/>
              <a:t>W</a:t>
            </a:r>
            <a:r>
              <a:rPr lang="en-US" baseline="-25000" dirty="0" err="1" smtClean="0"/>
              <a:t>k</a:t>
            </a:r>
            <a:r>
              <a:rPr lang="en-US" dirty="0" smtClean="0"/>
              <a:t> </a:t>
            </a:r>
            <a:r>
              <a:rPr lang="en-US" dirty="0"/>
              <a:t>(56Ba) = - 37,4 </a:t>
            </a:r>
            <a:r>
              <a:rPr lang="en-US" dirty="0" err="1"/>
              <a:t>keV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 smtClean="0"/>
              <a:t>W</a:t>
            </a:r>
            <a:r>
              <a:rPr lang="en-US" baseline="-25000" dirty="0" smtClean="0"/>
              <a:t>L</a:t>
            </a:r>
            <a:r>
              <a:rPr lang="en-US" dirty="0"/>
              <a:t>(56Ba) = - 5,6 </a:t>
            </a:r>
            <a:r>
              <a:rPr lang="en-US" dirty="0" err="1"/>
              <a:t>keV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E</a:t>
            </a:r>
            <a:r>
              <a:rPr lang="en-US" baseline="-25000" dirty="0" err="1"/>
              <a:t>c</a:t>
            </a:r>
            <a:r>
              <a:rPr lang="en-US" dirty="0"/>
              <a:t>(</a:t>
            </a:r>
            <a:r>
              <a:rPr lang="en-US" dirty="0" err="1"/>
              <a:t>e</a:t>
            </a:r>
            <a:r>
              <a:rPr lang="en-US" baseline="-25000" dirty="0" err="1"/>
              <a:t>k</a:t>
            </a:r>
            <a:r>
              <a:rPr lang="en-US" dirty="0"/>
              <a:t>) = 660 – 37,4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= </a:t>
            </a:r>
            <a:r>
              <a:rPr lang="en-US" dirty="0"/>
              <a:t>622,6 </a:t>
            </a:r>
            <a:r>
              <a:rPr lang="en-US" dirty="0" err="1"/>
              <a:t>keV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err="1" smtClean="0"/>
              <a:t>E</a:t>
            </a:r>
            <a:r>
              <a:rPr lang="en-US" baseline="-25000" dirty="0" err="1" smtClean="0"/>
              <a:t>c</a:t>
            </a:r>
            <a:r>
              <a:rPr lang="en-US" dirty="0"/>
              <a:t>(</a:t>
            </a:r>
            <a:r>
              <a:rPr lang="en-US" dirty="0" err="1"/>
              <a:t>e</a:t>
            </a:r>
            <a:r>
              <a:rPr lang="en-US" baseline="-25000" dirty="0" err="1"/>
              <a:t>L</a:t>
            </a:r>
            <a:r>
              <a:rPr lang="en-US" dirty="0"/>
              <a:t>) = 660 – 5,6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= </a:t>
            </a:r>
            <a:r>
              <a:rPr lang="en-US" dirty="0"/>
              <a:t>654,4 </a:t>
            </a:r>
            <a:r>
              <a:rPr lang="en-US" dirty="0" err="1"/>
              <a:t>keV</a:t>
            </a:r>
            <a:r>
              <a:rPr lang="en-US" dirty="0"/>
              <a:t> </a:t>
            </a:r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69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FIN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dirty="0" smtClean="0"/>
              <a:t>Merci pour votre attention !</a:t>
            </a:r>
          </a:p>
          <a:p>
            <a:pPr marL="0" indent="0" algn="ctr">
              <a:buNone/>
            </a:pPr>
            <a:endParaRPr lang="fr-FR" dirty="0"/>
          </a:p>
        </p:txBody>
      </p:sp>
      <p:pic>
        <p:nvPicPr>
          <p:cNvPr id="4" name="Image 3" descr="po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0" y="2436649"/>
            <a:ext cx="7018421" cy="37969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01600" cmpd="sng">
            <a:solidFill>
              <a:srgbClr val="789F3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Logo Tutora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8"/>
            <a:ext cx="1822704" cy="182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34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2277</TotalTime>
  <Words>1731</Words>
  <Application>Microsoft Office PowerPoint</Application>
  <PresentationFormat>Affichage à l'écran (4:3)</PresentationFormat>
  <Paragraphs>399</Paragraphs>
  <Slides>64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64</vt:i4>
      </vt:variant>
    </vt:vector>
  </HeadingPairs>
  <TitlesOfParts>
    <vt:vector size="68" baseType="lpstr">
      <vt:lpstr>Arial</vt:lpstr>
      <vt:lpstr>Calibri</vt:lpstr>
      <vt:lpstr>Wingdings</vt:lpstr>
      <vt:lpstr>Thème Office</vt:lpstr>
      <vt:lpstr>Radioactivité</vt:lpstr>
      <vt:lpstr>Transformations radioactives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Récap</vt:lpstr>
      <vt:lpstr>Présentation PowerPoint</vt:lpstr>
      <vt:lpstr>QCM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FIN</vt:lpstr>
    </vt:vector>
  </TitlesOfParts>
  <Company>néant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Radioactivité</dc:title>
  <dc:creator>Léa Alioui</dc:creator>
  <cp:lastModifiedBy>adrien</cp:lastModifiedBy>
  <cp:revision>62</cp:revision>
  <dcterms:created xsi:type="dcterms:W3CDTF">2016-08-08T15:44:01Z</dcterms:created>
  <dcterms:modified xsi:type="dcterms:W3CDTF">2016-08-26T15:29:15Z</dcterms:modified>
</cp:coreProperties>
</file>