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orbel" panose="020B0503020204020204" pitchFamily="34" charset="0"/>
      <p:regular r:id="rId24"/>
      <p:bold r:id="rId25"/>
      <p:italic r:id="rId26"/>
      <p:boldItalic r:id="rId27"/>
    </p:embeddedFont>
    <p:embeddedFont>
      <p:font typeface="Quattrocento" panose="020B0604020202020204" charset="0"/>
      <p:regular r:id="rId28"/>
    </p:embeddedFont>
    <p:embeddedFont>
      <p:font typeface="Quattrocento Bold" panose="020B0604020202020204" charset="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33" d="100"/>
          <a:sy n="33" d="100"/>
        </p:scale>
        <p:origin x="1300" y="3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B06A23-A3BF-4CF5-B38F-157E9E738B14}" type="datetimeFigureOut">
              <a:rPr lang="fr-FR" smtClean="0"/>
              <a:t>10/12/2021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9BB016-0D0A-4A44-ACBA-3403A6E407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56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B2D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81402" y="772932"/>
            <a:ext cx="2688340" cy="2315441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13169742" y="-1188246"/>
            <a:ext cx="12663493" cy="12663493"/>
            <a:chOff x="0" y="0"/>
            <a:chExt cx="6355080" cy="635508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470909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8700" y="524417"/>
            <a:ext cx="4054449" cy="423417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1515659" y="3816851"/>
            <a:ext cx="7749998" cy="647014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7945874-E5C9-4DC2-8CA0-CB01D71944A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584" t="57407" r="27083" b="24815"/>
          <a:stretch/>
        </p:blipFill>
        <p:spPr>
          <a:xfrm>
            <a:off x="152400" y="6107928"/>
            <a:ext cx="11353800" cy="34061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12573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2394" r="2394"/>
          <a:stretch>
            <a:fillRect/>
          </a:stretch>
        </p:blipFill>
        <p:spPr>
          <a:xfrm>
            <a:off x="1028700" y="3258338"/>
            <a:ext cx="2195935" cy="6755867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0" y="452644"/>
            <a:ext cx="16230600" cy="1180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25"/>
              </a:lnSpc>
            </a:pPr>
            <a:r>
              <a:rPr lang="en-US" sz="7934" spc="198">
                <a:solidFill>
                  <a:srgbClr val="FFFFFF"/>
                </a:solidFill>
                <a:latin typeface="Quattrocento Bold"/>
              </a:rPr>
              <a:t>ANOMALIES DES GONOSOMES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46074" y="2189671"/>
            <a:ext cx="4383126" cy="8045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u="sng" dirty="0">
                <a:solidFill>
                  <a:srgbClr val="000000"/>
                </a:solidFill>
                <a:latin typeface="Quattrocento Bold"/>
              </a:rPr>
              <a:t>KLINEFELTER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868133" y="3801047"/>
            <a:ext cx="14419867" cy="4364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Caryotype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47, XXY</a:t>
            </a:r>
          </a:p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Phénotype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Homme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mascrokèle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Longs bras</a:t>
            </a: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Bassin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féminin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+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gynécomastie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Hypofertilité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- interruption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spermatoG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5739"/>
              </a:lnSpc>
            </a:pPr>
            <a:endParaRPr lang="en-US" sz="4099" dirty="0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AD8975F-B505-4164-A04C-FEF8DC234C9F}"/>
              </a:ext>
            </a:extLst>
          </p:cNvPr>
          <p:cNvSpPr txBox="1"/>
          <p:nvPr/>
        </p:nvSpPr>
        <p:spPr>
          <a:xfrm>
            <a:off x="4762500" y="977265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 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12573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514350" y="2414282"/>
            <a:ext cx="12170318" cy="4364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Caryotype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45,X0</a:t>
            </a:r>
          </a:p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Phénotype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Femme avec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ptérygium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colli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Oreilles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implantées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basses</a:t>
            </a: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Hypertélorisme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Malformations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cardiaques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et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rénales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Ménopause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précoce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646568" y="1739245"/>
            <a:ext cx="4858408" cy="539299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flipH="1">
            <a:off x="7761959" y="-1724644"/>
            <a:ext cx="4054449" cy="423417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323354" y="933450"/>
            <a:ext cx="2486645" cy="8045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u="sng" dirty="0">
                <a:solidFill>
                  <a:srgbClr val="000000"/>
                </a:solidFill>
                <a:latin typeface="Quattrocento Bold"/>
              </a:rPr>
              <a:t>TURNER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14350" y="7303809"/>
            <a:ext cx="17259300" cy="73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79"/>
              </a:lnSpc>
            </a:pPr>
            <a:r>
              <a:rPr lang="en-US" sz="4199" dirty="0">
                <a:solidFill>
                  <a:srgbClr val="FFFFFF"/>
                </a:solidFill>
                <a:latin typeface="Quattrocento"/>
              </a:rPr>
              <a:t>Dans 30% </a:t>
            </a:r>
            <a:r>
              <a:rPr lang="en-US" sz="4199" dirty="0" err="1">
                <a:solidFill>
                  <a:srgbClr val="FFFFFF"/>
                </a:solidFill>
                <a:latin typeface="Quattrocento"/>
              </a:rPr>
              <a:t>cas</a:t>
            </a:r>
            <a:r>
              <a:rPr lang="en-US" sz="41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199" dirty="0">
                <a:solidFill>
                  <a:srgbClr val="FFFFFF"/>
                </a:solidFill>
                <a:latin typeface="Quattrocento"/>
                <a:sym typeface="Wingdings" panose="05000000000000000000" pitchFamily="2" charset="2"/>
              </a:rPr>
              <a:t></a:t>
            </a:r>
            <a:r>
              <a:rPr lang="en-US" sz="41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199" dirty="0" err="1">
                <a:solidFill>
                  <a:srgbClr val="FFFFFF"/>
                </a:solidFill>
                <a:latin typeface="Quattrocento"/>
              </a:rPr>
              <a:t>caryotype</a:t>
            </a:r>
            <a:r>
              <a:rPr lang="en-US" sz="4199" dirty="0">
                <a:solidFill>
                  <a:srgbClr val="FFFFFF"/>
                </a:solidFill>
                <a:latin typeface="Quattrocento"/>
              </a:rPr>
              <a:t> 46,XX avec un X </a:t>
            </a:r>
            <a:r>
              <a:rPr lang="en-US" sz="4199" dirty="0" err="1">
                <a:solidFill>
                  <a:srgbClr val="FFFFFF"/>
                </a:solidFill>
                <a:latin typeface="Quattrocento"/>
              </a:rPr>
              <a:t>possédant</a:t>
            </a:r>
            <a:r>
              <a:rPr lang="en-US" sz="41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199" dirty="0" err="1">
                <a:solidFill>
                  <a:srgbClr val="FFFFFF"/>
                </a:solidFill>
                <a:latin typeface="Quattrocento"/>
              </a:rPr>
              <a:t>une</a:t>
            </a:r>
            <a:r>
              <a:rPr lang="en-US" sz="41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199" dirty="0" err="1">
                <a:solidFill>
                  <a:srgbClr val="FFFFFF"/>
                </a:solidFill>
                <a:latin typeface="Quattrocento"/>
              </a:rPr>
              <a:t>anomalie</a:t>
            </a:r>
            <a:r>
              <a:rPr lang="en-US" sz="4199" dirty="0">
                <a:solidFill>
                  <a:srgbClr val="FFFFFF"/>
                </a:solidFill>
                <a:latin typeface="Quattrocento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609942" y="8024041"/>
            <a:ext cx="14412931" cy="1234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7232" lvl="1" indent="-378616">
              <a:lnSpc>
                <a:spcPts val="4910"/>
              </a:lnSpc>
              <a:buFont typeface="Arial"/>
              <a:buChar char="•"/>
            </a:pPr>
            <a:r>
              <a:rPr lang="en-US" sz="3507" dirty="0">
                <a:solidFill>
                  <a:srgbClr val="FFFFFF"/>
                </a:solidFill>
                <a:latin typeface="Quattrocento"/>
              </a:rPr>
              <a:t>Fusion des bras - isochromosome </a:t>
            </a:r>
          </a:p>
          <a:p>
            <a:pPr marL="757232" lvl="1" indent="-378616">
              <a:lnSpc>
                <a:spcPts val="4910"/>
              </a:lnSpc>
              <a:buFont typeface="Arial"/>
              <a:buChar char="•"/>
            </a:pPr>
            <a:r>
              <a:rPr lang="en-US" sz="3507" dirty="0">
                <a:solidFill>
                  <a:srgbClr val="FFFFFF"/>
                </a:solidFill>
                <a:latin typeface="Quattrocento"/>
              </a:rPr>
              <a:t>X </a:t>
            </a:r>
            <a:r>
              <a:rPr lang="en-US" sz="3507" dirty="0" err="1">
                <a:solidFill>
                  <a:srgbClr val="FFFFFF"/>
                </a:solidFill>
                <a:latin typeface="Quattrocento"/>
              </a:rPr>
              <a:t>en</a:t>
            </a:r>
            <a:r>
              <a:rPr lang="en-US" sz="3507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7" dirty="0" err="1">
                <a:solidFill>
                  <a:srgbClr val="FFFFFF"/>
                </a:solidFill>
                <a:latin typeface="Quattrocento"/>
              </a:rPr>
              <a:t>anneau</a:t>
            </a:r>
            <a:r>
              <a:rPr lang="en-US" sz="3507" dirty="0">
                <a:solidFill>
                  <a:srgbClr val="FFFFFF"/>
                </a:solidFill>
                <a:latin typeface="Quattrocento"/>
              </a:rPr>
              <a:t> (troubles </a:t>
            </a:r>
            <a:r>
              <a:rPr lang="en-US" sz="3507" dirty="0" err="1">
                <a:solidFill>
                  <a:srgbClr val="FFFFFF"/>
                </a:solidFill>
                <a:latin typeface="Quattrocento"/>
              </a:rPr>
              <a:t>cognitifs</a:t>
            </a:r>
            <a:r>
              <a:rPr lang="en-US" sz="3507" dirty="0">
                <a:solidFill>
                  <a:srgbClr val="FFFFFF"/>
                </a:solidFill>
                <a:latin typeface="Quattrocento"/>
              </a:rPr>
              <a:t> +++)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429AF1F-9FA2-4592-BA91-0A03CDD3CB83}"/>
              </a:ext>
            </a:extLst>
          </p:cNvPr>
          <p:cNvSpPr txBox="1"/>
          <p:nvPr/>
        </p:nvSpPr>
        <p:spPr>
          <a:xfrm>
            <a:off x="4762500" y="977265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12573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2451" t="4356" r="58774"/>
          <a:stretch>
            <a:fillRect/>
          </a:stretch>
        </p:blipFill>
        <p:spPr>
          <a:xfrm>
            <a:off x="7706788" y="6683375"/>
            <a:ext cx="3957540" cy="305070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33267" y="504825"/>
            <a:ext cx="15643462" cy="811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u="sng">
                <a:solidFill>
                  <a:srgbClr val="000000"/>
                </a:solidFill>
                <a:latin typeface="Quattrocento Bold"/>
              </a:rPr>
              <a:t>MOSAÏQUE / DYSGÉNÉSIE GONADIQUE MIXTE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14350" y="1861832"/>
            <a:ext cx="17169316" cy="2177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Quattrocento Bold"/>
              </a:rPr>
              <a:t>Caryotype :</a:t>
            </a:r>
            <a:r>
              <a:rPr lang="en-US" sz="4099">
                <a:solidFill>
                  <a:srgbClr val="FFFFFF"/>
                </a:solidFill>
                <a:latin typeface="Quattrocento"/>
              </a:rPr>
              <a:t> 45,X0 + 46,XY 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Quattrocento Bold"/>
              </a:rPr>
              <a:t>Phénotype :</a:t>
            </a:r>
            <a:r>
              <a:rPr lang="en-US" sz="4099">
                <a:solidFill>
                  <a:srgbClr val="FFFFFF"/>
                </a:solidFill>
                <a:latin typeface="Quattrocento"/>
              </a:rPr>
              <a:t> Utérus avec ses trompes 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Quattrocento"/>
              </a:rPr>
              <a:t>                        Bandelettes fibreuses - résidus gonade non développée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14350" y="4234768"/>
            <a:ext cx="17259300" cy="184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 Bold"/>
              </a:rPr>
              <a:t>Histologiquement :</a:t>
            </a: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"/>
              </a:rPr>
              <a:t>Stroma ressemblant à celui de l'ovaire </a:t>
            </a: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"/>
              </a:rPr>
              <a:t>Cellules germinales non différenciées et non développées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5"/>
          <a:srcRect b="2589"/>
          <a:stretch/>
        </p:blipFill>
        <p:spPr>
          <a:xfrm>
            <a:off x="1997858" y="6217626"/>
            <a:ext cx="5109206" cy="3564549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DEE29F0-B4F1-4540-B669-181DA0616B33}"/>
              </a:ext>
            </a:extLst>
          </p:cNvPr>
          <p:cNvSpPr txBox="1"/>
          <p:nvPr/>
        </p:nvSpPr>
        <p:spPr>
          <a:xfrm>
            <a:off x="5166604" y="9947662"/>
            <a:ext cx="126070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-7429758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403980" y="394354"/>
            <a:ext cx="4515739" cy="487642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1092" r="1092"/>
          <a:stretch>
            <a:fillRect/>
          </a:stretch>
        </p:blipFill>
        <p:spPr>
          <a:xfrm>
            <a:off x="12436527" y="6152170"/>
            <a:ext cx="5454616" cy="383166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-2830889" y="461029"/>
            <a:ext cx="15643462" cy="811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 u="sng">
                <a:solidFill>
                  <a:srgbClr val="000000"/>
                </a:solidFill>
                <a:latin typeface="Quattrocento Bold"/>
              </a:rPr>
              <a:t>CHIMÈRE / OVOTESTIS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57200" y="1871357"/>
            <a:ext cx="13214706" cy="4097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Quattrocento Bold"/>
              </a:rPr>
              <a:t>Caryotype :</a:t>
            </a:r>
            <a:r>
              <a:rPr lang="en-US" sz="3999">
                <a:solidFill>
                  <a:srgbClr val="FFFFFF"/>
                </a:solidFill>
                <a:latin typeface="Quattrocento"/>
              </a:rPr>
              <a:t> 46,XX + 46,XY </a:t>
            </a:r>
          </a:p>
          <a:p>
            <a:pPr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Quattrocento Bold"/>
              </a:rPr>
              <a:t>Phénotype :</a:t>
            </a:r>
            <a:r>
              <a:rPr lang="en-US" sz="3999">
                <a:solidFill>
                  <a:srgbClr val="FFFFFF"/>
                </a:solidFill>
                <a:latin typeface="Quattrocento"/>
              </a:rPr>
              <a:t> OGE = verge peu développée + orifice </a:t>
            </a:r>
          </a:p>
          <a:p>
            <a:pPr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Quattrocento"/>
              </a:rPr>
              <a:t>                       vaginale entourée des replis labio-scrotaux</a:t>
            </a:r>
          </a:p>
          <a:p>
            <a:pPr>
              <a:lnSpc>
                <a:spcPts val="5739"/>
              </a:lnSpc>
            </a:pPr>
            <a:endParaRPr lang="en-US" sz="3999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"/>
              </a:rPr>
              <a:t>Gonades en intra-abdominales</a:t>
            </a: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"/>
              </a:rPr>
              <a:t>Coexistence des tissus ovarien et testiculaire </a:t>
            </a:r>
            <a:r>
              <a:rPr lang="en-US" sz="3499" u="sng">
                <a:solidFill>
                  <a:srgbClr val="FFFFFF"/>
                </a:solidFill>
                <a:latin typeface="Quattrocento"/>
              </a:rPr>
              <a:t>fonctionnels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14350" y="7046890"/>
            <a:ext cx="10066862" cy="184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 Bold"/>
              </a:rPr>
              <a:t>Histologiquement :</a:t>
            </a: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"/>
              </a:rPr>
              <a:t>Cortex ovarien avec follicules en développement + organisation masculine (TS + Sertoli)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3ACA82E-F08A-4DB6-BCC8-2B4FBFCA1A75}"/>
              </a:ext>
            </a:extLst>
          </p:cNvPr>
          <p:cNvSpPr txBox="1"/>
          <p:nvPr/>
        </p:nvSpPr>
        <p:spPr>
          <a:xfrm>
            <a:off x="5554266" y="9825971"/>
            <a:ext cx="12859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12573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0" y="60682"/>
            <a:ext cx="18288000" cy="21102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5"/>
              </a:lnSpc>
            </a:pPr>
            <a:r>
              <a:rPr lang="en-US" sz="7135" spc="178">
                <a:solidFill>
                  <a:srgbClr val="FFFFFF"/>
                </a:solidFill>
                <a:latin typeface="Quattrocento Bold"/>
              </a:rPr>
              <a:t>ANOMALIES CASCADE MOLÉCULAIRE DE DIFFÉRENCIATION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14350" y="3455190"/>
            <a:ext cx="17259300" cy="3220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65"/>
              </a:lnSpc>
            </a:pPr>
            <a:r>
              <a:rPr lang="en-US" sz="3799" b="1" dirty="0">
                <a:solidFill>
                  <a:srgbClr val="FFFFFF"/>
                </a:solidFill>
                <a:latin typeface="Quattrocento"/>
              </a:rPr>
              <a:t>DAX1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x2 - 46,XY : </a:t>
            </a:r>
            <a:r>
              <a:rPr lang="en-US" sz="3799" dirty="0" err="1">
                <a:solidFill>
                  <a:srgbClr val="FFFFFF"/>
                </a:solidFill>
                <a:latin typeface="Quattrocento"/>
              </a:rPr>
              <a:t>Phénotype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♀ - </a:t>
            </a:r>
            <a:r>
              <a:rPr lang="en-US" sz="3799" dirty="0" err="1">
                <a:solidFill>
                  <a:srgbClr val="FFFFFF"/>
                </a:solidFill>
                <a:latin typeface="Quattrocento"/>
              </a:rPr>
              <a:t>inhibe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SRY</a:t>
            </a:r>
          </a:p>
          <a:p>
            <a:pPr>
              <a:lnSpc>
                <a:spcPts val="4065"/>
              </a:lnSpc>
            </a:pPr>
            <a:endParaRPr lang="en-US" sz="37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4065"/>
              </a:lnSpc>
            </a:pPr>
            <a:r>
              <a:rPr lang="en-US" sz="3799" b="1" dirty="0">
                <a:solidFill>
                  <a:srgbClr val="FFFFFF"/>
                </a:solidFill>
                <a:latin typeface="Quattrocento"/>
              </a:rPr>
              <a:t>WT1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799" dirty="0" err="1">
                <a:solidFill>
                  <a:srgbClr val="FFFFFF"/>
                </a:solidFill>
                <a:latin typeface="Quattrocento"/>
              </a:rPr>
              <a:t>muté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chez 46,XY : </a:t>
            </a:r>
            <a:r>
              <a:rPr lang="en-US" sz="3799" dirty="0" err="1">
                <a:solidFill>
                  <a:srgbClr val="FFFFFF"/>
                </a:solidFill>
                <a:latin typeface="Quattrocento"/>
              </a:rPr>
              <a:t>Phénotype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♀ - </a:t>
            </a:r>
            <a:r>
              <a:rPr lang="en-US" sz="3799" dirty="0" err="1">
                <a:solidFill>
                  <a:srgbClr val="FFFFFF"/>
                </a:solidFill>
                <a:latin typeface="Quattrocento"/>
              </a:rPr>
              <a:t>bloque</a:t>
            </a:r>
            <a:r>
              <a:rPr lang="en-US" sz="3799" dirty="0">
                <a:solidFill>
                  <a:srgbClr val="FFFFFF"/>
                </a:solidFill>
                <a:latin typeface="Quattrocento"/>
              </a:rPr>
              <a:t> SRY + AMH</a:t>
            </a:r>
          </a:p>
          <a:p>
            <a:pPr marL="755649" lvl="1" indent="-377824">
              <a:lnSpc>
                <a:spcPts val="4269"/>
              </a:lnSpc>
              <a:buFont typeface="Arial"/>
              <a:buChar char="•"/>
            </a:pPr>
            <a:r>
              <a:rPr lang="en-US" sz="3499" b="1" i="1" dirty="0">
                <a:solidFill>
                  <a:srgbClr val="FFFFFF"/>
                </a:solidFill>
                <a:latin typeface="Quattrocento"/>
              </a:rPr>
              <a:t>Syndrome de  Frasier 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: DSD + syndrome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néphrotique</a:t>
            </a:r>
            <a:endParaRPr lang="en-US" sz="3499" i="1" dirty="0">
              <a:solidFill>
                <a:srgbClr val="FFFFFF"/>
              </a:solidFill>
              <a:latin typeface="Quattrocento"/>
            </a:endParaRPr>
          </a:p>
          <a:p>
            <a:pPr marL="755649" lvl="1" indent="-377824">
              <a:lnSpc>
                <a:spcPts val="4269"/>
              </a:lnSpc>
              <a:buFont typeface="Arial"/>
              <a:buChar char="•"/>
            </a:pPr>
            <a:r>
              <a:rPr lang="en-US" sz="3499" b="1" i="1" dirty="0">
                <a:solidFill>
                  <a:srgbClr val="FFFFFF"/>
                </a:solidFill>
                <a:latin typeface="Quattrocento"/>
              </a:rPr>
              <a:t>Syndrome de Denys-</a:t>
            </a:r>
            <a:r>
              <a:rPr lang="en-US" sz="3499" b="1" i="1" dirty="0" err="1">
                <a:solidFill>
                  <a:srgbClr val="FFFFFF"/>
                </a:solidFill>
                <a:latin typeface="Quattrocento"/>
              </a:rPr>
              <a:t>Drash</a:t>
            </a:r>
            <a:r>
              <a:rPr lang="en-US" sz="3499" b="1" i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: DSD +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sclérose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glomérulaire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 +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tumeurs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rénales</a:t>
            </a:r>
            <a:endParaRPr lang="en-US" sz="3499" i="1" dirty="0">
              <a:solidFill>
                <a:srgbClr val="FFFFFF"/>
              </a:solidFill>
              <a:latin typeface="Quattrocento"/>
            </a:endParaRPr>
          </a:p>
          <a:p>
            <a:pPr marL="755649" lvl="1" indent="-377824">
              <a:lnSpc>
                <a:spcPts val="4269"/>
              </a:lnSpc>
              <a:buFont typeface="Arial"/>
              <a:buChar char="•"/>
            </a:pPr>
            <a:r>
              <a:rPr lang="en-US" sz="3499" b="1" i="1" dirty="0">
                <a:solidFill>
                  <a:srgbClr val="FFFFFF"/>
                </a:solidFill>
                <a:latin typeface="Quattrocento"/>
              </a:rPr>
              <a:t>Syndrome de WARG 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: DSD +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aniridie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 + retard mental +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tumeurs</a:t>
            </a:r>
            <a:r>
              <a:rPr lang="en-US" sz="3499" i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499" i="1" dirty="0" err="1">
                <a:solidFill>
                  <a:srgbClr val="FFFFFF"/>
                </a:solidFill>
                <a:latin typeface="Quattrocento"/>
              </a:rPr>
              <a:t>rénales</a:t>
            </a:r>
            <a:endParaRPr lang="en-US" sz="3499" i="1" dirty="0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-3608011" y="2457830"/>
            <a:ext cx="15643462" cy="811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 u="sng">
                <a:solidFill>
                  <a:srgbClr val="000000"/>
                </a:solidFill>
                <a:latin typeface="Quattrocento Bold"/>
              </a:rPr>
              <a:t>ANOMALIES PRÉCOCES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66725" y="7094196"/>
            <a:ext cx="17773650" cy="2091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68"/>
              </a:lnSpc>
            </a:pPr>
            <a:r>
              <a:rPr lang="en-US" sz="3802" b="1" dirty="0">
                <a:solidFill>
                  <a:srgbClr val="FFFFFF"/>
                </a:solidFill>
                <a:latin typeface="Quattrocento"/>
              </a:rPr>
              <a:t>SF1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muté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: non formation de la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gonade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4068"/>
              </a:lnSpc>
            </a:pP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Phénotype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♀ +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insuffisance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rénale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4068"/>
              </a:lnSpc>
            </a:pPr>
            <a:endParaRPr lang="en-US" sz="3802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4068"/>
              </a:lnSpc>
            </a:pPr>
            <a:r>
              <a:rPr lang="en-US" sz="3802" b="1" dirty="0">
                <a:solidFill>
                  <a:srgbClr val="FFFFFF"/>
                </a:solidFill>
                <a:latin typeface="Quattrocento"/>
              </a:rPr>
              <a:t>SOX9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muté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chez 46,XY :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Phénotype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♀ +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dysplasie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campomélique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du </a:t>
            </a:r>
            <a:r>
              <a:rPr lang="en-US" sz="3802" dirty="0" err="1">
                <a:solidFill>
                  <a:srgbClr val="FFFFFF"/>
                </a:solidFill>
                <a:latin typeface="Quattrocento"/>
              </a:rPr>
              <a:t>membre</a:t>
            </a:r>
            <a:r>
              <a:rPr lang="en-US" sz="3802" dirty="0">
                <a:solidFill>
                  <a:srgbClr val="FFFFFF"/>
                </a:solidFill>
                <a:latin typeface="Quattrocento"/>
              </a:rPr>
              <a:t> sup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99CDCE9-65D1-4C98-8361-7A9AE799C571}"/>
              </a:ext>
            </a:extLst>
          </p:cNvPr>
          <p:cNvSpPr txBox="1"/>
          <p:nvPr/>
        </p:nvSpPr>
        <p:spPr>
          <a:xfrm>
            <a:off x="5215081" y="9856986"/>
            <a:ext cx="144066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12573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-4970086" y="933450"/>
            <a:ext cx="15643462" cy="811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 u="sng">
                <a:solidFill>
                  <a:srgbClr val="000000"/>
                </a:solidFill>
                <a:latin typeface="Quattrocento Bold"/>
              </a:rPr>
              <a:t>DSD 46,XX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09866" y="2705100"/>
            <a:ext cx="17268268" cy="310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Dysgénésie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gonadique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vraie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DSD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testiculaire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: translocation SRY sur KX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                                        duplication SOX9 chez 46,XX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                   </a:t>
            </a:r>
            <a:r>
              <a:rPr lang="en-US" sz="3502" dirty="0">
                <a:solidFill>
                  <a:srgbClr val="FFFFFF"/>
                </a:solidFill>
                <a:latin typeface="Quattrocento"/>
                <a:sym typeface="Wingdings" panose="05000000000000000000" pitchFamily="2" charset="2"/>
              </a:rPr>
              <a:t>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Détermination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testiculaire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et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développement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génital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masculin</a:t>
            </a: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Ovotestis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-2108311" y="2046009"/>
            <a:ext cx="15643462" cy="73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 dirty="0" err="1">
                <a:solidFill>
                  <a:srgbClr val="000000"/>
                </a:solidFill>
                <a:latin typeface="Quattrocento Bold"/>
              </a:rPr>
              <a:t>Anomalie</a:t>
            </a:r>
            <a:r>
              <a:rPr lang="en-US" sz="4199" dirty="0">
                <a:solidFill>
                  <a:srgbClr val="000000"/>
                </a:solidFill>
                <a:latin typeface="Quattrocento Bold"/>
              </a:rPr>
              <a:t> </a:t>
            </a:r>
            <a:r>
              <a:rPr lang="en-US" sz="4199" dirty="0" err="1">
                <a:solidFill>
                  <a:srgbClr val="000000"/>
                </a:solidFill>
                <a:latin typeface="Quattrocento Bold"/>
              </a:rPr>
              <a:t>développement</a:t>
            </a:r>
            <a:r>
              <a:rPr lang="en-US" sz="4199" dirty="0">
                <a:solidFill>
                  <a:srgbClr val="000000"/>
                </a:solidFill>
                <a:latin typeface="Quattrocento Bold"/>
              </a:rPr>
              <a:t> </a:t>
            </a:r>
            <a:r>
              <a:rPr lang="en-US" sz="4199" dirty="0" err="1">
                <a:solidFill>
                  <a:srgbClr val="000000"/>
                </a:solidFill>
                <a:latin typeface="Quattrocento Bold"/>
              </a:rPr>
              <a:t>gonadique</a:t>
            </a:r>
            <a:endParaRPr lang="en-US" sz="4199" dirty="0">
              <a:solidFill>
                <a:srgbClr val="000000"/>
              </a:solidFill>
              <a:latin typeface="Quattrocento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-4333993" y="5981700"/>
            <a:ext cx="15643462" cy="73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Quattrocento Bold"/>
              </a:rPr>
              <a:t>Excès d'androgènes</a:t>
            </a:r>
            <a:endParaRPr lang="en-US" sz="4199" dirty="0">
              <a:solidFill>
                <a:srgbClr val="000000"/>
              </a:solidFill>
              <a:latin typeface="Quattrocento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509866" y="6591300"/>
            <a:ext cx="16393443" cy="3723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Déficit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en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aromatase 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: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empêche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formation estradiol -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inondation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androgènes</a:t>
            </a: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Lutéome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de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grossesse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: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tumeur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du corps jaune qui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sécrète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des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androgènes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  VIRILISATION SECONDAIRE</a:t>
            </a:r>
          </a:p>
          <a:p>
            <a:pPr>
              <a:lnSpc>
                <a:spcPts val="4902"/>
              </a:lnSpc>
            </a:pP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Anomalie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de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synthèse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, bloc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en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21OH</a:t>
            </a:r>
          </a:p>
          <a:p>
            <a:pPr>
              <a:lnSpc>
                <a:spcPts val="4902"/>
              </a:lnSpc>
            </a:pPr>
            <a:endParaRPr lang="en-US" sz="3502" dirty="0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917C7AA-25EB-486E-82AC-12F2F7CB8FC7}"/>
              </a:ext>
            </a:extLst>
          </p:cNvPr>
          <p:cNvSpPr txBox="1"/>
          <p:nvPr/>
        </p:nvSpPr>
        <p:spPr>
          <a:xfrm>
            <a:off x="5713420" y="9704070"/>
            <a:ext cx="15087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  <p:sp>
        <p:nvSpPr>
          <p:cNvPr id="13" name="Parenthèse ouvrante 12">
            <a:extLst>
              <a:ext uri="{FF2B5EF4-FFF2-40B4-BE49-F238E27FC236}">
                <a16:creationId xmlns:a16="http://schemas.microsoft.com/office/drawing/2014/main" id="{3B17DF02-0F5E-4D30-A35A-F98B640A724A}"/>
              </a:ext>
            </a:extLst>
          </p:cNvPr>
          <p:cNvSpPr/>
          <p:nvPr/>
        </p:nvSpPr>
        <p:spPr>
          <a:xfrm>
            <a:off x="552804" y="6665027"/>
            <a:ext cx="304800" cy="1143000"/>
          </a:xfrm>
          <a:prstGeom prst="leftBracket">
            <a:avLst>
              <a:gd name="adj" fmla="val 33865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5" name="Connecteur : en arc 14">
            <a:extLst>
              <a:ext uri="{FF2B5EF4-FFF2-40B4-BE49-F238E27FC236}">
                <a16:creationId xmlns:a16="http://schemas.microsoft.com/office/drawing/2014/main" id="{AB43CEF8-99CA-458C-9621-10EEEE0660EA}"/>
              </a:ext>
            </a:extLst>
          </p:cNvPr>
          <p:cNvCxnSpPr>
            <a:cxnSpLocks/>
          </p:cNvCxnSpPr>
          <p:nvPr/>
        </p:nvCxnSpPr>
        <p:spPr>
          <a:xfrm rot="16200000" flipH="1">
            <a:off x="261803" y="7774056"/>
            <a:ext cx="738532" cy="195338"/>
          </a:xfrm>
          <a:prstGeom prst="curvedConnector3">
            <a:avLst>
              <a:gd name="adj1" fmla="val 192253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210300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975706" y="6252337"/>
            <a:ext cx="5091612" cy="438535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-2191628" y="661055"/>
            <a:ext cx="15643462" cy="73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Quattrocento Bold"/>
              </a:rPr>
              <a:t>Anomalie de synthèse - bloc en 21OH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82440" y="1791261"/>
            <a:ext cx="16393443" cy="310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Anomalie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surrénalienne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-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hyperplasie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congénitale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des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surrénales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Maladie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autosomique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récessive</a:t>
            </a:r>
            <a:endParaRPr lang="en-US" sz="3502" b="1" dirty="0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Absence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sécrétions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surrénaliennes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L'une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des maladies les plus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fréquentes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Touche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les filles et les garçons 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94503" y="5622389"/>
            <a:ext cx="17169316" cy="36359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Caryotype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46,XX</a:t>
            </a:r>
          </a:p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Phénotype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Virilisation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OGE</a:t>
            </a:r>
          </a:p>
          <a:p>
            <a:pPr>
              <a:lnSpc>
                <a:spcPts val="5739"/>
              </a:lnSpc>
            </a:pP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Signes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 Bold"/>
              </a:rPr>
              <a:t>cliniques</a:t>
            </a:r>
            <a:r>
              <a:rPr lang="en-US" sz="4099" dirty="0">
                <a:solidFill>
                  <a:srgbClr val="FFFFFF"/>
                </a:solidFill>
                <a:latin typeface="Quattrocento Bold"/>
              </a:rPr>
              <a:t> :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Déficit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en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cortisol </a:t>
            </a: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          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Excès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d'androgènes</a:t>
            </a:r>
            <a:endParaRPr lang="en-US" sz="4099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5739"/>
              </a:lnSpc>
            </a:pPr>
            <a:r>
              <a:rPr lang="en-US" sz="4099" dirty="0">
                <a:solidFill>
                  <a:srgbClr val="FFFFFF"/>
                </a:solidFill>
                <a:latin typeface="Quattrocento"/>
              </a:rPr>
              <a:t>                                   +/-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Déficit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en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4099" dirty="0" err="1">
                <a:solidFill>
                  <a:srgbClr val="FFFFFF"/>
                </a:solidFill>
                <a:latin typeface="Quattrocento"/>
              </a:rPr>
              <a:t>aldostérone</a:t>
            </a:r>
            <a:r>
              <a:rPr lang="en-US" sz="4099" dirty="0">
                <a:solidFill>
                  <a:srgbClr val="FFFFFF"/>
                </a:solidFill>
                <a:latin typeface="Quattrocento"/>
              </a:rPr>
              <a:t>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9E1CF5B-FCC1-484A-A85D-16390B63B59B}"/>
              </a:ext>
            </a:extLst>
          </p:cNvPr>
          <p:cNvSpPr txBox="1"/>
          <p:nvPr/>
        </p:nvSpPr>
        <p:spPr>
          <a:xfrm>
            <a:off x="5809953" y="9752052"/>
            <a:ext cx="126265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210300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7906112" y="675680"/>
            <a:ext cx="17005560" cy="629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85"/>
              </a:lnSpc>
            </a:pPr>
            <a:r>
              <a:rPr lang="en-US" sz="3632">
                <a:solidFill>
                  <a:srgbClr val="FFFFFF"/>
                </a:solidFill>
                <a:latin typeface="Quattrocento"/>
              </a:rPr>
              <a:t>2 FORMES </a:t>
            </a:r>
          </a:p>
        </p:txBody>
      </p:sp>
      <p:sp>
        <p:nvSpPr>
          <p:cNvPr id="5" name="AutoShape 5"/>
          <p:cNvSpPr/>
          <p:nvPr/>
        </p:nvSpPr>
        <p:spPr>
          <a:xfrm rot="8385527">
            <a:off x="5983644" y="1960551"/>
            <a:ext cx="2045387" cy="0"/>
          </a:xfrm>
          <a:prstGeom prst="line">
            <a:avLst/>
          </a:prstGeom>
          <a:ln w="47625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6" name="AutoShape 6"/>
          <p:cNvSpPr/>
          <p:nvPr/>
        </p:nvSpPr>
        <p:spPr>
          <a:xfrm rot="2700000" flipV="1">
            <a:off x="10125847" y="1869691"/>
            <a:ext cx="2067394" cy="140630"/>
          </a:xfrm>
          <a:prstGeom prst="line">
            <a:avLst/>
          </a:prstGeom>
          <a:ln w="47625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988644" y="4576833"/>
            <a:ext cx="7808807" cy="512639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-857250" y="-1478269"/>
            <a:ext cx="4054449" cy="423417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68653" y="2890341"/>
            <a:ext cx="16066783" cy="1209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Classique - sévère </a:t>
            </a:r>
          </a:p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Nourrisson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102044" y="2890341"/>
            <a:ext cx="16066783" cy="1209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Non classique - modéré</a:t>
            </a:r>
          </a:p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Puberté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8700" y="5314950"/>
            <a:ext cx="8959944" cy="1819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21-hydroxylase = enzyme qui participe à la transformation du cholestérol en hormones stéroïdiennes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8700" y="7549604"/>
            <a:ext cx="8959944" cy="12095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Voie de production : Δ4-androsténédione </a:t>
            </a:r>
          </a:p>
          <a:p>
            <a:pPr>
              <a:lnSpc>
                <a:spcPts val="4805"/>
              </a:lnSpc>
            </a:pPr>
            <a:r>
              <a:rPr lang="en-US" sz="3432">
                <a:solidFill>
                  <a:srgbClr val="FFFFFF"/>
                </a:solidFill>
                <a:latin typeface="Quattrocento"/>
              </a:rPr>
              <a:t>Androgènes en grande quantité 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5B7D5417-F7BC-48E7-A357-52926D1761E5}"/>
              </a:ext>
            </a:extLst>
          </p:cNvPr>
          <p:cNvSpPr txBox="1"/>
          <p:nvPr/>
        </p:nvSpPr>
        <p:spPr>
          <a:xfrm>
            <a:off x="5556443" y="9741310"/>
            <a:ext cx="166732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210300" y="-1066800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897235" y="2013852"/>
            <a:ext cx="5743065" cy="625929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08251" y="3318877"/>
            <a:ext cx="10972800" cy="351129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028700" y="1403908"/>
            <a:ext cx="14393844" cy="1232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Excès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d'androgènes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chez ♀ </a:t>
            </a:r>
            <a:r>
              <a:rPr lang="en-US" sz="3502" dirty="0">
                <a:solidFill>
                  <a:srgbClr val="FFFFFF"/>
                </a:solidFill>
                <a:latin typeface="Quattrocento"/>
                <a:sym typeface="Wingdings" panose="05000000000000000000" pitchFamily="2" charset="2"/>
              </a:rPr>
              <a:t>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virilisation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OGE</a:t>
            </a:r>
          </a:p>
          <a:p>
            <a:pPr>
              <a:lnSpc>
                <a:spcPts val="4902"/>
              </a:lnSpc>
            </a:pP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Evaluée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par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l'échelle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 Prader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08251" y="7618727"/>
            <a:ext cx="11488984" cy="1214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⚠️ La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différenciation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 des OGI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est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totalement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normale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 avec un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utérus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, des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trompes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 et des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ovaires</a:t>
            </a:r>
            <a:r>
              <a:rPr lang="en-US" sz="3502" dirty="0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 panose="020B0604020202020204" charset="0"/>
                <a:ea typeface="Quattrocento"/>
              </a:rPr>
              <a:t>fonctionnels</a:t>
            </a:r>
            <a:endParaRPr lang="en-US" sz="1200" dirty="0">
              <a:solidFill>
                <a:srgbClr val="FFFFFF"/>
              </a:solidFill>
              <a:latin typeface="Quattrocento" panose="020B0604020202020204" charset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F756776-53A1-4B91-AE36-8AFB7926DC6E}"/>
              </a:ext>
            </a:extLst>
          </p:cNvPr>
          <p:cNvSpPr txBox="1"/>
          <p:nvPr/>
        </p:nvSpPr>
        <p:spPr>
          <a:xfrm>
            <a:off x="5778538" y="9724309"/>
            <a:ext cx="122373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49000" y="-1608358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028700" y="1862150"/>
            <a:ext cx="16230600" cy="2478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 Bold"/>
              </a:rPr>
              <a:t>1</a:t>
            </a:r>
            <a:r>
              <a:rPr lang="en-US" sz="3502" u="sng">
                <a:solidFill>
                  <a:srgbClr val="FFFFFF"/>
                </a:solidFill>
                <a:latin typeface="Quattrocento Bold"/>
              </a:rPr>
              <a:t>ère phase</a:t>
            </a:r>
            <a:r>
              <a:rPr lang="en-US" sz="3502">
                <a:solidFill>
                  <a:srgbClr val="FFFFFF"/>
                </a:solidFill>
                <a:latin typeface="Quattrocento Bold"/>
              </a:rPr>
              <a:t> : Organisatrice du SNC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Irréversible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Période précoce de grande sensibilité critique  de la vie foetale et post-natale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Rôle important des androgènes et oestrogènes 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-2608211" y="613430"/>
            <a:ext cx="15643462" cy="73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Quattrocento Bold"/>
              </a:rPr>
              <a:t>Différenciation sexuelle du cerveau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5067300"/>
            <a:ext cx="14393844" cy="3723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 u="sng">
                <a:solidFill>
                  <a:srgbClr val="FFFFFF"/>
                </a:solidFill>
                <a:latin typeface="Quattrocento Bold"/>
              </a:rPr>
              <a:t>2e phase</a:t>
            </a:r>
            <a:r>
              <a:rPr lang="en-US" sz="3502">
                <a:solidFill>
                  <a:srgbClr val="FFFFFF"/>
                </a:solidFill>
                <a:latin typeface="Quattrocento Bold"/>
              </a:rPr>
              <a:t> : Activatrice du SNC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Réversible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Plus tardive - âge adulte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Liée à la testostérone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Conditionne libido, fantasmes - homme et femme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D'autres facteurs en jeu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B7A7C6B-6401-4935-8FB5-B32485E0D42C}"/>
              </a:ext>
            </a:extLst>
          </p:cNvPr>
          <p:cNvSpPr txBox="1"/>
          <p:nvPr/>
        </p:nvSpPr>
        <p:spPr>
          <a:xfrm>
            <a:off x="4953000" y="9841496"/>
            <a:ext cx="130253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49000" y="-1608358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90650" y="1619811"/>
            <a:ext cx="3618049" cy="406786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2026"/>
          <a:stretch>
            <a:fillRect/>
          </a:stretch>
        </p:blipFill>
        <p:spPr>
          <a:xfrm>
            <a:off x="612928" y="5921932"/>
            <a:ext cx="6984336" cy="3710329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-5899218" y="613430"/>
            <a:ext cx="15643462" cy="73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Quattrocento Bold"/>
              </a:rPr>
              <a:t>Autres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544804" y="1760303"/>
            <a:ext cx="12435904" cy="1855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Extrophie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cloacale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: Syndrome très rare et grave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      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Anomalie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membrane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cloacale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        -&gt;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extrophie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vésicale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+ absence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différenciation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sinus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uroG</a:t>
            </a:r>
            <a:endParaRPr lang="en-US" sz="3502" dirty="0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594921" y="4388355"/>
            <a:ext cx="12435904" cy="1232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Agénésie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dérivés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müllériens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4902"/>
              </a:lnSpc>
            </a:pP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      </a:t>
            </a:r>
            <a:r>
              <a:rPr lang="en-US" sz="3502" b="1" dirty="0" err="1">
                <a:solidFill>
                  <a:srgbClr val="FFFFFF"/>
                </a:solidFill>
                <a:latin typeface="Quattrocento"/>
              </a:rPr>
              <a:t>Syndorme</a:t>
            </a:r>
            <a:r>
              <a:rPr lang="en-US" sz="3502" b="1" dirty="0">
                <a:solidFill>
                  <a:srgbClr val="FFFFFF"/>
                </a:solidFill>
                <a:latin typeface="Quattrocento"/>
              </a:rPr>
              <a:t> de Rokitansky / MRKH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935012" y="5989571"/>
            <a:ext cx="17169316" cy="184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 Bold"/>
              </a:rPr>
              <a:t>Caryotype :</a:t>
            </a:r>
            <a:r>
              <a:rPr lang="en-US" sz="3499">
                <a:solidFill>
                  <a:srgbClr val="FFFFFF"/>
                </a:solidFill>
                <a:latin typeface="Quattrocento"/>
              </a:rPr>
              <a:t> 46,XX</a:t>
            </a: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 Bold"/>
              </a:rPr>
              <a:t>Phénotype :</a:t>
            </a:r>
            <a:r>
              <a:rPr lang="en-US" sz="3499">
                <a:solidFill>
                  <a:srgbClr val="FFFFFF"/>
                </a:solidFill>
                <a:latin typeface="Quattrocento"/>
              </a:rPr>
              <a:t> Féminin (OGE féminin)</a:t>
            </a:r>
          </a:p>
          <a:p>
            <a:pPr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Quattrocento Bold"/>
              </a:rPr>
              <a:t>Signes cliniques : </a:t>
            </a:r>
            <a:r>
              <a:rPr lang="en-US" sz="3499">
                <a:solidFill>
                  <a:srgbClr val="FFFFFF"/>
                </a:solidFill>
                <a:latin typeface="Quattrocento"/>
              </a:rPr>
              <a:t>Aménorrhée primaire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935012" y="8167621"/>
            <a:ext cx="10678211" cy="1069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9"/>
              </a:lnSpc>
            </a:pPr>
            <a:r>
              <a:rPr lang="en-US" sz="3007">
                <a:solidFill>
                  <a:srgbClr val="FFFFFF"/>
                </a:solidFill>
                <a:latin typeface="Quattrocento"/>
              </a:rPr>
              <a:t>Développement CS féminins normal + ovaires fonctionnels</a:t>
            </a:r>
          </a:p>
          <a:p>
            <a:pPr>
              <a:lnSpc>
                <a:spcPts val="4209"/>
              </a:lnSpc>
            </a:pPr>
            <a:r>
              <a:rPr lang="en-US" sz="3007">
                <a:solidFill>
                  <a:srgbClr val="FFFFFF"/>
                </a:solidFill>
                <a:latin typeface="Quattrocento"/>
              </a:rPr>
              <a:t>MAIS pas d'utérus, ni trompes, ni partie haute vagin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A2EC56D6-EB3C-4951-80B2-7CC8D85A051A}"/>
              </a:ext>
            </a:extLst>
          </p:cNvPr>
          <p:cNvSpPr txBox="1"/>
          <p:nvPr/>
        </p:nvSpPr>
        <p:spPr>
          <a:xfrm>
            <a:off x="5594921" y="9748531"/>
            <a:ext cx="15496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49000" y="-1608358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3283735"/>
            <a:ext cx="13339170" cy="49688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Code pour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une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protéine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pour la non-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dégradation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 la β-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caténine</a:t>
            </a: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4902"/>
              </a:lnSpc>
            </a:pP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La β-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caténine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active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gènes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dépendant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voie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WNT4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Indispensable à la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détermination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ovarienne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Agit dans la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différenciation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des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canaux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 Müller</a:t>
            </a:r>
          </a:p>
          <a:p>
            <a:pPr>
              <a:lnSpc>
                <a:spcPts val="4902"/>
              </a:lnSpc>
            </a:pP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  <a:sym typeface="Wingdings" panose="05000000000000000000" pitchFamily="2" charset="2"/>
              </a:rPr>
              <a:t>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Suppresseur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 la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différenciation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masculine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  <a:sym typeface="Wingdings" panose="05000000000000000000" pitchFamily="2" charset="2"/>
              </a:rPr>
              <a:t>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Gène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de la maintenance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ovarienne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26844" y="8801100"/>
            <a:ext cx="572315" cy="50077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-92153" y="293409"/>
            <a:ext cx="17351453" cy="1647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 u="sng" dirty="0">
                <a:solidFill>
                  <a:srgbClr val="000000"/>
                </a:solidFill>
                <a:latin typeface="Quattrocento Bold"/>
              </a:rPr>
              <a:t>ANOMALIES MOLÉCULAIRES DES GÈNES DE LA DIFFÉRENCIATION FÉMININE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2469740"/>
            <a:ext cx="12435904" cy="609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000000"/>
                </a:solidFill>
                <a:latin typeface="Quattrocento"/>
              </a:rPr>
              <a:t>WNT4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332425" y="8496300"/>
            <a:ext cx="12035445" cy="1855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Si mutation : inactivation - absence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développement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Müller +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ovaires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peu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développés</a:t>
            </a:r>
            <a:endParaRPr lang="en-US" sz="3502" dirty="0">
              <a:solidFill>
                <a:srgbClr val="FFFFFF"/>
              </a:solidFill>
              <a:latin typeface="Quattrocento"/>
            </a:endParaRPr>
          </a:p>
          <a:p>
            <a:pPr>
              <a:lnSpc>
                <a:spcPts val="4902"/>
              </a:lnSpc>
            </a:pPr>
            <a:endParaRPr lang="en-US" sz="3502" dirty="0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2FC108D-1298-49F3-809E-3BF0DCBD92CF}"/>
              </a:ext>
            </a:extLst>
          </p:cNvPr>
          <p:cNvSpPr txBox="1"/>
          <p:nvPr/>
        </p:nvSpPr>
        <p:spPr>
          <a:xfrm>
            <a:off x="4924904" y="9832391"/>
            <a:ext cx="117704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49000" y="-1608358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alphaModFix amt="5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264052" y="4644343"/>
            <a:ext cx="6758821" cy="564265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2079431"/>
            <a:ext cx="13339170" cy="310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Stabilise la β-caténine en synergie avec WNT4</a:t>
            </a:r>
          </a:p>
          <a:p>
            <a:pPr>
              <a:lnSpc>
                <a:spcPts val="4902"/>
              </a:lnSpc>
            </a:pPr>
            <a:endParaRPr lang="en-US" sz="3502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Indispensable au développement ovarien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N'agit PAS sur la voie de différenciation masculine</a:t>
            </a:r>
          </a:p>
          <a:p>
            <a:pPr>
              <a:lnSpc>
                <a:spcPts val="4902"/>
              </a:lnSpc>
            </a:pPr>
            <a:endParaRPr lang="en-US" sz="3502">
              <a:solidFill>
                <a:srgbClr val="FFFFFF"/>
              </a:solidFill>
              <a:latin typeface="Quattrocento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6851" y="5897586"/>
            <a:ext cx="697079" cy="609944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28700" y="952500"/>
            <a:ext cx="12435904" cy="609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000000"/>
                </a:solidFill>
                <a:latin typeface="Quattrocento"/>
              </a:rPr>
              <a:t>RSP01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888854" y="5541761"/>
            <a:ext cx="15034844" cy="1855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Si mutation : absence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dérivés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Mülleriens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+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masculinisation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OGE + OGI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</a:rPr>
              <a:t>Début de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détermination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testiculaire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</a:p>
          <a:p>
            <a:pPr>
              <a:lnSpc>
                <a:spcPts val="4902"/>
              </a:lnSpc>
            </a:pPr>
            <a:r>
              <a:rPr lang="en-US" sz="3502" dirty="0">
                <a:solidFill>
                  <a:srgbClr val="FFFFFF"/>
                </a:solidFill>
                <a:latin typeface="Quattrocento"/>
                <a:sym typeface="Wingdings" panose="05000000000000000000" pitchFamily="2" charset="2"/>
              </a:rPr>
              <a:t>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Réversion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Sexuelle</a:t>
            </a:r>
            <a:r>
              <a:rPr lang="en-US" sz="3502" dirty="0">
                <a:solidFill>
                  <a:srgbClr val="FFFFFF"/>
                </a:solidFill>
                <a:latin typeface="Quattrocento"/>
              </a:rPr>
              <a:t> </a:t>
            </a:r>
            <a:r>
              <a:rPr lang="en-US" sz="3502" dirty="0" err="1">
                <a:solidFill>
                  <a:srgbClr val="FFFFFF"/>
                </a:solidFill>
                <a:latin typeface="Quattrocento"/>
              </a:rPr>
              <a:t>Phénotypique</a:t>
            </a:r>
            <a:endParaRPr lang="en-US" sz="3502" dirty="0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BBD0102-138D-4241-AAD6-08E43FE34119}"/>
              </a:ext>
            </a:extLst>
          </p:cNvPr>
          <p:cNvSpPr txBox="1"/>
          <p:nvPr/>
        </p:nvSpPr>
        <p:spPr>
          <a:xfrm>
            <a:off x="5215796" y="9777345"/>
            <a:ext cx="117218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49000" y="-1608358"/>
            <a:ext cx="12420600" cy="124206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470909">
                <a:alpha val="6196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43471" y="5658379"/>
            <a:ext cx="970459" cy="84915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3162928" y="4983572"/>
            <a:ext cx="4792904" cy="505315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443238" y="-621019"/>
            <a:ext cx="4054449" cy="423417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28700" y="2079431"/>
            <a:ext cx="14255653" cy="2478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Facteur de transcription présent sur K3q</a:t>
            </a:r>
          </a:p>
          <a:p>
            <a:pPr>
              <a:lnSpc>
                <a:spcPts val="4902"/>
              </a:lnSpc>
            </a:pPr>
            <a:endParaRPr lang="en-US" sz="3502">
              <a:solidFill>
                <a:srgbClr val="FFFFFF"/>
              </a:solidFill>
              <a:latin typeface="Quattrocento"/>
            </a:endParaRP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Différenciation ovarienne foetale + maintien ovarien à âge adulte</a:t>
            </a:r>
          </a:p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Nécéssaire pour obtenir un ovaire</a:t>
            </a:r>
          </a:p>
          <a:p>
            <a:pPr>
              <a:lnSpc>
                <a:spcPts val="4902"/>
              </a:lnSpc>
            </a:pPr>
            <a:endParaRPr lang="en-US" sz="3502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028700" y="952500"/>
            <a:ext cx="12435904" cy="609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6097" lvl="1" indent="-378049">
              <a:lnSpc>
                <a:spcPts val="4902"/>
              </a:lnSpc>
              <a:buFont typeface="Arial"/>
              <a:buChar char="•"/>
            </a:pPr>
            <a:r>
              <a:rPr lang="en-US" sz="3502">
                <a:solidFill>
                  <a:srgbClr val="000000"/>
                </a:solidFill>
                <a:latin typeface="Quattrocento"/>
              </a:rPr>
              <a:t>FOXL2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12303" y="5610333"/>
            <a:ext cx="15034844" cy="3723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Si mutation autosomique dominante : Syndrome BPES</a:t>
            </a:r>
          </a:p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        Blépharophimosis</a:t>
            </a:r>
          </a:p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        Ptosis</a:t>
            </a:r>
          </a:p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        Epicanthus</a:t>
            </a:r>
          </a:p>
          <a:p>
            <a:pPr>
              <a:lnSpc>
                <a:spcPts val="4902"/>
              </a:lnSpc>
            </a:pPr>
            <a:r>
              <a:rPr lang="en-US" sz="3502">
                <a:solidFill>
                  <a:srgbClr val="FFFFFF"/>
                </a:solidFill>
                <a:latin typeface="Quattrocento"/>
              </a:rPr>
              <a:t>        Insuffisance ovarienne précoce</a:t>
            </a:r>
          </a:p>
          <a:p>
            <a:pPr>
              <a:lnSpc>
                <a:spcPts val="4902"/>
              </a:lnSpc>
            </a:pPr>
            <a:endParaRPr lang="en-US" sz="3502">
              <a:solidFill>
                <a:srgbClr val="FFFFFF"/>
              </a:solidFill>
              <a:latin typeface="Quattrocento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FD8A161-DC67-4FD9-AFAC-79000F90C519}"/>
              </a:ext>
            </a:extLst>
          </p:cNvPr>
          <p:cNvSpPr txBox="1"/>
          <p:nvPr/>
        </p:nvSpPr>
        <p:spPr>
          <a:xfrm>
            <a:off x="5215796" y="9775857"/>
            <a:ext cx="117218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98091" y="430729"/>
            <a:ext cx="12700128" cy="945953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71949B-D55A-4B07-9FB7-6BC901D8F93C}"/>
              </a:ext>
            </a:extLst>
          </p:cNvPr>
          <p:cNvSpPr txBox="1"/>
          <p:nvPr/>
        </p:nvSpPr>
        <p:spPr>
          <a:xfrm>
            <a:off x="5562600" y="9939555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CC71949B-D55A-4B07-9FB7-6BC901D8F93C}"/>
              </a:ext>
            </a:extLst>
          </p:cNvPr>
          <p:cNvSpPr txBox="1"/>
          <p:nvPr/>
        </p:nvSpPr>
        <p:spPr>
          <a:xfrm>
            <a:off x="5562600" y="9939555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Tutorat est gratuit. La vente ou la reproduction sont interdites. </a:t>
            </a:r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02EF56A-AC31-46B4-B761-B418185C0C7D}"/>
              </a:ext>
            </a:extLst>
          </p:cNvPr>
          <p:cNvSpPr txBox="1"/>
          <p:nvPr/>
        </p:nvSpPr>
        <p:spPr>
          <a:xfrm>
            <a:off x="609600" y="5295900"/>
            <a:ext cx="10906059" cy="376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500" cap="small" dirty="0">
                <a:latin typeface="Quattrocento" panose="020B0604020202020204" charset="0"/>
              </a:rPr>
              <a:t>Merci pour votre attention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23048AA-CCE1-4D22-B660-27266E30A1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81402" y="772932"/>
            <a:ext cx="2688340" cy="2315441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F87F483D-5FC3-41D6-9174-165FCB7EC6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8700" y="524417"/>
            <a:ext cx="4054449" cy="4234176"/>
          </a:xfrm>
          <a:prstGeom prst="rect">
            <a:avLst/>
          </a:prstGeom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DEF097E6-5714-4F16-BBFE-9D5268ABCA7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1515659" y="3816851"/>
            <a:ext cx="7749998" cy="647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883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927</Words>
  <Application>Microsoft Office PowerPoint</Application>
  <PresentationFormat>Personnalisé</PresentationFormat>
  <Paragraphs>148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Arial</vt:lpstr>
      <vt:lpstr>Quattrocento</vt:lpstr>
      <vt:lpstr>Calibri</vt:lpstr>
      <vt:lpstr>Corbel</vt:lpstr>
      <vt:lpstr>Quattrocento Bold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Troubles de la différenciation sexuelle</dc:title>
  <cp:lastModifiedBy>Nina Picard-Lucido</cp:lastModifiedBy>
  <cp:revision>4</cp:revision>
  <dcterms:created xsi:type="dcterms:W3CDTF">2006-08-16T00:00:00Z</dcterms:created>
  <dcterms:modified xsi:type="dcterms:W3CDTF">2021-12-10T21:55:50Z</dcterms:modified>
  <dc:identifier>DAEyEwz5OYM</dc:identifier>
</cp:coreProperties>
</file>