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9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0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300" r:id="rId45"/>
    <p:sldId id="302" r:id="rId46"/>
    <p:sldId id="298" r:id="rId4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28E"/>
    <a:srgbClr val="FFFD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745"/>
    <p:restoredTop sz="93451"/>
  </p:normalViewPr>
  <p:slideViewPr>
    <p:cSldViewPr snapToGrid="0" snapToObjects="1">
      <p:cViewPr>
        <p:scale>
          <a:sx n="112" d="100"/>
          <a:sy n="112" d="100"/>
        </p:scale>
        <p:origin x="-352" y="-7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presProps" Target="presProps.xml"/><Relationship Id="rId49" Type="http://schemas.openxmlformats.org/officeDocument/2006/relationships/viewProps" Target="view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theme" Target="theme/theme1.xml"/><Relationship Id="rId5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01339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723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234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309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0987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973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753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204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7174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502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1965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351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4727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9787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70833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14772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100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9F6B8B3-0E96-A249-8BA9-CE794B488086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55E5343-C49F-6745-AE65-CB59C27F151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3566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tif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tif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tif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tif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tif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tif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tif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image" Target="../media/image12.tif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tiff"/><Relationship Id="rId3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tif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tif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tif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tif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tif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tif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tiff"/><Relationship Id="rId3" Type="http://schemas.openxmlformats.org/officeDocument/2006/relationships/image" Target="../media/image2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tif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19.tif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4" Type="http://schemas.openxmlformats.org/officeDocument/2006/relationships/image" Target="../media/image22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tiff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tiff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tiff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Relationship Id="rId3" Type="http://schemas.openxmlformats.org/officeDocument/2006/relationships/image" Target="../media/image25.tif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41696" y="1964267"/>
            <a:ext cx="10218429" cy="2421464"/>
          </a:xfrm>
        </p:spPr>
        <p:txBody>
          <a:bodyPr/>
          <a:lstStyle/>
          <a:p>
            <a:r>
              <a:rPr lang="fr-FR" dirty="0" smtClean="0"/>
              <a:t>PARTICULES, ONDES ET ATOMES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UE3a - BIOPHYSIQUE</a:t>
            </a:r>
            <a:br>
              <a:rPr lang="fr-FR" dirty="0"/>
            </a:br>
            <a:r>
              <a:rPr lang="fr-FR" dirty="0"/>
              <a:t>TUT’RENTRÉE 2016/2017 - COURS 1</a:t>
            </a:r>
            <a:br>
              <a:rPr lang="fr-FR" dirty="0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804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MASSE ET ÉNERGIE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PARTICULES MATÉRIELLES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RAYONNEMENTS ÉLECTROMAGNÉTIQUES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DUALITÉ ONDE-PARTICULE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STRUCTURE ÉLECTRONIQUE DE L’ATOME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54845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2400" b="1" u="sng" dirty="0" smtClean="0">
                <a:solidFill>
                  <a:srgbClr val="FFFD99"/>
                </a:solidFill>
              </a:rPr>
              <a:t>MASSE ET ÉNERGIE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PARTICULES MATÉRIELLES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RAYONNEMENTS ÉLECTROMAGNÉTIQUES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DUALITÉ ONDE-PARTICULE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STRUCTURE ÉLECTRONIQUE DE L’ATOME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089663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I. MASSE ET ÉNERGIE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1" y="2142067"/>
            <a:ext cx="10853927" cy="3649133"/>
          </a:xfrm>
        </p:spPr>
        <p:txBody>
          <a:bodyPr/>
          <a:lstStyle/>
          <a:p>
            <a:r>
              <a:rPr lang="fr-FR" sz="2800" b="1" u="sng" dirty="0" smtClean="0">
                <a:solidFill>
                  <a:srgbClr val="FFFD99"/>
                </a:solidFill>
              </a:rPr>
              <a:t>Masse</a:t>
            </a:r>
            <a:r>
              <a:rPr lang="fr-FR" sz="2800" dirty="0" smtClean="0"/>
              <a:t> = mesure de la quantité de matière d’un corps </a:t>
            </a:r>
          </a:p>
          <a:p>
            <a:r>
              <a:rPr lang="fr-FR" sz="2800" b="1" u="sng" dirty="0" smtClean="0">
                <a:solidFill>
                  <a:srgbClr val="FFFD99"/>
                </a:solidFill>
                <a:sym typeface="Wingdings"/>
              </a:rPr>
              <a:t>Masse atomique (en g) </a:t>
            </a:r>
            <a:r>
              <a:rPr lang="fr-FR" sz="2800" dirty="0" smtClean="0">
                <a:sym typeface="Wingdings"/>
              </a:rPr>
              <a:t>= masse d’une mole d’atome = masse de </a:t>
            </a:r>
            <a:r>
              <a:rPr lang="fr-FR" sz="2800" b="1" dirty="0" err="1"/>
              <a:t>Ɲ</a:t>
            </a:r>
            <a:r>
              <a:rPr lang="fr-FR" sz="2800" b="1" dirty="0"/>
              <a:t> </a:t>
            </a:r>
            <a:r>
              <a:rPr lang="fr-FR" sz="2800" dirty="0" smtClean="0"/>
              <a:t>atomes (</a:t>
            </a:r>
            <a:r>
              <a:rPr lang="fr-FR" sz="2800" b="1" dirty="0" err="1" smtClean="0"/>
              <a:t>Ɲ</a:t>
            </a:r>
            <a:r>
              <a:rPr lang="fr-FR" sz="2800" b="1" dirty="0" smtClean="0"/>
              <a:t>=6,02. 10</a:t>
            </a:r>
            <a:r>
              <a:rPr lang="fr-FR" sz="2800" b="1" baseline="30000" dirty="0" smtClean="0"/>
              <a:t>23</a:t>
            </a:r>
            <a:r>
              <a:rPr lang="fr-FR" sz="2800" b="1" dirty="0" smtClean="0"/>
              <a:t> ). </a:t>
            </a:r>
          </a:p>
          <a:p>
            <a:pPr marL="0" indent="0">
              <a:buNone/>
            </a:pPr>
            <a:r>
              <a:rPr lang="fr-FR" sz="2800" dirty="0" smtClean="0"/>
              <a:t>	</a:t>
            </a:r>
            <a:r>
              <a:rPr lang="fr-FR" sz="2800" dirty="0" err="1" smtClean="0"/>
              <a:t>Ɲ</a:t>
            </a:r>
            <a:r>
              <a:rPr lang="fr-FR" sz="2800" dirty="0" smtClean="0"/>
              <a:t> est choisi de façon à ce que </a:t>
            </a:r>
            <a:r>
              <a:rPr lang="fr-FR" sz="2800" dirty="0" err="1" smtClean="0"/>
              <a:t>Ɲ</a:t>
            </a:r>
            <a:r>
              <a:rPr lang="fr-FR" sz="2800" dirty="0" smtClean="0"/>
              <a:t> atomes de C</a:t>
            </a:r>
            <a:r>
              <a:rPr lang="fr-FR" sz="2800" baseline="30000" dirty="0" smtClean="0"/>
              <a:t>12</a:t>
            </a:r>
            <a:r>
              <a:rPr lang="fr-FR" sz="2800" dirty="0" smtClean="0"/>
              <a:t> pèsent 12g. </a:t>
            </a:r>
          </a:p>
          <a:p>
            <a:r>
              <a:rPr lang="fr-FR" sz="2800" b="1" u="sng" dirty="0" smtClean="0">
                <a:solidFill>
                  <a:srgbClr val="FFFD99"/>
                </a:solidFill>
                <a:sym typeface="Wingdings"/>
              </a:rPr>
              <a:t>Unité de masse atomique (u)</a:t>
            </a:r>
            <a:r>
              <a:rPr lang="fr-FR" sz="2800" dirty="0" smtClean="0">
                <a:solidFill>
                  <a:srgbClr val="FFFD99"/>
                </a:solidFill>
                <a:sym typeface="Wingdings"/>
              </a:rPr>
              <a:t> </a:t>
            </a:r>
            <a:r>
              <a:rPr lang="fr-FR" sz="2800" dirty="0" smtClean="0">
                <a:sym typeface="Wingdings"/>
              </a:rPr>
              <a:t>= unité de masse adaptée à l’atome = un 1/12</a:t>
            </a:r>
            <a:r>
              <a:rPr lang="fr-FR" sz="2800" baseline="30000" dirty="0" smtClean="0">
                <a:sym typeface="Wingdings"/>
              </a:rPr>
              <a:t>ème</a:t>
            </a:r>
            <a:r>
              <a:rPr lang="fr-FR" sz="2800" dirty="0" smtClean="0">
                <a:sym typeface="Wingdings"/>
              </a:rPr>
              <a:t> de la masse d’un atome de C</a:t>
            </a:r>
            <a:r>
              <a:rPr lang="fr-FR" sz="2800" baseline="30000" dirty="0" smtClean="0">
                <a:sym typeface="Wingdings"/>
              </a:rPr>
              <a:t>12</a:t>
            </a:r>
            <a:r>
              <a:rPr lang="fr-FR" sz="2800" dirty="0" smtClean="0">
                <a:sym typeface="Wingdings"/>
              </a:rPr>
              <a:t> en g 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564" y="5407520"/>
            <a:ext cx="10058400" cy="919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884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I. MASSE ET ÉNERGIE</a:t>
            </a:r>
            <a:endParaRPr lang="fr-FR" sz="4400" b="1" u="sng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613" y="3028950"/>
            <a:ext cx="8975433" cy="102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00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I. MASSE ET ÉNERGIE</a:t>
            </a:r>
            <a:endParaRPr lang="fr-FR" sz="4400" b="1" u="sng" dirty="0"/>
          </a:p>
        </p:txBody>
      </p:sp>
      <p:sp>
        <p:nvSpPr>
          <p:cNvPr id="7" name="Rectangle à coins arrondis 6"/>
          <p:cNvSpPr/>
          <p:nvPr/>
        </p:nvSpPr>
        <p:spPr>
          <a:xfrm>
            <a:off x="2417706" y="4850221"/>
            <a:ext cx="7627773" cy="1004424"/>
          </a:xfrm>
          <a:prstGeom prst="roundRect">
            <a:avLst/>
          </a:prstGeom>
          <a:solidFill>
            <a:srgbClr val="FFFD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fr-FR" sz="2400" b="1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charset="0"/>
                <a:cs typeface="Ayuthaya" charset="-34"/>
              </a:rPr>
              <a:t>Masse atomique en g = Masse d’un atome en u</a:t>
            </a:r>
            <a:endParaRPr lang="fr-FR" sz="2400" dirty="0">
              <a:effectLst/>
              <a:ea typeface="Calibri" charset="0"/>
              <a:cs typeface="Times New Roman" charset="0"/>
            </a:endParaRPr>
          </a:p>
          <a:p>
            <a:pPr algn="ctr">
              <a:spcAft>
                <a:spcPts val="0"/>
              </a:spcAft>
            </a:pPr>
            <a:r>
              <a:rPr lang="fr-FR" sz="2400" b="1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charset="0"/>
                <a:cs typeface="Ayuthaya" charset="-34"/>
              </a:rPr>
              <a:t>A est toujours égal à l’entier le plus proche de cette masse</a:t>
            </a:r>
            <a:endParaRPr lang="fr-FR" sz="2400" dirty="0">
              <a:effectLst/>
              <a:ea typeface="Calibri" charset="0"/>
              <a:cs typeface="Times New Roman" charset="0"/>
            </a:endParaRPr>
          </a:p>
        </p:txBody>
      </p:sp>
      <p:pic>
        <p:nvPicPr>
          <p:cNvPr id="3" name="Espace réservé du contenu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88" y="2187127"/>
            <a:ext cx="10131425" cy="2186884"/>
          </a:xfrm>
        </p:spPr>
      </p:pic>
    </p:spTree>
    <p:extLst>
      <p:ext uri="{BB962C8B-B14F-4D97-AF65-F5344CB8AC3E}">
        <p14:creationId xmlns:p14="http://schemas.microsoft.com/office/powerpoint/2010/main" val="1830775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u="sng" dirty="0" smtClean="0"/>
              <a:t>La valeur numérique de A exprime 3 quantités selon son unité</a:t>
            </a:r>
            <a:r>
              <a:rPr lang="fr-FR" sz="2800" dirty="0" smtClean="0"/>
              <a:t> :</a:t>
            </a:r>
          </a:p>
          <a:p>
            <a:pPr lvl="1"/>
            <a:r>
              <a:rPr lang="fr-FR" sz="2800" i="1" dirty="0" smtClean="0"/>
              <a:t>Sans unité </a:t>
            </a:r>
            <a:r>
              <a:rPr lang="fr-FR" sz="2800" dirty="0" smtClean="0">
                <a:sym typeface="Wingdings"/>
              </a:rPr>
              <a:t> </a:t>
            </a:r>
            <a:r>
              <a:rPr lang="fr-FR" sz="2800" b="1" dirty="0" smtClean="0">
                <a:solidFill>
                  <a:srgbClr val="FFFD99"/>
                </a:solidFill>
                <a:sym typeface="Wingdings"/>
              </a:rPr>
              <a:t>nombre de nucléons</a:t>
            </a:r>
          </a:p>
          <a:p>
            <a:pPr lvl="1"/>
            <a:r>
              <a:rPr lang="fr-FR" sz="2800" i="1" dirty="0" smtClean="0">
                <a:sym typeface="Wingdings"/>
              </a:rPr>
              <a:t>En grammes </a:t>
            </a:r>
            <a:r>
              <a:rPr lang="fr-FR" sz="2800" dirty="0" smtClean="0">
                <a:sym typeface="Wingdings"/>
              </a:rPr>
              <a:t> </a:t>
            </a:r>
            <a:r>
              <a:rPr lang="fr-FR" sz="2800" b="1" dirty="0" smtClean="0">
                <a:solidFill>
                  <a:srgbClr val="FFFD99"/>
                </a:solidFill>
                <a:sym typeface="Wingdings"/>
              </a:rPr>
              <a:t>masse atomique</a:t>
            </a:r>
          </a:p>
          <a:p>
            <a:pPr lvl="1"/>
            <a:r>
              <a:rPr lang="fr-FR" sz="2800" i="1" dirty="0" smtClean="0">
                <a:sym typeface="Wingdings"/>
              </a:rPr>
              <a:t>En unité de masse atomique </a:t>
            </a:r>
            <a:r>
              <a:rPr lang="pt-BR" sz="2800" i="1" dirty="0" smtClean="0">
                <a:sym typeface="Wingdings"/>
              </a:rPr>
              <a:t>(</a:t>
            </a:r>
            <a:r>
              <a:rPr lang="pt-BR" sz="2800" i="1" dirty="0" err="1" smtClean="0">
                <a:sym typeface="Wingdings"/>
              </a:rPr>
              <a:t>u</a:t>
            </a:r>
            <a:r>
              <a:rPr lang="pt-BR" sz="2800" i="1" dirty="0" smtClean="0">
                <a:sym typeface="Wingdings"/>
              </a:rPr>
              <a:t>) </a:t>
            </a:r>
            <a:r>
              <a:rPr lang="pt-BR" sz="2800" dirty="0" smtClean="0">
                <a:sym typeface="Wingdings"/>
              </a:rPr>
              <a:t> </a:t>
            </a:r>
            <a:r>
              <a:rPr lang="pt-BR" sz="2800" b="1" dirty="0" err="1" smtClean="0">
                <a:solidFill>
                  <a:srgbClr val="FFFD99"/>
                </a:solidFill>
                <a:sym typeface="Wingdings"/>
              </a:rPr>
              <a:t>masse</a:t>
            </a:r>
            <a:r>
              <a:rPr lang="pt-BR" sz="2800" b="1" dirty="0" smtClean="0">
                <a:solidFill>
                  <a:srgbClr val="FFFD99"/>
                </a:solidFill>
                <a:sym typeface="Wingdings"/>
              </a:rPr>
              <a:t> d’</a:t>
            </a:r>
            <a:r>
              <a:rPr lang="pt-BR" sz="2800" b="1" dirty="0" err="1" smtClean="0">
                <a:solidFill>
                  <a:srgbClr val="FFFD99"/>
                </a:solidFill>
                <a:sym typeface="Wingdings"/>
              </a:rPr>
              <a:t>un</a:t>
            </a:r>
            <a:r>
              <a:rPr lang="pt-BR" sz="2800" b="1" dirty="0" smtClean="0">
                <a:solidFill>
                  <a:srgbClr val="FFFD99"/>
                </a:solidFill>
                <a:sym typeface="Wingdings"/>
              </a:rPr>
              <a:t> </a:t>
            </a:r>
            <a:r>
              <a:rPr lang="pt-BR" sz="2800" b="1" dirty="0" err="1" smtClean="0">
                <a:solidFill>
                  <a:srgbClr val="FFFD99"/>
                </a:solidFill>
                <a:sym typeface="Wingdings"/>
              </a:rPr>
              <a:t>atome</a:t>
            </a:r>
            <a:endParaRPr lang="fr-FR" sz="2800" b="1" dirty="0">
              <a:solidFill>
                <a:srgbClr val="FFFD99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I. MASSE ET ÉNERGIE</a:t>
            </a:r>
            <a:endParaRPr lang="fr-FR" sz="4400" b="1" u="sng" dirty="0"/>
          </a:p>
        </p:txBody>
      </p:sp>
    </p:spTree>
    <p:extLst>
      <p:ext uri="{BB962C8B-B14F-4D97-AF65-F5344CB8AC3E}">
        <p14:creationId xmlns:p14="http://schemas.microsoft.com/office/powerpoint/2010/main" val="118495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I. MASSE ET ÉNERGIE</a:t>
            </a:r>
            <a:endParaRPr lang="fr-FR" sz="4400" b="1" u="sng" dirty="0"/>
          </a:p>
        </p:txBody>
      </p:sp>
      <p:pic>
        <p:nvPicPr>
          <p:cNvPr id="5" name="Espace réservé du contenu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139" y="4304330"/>
            <a:ext cx="10131425" cy="158803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77241" y="2133528"/>
            <a:ext cx="10131425" cy="2103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Selon Einstein, la </a:t>
            </a:r>
            <a:r>
              <a:rPr lang="fr-FR" sz="2800" b="1" dirty="0" smtClean="0">
                <a:effectLst/>
                <a:latin typeface="Calibri" charset="0"/>
                <a:ea typeface="Calibri" charset="0"/>
                <a:cs typeface="Ayuthaya" charset="-34"/>
              </a:rPr>
              <a:t>masse</a:t>
            </a: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 est </a:t>
            </a:r>
            <a:r>
              <a:rPr lang="fr-FR" sz="2800" b="1" dirty="0" smtClean="0">
                <a:effectLst/>
                <a:latin typeface="Calibri" charset="0"/>
                <a:ea typeface="Calibri" charset="0"/>
                <a:cs typeface="Ayuthaya" charset="-34"/>
              </a:rPr>
              <a:t>une forme d’énergie </a:t>
            </a: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: </a:t>
            </a:r>
            <a:r>
              <a:rPr lang="fr-FR" sz="2800" b="1" dirty="0" smtClean="0">
                <a:effectLst/>
                <a:latin typeface="Calibri" charset="0"/>
                <a:ea typeface="Calibri" charset="0"/>
                <a:cs typeface="Ayuthaya" charset="-34"/>
              </a:rPr>
              <a:t>E</a:t>
            </a:r>
            <a:r>
              <a:rPr lang="fr-FR" sz="2800" b="1" baseline="-25000" dirty="0" smtClean="0">
                <a:effectLst/>
                <a:latin typeface="Calibri" charset="0"/>
                <a:ea typeface="Calibri" charset="0"/>
                <a:cs typeface="Ayuthaya" charset="-34"/>
              </a:rPr>
              <a:t>0</a:t>
            </a:r>
            <a:r>
              <a:rPr lang="fr-FR" sz="2800" b="1" dirty="0" smtClean="0">
                <a:effectLst/>
                <a:latin typeface="Calibri" charset="0"/>
                <a:ea typeface="Calibri" charset="0"/>
                <a:cs typeface="Ayuthaya" charset="-34"/>
              </a:rPr>
              <a:t> = m</a:t>
            </a:r>
            <a:r>
              <a:rPr lang="fr-FR" sz="2800" b="1" baseline="-25000" dirty="0" smtClean="0">
                <a:effectLst/>
                <a:latin typeface="Calibri" charset="0"/>
                <a:ea typeface="Calibri" charset="0"/>
                <a:cs typeface="Ayuthaya" charset="-34"/>
              </a:rPr>
              <a:t>0</a:t>
            </a:r>
            <a:r>
              <a:rPr lang="fr-FR" sz="2800" b="1" dirty="0" smtClean="0">
                <a:effectLst/>
                <a:latin typeface="Calibri" charset="0"/>
                <a:ea typeface="Calibri" charset="0"/>
                <a:cs typeface="Ayuthaya" charset="-34"/>
              </a:rPr>
              <a:t>c</a:t>
            </a:r>
            <a:r>
              <a:rPr lang="fr-FR" sz="2800" b="1" baseline="30000" dirty="0" smtClean="0">
                <a:effectLst/>
                <a:latin typeface="Calibri" charset="0"/>
                <a:ea typeface="Calibri" charset="0"/>
                <a:cs typeface="Ayuthaya" charset="-34"/>
              </a:rPr>
              <a:t>2</a:t>
            </a:r>
          </a:p>
          <a:p>
            <a:pPr lvl="0">
              <a:spcAft>
                <a:spcPts val="0"/>
              </a:spcAft>
            </a:pPr>
            <a:endParaRPr lang="fr-FR" sz="2800" b="1" baseline="30000" dirty="0">
              <a:latin typeface="Calibri" charset="0"/>
              <a:ea typeface="Calibri" charset="0"/>
              <a:cs typeface="Ayuthaya" charset="-34"/>
            </a:endParaRPr>
          </a:p>
          <a:p>
            <a:r>
              <a:rPr lang="fr-FR" sz="2800" b="1" dirty="0"/>
              <a:t>Lorsqu’une particule est en mouvement</a:t>
            </a:r>
            <a:r>
              <a:rPr lang="fr-FR" sz="2800" dirty="0"/>
              <a:t>, l’</a:t>
            </a:r>
            <a:r>
              <a:rPr lang="fr-FR" sz="2800" b="1" dirty="0"/>
              <a:t>accélération </a:t>
            </a:r>
            <a:r>
              <a:rPr lang="fr-FR" sz="2800" dirty="0"/>
              <a:t>transforme de l’énergie en </a:t>
            </a:r>
            <a:r>
              <a:rPr lang="fr-FR" sz="2800" b="1" dirty="0"/>
              <a:t>masse </a:t>
            </a:r>
            <a:r>
              <a:rPr lang="fr-FR" sz="2800" dirty="0"/>
              <a:t>:</a:t>
            </a:r>
          </a:p>
          <a:p>
            <a:pPr lvl="0">
              <a:spcAft>
                <a:spcPts val="0"/>
              </a:spcAft>
            </a:pPr>
            <a:r>
              <a:rPr lang="fr-FR" sz="2800" baseline="30000" dirty="0" smtClean="0">
                <a:effectLst/>
                <a:latin typeface="Calibri" charset="0"/>
                <a:ea typeface="Calibri" charset="0"/>
                <a:cs typeface="Ayuthaya" charset="-34"/>
              </a:rPr>
              <a:t> </a:t>
            </a: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 </a:t>
            </a:r>
            <a:endParaRPr lang="fr-FR" sz="2800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7160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I. MASSE ET ÉNERGIE</a:t>
            </a:r>
            <a:endParaRPr lang="fr-FR" sz="4400" b="1" u="sng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685801" y="2689361"/>
            <a:ext cx="1013142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>
              <a:spcAft>
                <a:spcPts val="0"/>
              </a:spcAft>
              <a:buNone/>
            </a:pPr>
            <a:r>
              <a:rPr lang="fr-FR" sz="3200" b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Plus la vitesse de la particule se rapproche de la vitesse de la lumière</a:t>
            </a:r>
            <a:r>
              <a:rPr lang="fr-FR" sz="3200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, </a:t>
            </a:r>
            <a:r>
              <a:rPr lang="fr-FR" sz="3200" b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plus sa masse relativiste augmente. </a:t>
            </a:r>
          </a:p>
          <a:p>
            <a:pPr marL="0" lvl="0" indent="0">
              <a:spcAft>
                <a:spcPts val="0"/>
              </a:spcAft>
              <a:buNone/>
            </a:pPr>
            <a:endParaRPr lang="fr-FR" sz="3200" b="1" dirty="0" smtClean="0">
              <a:solidFill>
                <a:srgbClr val="FFFD99"/>
              </a:solidFill>
              <a:effectLst/>
              <a:latin typeface="Calibri" charset="0"/>
              <a:ea typeface="Calibri" charset="0"/>
              <a:cs typeface="Ayuthaya" charset="-34"/>
            </a:endParaRPr>
          </a:p>
          <a:p>
            <a:pPr marL="0" lvl="0" indent="0">
              <a:spcAft>
                <a:spcPts val="0"/>
              </a:spcAft>
              <a:buNone/>
            </a:pPr>
            <a:r>
              <a:rPr lang="fr-FR" sz="3200" b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Inversement, plus sa vitesse est faible, plus sa masse se rapproche de m</a:t>
            </a:r>
            <a:r>
              <a:rPr lang="fr-FR" sz="3200" b="1" baseline="-25000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0</a:t>
            </a:r>
            <a:r>
              <a:rPr lang="fr-FR" sz="3200" b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.</a:t>
            </a:r>
            <a:endParaRPr lang="fr-FR" sz="3200" dirty="0">
              <a:solidFill>
                <a:srgbClr val="FFFD99"/>
              </a:solidFill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79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MASSE ET ÉNERGIE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PARTICULES MATÉRIELLES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RAYONNEMENTS ÉLECTROMAGNÉTIQUES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DUALITÉ ONDE-PARTICULE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STRUCTURE ÉLECTRONIQUE DE L’ATOME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575434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MASSE ET ÉNERGIE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b="1" u="sng" dirty="0" smtClean="0">
                <a:solidFill>
                  <a:srgbClr val="FFFD99"/>
                </a:solidFill>
              </a:rPr>
              <a:t>PARTICULES MATÉRIELLES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RAYONNEMENTS ÉLECTROMAGNÉTIQUES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DUALITÉ ONDE-PARTICULE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STRUCTURE ÉLECTRONIQUE DE L’ATOME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21369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II. PARTICULES MATÉRIELLES</a:t>
            </a:r>
            <a:endParaRPr lang="fr-FR" sz="4400" b="1" u="sng" dirty="0"/>
          </a:p>
        </p:txBody>
      </p:sp>
      <p:pic>
        <p:nvPicPr>
          <p:cNvPr id="9" name="Espace réservé du contenu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" y="2486622"/>
            <a:ext cx="10131425" cy="3165233"/>
          </a:xfrm>
        </p:spPr>
      </p:pic>
    </p:spTree>
    <p:extLst>
      <p:ext uri="{BB962C8B-B14F-4D97-AF65-F5344CB8AC3E}">
        <p14:creationId xmlns:p14="http://schemas.microsoft.com/office/powerpoint/2010/main" val="61438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150" y="3170141"/>
            <a:ext cx="10131425" cy="1775335"/>
          </a:xfrm>
          <a:prstGeom prst="rect">
            <a:avLst/>
          </a:prstGeom>
        </p:spPr>
      </p:pic>
      <p:sp>
        <p:nvSpPr>
          <p:cNvPr id="5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II. PARTICULES MATÉRIELLES</a:t>
            </a:r>
            <a:endParaRPr lang="fr-FR" sz="4400" b="1" u="sng" dirty="0"/>
          </a:p>
        </p:txBody>
      </p:sp>
    </p:spTree>
    <p:extLst>
      <p:ext uri="{BB962C8B-B14F-4D97-AF65-F5344CB8AC3E}">
        <p14:creationId xmlns:p14="http://schemas.microsoft.com/office/powerpoint/2010/main" val="117453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52328" y="1616498"/>
            <a:ext cx="10709909" cy="36863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200" u="sng" dirty="0" smtClean="0"/>
              <a:t>Unité d’énergie adaptée à l’atome</a:t>
            </a:r>
            <a:r>
              <a:rPr lang="fr-FR" sz="3200" dirty="0" smtClean="0"/>
              <a:t> : </a:t>
            </a:r>
            <a:r>
              <a:rPr lang="fr-FR" sz="3200" b="1" dirty="0" smtClean="0">
                <a:solidFill>
                  <a:srgbClr val="FFFD99"/>
                </a:solidFill>
              </a:rPr>
              <a:t>l’électronvolt</a:t>
            </a:r>
            <a:r>
              <a:rPr lang="fr-FR" sz="3200" dirty="0" smtClean="0"/>
              <a:t> (eV) (hors SI)</a:t>
            </a:r>
          </a:p>
          <a:p>
            <a:pPr marL="0" indent="0">
              <a:buNone/>
            </a:pPr>
            <a:endParaRPr lang="fr-FR" sz="3200" dirty="0" smtClean="0"/>
          </a:p>
          <a:p>
            <a:pPr marL="0" indent="0">
              <a:buNone/>
            </a:pPr>
            <a:r>
              <a:rPr lang="fr-FR" sz="3200" dirty="0" smtClean="0"/>
              <a:t>= </a:t>
            </a:r>
            <a:r>
              <a:rPr lang="fr-FR" sz="3200" b="1" dirty="0" smtClean="0"/>
              <a:t>énergie cinétique acquise par un électron sans vitesse initiale, sous l’effet d’une différence de potentiel de 1 volt</a:t>
            </a:r>
            <a:endParaRPr lang="fr-FR" sz="3200" b="1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II. PARTICULES MATÉRIELLES</a:t>
            </a:r>
            <a:endParaRPr lang="fr-FR" sz="4400" b="1" u="sng" dirty="0"/>
          </a:p>
        </p:txBody>
      </p:sp>
      <p:sp>
        <p:nvSpPr>
          <p:cNvPr id="5" name="Rectangle à coins arrondis 4"/>
          <p:cNvSpPr/>
          <p:nvPr/>
        </p:nvSpPr>
        <p:spPr>
          <a:xfrm>
            <a:off x="3750627" y="5120004"/>
            <a:ext cx="4570413" cy="995046"/>
          </a:xfrm>
          <a:prstGeom prst="roundRect">
            <a:avLst/>
          </a:prstGeom>
          <a:solidFill>
            <a:srgbClr val="FFFD9A"/>
          </a:solidFill>
          <a:effectLst>
            <a:outerShdw blurRad="50800" dist="50800" dir="5400000" algn="ctr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fr-FR" sz="1000" i="1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charset="0"/>
                <a:cs typeface="Ayuthaya" charset="-34"/>
              </a:rPr>
              <a:t> </a:t>
            </a:r>
            <a:endParaRPr lang="fr-FR" sz="1200" dirty="0" smtClean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fr-FR" sz="1000" dirty="0" smtClean="0">
                <a:solidFill>
                  <a:srgbClr val="000000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fr-FR" sz="1200" dirty="0" smtClean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fr-FR" sz="1000" dirty="0" smtClean="0">
                <a:effectLst/>
                <a:ea typeface="Calibri" charset="0"/>
                <a:cs typeface="Times New Roman" charset="0"/>
              </a:rPr>
              <a:t> </a:t>
            </a:r>
            <a:endParaRPr lang="fr-FR" sz="1200" dirty="0" smtClean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fr-FR" sz="1000" dirty="0" smtClean="0">
                <a:effectLst/>
                <a:ea typeface="Calibri" charset="0"/>
                <a:cs typeface="Times New Roman" charset="0"/>
              </a:rPr>
              <a:t> </a:t>
            </a:r>
            <a:endParaRPr lang="fr-FR" sz="1200" dirty="0" smtClean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fr-FR" sz="1000" dirty="0" smtClean="0">
                <a:effectLst/>
                <a:ea typeface="Calibri" charset="0"/>
                <a:cs typeface="Times New Roman" charset="0"/>
              </a:rPr>
              <a:t> </a:t>
            </a:r>
            <a:endParaRPr lang="fr-FR" sz="1200" dirty="0" smtClean="0">
              <a:effectLst/>
              <a:ea typeface="Calibri" charset="0"/>
              <a:cs typeface="Times New Roman" charset="0"/>
            </a:endParaRPr>
          </a:p>
          <a:p>
            <a:r>
              <a:rPr lang="fr-FR" sz="3200" dirty="0" smtClean="0">
                <a:effectLst/>
                <a:ea typeface="Calibri" charset="0"/>
                <a:cs typeface="Times New Roman" charset="0"/>
              </a:rPr>
              <a:t> </a:t>
            </a:r>
            <a:r>
              <a:rPr lang="fr-FR" sz="3200" b="1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charset="0"/>
                <a:cs typeface="Ayuthaya" charset="-34"/>
              </a:rPr>
              <a:t>1 eV = </a:t>
            </a:r>
            <a:r>
              <a:rPr lang="fr-FR" sz="3200" b="1" dirty="0" err="1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charset="0"/>
                <a:cs typeface="Ayuthaya" charset="-34"/>
              </a:rPr>
              <a:t>Ec</a:t>
            </a:r>
            <a:r>
              <a:rPr lang="fr-FR" sz="3200" b="1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charset="0"/>
                <a:cs typeface="Ayuthaya" charset="-34"/>
              </a:rPr>
              <a:t> = 1,602. 10</a:t>
            </a:r>
            <a:r>
              <a:rPr lang="fr-FR" sz="3200" b="1" baseline="3000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charset="0"/>
                <a:cs typeface="Ayuthaya" charset="-34"/>
              </a:rPr>
              <a:t>-19</a:t>
            </a:r>
            <a:r>
              <a:rPr lang="fr-FR" sz="3200" b="1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charset="0"/>
                <a:cs typeface="Ayuthaya" charset="-34"/>
              </a:rPr>
              <a:t>J</a:t>
            </a:r>
            <a:endParaRPr lang="fr-FR" sz="3200" dirty="0" smtClean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endParaRPr lang="fr-FR" sz="1200" dirty="0" smtClean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fr-FR" sz="1200" dirty="0" smtClean="0">
                <a:effectLst/>
                <a:ea typeface="Calibri" charset="0"/>
                <a:cs typeface="Times New Roman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fr-FR" sz="1200" dirty="0" smtClean="0">
                <a:effectLst/>
                <a:ea typeface="Calibri" charset="0"/>
                <a:cs typeface="Times New Roman" charset="0"/>
              </a:rPr>
              <a:t> </a:t>
            </a:r>
          </a:p>
          <a:p>
            <a:r>
              <a:rPr lang="fr-FR" sz="1200" dirty="0" smtClean="0">
                <a:effectLst/>
                <a:ea typeface="Calibri" charset="0"/>
                <a:cs typeface="Times New Roman" charset="0"/>
              </a:rPr>
              <a:t> </a:t>
            </a:r>
            <a:endParaRPr lang="fr-FR" sz="1200" dirty="0">
              <a:effectLst/>
              <a:ea typeface="Calibri" charset="0"/>
              <a:cs typeface="Times New Roman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9693414" y="5120004"/>
            <a:ext cx="22476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/>
              <a:t>10</a:t>
            </a:r>
            <a:r>
              <a:rPr lang="fr-FR" sz="2800" i="1" baseline="30000" dirty="0"/>
              <a:t>3</a:t>
            </a:r>
            <a:r>
              <a:rPr lang="fr-FR" sz="2800" i="1" dirty="0"/>
              <a:t>eV = </a:t>
            </a:r>
            <a:r>
              <a:rPr lang="fr-FR" sz="2800" i="1" dirty="0" err="1"/>
              <a:t>keV</a:t>
            </a:r>
            <a:endParaRPr lang="fr-FR" sz="2800" dirty="0"/>
          </a:p>
          <a:p>
            <a:r>
              <a:rPr lang="fr-FR" sz="2800" i="1" dirty="0"/>
              <a:t>10</a:t>
            </a:r>
            <a:r>
              <a:rPr lang="fr-FR" sz="2800" i="1" baseline="30000" dirty="0"/>
              <a:t>6</a:t>
            </a:r>
            <a:r>
              <a:rPr lang="fr-FR" sz="2800" i="1" dirty="0"/>
              <a:t>eV = MeV</a:t>
            </a:r>
            <a:endParaRPr lang="fr-FR" sz="2800" dirty="0"/>
          </a:p>
          <a:p>
            <a:r>
              <a:rPr lang="fr-FR" sz="2800" i="1" dirty="0"/>
              <a:t>10</a:t>
            </a:r>
            <a:r>
              <a:rPr lang="fr-FR" sz="2800" i="1" baseline="30000" dirty="0"/>
              <a:t>9</a:t>
            </a:r>
            <a:r>
              <a:rPr lang="fr-FR" sz="2800" i="1" dirty="0"/>
              <a:t>eV = </a:t>
            </a:r>
            <a:r>
              <a:rPr lang="fr-FR" sz="2800" i="1" dirty="0" err="1"/>
              <a:t>GeV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035832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1" y="1700107"/>
            <a:ext cx="10131425" cy="3649133"/>
          </a:xfrm>
        </p:spPr>
        <p:txBody>
          <a:bodyPr/>
          <a:lstStyle/>
          <a:p>
            <a:pPr marL="0" indent="0">
              <a:buNone/>
            </a:pPr>
            <a:r>
              <a:rPr lang="fr-FR" sz="3200" b="1" dirty="0"/>
              <a:t>On peut avoir une </a:t>
            </a:r>
            <a:r>
              <a:rPr lang="fr-FR" sz="3200" b="1" dirty="0">
                <a:solidFill>
                  <a:srgbClr val="FFFD99"/>
                </a:solidFill>
              </a:rPr>
              <a:t>équivalence masse/énergie</a:t>
            </a:r>
            <a:r>
              <a:rPr lang="fr-FR" sz="3200" b="1" dirty="0"/>
              <a:t> pour 1 unité de masse atomique</a:t>
            </a:r>
            <a:r>
              <a:rPr lang="fr-FR" b="1" dirty="0"/>
              <a:t> </a:t>
            </a:r>
            <a:r>
              <a:rPr lang="fr-FR" b="1" dirty="0" smtClean="0"/>
              <a:t> : </a:t>
            </a:r>
          </a:p>
          <a:p>
            <a:endParaRPr lang="fr-FR" dirty="0"/>
          </a:p>
        </p:txBody>
      </p:sp>
      <p:sp>
        <p:nvSpPr>
          <p:cNvPr id="4" name="Rectangle à coins arrondis 3"/>
          <p:cNvSpPr/>
          <p:nvPr/>
        </p:nvSpPr>
        <p:spPr>
          <a:xfrm>
            <a:off x="3560127" y="4491990"/>
            <a:ext cx="3777933" cy="857250"/>
          </a:xfrm>
          <a:prstGeom prst="roundRect">
            <a:avLst/>
          </a:prstGeom>
          <a:solidFill>
            <a:srgbClr val="FFFD9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fr-FR" sz="3200" b="1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charset="0"/>
                <a:cs typeface="Ayuthaya" charset="-34"/>
              </a:rPr>
              <a:t>1 u = 931 MeV/c2</a:t>
            </a:r>
            <a:endParaRPr lang="fr-FR" sz="3200" b="1" dirty="0">
              <a:effectLst/>
              <a:ea typeface="Calibri" charset="0"/>
              <a:cs typeface="Times New Roman" charset="0"/>
            </a:endParaRPr>
          </a:p>
          <a:p>
            <a:pPr algn="ctr">
              <a:spcAft>
                <a:spcPts val="0"/>
              </a:spcAft>
            </a:pPr>
            <a:r>
              <a:rPr lang="fr-FR" sz="1200" dirty="0">
                <a:solidFill>
                  <a:srgbClr val="000000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fr-FR" sz="1200" dirty="0">
              <a:effectLst/>
              <a:ea typeface="Calibri" charset="0"/>
              <a:cs typeface="Times New Roman" charset="0"/>
            </a:endParaRPr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II. PARTICULES MATÉRIELLES</a:t>
            </a:r>
            <a:endParaRPr lang="fr-FR" sz="4400" b="1" u="sng" dirty="0"/>
          </a:p>
        </p:txBody>
      </p:sp>
    </p:spTree>
    <p:extLst>
      <p:ext uri="{BB962C8B-B14F-4D97-AF65-F5344CB8AC3E}">
        <p14:creationId xmlns:p14="http://schemas.microsoft.com/office/powerpoint/2010/main" val="1738783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MASSE ET ÉNERGIE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PARTICULES MATÉRIELLES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RAYONNEMENTS ÉLECTROMAGNÉTIQUES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DUALITÉ ONDE-PARTICULE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STRUCTURE ÉLECTRONIQUE DE L’ATOME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59410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MASSE ET ÉNERGIE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PARTICULES MATÉRIELLES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b="1" u="sng" dirty="0" smtClean="0">
                <a:solidFill>
                  <a:srgbClr val="FFFD99"/>
                </a:solidFill>
              </a:rPr>
              <a:t>RAYONNEMENTS ÉLECTROMAGNÉTIQUES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DUALITÉ ONDE-PARTICULE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STRUCTURE ÉLECTRONIQUE DE L’ATOME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89011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1" y="2052585"/>
            <a:ext cx="5486399" cy="966893"/>
          </a:xfrm>
        </p:spPr>
        <p:txBody>
          <a:bodyPr/>
          <a:lstStyle/>
          <a:p>
            <a:pPr marL="514350" marR="0" lvl="0" indent="-5143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r>
              <a:rPr lang="fr-FR" sz="3200" b="1" u="sng" dirty="0" smtClean="0">
                <a:solidFill>
                  <a:srgbClr val="FFFD99"/>
                </a:solidFill>
              </a:rPr>
              <a:t>Représentation classique</a:t>
            </a:r>
            <a:endParaRPr lang="fr-FR" sz="3200" b="1" dirty="0" smtClean="0">
              <a:solidFill>
                <a:srgbClr val="FFFD99"/>
              </a:solidFill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309859" cy="1532467"/>
          </a:xfrm>
        </p:spPr>
        <p:txBody>
          <a:bodyPr>
            <a:normAutofit/>
          </a:bodyPr>
          <a:lstStyle/>
          <a:p>
            <a:r>
              <a:rPr lang="fr-FR" sz="4400" b="1" u="sng" dirty="0" smtClean="0"/>
              <a:t>III. RAYONNEMENTS ÉLECTROMAGNÉTIQUES</a:t>
            </a:r>
            <a:endParaRPr lang="fr-FR" sz="4400" b="1" u="sng" dirty="0"/>
          </a:p>
        </p:txBody>
      </p:sp>
      <p:pic>
        <p:nvPicPr>
          <p:cNvPr id="5" name="Imag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1" y="2929996"/>
            <a:ext cx="5577839" cy="169185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786561" y="2446549"/>
            <a:ext cx="498919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= Perturbations du champ électromagnétique qui se propagent dans le vide à la vitesse de la lumière, </a:t>
            </a:r>
          </a:p>
          <a:p>
            <a:r>
              <a:rPr lang="fr-FR" sz="2800" dirty="0" smtClean="0"/>
              <a:t>soit </a:t>
            </a:r>
            <a:r>
              <a:rPr lang="fr-FR" sz="2800" b="1" dirty="0" smtClean="0">
                <a:solidFill>
                  <a:srgbClr val="FFFD99"/>
                </a:solidFill>
              </a:rPr>
              <a:t>c </a:t>
            </a:r>
            <a:r>
              <a:rPr lang="fr-FR" sz="2800" b="1" dirty="0">
                <a:solidFill>
                  <a:srgbClr val="FFFD99"/>
                </a:solidFill>
              </a:rPr>
              <a:t>= 3. 10</a:t>
            </a:r>
            <a:r>
              <a:rPr lang="fr-FR" sz="2800" b="1" baseline="30000" dirty="0">
                <a:solidFill>
                  <a:srgbClr val="FFFD99"/>
                </a:solidFill>
              </a:rPr>
              <a:t>8</a:t>
            </a:r>
            <a:r>
              <a:rPr lang="fr-FR" sz="2800" b="1" dirty="0">
                <a:solidFill>
                  <a:srgbClr val="FFFD99"/>
                </a:solidFill>
              </a:rPr>
              <a:t> m. s</a:t>
            </a:r>
            <a:r>
              <a:rPr lang="fr-FR" sz="2800" b="1" baseline="30000" dirty="0">
                <a:solidFill>
                  <a:srgbClr val="FFFD99"/>
                </a:solidFill>
              </a:rPr>
              <a:t>-1</a:t>
            </a:r>
            <a:r>
              <a:rPr lang="fr-FR" sz="2800" dirty="0" smtClean="0">
                <a:solidFill>
                  <a:srgbClr val="FFFD99"/>
                </a:solidFill>
                <a:effectLst/>
              </a:rPr>
              <a:t> </a:t>
            </a:r>
          </a:p>
          <a:p>
            <a:endParaRPr lang="fr-FR" sz="2800" dirty="0"/>
          </a:p>
        </p:txBody>
      </p:sp>
      <p:sp>
        <p:nvSpPr>
          <p:cNvPr id="7" name="ZoneTexte 6"/>
          <p:cNvSpPr txBox="1"/>
          <p:nvPr/>
        </p:nvSpPr>
        <p:spPr>
          <a:xfrm>
            <a:off x="685801" y="4926330"/>
            <a:ext cx="1064132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On les modélise comme composés d’un </a:t>
            </a:r>
            <a:r>
              <a:rPr lang="fr-FR" sz="2800" dirty="0" smtClean="0">
                <a:solidFill>
                  <a:srgbClr val="FFFD99"/>
                </a:solidFill>
              </a:rPr>
              <a:t>champ magnétique B </a:t>
            </a:r>
            <a:r>
              <a:rPr lang="fr-FR" sz="2800" dirty="0" smtClean="0"/>
              <a:t>et </a:t>
            </a:r>
            <a:r>
              <a:rPr lang="fr-FR" sz="2800" b="1" dirty="0" smtClean="0"/>
              <a:t>d’un </a:t>
            </a:r>
            <a:r>
              <a:rPr lang="fr-FR" sz="2800" dirty="0" smtClean="0">
                <a:solidFill>
                  <a:srgbClr val="FFFD99"/>
                </a:solidFill>
              </a:rPr>
              <a:t>champ électrique E </a:t>
            </a:r>
            <a:r>
              <a:rPr lang="fr-FR" sz="2800" dirty="0" smtClean="0"/>
              <a:t>qui </a:t>
            </a:r>
            <a:r>
              <a:rPr lang="fr-FR" sz="2800" dirty="0" smtClean="0">
                <a:solidFill>
                  <a:srgbClr val="FFFD99"/>
                </a:solidFill>
              </a:rPr>
              <a:t>vibrent en phase</a:t>
            </a:r>
            <a:r>
              <a:rPr lang="fr-FR" sz="2800" dirty="0" smtClean="0"/>
              <a:t>, sont </a:t>
            </a:r>
            <a:r>
              <a:rPr lang="fr-FR" sz="2800" dirty="0" smtClean="0">
                <a:solidFill>
                  <a:srgbClr val="FFFD99"/>
                </a:solidFill>
              </a:rPr>
              <a:t>perpendiculaires </a:t>
            </a:r>
            <a:r>
              <a:rPr lang="fr-FR" sz="2800" b="1" dirty="0" smtClean="0"/>
              <a:t>l’un par rapport à l’autre</a:t>
            </a:r>
            <a:r>
              <a:rPr lang="fr-FR" sz="2800" dirty="0" smtClean="0"/>
              <a:t> et par rapport à la </a:t>
            </a:r>
            <a:r>
              <a:rPr lang="fr-FR" sz="2800" b="1" dirty="0" smtClean="0"/>
              <a:t>direction de propagation</a:t>
            </a:r>
            <a:r>
              <a:rPr lang="fr-FR" sz="2800" dirty="0" smtClean="0"/>
              <a:t>. </a:t>
            </a:r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95406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904219" cy="1532467"/>
          </a:xfrm>
        </p:spPr>
        <p:txBody>
          <a:bodyPr>
            <a:normAutofit/>
          </a:bodyPr>
          <a:lstStyle/>
          <a:p>
            <a:r>
              <a:rPr lang="fr-FR" sz="4400" b="1" u="sng" dirty="0" smtClean="0"/>
              <a:t>III. RAYONNEMENTS ÉLECTROMAGNÉTIQUES</a:t>
            </a:r>
            <a:endParaRPr lang="fr-FR" sz="4400" b="1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093470" y="3307732"/>
                <a:ext cx="10187940" cy="22286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spcAft>
                    <a:spcPts val="0"/>
                  </a:spcAft>
                </a:pPr>
                <a:r>
                  <a:rPr lang="fr-FR" sz="3200" u="sng" dirty="0" smtClean="0">
                    <a:solidFill>
                      <a:schemeClr val="tx1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Ces REM sont caractérisés par : </a:t>
                </a:r>
                <a:endParaRPr lang="fr-FR" sz="3200" dirty="0">
                  <a:solidFill>
                    <a:schemeClr val="tx1"/>
                  </a:solidFill>
                  <a:effectLst/>
                  <a:latin typeface="Calibri" charset="0"/>
                  <a:ea typeface="Calibri" charset="0"/>
                  <a:cs typeface="Times New Roman" charset="0"/>
                </a:endParaRPr>
              </a:p>
              <a:p>
                <a:pPr marL="342900" lvl="0" indent="-342900">
                  <a:spcAft>
                    <a:spcPts val="0"/>
                  </a:spcAft>
                  <a:buFont typeface="Symbol" charset="2"/>
                  <a:buChar char=""/>
                </a:pPr>
                <a:r>
                  <a:rPr lang="fr-FR" sz="3200" dirty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Leur</a:t>
                </a:r>
                <a:r>
                  <a:rPr lang="fr-FR" sz="3200" b="1" dirty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 longueur d’onde</a:t>
                </a:r>
                <a:r>
                  <a:rPr lang="fr-FR" sz="3200" dirty="0">
                    <a:solidFill>
                      <a:schemeClr val="tx1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 = </a:t>
                </a:r>
                <a:r>
                  <a:rPr lang="fr-FR" sz="3200" dirty="0">
                    <a:solidFill>
                      <a:srgbClr val="FFFD99"/>
                    </a:solidFill>
                    <a:effectLst/>
                    <a:latin typeface="Cambria Math" charset="0"/>
                    <a:ea typeface="Cambria Math" charset="0"/>
                    <a:cs typeface="Cambria Math" charset="0"/>
                  </a:rPr>
                  <a:t>𝛌</a:t>
                </a:r>
                <a:r>
                  <a:rPr lang="fr-FR" sz="3200" dirty="0">
                    <a:solidFill>
                      <a:schemeClr val="tx1"/>
                    </a:solidFill>
                    <a:effectLst/>
                    <a:latin typeface="Cambria Math" charset="0"/>
                    <a:ea typeface="Cambria Math" charset="0"/>
                    <a:cs typeface="Cambria Math" charset="0"/>
                  </a:rPr>
                  <a:t> = </a:t>
                </a:r>
                <a:r>
                  <a:rPr lang="fr-FR" sz="3200" dirty="0">
                    <a:solidFill>
                      <a:schemeClr val="tx1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plus petite distance séparant 2 points dans un même état vibratoire (en mètres)</a:t>
                </a:r>
                <a:endParaRPr lang="fr-FR" sz="3200" dirty="0">
                  <a:solidFill>
                    <a:schemeClr val="tx1"/>
                  </a:solidFill>
                  <a:effectLst/>
                  <a:latin typeface="Calibri" charset="0"/>
                  <a:ea typeface="Calibri" charset="0"/>
                  <a:cs typeface="Times New Roman" charset="0"/>
                </a:endParaRPr>
              </a:p>
              <a:p>
                <a:pPr marL="342900" lvl="0" indent="-342900">
                  <a:spcAft>
                    <a:spcPts val="0"/>
                  </a:spcAft>
                  <a:buFont typeface="Symbol" charset="2"/>
                  <a:buChar char=""/>
                </a:pPr>
                <a:r>
                  <a:rPr lang="fr-FR" sz="3200" dirty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Leur</a:t>
                </a:r>
                <a:r>
                  <a:rPr lang="fr-FR" sz="3200" b="1" dirty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 fréquence </a:t>
                </a:r>
                <a14:m>
                  <m:oMath xmlns:m="http://schemas.openxmlformats.org/officeDocument/2006/math">
                    <m:r>
                      <a:rPr lang="fr-FR" sz="3200" i="1" smtClean="0">
                        <a:solidFill>
                          <a:srgbClr val="FFFD99"/>
                        </a:solidFill>
                        <a:effectLst/>
                        <a:latin typeface="Cambria Math" charset="0"/>
                        <a:ea typeface="Calibri" charset="0"/>
                        <a:cs typeface="Ayuthaya" charset="-34"/>
                      </a:rPr>
                      <m:t>𝜈</m:t>
                    </m:r>
                    <m:r>
                      <a:rPr lang="fr-FR" sz="3200" b="1" i="1" smtClean="0">
                        <a:solidFill>
                          <a:srgbClr val="FFFD99"/>
                        </a:solidFill>
                        <a:effectLst/>
                        <a:latin typeface="Cambria Math" charset="0"/>
                        <a:ea typeface="Calibri" charset="0"/>
                        <a:cs typeface="Ayuthaya" charset="-34"/>
                      </a:rPr>
                      <m:t>=</m:t>
                    </m:r>
                  </m:oMath>
                </a14:m>
                <a:r>
                  <a:rPr lang="fr-FR" sz="3200" dirty="0">
                    <a:solidFill>
                      <a:srgbClr val="FFFD99"/>
                    </a:solidFill>
                    <a:effectLst/>
                    <a:latin typeface="Cambria Math" charset="0"/>
                    <a:ea typeface="Cambria Math" charset="0"/>
                    <a:cs typeface="Cambria Math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3200" i="1">
                            <a:solidFill>
                              <a:srgbClr val="FFFD99"/>
                            </a:solidFill>
                            <a:effectLst/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</m:ctrlPr>
                      </m:fPr>
                      <m:num>
                        <m:r>
                          <a:rPr lang="fr-FR" sz="3200" i="1">
                            <a:solidFill>
                              <a:srgbClr val="FFFD99"/>
                            </a:solidFill>
                            <a:effectLst/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𝑐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fr-FR" sz="3200">
                            <a:solidFill>
                              <a:srgbClr val="FFFD99"/>
                            </a:solidFill>
                            <a:effectLst/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λ</m:t>
                        </m:r>
                      </m:den>
                    </m:f>
                  </m:oMath>
                </a14:m>
                <a:r>
                  <a:rPr lang="fr-FR" sz="3200" dirty="0">
                    <a:solidFill>
                      <a:schemeClr val="tx1"/>
                    </a:solidFill>
                    <a:effectLst/>
                    <a:latin typeface="Cambria Math" charset="0"/>
                    <a:ea typeface="Cambria Math" charset="0"/>
                    <a:cs typeface="Cambria Math" charset="0"/>
                  </a:rPr>
                  <a:t> [Hertz]</a:t>
                </a:r>
                <a:endParaRPr lang="fr-FR" sz="3200" dirty="0">
                  <a:solidFill>
                    <a:schemeClr val="tx1"/>
                  </a:solidFill>
                  <a:effectLst/>
                  <a:latin typeface="Calibri" charset="0"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3470" y="3307732"/>
                <a:ext cx="10187940" cy="2228687"/>
              </a:xfrm>
              <a:prstGeom prst="rect">
                <a:avLst/>
              </a:prstGeom>
              <a:blipFill rotWithShape="0">
                <a:blip r:embed="rId2"/>
                <a:stretch>
                  <a:fillRect l="-1555" t="-3562" r="-179" b="-3836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Espace réservé du contenu 2"/>
          <p:cNvSpPr>
            <a:spLocks noGrp="1"/>
          </p:cNvSpPr>
          <p:nvPr>
            <p:ph idx="1"/>
          </p:nvPr>
        </p:nvSpPr>
        <p:spPr>
          <a:xfrm>
            <a:off x="685800" y="2141538"/>
            <a:ext cx="5064125" cy="773112"/>
          </a:xfrm>
        </p:spPr>
        <p:txBody>
          <a:bodyPr/>
          <a:lstStyle/>
          <a:p>
            <a:pPr marL="514350" marR="0" lvl="0" indent="-5143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r>
              <a:rPr lang="fr-FR" sz="3200" b="1" u="sng" smtClean="0">
                <a:solidFill>
                  <a:srgbClr val="FFFD99"/>
                </a:solidFill>
              </a:rPr>
              <a:t>Représentation classique</a:t>
            </a:r>
            <a:endParaRPr lang="fr-FR" sz="3200" b="1" dirty="0" smtClean="0">
              <a:solidFill>
                <a:srgbClr val="FFFD99"/>
              </a:solidFill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416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904219" cy="1532467"/>
          </a:xfrm>
        </p:spPr>
        <p:txBody>
          <a:bodyPr>
            <a:normAutofit/>
          </a:bodyPr>
          <a:lstStyle/>
          <a:p>
            <a:r>
              <a:rPr lang="fr-FR" sz="4400" b="1" u="sng" dirty="0" smtClean="0"/>
              <a:t>III. RAYONNEMENTS ÉLECTROMAGNÉTIQUES</a:t>
            </a:r>
            <a:endParaRPr lang="fr-FR" sz="4400" b="1" u="sng" dirty="0"/>
          </a:p>
        </p:txBody>
      </p:sp>
      <p:sp>
        <p:nvSpPr>
          <p:cNvPr id="8" name="Espace réservé du contenu 2"/>
          <p:cNvSpPr>
            <a:spLocks noGrp="1"/>
          </p:cNvSpPr>
          <p:nvPr>
            <p:ph idx="1"/>
          </p:nvPr>
        </p:nvSpPr>
        <p:spPr>
          <a:xfrm>
            <a:off x="685800" y="2141538"/>
            <a:ext cx="5064125" cy="773112"/>
          </a:xfrm>
        </p:spPr>
        <p:txBody>
          <a:bodyPr/>
          <a:lstStyle/>
          <a:p>
            <a:pPr marL="514350" marR="0" lvl="0" indent="-5143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r>
              <a:rPr lang="fr-FR" sz="3200" b="1" u="sng" dirty="0" smtClean="0">
                <a:solidFill>
                  <a:srgbClr val="FFFD99"/>
                </a:solidFill>
              </a:rPr>
              <a:t>Représentation classique</a:t>
            </a:r>
            <a:endParaRPr lang="fr-FR" sz="3200" b="1" dirty="0" smtClean="0">
              <a:solidFill>
                <a:srgbClr val="FFFD99"/>
              </a:solidFill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pic>
        <p:nvPicPr>
          <p:cNvPr id="5" name="Imag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923" y="2813844"/>
            <a:ext cx="6599238" cy="3678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51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904219" cy="1532467"/>
          </a:xfrm>
        </p:spPr>
        <p:txBody>
          <a:bodyPr>
            <a:normAutofit/>
          </a:bodyPr>
          <a:lstStyle/>
          <a:p>
            <a:r>
              <a:rPr lang="fr-FR" sz="4400" b="1" u="sng" dirty="0" smtClean="0"/>
              <a:t>III. RAYONNEMENTS ÉLECTROMAGNÉTIQUES</a:t>
            </a:r>
            <a:endParaRPr lang="fr-FR" sz="4400" b="1" u="sng" dirty="0"/>
          </a:p>
        </p:txBody>
      </p:sp>
      <p:sp>
        <p:nvSpPr>
          <p:cNvPr id="8" name="Espace réservé du contenu 2"/>
          <p:cNvSpPr>
            <a:spLocks noGrp="1"/>
          </p:cNvSpPr>
          <p:nvPr>
            <p:ph idx="1"/>
          </p:nvPr>
        </p:nvSpPr>
        <p:spPr>
          <a:xfrm>
            <a:off x="685801" y="1970088"/>
            <a:ext cx="5064125" cy="773112"/>
          </a:xfrm>
        </p:spPr>
        <p:txBody>
          <a:bodyPr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3200" b="1" dirty="0" smtClean="0">
                <a:solidFill>
                  <a:srgbClr val="FFFD99"/>
                </a:solidFill>
              </a:rPr>
              <a:t>B. </a:t>
            </a:r>
            <a:r>
              <a:rPr lang="fr-FR" sz="3200" b="1" u="sng" dirty="0" smtClean="0">
                <a:solidFill>
                  <a:srgbClr val="FFFD99"/>
                </a:solidFill>
              </a:rPr>
              <a:t>Représentation quantique</a:t>
            </a:r>
            <a:endParaRPr lang="fr-FR" sz="3200" b="1" u="sng" dirty="0">
              <a:solidFill>
                <a:srgbClr val="FFFD99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64870" y="2743200"/>
            <a:ext cx="100050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chemeClr val="tx1">
                    <a:lumMod val="95000"/>
                  </a:schemeClr>
                </a:solidFill>
                <a:effectLst/>
                <a:latin typeface="Calibri" charset="0"/>
                <a:ea typeface="Calibri" charset="0"/>
                <a:cs typeface="Ayuthaya" charset="-34"/>
              </a:rPr>
              <a:t>Une onde EM ne peut céder ou acquérir de l’énergie qu’elle transporte que par </a:t>
            </a:r>
            <a:r>
              <a:rPr lang="fr-FR" sz="2800" b="1" dirty="0" smtClean="0">
                <a:solidFill>
                  <a:schemeClr val="tx1">
                    <a:lumMod val="95000"/>
                  </a:schemeClr>
                </a:solidFill>
                <a:effectLst/>
                <a:latin typeface="Calibri" charset="0"/>
                <a:ea typeface="Calibri" charset="0"/>
                <a:cs typeface="Ayuthaya" charset="-34"/>
              </a:rPr>
              <a:t>quantités discontinues</a:t>
            </a:r>
            <a:r>
              <a:rPr lang="fr-FR" sz="2800" dirty="0" smtClean="0">
                <a:solidFill>
                  <a:schemeClr val="tx1">
                    <a:lumMod val="95000"/>
                  </a:schemeClr>
                </a:solidFill>
                <a:effectLst/>
                <a:latin typeface="Calibri" charset="0"/>
                <a:ea typeface="Calibri" charset="0"/>
                <a:cs typeface="Ayuthaya" charset="-34"/>
              </a:rPr>
              <a:t>, </a:t>
            </a:r>
            <a:r>
              <a:rPr lang="fr-FR" sz="2800" b="1" dirty="0" smtClean="0">
                <a:solidFill>
                  <a:schemeClr val="tx1">
                    <a:lumMod val="95000"/>
                  </a:schemeClr>
                </a:solidFill>
                <a:effectLst/>
                <a:latin typeface="Calibri" charset="0"/>
                <a:ea typeface="Calibri" charset="0"/>
                <a:cs typeface="Ayuthaya" charset="-34"/>
              </a:rPr>
              <a:t>multiples entiers d’une quantité élémentaire </a:t>
            </a:r>
            <a:r>
              <a:rPr lang="fr-FR" sz="2800" dirty="0" smtClean="0">
                <a:solidFill>
                  <a:schemeClr val="tx1">
                    <a:lumMod val="95000"/>
                  </a:schemeClr>
                </a:solidFill>
                <a:effectLst/>
                <a:latin typeface="Calibri" charset="0"/>
                <a:ea typeface="Calibri" charset="0"/>
                <a:cs typeface="Ayuthaya" charset="-34"/>
              </a:rPr>
              <a:t>: </a:t>
            </a:r>
            <a:r>
              <a:rPr lang="fr-FR" sz="2800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le </a:t>
            </a:r>
            <a:r>
              <a:rPr lang="fr-FR" sz="2800" i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« quantum de Planck » </a:t>
            </a:r>
            <a:r>
              <a:rPr lang="fr-FR" sz="2800" i="1" dirty="0" smtClean="0">
                <a:solidFill>
                  <a:schemeClr val="tx1">
                    <a:lumMod val="95000"/>
                  </a:schemeClr>
                </a:solidFill>
                <a:effectLst/>
                <a:latin typeface="Calibri" charset="0"/>
                <a:ea typeface="Calibri" charset="0"/>
                <a:cs typeface="Ayuthaya" charset="-34"/>
              </a:rPr>
              <a:t>:</a:t>
            </a:r>
            <a:r>
              <a:rPr lang="fr-FR" sz="2800" dirty="0" smtClean="0">
                <a:solidFill>
                  <a:schemeClr val="tx1">
                    <a:lumMod val="95000"/>
                  </a:schemeClr>
                </a:solidFill>
                <a:effectLst/>
              </a:rPr>
              <a:t> </a:t>
            </a:r>
            <a:endParaRPr lang="fr-FR" sz="2800" dirty="0">
              <a:solidFill>
                <a:schemeClr val="tx1">
                  <a:lumMod val="9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à coins arrondis 5"/>
              <p:cNvSpPr/>
              <p:nvPr/>
            </p:nvSpPr>
            <p:spPr>
              <a:xfrm>
                <a:off x="4151630" y="4366000"/>
                <a:ext cx="2443480" cy="1094651"/>
              </a:xfrm>
              <a:prstGeom prst="roundRect">
                <a:avLst/>
              </a:prstGeom>
              <a:solidFill>
                <a:srgbClr val="FFFD9A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fr-FR" sz="3200" b="1" dirty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  <a:ea typeface="Calibri" charset="0"/>
                    <a:cs typeface="Ayuthaya" charset="-34"/>
                  </a:rPr>
                  <a:t>E = h</a:t>
                </a:r>
                <a14:m>
                  <m:oMath xmlns:m="http://schemas.openxmlformats.org/officeDocument/2006/math">
                    <m:r>
                      <a:rPr lang="fr-FR" sz="3200" b="1" i="1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19050" dir="2700000" algn="tl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charset="0"/>
                        <a:ea typeface="Calibri" charset="0"/>
                        <a:cs typeface="Ayuthaya" charset="-34"/>
                      </a:rPr>
                      <m:t>𝛎</m:t>
                    </m:r>
                  </m:oMath>
                </a14:m>
                <a:r>
                  <a:rPr lang="fr-FR" sz="3200" b="1" dirty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  <a:ea typeface="Calibri" charset="0"/>
                    <a:cs typeface="Ayuthaya" charset="-34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3200" b="1" i="1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charset="0"/>
                            <a:ea typeface="Calibri" charset="0"/>
                            <a:cs typeface="Ayuthaya" charset="-34"/>
                          </a:rPr>
                        </m:ctrlPr>
                      </m:fPr>
                      <m:num>
                        <m:r>
                          <a:rPr lang="fr-FR" sz="3200" b="1" i="1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charset="0"/>
                            <a:ea typeface="Calibri" charset="0"/>
                            <a:cs typeface="Ayuthaya" charset="-34"/>
                          </a:rPr>
                          <m:t>𝐡𝐜</m:t>
                        </m:r>
                      </m:num>
                      <m:den>
                        <m:r>
                          <a:rPr lang="fr-FR" sz="3200" b="1" i="1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𝛌</m:t>
                        </m:r>
                      </m:den>
                    </m:f>
                  </m:oMath>
                </a14:m>
                <a:endParaRPr lang="fr-FR" sz="3200" dirty="0">
                  <a:effectLst/>
                  <a:ea typeface="Calibri" charset="0"/>
                  <a:cs typeface="Times New Roman" charset="0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fr-FR" sz="1200" dirty="0">
                    <a:effectLst/>
                    <a:ea typeface="Calibri" charset="0"/>
                    <a:cs typeface="Times New Roman" charset="0"/>
                  </a:rPr>
                  <a:t> </a:t>
                </a:r>
              </a:p>
            </p:txBody>
          </p:sp>
        </mc:Choice>
        <mc:Fallback xmlns="">
          <p:sp>
            <p:nvSpPr>
              <p:cNvPr id="6" name="Rectangle à coins arrondis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1630" y="4366000"/>
                <a:ext cx="2443480" cy="1094651"/>
              </a:xfrm>
              <a:prstGeom prst="round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Imag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1507" y="4019412"/>
            <a:ext cx="1720533" cy="15650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21492" y="5930384"/>
            <a:ext cx="92605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fr-FR" sz="2800" i="1" dirty="0" smtClean="0">
                <a:effectLst/>
                <a:latin typeface="Calibri" charset="0"/>
                <a:ea typeface="Calibri" charset="0"/>
                <a:cs typeface="Ayuthaya" charset="-34"/>
              </a:rPr>
              <a:t>avec h = constante de Planck = 6,62. 10</a:t>
            </a:r>
            <a:r>
              <a:rPr lang="fr-FR" sz="2800" i="1" baseline="30000" dirty="0" smtClean="0">
                <a:effectLst/>
                <a:latin typeface="Calibri" charset="0"/>
                <a:ea typeface="Calibri" charset="0"/>
                <a:cs typeface="Ayuthaya" charset="-34"/>
              </a:rPr>
              <a:t>-34</a:t>
            </a:r>
            <a:r>
              <a:rPr lang="fr-FR" sz="2800" i="1" dirty="0" smtClean="0">
                <a:effectLst/>
                <a:latin typeface="Calibri" charset="0"/>
                <a:ea typeface="Calibri" charset="0"/>
                <a:cs typeface="Ayuthaya" charset="-34"/>
              </a:rPr>
              <a:t> J. s = 4,13. 10</a:t>
            </a:r>
            <a:r>
              <a:rPr lang="fr-FR" sz="2800" i="1" baseline="30000" dirty="0" smtClean="0">
                <a:effectLst/>
                <a:latin typeface="Calibri" charset="0"/>
                <a:ea typeface="Calibri" charset="0"/>
                <a:cs typeface="Ayuthaya" charset="-34"/>
              </a:rPr>
              <a:t>-15</a:t>
            </a:r>
            <a:r>
              <a:rPr lang="fr-FR" sz="2800" i="1" dirty="0" smtClean="0">
                <a:effectLst/>
                <a:latin typeface="Calibri" charset="0"/>
                <a:ea typeface="Calibri" charset="0"/>
                <a:cs typeface="Ayuthaya" charset="-34"/>
              </a:rPr>
              <a:t> eV. s</a:t>
            </a:r>
            <a:endParaRPr lang="fr-FR" sz="2800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825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904219" cy="1532467"/>
          </a:xfrm>
        </p:spPr>
        <p:txBody>
          <a:bodyPr>
            <a:normAutofit/>
          </a:bodyPr>
          <a:lstStyle/>
          <a:p>
            <a:r>
              <a:rPr lang="fr-FR" sz="4400" b="1" u="sng" dirty="0" smtClean="0"/>
              <a:t>III. RAYONNEMENTS ÉLECTROMAGNÉTIQUES</a:t>
            </a:r>
            <a:endParaRPr lang="fr-FR" sz="4400" b="1" u="sng" dirty="0"/>
          </a:p>
        </p:txBody>
      </p:sp>
      <p:sp>
        <p:nvSpPr>
          <p:cNvPr id="8" name="Espace réservé du contenu 2"/>
          <p:cNvSpPr>
            <a:spLocks noGrp="1"/>
          </p:cNvSpPr>
          <p:nvPr>
            <p:ph idx="1"/>
          </p:nvPr>
        </p:nvSpPr>
        <p:spPr>
          <a:xfrm>
            <a:off x="685801" y="1970088"/>
            <a:ext cx="5064125" cy="773112"/>
          </a:xfrm>
        </p:spPr>
        <p:txBody>
          <a:bodyPr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3200" b="1" dirty="0" smtClean="0">
                <a:solidFill>
                  <a:srgbClr val="FFFD99"/>
                </a:solidFill>
              </a:rPr>
              <a:t>B. </a:t>
            </a:r>
            <a:r>
              <a:rPr lang="fr-FR" sz="3200" b="1" u="sng" dirty="0" smtClean="0">
                <a:solidFill>
                  <a:srgbClr val="FFFD99"/>
                </a:solidFill>
              </a:rPr>
              <a:t>Représentation quantique</a:t>
            </a:r>
            <a:endParaRPr lang="fr-FR" sz="3200" b="1" u="sng" dirty="0">
              <a:solidFill>
                <a:srgbClr val="FFFD99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013460" y="2898755"/>
                <a:ext cx="10267950" cy="954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spcAft>
                    <a:spcPts val="0"/>
                  </a:spcAft>
                </a:pPr>
                <a:r>
                  <a:rPr lang="fr-FR" sz="2800" dirty="0" smtClean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La </a:t>
                </a:r>
                <a:r>
                  <a:rPr lang="fr-FR" sz="2800" b="1" dirty="0">
                    <a:solidFill>
                      <a:srgbClr val="FFFD99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relation de Duane et Hunt </a:t>
                </a:r>
                <a:r>
                  <a:rPr lang="fr-FR" sz="2800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permet de relier facilement E et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fr-FR" sz="2800">
                        <a:solidFill>
                          <a:schemeClr val="tx1"/>
                        </a:solidFill>
                        <a:effectLst/>
                        <a:latin typeface="Cambria Math" charset="0"/>
                        <a:ea typeface="Cambria Math" charset="0"/>
                        <a:cs typeface="Cambria Math" charset="0"/>
                      </a:rPr>
                      <m:t>λ</m:t>
                    </m:r>
                  </m:oMath>
                </a14:m>
                <a:r>
                  <a:rPr lang="fr-FR" sz="2800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 en considérant les unités habituelles (hors système international) : </a:t>
                </a:r>
                <a:endParaRPr lang="fr-FR" sz="2800" dirty="0">
                  <a:solidFill>
                    <a:schemeClr val="tx1"/>
                  </a:solidFill>
                  <a:effectLst/>
                  <a:latin typeface="Calibri" charset="0"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3460" y="2898755"/>
                <a:ext cx="10267950" cy="954107"/>
              </a:xfrm>
              <a:prstGeom prst="rect">
                <a:avLst/>
              </a:prstGeom>
              <a:blipFill rotWithShape="0">
                <a:blip r:embed="rId2"/>
                <a:stretch>
                  <a:fillRect l="-1187" t="-6410" b="-1794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à coins arrondis 8"/>
              <p:cNvSpPr/>
              <p:nvPr/>
            </p:nvSpPr>
            <p:spPr>
              <a:xfrm>
                <a:off x="3961447" y="4426670"/>
                <a:ext cx="3228023" cy="968290"/>
              </a:xfrm>
              <a:prstGeom prst="roundRect">
                <a:avLst/>
              </a:prstGeom>
              <a:solidFill>
                <a:srgbClr val="FFFD9A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fr-FR" sz="3200" b="1" dirty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  <a:ea typeface="Calibri" charset="0"/>
                    <a:cs typeface="Ayuthaya" charset="-34"/>
                  </a:rPr>
                  <a:t>E[eV]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3200" b="1" i="1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charset="0"/>
                            <a:ea typeface="Calibri" charset="0"/>
                            <a:cs typeface="Ayuthaya" charset="-34"/>
                          </a:rPr>
                        </m:ctrlPr>
                      </m:fPr>
                      <m:num>
                        <m:r>
                          <a:rPr lang="fr-FR" sz="3200" b="1" i="1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charset="0"/>
                            <a:ea typeface="Calibri" charset="0"/>
                            <a:cs typeface="Ayuthaya" charset="-34"/>
                          </a:rPr>
                          <m:t>𝟏𝟐𝟒𝟎</m:t>
                        </m:r>
                      </m:num>
                      <m:den>
                        <m:r>
                          <a:rPr lang="fr-FR" sz="3200" b="1" i="1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𝛌</m:t>
                        </m:r>
                        <m:r>
                          <a:rPr lang="fr-FR" sz="3200" b="1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 [</m:t>
                        </m:r>
                        <m:r>
                          <a:rPr lang="fr-FR" sz="3200" b="1" i="1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𝐧𝐦</m:t>
                        </m:r>
                        <m:r>
                          <a:rPr lang="fr-FR" sz="3200" b="1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]</m:t>
                        </m:r>
                      </m:den>
                    </m:f>
                  </m:oMath>
                </a14:m>
                <a:endParaRPr lang="fr-FR" sz="3200" dirty="0">
                  <a:effectLst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9" name="Rectangle à coins arrondis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1447" y="4426670"/>
                <a:ext cx="3228023" cy="968290"/>
              </a:xfrm>
              <a:prstGeom prst="roundRect">
                <a:avLst/>
              </a:prstGeom>
              <a:blipFill rotWithShape="0">
                <a:blip r:embed="rId3"/>
                <a:stretch>
                  <a:fillRect b="-123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935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MASSE ET ÉNERGIE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PARTICULES MATÉRIELLES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RAYONNEMENTS ÉLECTROMAGNÉTIQUES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DUALITÉ ONDE-PARTICULE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STRUCTURE ÉLECTRONIQUE DE L’ATOME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61424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MASSE ET ÉNERGIE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PARTICULES MATÉRIELLES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RAYONNEMENTS ÉLECTROMAGNÉTIQUES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b="1" u="sng" dirty="0" smtClean="0">
                <a:solidFill>
                  <a:srgbClr val="FFFD99"/>
                </a:solidFill>
              </a:rPr>
              <a:t>DUALITÉ ONDE-PARTICULE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STRUCTURE ÉLECTRONIQUE DE L’ATOME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353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94360" y="1755295"/>
            <a:ext cx="6252209" cy="932603"/>
          </a:xfrm>
        </p:spPr>
        <p:txBody>
          <a:bodyPr>
            <a:normAutofit/>
          </a:bodyPr>
          <a:lstStyle/>
          <a:p>
            <a:r>
              <a:rPr lang="fr-FR" sz="3200" b="1" dirty="0" smtClean="0">
                <a:solidFill>
                  <a:srgbClr val="FFFD99"/>
                </a:solidFill>
              </a:rPr>
              <a:t>Selon Einstein</a:t>
            </a:r>
            <a:r>
              <a:rPr lang="fr-FR" sz="3200" dirty="0" smtClean="0"/>
              <a:t> : </a:t>
            </a:r>
            <a:endParaRPr lang="fr-FR" sz="3200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IV. DUALITÉ ONDE-PARTICULE</a:t>
            </a:r>
            <a:endParaRPr lang="fr-FR" sz="4400" b="1" u="sng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0" y="2687898"/>
            <a:ext cx="11841480" cy="166893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ZoneTexte 5"/>
              <p:cNvSpPr txBox="1"/>
              <p:nvPr/>
            </p:nvSpPr>
            <p:spPr>
              <a:xfrm>
                <a:off x="845820" y="4685492"/>
                <a:ext cx="10069830" cy="18598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800" dirty="0">
                    <a:sym typeface="Wingdings" charset="2"/>
                  </a:rPr>
                  <a:t></a:t>
                </a:r>
                <a:r>
                  <a:rPr lang="fr-FR" sz="2800" dirty="0"/>
                  <a:t> On est capable d’affecter une masse à un REM ; donc les ondes EM peuvent être considérées comme des corpuscules : les </a:t>
                </a:r>
                <a:r>
                  <a:rPr lang="fr-FR" sz="2800" b="1" dirty="0">
                    <a:solidFill>
                      <a:srgbClr val="FFFD99"/>
                    </a:solidFill>
                  </a:rPr>
                  <a:t>photons</a:t>
                </a:r>
                <a:r>
                  <a:rPr lang="fr-FR" sz="2800" dirty="0"/>
                  <a:t>, avec une </a:t>
                </a:r>
                <a:r>
                  <a:rPr lang="fr-FR" sz="2800" b="1" dirty="0" smtClean="0">
                    <a:solidFill>
                      <a:srgbClr val="FFFD99"/>
                    </a:solidFill>
                  </a:rPr>
                  <a:t>masse exclusivement dynamique</a:t>
                </a:r>
                <a:r>
                  <a:rPr lang="fr-FR" sz="2800" dirty="0">
                    <a:solidFill>
                      <a:srgbClr val="FFFD99"/>
                    </a:solidFill>
                  </a:rPr>
                  <a:t> m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2800" i="1">
                            <a:solidFill>
                              <a:srgbClr val="FFFD99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fr-FR" sz="2800">
                            <a:solidFill>
                              <a:srgbClr val="FFFD99"/>
                            </a:solidFill>
                            <a:latin typeface="Cambria Math" charset="0"/>
                          </a:rPr>
                          <m:t>h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fr-FR" sz="2800">
                            <a:solidFill>
                              <a:srgbClr val="FFFD99"/>
                            </a:solidFill>
                            <a:latin typeface="Cambria Math" charset="0"/>
                          </a:rPr>
                          <m:t>λc</m:t>
                        </m:r>
                      </m:den>
                    </m:f>
                  </m:oMath>
                </a14:m>
                <a:r>
                  <a:rPr lang="fr-FR" sz="2800" dirty="0"/>
                  <a:t> .</a:t>
                </a:r>
                <a:r>
                  <a:rPr lang="fr-FR" sz="2800" b="1" dirty="0"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endParaRPr lang="fr-FR" sz="2800" dirty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6" name="ZoneText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820" y="4685492"/>
                <a:ext cx="10069830" cy="1859805"/>
              </a:xfrm>
              <a:prstGeom prst="rect">
                <a:avLst/>
              </a:prstGeom>
              <a:blipFill rotWithShape="0">
                <a:blip r:embed="rId3"/>
                <a:stretch>
                  <a:fillRect l="-1271" t="-4262" r="-102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90196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94360" y="1755295"/>
            <a:ext cx="6252209" cy="932603"/>
          </a:xfrm>
        </p:spPr>
        <p:txBody>
          <a:bodyPr>
            <a:normAutofit/>
          </a:bodyPr>
          <a:lstStyle/>
          <a:p>
            <a:r>
              <a:rPr lang="fr-FR" sz="3200" b="1" dirty="0" smtClean="0">
                <a:solidFill>
                  <a:srgbClr val="FFFD99"/>
                </a:solidFill>
              </a:rPr>
              <a:t>Selon De Broglie</a:t>
            </a:r>
            <a:r>
              <a:rPr lang="fr-FR" sz="3200" dirty="0" smtClean="0"/>
              <a:t> : </a:t>
            </a:r>
            <a:endParaRPr lang="fr-FR" sz="3200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IV. DUALITÉ ONDE-PARTICULE</a:t>
            </a:r>
            <a:endParaRPr lang="fr-FR" sz="4400" b="1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ZoneTexte 9"/>
              <p:cNvSpPr txBox="1"/>
              <p:nvPr/>
            </p:nvSpPr>
            <p:spPr>
              <a:xfrm>
                <a:off x="845820" y="2868930"/>
                <a:ext cx="4377690" cy="810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3200" dirty="0"/>
                  <a:t>Comme on avait m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3200" i="1">
                            <a:latin typeface="Cambria Math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fr-FR" sz="3200">
                            <a:latin typeface="Cambria Math" charset="0"/>
                          </a:rPr>
                          <m:t>h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fr-FR" sz="3200">
                            <a:latin typeface="Cambria Math" charset="0"/>
                          </a:rPr>
                          <m:t>λc</m:t>
                        </m:r>
                      </m:den>
                    </m:f>
                  </m:oMath>
                </a14:m>
                <a:endParaRPr lang="fr-FR" sz="3200" dirty="0"/>
              </a:p>
            </p:txBody>
          </p:sp>
        </mc:Choice>
        <mc:Fallback xmlns="">
          <p:sp>
            <p:nvSpPr>
              <p:cNvPr id="10" name="ZoneText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820" y="2868930"/>
                <a:ext cx="4377690" cy="810991"/>
              </a:xfrm>
              <a:prstGeom prst="rect">
                <a:avLst/>
              </a:prstGeom>
              <a:blipFill rotWithShape="0">
                <a:blip r:embed="rId2"/>
                <a:stretch>
                  <a:fillRect l="-3621" b="-1203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Flèche vers la droite 10"/>
          <p:cNvSpPr/>
          <p:nvPr/>
        </p:nvSpPr>
        <p:spPr>
          <a:xfrm>
            <a:off x="5223510" y="3211562"/>
            <a:ext cx="1280160" cy="182341"/>
          </a:xfrm>
          <a:prstGeom prst="rightArrow">
            <a:avLst/>
          </a:prstGeom>
          <a:solidFill>
            <a:srgbClr val="FFFD99"/>
          </a:solidFill>
          <a:ln>
            <a:solidFill>
              <a:srgbClr val="FFFD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D99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one de texte 32"/>
              <p:cNvSpPr txBox="1"/>
              <p:nvPr/>
            </p:nvSpPr>
            <p:spPr>
              <a:xfrm>
                <a:off x="6835139" y="2907359"/>
                <a:ext cx="4732022" cy="97308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228600">
                  <a:spcAft>
                    <a:spcPts val="0"/>
                  </a:spcAft>
                </a:pPr>
                <a:r>
                  <a:rPr lang="fr-FR" sz="3200" dirty="0" smtClean="0">
                    <a:solidFill>
                      <a:schemeClr val="tx1"/>
                    </a:solidFill>
                    <a:effectLst/>
                    <a:ea typeface="Times New Roman" charset="0"/>
                    <a:cs typeface="Ayuthaya" charset="-34"/>
                  </a:rPr>
                  <a:t>il propose m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3200" i="1">
                            <a:solidFill>
                              <a:schemeClr val="tx1"/>
                            </a:solidFill>
                            <a:effectLst/>
                            <a:latin typeface="Cambria Math" charset="0"/>
                            <a:ea typeface="Times New Roman" charset="0"/>
                            <a:cs typeface="Ayuthaya" charset="-34"/>
                          </a:rPr>
                        </m:ctrlPr>
                      </m:fPr>
                      <m:num>
                        <m:r>
                          <a:rPr lang="fr-FR" sz="3200" i="1">
                            <a:solidFill>
                              <a:schemeClr val="tx1"/>
                            </a:solidFill>
                            <a:effectLst/>
                            <a:latin typeface="Cambria Math" charset="0"/>
                            <a:ea typeface="Times New Roman" charset="0"/>
                            <a:cs typeface="Ayuthaya" charset="-34"/>
                          </a:rPr>
                          <m:t>h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fr-FR" sz="3200">
                            <a:solidFill>
                              <a:schemeClr val="tx1"/>
                            </a:solidFill>
                            <a:effectLst/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λ</m:t>
                        </m:r>
                        <m:r>
                          <a:rPr lang="fr-FR" sz="3200" b="1" i="1">
                            <a:solidFill>
                              <a:schemeClr val="tx1"/>
                            </a:solidFill>
                            <a:effectLst/>
                            <a:latin typeface="Cambria Math" charset="0"/>
                            <a:ea typeface="Times New Roman" charset="0"/>
                            <a:cs typeface="Ayuthaya" charset="-34"/>
                          </a:rPr>
                          <m:t>𝝂</m:t>
                        </m:r>
                      </m:den>
                    </m:f>
                  </m:oMath>
                </a14:m>
                <a:endParaRPr lang="fr-FR" sz="3200" dirty="0">
                  <a:solidFill>
                    <a:schemeClr val="tx1"/>
                  </a:solidFill>
                  <a:effectLst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12" name="Zone de text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139" y="2907359"/>
                <a:ext cx="4732022" cy="97308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441960" y="4082457"/>
                <a:ext cx="11750040" cy="954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fr-FR" sz="2800" b="1" u="sng" dirty="0" smtClean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À toute particule de masse m et de vitesse </a:t>
                </a:r>
                <a14:m>
                  <m:oMath xmlns:m="http://schemas.openxmlformats.org/officeDocument/2006/math">
                    <m:r>
                      <a:rPr lang="fr-FR" sz="2800" b="1" i="1" u="sng">
                        <a:solidFill>
                          <a:schemeClr val="tx1"/>
                        </a:solidFill>
                        <a:effectLst/>
                        <a:latin typeface="Cambria Math" charset="0"/>
                        <a:ea typeface="Times New Roman" charset="0"/>
                        <a:cs typeface="Ayuthaya" charset="-34"/>
                      </a:rPr>
                      <m:t>𝝂</m:t>
                    </m:r>
                  </m:oMath>
                </a14:m>
                <a:r>
                  <a:rPr lang="fr-FR" sz="2800" b="1" u="sng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, on associe une onde dont la </a:t>
                </a:r>
                <a:r>
                  <a:rPr lang="fr-FR" sz="2800" b="1" u="sng" dirty="0" smtClean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longueu</a:t>
                </a:r>
                <a:r>
                  <a:rPr lang="fr-FR" sz="2800" u="sng" dirty="0" smtClean="0">
                    <a:solidFill>
                      <a:schemeClr val="tx1"/>
                    </a:solidFill>
                  </a:rPr>
                  <a:t>r </a:t>
                </a:r>
                <a:r>
                  <a:rPr lang="fr-FR" sz="2800" b="1" u="sng" dirty="0"/>
                  <a:t>d’onde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fr-FR" sz="2800" u="sng">
                        <a:latin typeface="Cambria Math" charset="0"/>
                      </a:rPr>
                      <m:t>λ</m:t>
                    </m:r>
                  </m:oMath>
                </a14:m>
                <a:r>
                  <a:rPr lang="fr-FR" sz="2800" u="sng" dirty="0"/>
                  <a:t> est donnée par</a:t>
                </a:r>
                <a:r>
                  <a:rPr lang="fr-FR" sz="2800" dirty="0"/>
                  <a:t> </a:t>
                </a:r>
                <a:r>
                  <a:rPr lang="fr-FR" sz="2800" dirty="0" smtClean="0">
                    <a:effectLst/>
                  </a:rPr>
                  <a:t>:</a:t>
                </a:r>
                <a:endParaRPr lang="fr-FR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960" y="4082457"/>
                <a:ext cx="11750040" cy="954107"/>
              </a:xfrm>
              <a:prstGeom prst="rect">
                <a:avLst/>
              </a:prstGeom>
              <a:blipFill rotWithShape="0">
                <a:blip r:embed="rId4"/>
                <a:stretch>
                  <a:fillRect l="-1090" t="-6410" b="-1794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à coins arrondis 16"/>
              <p:cNvSpPr/>
              <p:nvPr/>
            </p:nvSpPr>
            <p:spPr>
              <a:xfrm>
                <a:off x="6503670" y="4844520"/>
                <a:ext cx="2091690" cy="1189160"/>
              </a:xfrm>
              <a:prstGeom prst="roundRect">
                <a:avLst/>
              </a:prstGeom>
              <a:solidFill>
                <a:srgbClr val="FFFD9A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3200" b="1" i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charset="0"/>
                          <a:ea typeface="Cambria Math" charset="0"/>
                          <a:cs typeface="Cambria Math" charset="0"/>
                        </a:rPr>
                        <m:t>𝛌</m:t>
                      </m:r>
                      <m:r>
                        <a:rPr lang="fr-FR" sz="3200" b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charset="0"/>
                          <a:ea typeface="Cambria Math" charset="0"/>
                          <a:cs typeface="Cambria Math" charset="0"/>
                        </a:rPr>
                        <m:t>=</m:t>
                      </m:r>
                      <m:f>
                        <m:fPr>
                          <m:ctrlPr>
                            <a:rPr lang="fr-FR" sz="3200" b="1" i="1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>
                                <a:outerShdw blurRad="38100" dist="19050" dir="2700000" algn="tl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</m:ctrlPr>
                        </m:fPr>
                        <m:num>
                          <m:r>
                            <a:rPr lang="fr-FR" sz="3200" b="1" i="1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>
                                <a:outerShdw blurRad="38100" dist="19050" dir="2700000" algn="tl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𝒉</m:t>
                          </m:r>
                        </m:num>
                        <m:den>
                          <m:r>
                            <a:rPr lang="fr-FR" sz="3200" b="1" i="1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>
                                <a:outerShdw blurRad="38100" dist="19050" dir="2700000" algn="tl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𝒎</m:t>
                          </m:r>
                          <m:r>
                            <a:rPr lang="fr-FR" sz="3200" b="1" i="1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>
                                <a:outerShdw blurRad="38100" dist="19050" dir="2700000" algn="tl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charset="0"/>
                              <a:ea typeface="Calibri" charset="0"/>
                              <a:cs typeface="Ayuthaya" charset="-34"/>
                            </a:rPr>
                            <m:t>𝝂</m:t>
                          </m:r>
                        </m:den>
                      </m:f>
                    </m:oMath>
                  </m:oMathPara>
                </a14:m>
                <a:endParaRPr lang="fr-FR" sz="3200" dirty="0">
                  <a:effectLst/>
                  <a:ea typeface="Calibri" charset="0"/>
                  <a:cs typeface="Times New Roman" charset="0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fr-FR" sz="1200" dirty="0">
                    <a:effectLst/>
                    <a:ea typeface="Calibri" charset="0"/>
                    <a:cs typeface="Times New Roman" charset="0"/>
                  </a:rPr>
                  <a:t> </a:t>
                </a:r>
              </a:p>
            </p:txBody>
          </p:sp>
        </mc:Choice>
        <mc:Fallback xmlns="">
          <p:sp>
            <p:nvSpPr>
              <p:cNvPr id="17" name="Rectangle à coins arrondis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3670" y="4844520"/>
                <a:ext cx="2091690" cy="1189160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2012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6" grpId="0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IV. DUALITÉ ONDE-PARTICULE</a:t>
            </a:r>
            <a:endParaRPr lang="fr-FR" sz="4400" b="1" u="sng" dirty="0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856" y="2142066"/>
            <a:ext cx="9567754" cy="369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91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MASSE ET ÉNERGIE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PARTICULES MATÉRIELLES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RAYONNEMENTS ÉLECTROMAGNÉTIQUES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DUALITÉ ONDE-PARTICULE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STRUCTURE ÉLECTRONIQUE DE L’ATOME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95785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MASSE ET ÉNERGIE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PARTICULES MATÉRIELLES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RAYONNEMENTS ÉLECTROMAGNÉTIQUES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DUALITÉ ONDE-PARTICULE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b="1" u="sng" dirty="0" smtClean="0">
                <a:solidFill>
                  <a:srgbClr val="FFFD99"/>
                </a:solidFill>
              </a:rPr>
              <a:t>STRUCTURE ÉLECTRONIQUE DE L’ATOME</a:t>
            </a:r>
            <a:endParaRPr lang="fr-FR" sz="2400" b="1" u="sng" dirty="0">
              <a:solidFill>
                <a:srgbClr val="FFFD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41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1" y="2142067"/>
            <a:ext cx="6400799" cy="498263"/>
          </a:xfrm>
        </p:spPr>
        <p:txBody>
          <a:bodyPr>
            <a:noAutofit/>
          </a:bodyPr>
          <a:lstStyle/>
          <a:p>
            <a:r>
              <a:rPr lang="fr-FR" sz="3200" b="1" u="sng" dirty="0" smtClean="0">
                <a:solidFill>
                  <a:srgbClr val="FFFD99"/>
                </a:solidFill>
              </a:rPr>
              <a:t>Jusqu’au début du XXe siècle</a:t>
            </a:r>
            <a:r>
              <a:rPr lang="fr-FR" sz="3200" b="1" dirty="0" smtClean="0">
                <a:solidFill>
                  <a:srgbClr val="FFFD99"/>
                </a:solidFill>
              </a:rPr>
              <a:t> :</a:t>
            </a:r>
            <a:endParaRPr lang="fr-FR" sz="3200" b="1" dirty="0">
              <a:solidFill>
                <a:srgbClr val="FFFD99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V. STRUCTURE ÉLECTRONIQUE DE L’ATOME</a:t>
            </a:r>
            <a:endParaRPr lang="fr-FR" sz="4400" b="1" u="sng" dirty="0"/>
          </a:p>
        </p:txBody>
      </p:sp>
      <p:sp>
        <p:nvSpPr>
          <p:cNvPr id="5" name="Rectangle 4"/>
          <p:cNvSpPr/>
          <p:nvPr/>
        </p:nvSpPr>
        <p:spPr>
          <a:xfrm>
            <a:off x="1082040" y="3403015"/>
            <a:ext cx="60045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on considère que </a:t>
            </a:r>
            <a:r>
              <a:rPr lang="fr-FR" sz="2800" b="1" dirty="0" smtClean="0">
                <a:effectLst/>
                <a:latin typeface="Calibri" charset="0"/>
                <a:ea typeface="Calibri" charset="0"/>
                <a:cs typeface="Ayuthaya" charset="-34"/>
              </a:rPr>
              <a:t>l’atome</a:t>
            </a: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 est une </a:t>
            </a:r>
            <a:r>
              <a:rPr lang="fr-FR" sz="2800" b="1" dirty="0" smtClean="0">
                <a:effectLst/>
                <a:latin typeface="Calibri" charset="0"/>
                <a:ea typeface="Calibri" charset="0"/>
                <a:cs typeface="Ayuthaya" charset="-34"/>
              </a:rPr>
              <a:t>sphère pleine</a:t>
            </a: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 </a:t>
            </a:r>
            <a:r>
              <a:rPr lang="fr-FR" sz="2800" b="1" dirty="0" smtClean="0">
                <a:effectLst/>
                <a:latin typeface="Calibri" charset="0"/>
                <a:ea typeface="Calibri" charset="0"/>
                <a:cs typeface="Ayuthaya" charset="-34"/>
              </a:rPr>
              <a:t>positive</a:t>
            </a: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 sur laquelle sont </a:t>
            </a:r>
            <a:r>
              <a:rPr lang="fr-FR" sz="2800" b="1" dirty="0" smtClean="0">
                <a:effectLst/>
                <a:latin typeface="Calibri" charset="0"/>
                <a:ea typeface="Calibri" charset="0"/>
                <a:cs typeface="Ayuthaya" charset="-34"/>
              </a:rPr>
              <a:t>accrochées</a:t>
            </a: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 des </a:t>
            </a:r>
            <a:r>
              <a:rPr lang="fr-FR" sz="2800" b="1" dirty="0" smtClean="0">
                <a:effectLst/>
                <a:latin typeface="Calibri" charset="0"/>
                <a:ea typeface="Calibri" charset="0"/>
                <a:cs typeface="Ayuthaya" charset="-34"/>
              </a:rPr>
              <a:t>charges négatives</a:t>
            </a:r>
            <a:r>
              <a:rPr lang="fr-FR" sz="2800" dirty="0" smtClean="0">
                <a:effectLst/>
              </a:rPr>
              <a:t> </a:t>
            </a:r>
            <a:endParaRPr lang="fr-FR" sz="2800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407" y="2884169"/>
            <a:ext cx="2429193" cy="2020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7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1" y="2142067"/>
            <a:ext cx="7829549" cy="498263"/>
          </a:xfrm>
        </p:spPr>
        <p:txBody>
          <a:bodyPr>
            <a:noAutofit/>
          </a:bodyPr>
          <a:lstStyle/>
          <a:p>
            <a:r>
              <a:rPr lang="fr-FR" sz="3200" b="1" u="sng" dirty="0" smtClean="0">
                <a:solidFill>
                  <a:srgbClr val="FFFD99"/>
                </a:solidFill>
              </a:rPr>
              <a:t>Modèle planétaire </a:t>
            </a:r>
            <a:r>
              <a:rPr lang="fr-FR" sz="3200" b="1" u="sng" smtClean="0">
                <a:solidFill>
                  <a:srgbClr val="FFFD99"/>
                </a:solidFill>
              </a:rPr>
              <a:t>de Rutherford</a:t>
            </a:r>
            <a:r>
              <a:rPr lang="fr-FR" sz="3200" b="1" smtClean="0">
                <a:solidFill>
                  <a:srgbClr val="FFFD99"/>
                </a:solidFill>
              </a:rPr>
              <a:t> (1911) :</a:t>
            </a:r>
            <a:endParaRPr lang="fr-FR" sz="3200" b="1" dirty="0">
              <a:solidFill>
                <a:srgbClr val="FFFD99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V. STRUCTURE ÉLECTRONIQUE DE L’ATOME</a:t>
            </a:r>
            <a:endParaRPr lang="fr-FR" sz="4400" b="1" u="sng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872" y="2940845"/>
            <a:ext cx="5722938" cy="322355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03781" y="3815686"/>
            <a:ext cx="30215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fr-FR" sz="2800" b="1" dirty="0" smtClean="0">
                <a:effectLst/>
                <a:latin typeface="Calibri" charset="0"/>
                <a:ea typeface="Calibri" charset="0"/>
                <a:cs typeface="Ayuthaya" charset="-34"/>
              </a:rPr>
              <a:t>« la matière est pleine de vide »</a:t>
            </a:r>
            <a:endParaRPr lang="fr-FR" sz="2800" b="1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3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1" y="2142067"/>
            <a:ext cx="7829549" cy="498263"/>
          </a:xfrm>
        </p:spPr>
        <p:txBody>
          <a:bodyPr>
            <a:noAutofit/>
          </a:bodyPr>
          <a:lstStyle/>
          <a:p>
            <a:r>
              <a:rPr lang="fr-FR" sz="3200" b="1" u="sng" dirty="0" smtClean="0">
                <a:solidFill>
                  <a:srgbClr val="FFFD99"/>
                </a:solidFill>
              </a:rPr>
              <a:t>Modèle planétaire de Rutherford</a:t>
            </a:r>
            <a:r>
              <a:rPr lang="fr-FR" sz="3200" b="1" dirty="0" smtClean="0">
                <a:solidFill>
                  <a:srgbClr val="FFFD99"/>
                </a:solidFill>
              </a:rPr>
              <a:t> (1911) :</a:t>
            </a:r>
            <a:endParaRPr lang="fr-FR" sz="3200" b="1" dirty="0">
              <a:solidFill>
                <a:srgbClr val="FFFD99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V. STRUCTURE ÉLECTRONIQUE DE L’ATOME</a:t>
            </a:r>
            <a:endParaRPr lang="fr-FR" sz="4400" b="1" u="sng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27" y="3566159"/>
            <a:ext cx="2852103" cy="175889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85260" y="2891336"/>
            <a:ext cx="648462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fr-FR" sz="2800" u="sng" dirty="0" smtClean="0">
                <a:effectLst/>
                <a:latin typeface="Calibri" charset="0"/>
                <a:ea typeface="Calibri" charset="0"/>
                <a:cs typeface="Ayuthaya" charset="-34"/>
              </a:rPr>
              <a:t>Selon ce nouveau modèle, l’atome est constitué</a:t>
            </a: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 : </a:t>
            </a:r>
            <a:endParaRPr lang="fr-FR" sz="2800" dirty="0" smtClean="0">
              <a:effectLst/>
              <a:latin typeface="Calibri" charset="0"/>
              <a:ea typeface="Calibri" charset="0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Symbol" charset="2"/>
              <a:buChar char=""/>
            </a:pP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d’une </a:t>
            </a:r>
            <a:r>
              <a:rPr lang="fr-FR" sz="2800" b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masse concentrée au niveau du noyau</a:t>
            </a:r>
            <a:r>
              <a:rPr lang="fr-FR" sz="2800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 </a:t>
            </a: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chargé </a:t>
            </a:r>
            <a:r>
              <a:rPr lang="fr-FR" sz="2800" b="1" dirty="0" smtClean="0">
                <a:effectLst/>
                <a:latin typeface="Calibri" charset="0"/>
                <a:ea typeface="Calibri" charset="0"/>
                <a:cs typeface="Ayuthaya" charset="-34"/>
              </a:rPr>
              <a:t>positivement</a:t>
            </a: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 (10</a:t>
            </a:r>
            <a:r>
              <a:rPr lang="fr-FR" sz="2800" baseline="30000" dirty="0" smtClean="0">
                <a:effectLst/>
                <a:latin typeface="Calibri" charset="0"/>
                <a:ea typeface="Calibri" charset="0"/>
                <a:cs typeface="Ayuthaya" charset="-34"/>
              </a:rPr>
              <a:t>-15</a:t>
            </a: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 m)</a:t>
            </a:r>
            <a:endParaRPr lang="fr-FR" sz="2800" dirty="0" smtClean="0">
              <a:effectLst/>
              <a:latin typeface="Calibri" charset="0"/>
              <a:ea typeface="Calibri" charset="0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Symbol" charset="2"/>
              <a:buChar char=""/>
            </a:pP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d’</a:t>
            </a:r>
            <a:r>
              <a:rPr lang="fr-FR" sz="2800" b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électrons </a:t>
            </a:r>
            <a:r>
              <a:rPr lang="fr-FR" sz="2800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chargés </a:t>
            </a:r>
            <a:r>
              <a:rPr lang="fr-FR" sz="2800" b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négativement</a:t>
            </a: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, refoulés </a:t>
            </a:r>
            <a:r>
              <a:rPr lang="fr-FR" sz="2800" b="1" dirty="0" smtClean="0">
                <a:effectLst/>
                <a:latin typeface="Calibri" charset="0"/>
                <a:ea typeface="Calibri" charset="0"/>
                <a:cs typeface="Ayuthaya" charset="-34"/>
              </a:rPr>
              <a:t>à la périphérie du vide péri-nucléaire</a:t>
            </a: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 (10</a:t>
            </a:r>
            <a:r>
              <a:rPr lang="fr-FR" sz="2800" baseline="30000" dirty="0" smtClean="0">
                <a:effectLst/>
                <a:latin typeface="Calibri" charset="0"/>
                <a:ea typeface="Calibri" charset="0"/>
                <a:cs typeface="Ayuthaya" charset="-34"/>
              </a:rPr>
              <a:t>-10</a:t>
            </a: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 m)</a:t>
            </a:r>
            <a:endParaRPr lang="fr-FR" sz="2800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76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1" y="2142067"/>
            <a:ext cx="7829549" cy="498263"/>
          </a:xfrm>
        </p:spPr>
        <p:txBody>
          <a:bodyPr>
            <a:noAutofit/>
          </a:bodyPr>
          <a:lstStyle/>
          <a:p>
            <a:r>
              <a:rPr lang="fr-FR" sz="3200" b="1" u="sng" dirty="0" smtClean="0">
                <a:solidFill>
                  <a:srgbClr val="FFFD99"/>
                </a:solidFill>
              </a:rPr>
              <a:t>Modèle de Bohr</a:t>
            </a:r>
            <a:r>
              <a:rPr lang="fr-FR" sz="3200" b="1" dirty="0" smtClean="0">
                <a:solidFill>
                  <a:srgbClr val="FFFD99"/>
                </a:solidFill>
              </a:rPr>
              <a:t> (1913) :</a:t>
            </a:r>
            <a:endParaRPr lang="fr-FR" sz="3200" b="1" dirty="0">
              <a:solidFill>
                <a:srgbClr val="FFFD99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V. STRUCTURE ÉLECTRONIQUE DE L’ATOME</a:t>
            </a:r>
            <a:endParaRPr lang="fr-FR" sz="4400" b="1" u="sng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12" y="3238500"/>
            <a:ext cx="1951038" cy="17384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796540" y="3137447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C’est une des </a:t>
            </a:r>
            <a:r>
              <a:rPr lang="fr-FR" sz="2800" b="1" dirty="0" smtClean="0">
                <a:effectLst/>
                <a:latin typeface="Calibri" charset="0"/>
                <a:ea typeface="Calibri" charset="0"/>
                <a:cs typeface="Ayuthaya" charset="-34"/>
              </a:rPr>
              <a:t>conséquences</a:t>
            </a: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 de la </a:t>
            </a:r>
            <a:r>
              <a:rPr lang="fr-FR" sz="2800" b="1" dirty="0" smtClean="0">
                <a:effectLst/>
                <a:latin typeface="Calibri" charset="0"/>
                <a:ea typeface="Calibri" charset="0"/>
                <a:cs typeface="Ayuthaya" charset="-34"/>
              </a:rPr>
              <a:t>dualité onde-particule</a:t>
            </a:r>
            <a:r>
              <a:rPr lang="fr-FR" sz="2800" dirty="0" smtClean="0">
                <a:effectLst/>
                <a:latin typeface="Calibri" charset="0"/>
                <a:ea typeface="Calibri" charset="0"/>
                <a:cs typeface="Ayuthaya" charset="-34"/>
              </a:rPr>
              <a:t>.</a:t>
            </a:r>
            <a:endParaRPr lang="fr-FR" sz="2800" dirty="0" smtClean="0">
              <a:effectLst/>
              <a:latin typeface="Calibri" charset="0"/>
              <a:ea typeface="Calibri" charset="0"/>
              <a:cs typeface="Times New Roman" charset="0"/>
            </a:endParaRPr>
          </a:p>
          <a:p>
            <a:pPr marL="228600">
              <a:spcAft>
                <a:spcPts val="0"/>
              </a:spcAft>
            </a:pPr>
            <a:endParaRPr lang="fr-FR" sz="2800" i="1" dirty="0" smtClean="0">
              <a:effectLst/>
              <a:latin typeface="Calibri" charset="0"/>
              <a:ea typeface="Calibri" charset="0"/>
              <a:cs typeface="Ayuthaya" charset="-34"/>
            </a:endParaRPr>
          </a:p>
          <a:p>
            <a:pPr marL="228600">
              <a:spcAft>
                <a:spcPts val="0"/>
              </a:spcAft>
            </a:pPr>
            <a:endParaRPr lang="fr-FR" sz="2800" i="1" dirty="0">
              <a:latin typeface="Calibri" charset="0"/>
              <a:ea typeface="Calibri" charset="0"/>
              <a:cs typeface="Ayuthaya" charset="-34"/>
            </a:endParaRPr>
          </a:p>
          <a:p>
            <a:pPr marL="228600">
              <a:spcAft>
                <a:spcPts val="0"/>
              </a:spcAft>
            </a:pPr>
            <a:r>
              <a:rPr lang="fr-FR" sz="2800" i="1" dirty="0" smtClean="0">
                <a:effectLst/>
                <a:latin typeface="Calibri" charset="0"/>
                <a:ea typeface="Calibri" charset="0"/>
                <a:cs typeface="Ayuthaya" charset="-34"/>
              </a:rPr>
              <a:t>Soit un atome de </a:t>
            </a:r>
            <a:r>
              <a:rPr lang="fr-FR" sz="2800" i="1" baseline="-25000" dirty="0" smtClean="0">
                <a:effectLst/>
                <a:latin typeface="Calibri" charset="0"/>
                <a:ea typeface="Calibri" charset="0"/>
                <a:cs typeface="Ayuthaya" charset="-34"/>
              </a:rPr>
              <a:t>1</a:t>
            </a:r>
            <a:r>
              <a:rPr lang="fr-FR" sz="2800" i="1" dirty="0" smtClean="0">
                <a:effectLst/>
                <a:latin typeface="Calibri" charset="0"/>
                <a:ea typeface="Calibri" charset="0"/>
                <a:cs typeface="Ayuthaya" charset="-34"/>
              </a:rPr>
              <a:t>H qui possède un électron, comment </a:t>
            </a:r>
            <a:r>
              <a:rPr lang="fr-FR" sz="2800" b="1" i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associer une onde stationnaire à cet électron</a:t>
            </a:r>
            <a:r>
              <a:rPr lang="fr-FR" sz="2800" i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, tournant sur une </a:t>
            </a:r>
            <a:r>
              <a:rPr lang="fr-FR" sz="2800" b="1" i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orbite</a:t>
            </a:r>
            <a:r>
              <a:rPr lang="fr-FR" sz="2800" i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 à une </a:t>
            </a:r>
            <a:r>
              <a:rPr lang="fr-FR" sz="2800" b="1" i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distance r du</a:t>
            </a:r>
            <a:r>
              <a:rPr lang="fr-FR" sz="2800" i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 </a:t>
            </a:r>
            <a:r>
              <a:rPr lang="fr-FR" sz="2800" b="1" i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noyau</a:t>
            </a:r>
            <a:r>
              <a:rPr lang="fr-FR" sz="2800" b="1" i="1" dirty="0" smtClean="0">
                <a:effectLst/>
                <a:latin typeface="Calibri" charset="0"/>
                <a:ea typeface="Calibri" charset="0"/>
                <a:cs typeface="Ayuthaya" charset="-34"/>
              </a:rPr>
              <a:t> </a:t>
            </a:r>
            <a:r>
              <a:rPr lang="fr-FR" sz="2800" i="1" dirty="0" smtClean="0">
                <a:effectLst/>
                <a:latin typeface="Calibri" charset="0"/>
                <a:ea typeface="Calibri" charset="0"/>
                <a:cs typeface="Ayuthaya" charset="-34"/>
              </a:rPr>
              <a:t>?</a:t>
            </a:r>
            <a:endParaRPr lang="fr-FR" sz="2800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34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1" y="2142067"/>
            <a:ext cx="7829549" cy="498263"/>
          </a:xfrm>
        </p:spPr>
        <p:txBody>
          <a:bodyPr>
            <a:noAutofit/>
          </a:bodyPr>
          <a:lstStyle/>
          <a:p>
            <a:r>
              <a:rPr lang="fr-FR" sz="3200" b="1" u="sng" dirty="0" smtClean="0">
                <a:solidFill>
                  <a:srgbClr val="FFFD99"/>
                </a:solidFill>
              </a:rPr>
              <a:t>Modèle de Bohr</a:t>
            </a:r>
            <a:r>
              <a:rPr lang="fr-FR" sz="3200" b="1" dirty="0" smtClean="0">
                <a:solidFill>
                  <a:srgbClr val="FFFD99"/>
                </a:solidFill>
              </a:rPr>
              <a:t> (1913) :</a:t>
            </a:r>
            <a:endParaRPr lang="fr-FR" sz="3200" b="1" dirty="0">
              <a:solidFill>
                <a:srgbClr val="FFFD99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V. STRUCTURE ÉLECTRONIQUE DE L’ATOME</a:t>
            </a:r>
            <a:endParaRPr lang="fr-FR" sz="4400" b="1" u="sng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12" y="3238500"/>
            <a:ext cx="1951038" cy="173846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48000" y="2967334"/>
            <a:ext cx="88392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>
              <a:spcAft>
                <a:spcPts val="0"/>
              </a:spcAft>
            </a:pPr>
            <a:r>
              <a:rPr lang="fr-FR" sz="2800" i="1" dirty="0" smtClean="0">
                <a:effectLst/>
                <a:latin typeface="Calibri" charset="0"/>
                <a:ea typeface="Calibri" charset="0"/>
                <a:cs typeface="Ayuthaya" charset="-34"/>
              </a:rPr>
              <a:t>Soit un atome de </a:t>
            </a:r>
            <a:r>
              <a:rPr lang="fr-FR" sz="2800" i="1" baseline="-25000" dirty="0" smtClean="0">
                <a:effectLst/>
                <a:latin typeface="Calibri" charset="0"/>
                <a:ea typeface="Calibri" charset="0"/>
                <a:cs typeface="Ayuthaya" charset="-34"/>
              </a:rPr>
              <a:t>1</a:t>
            </a:r>
            <a:r>
              <a:rPr lang="fr-FR" sz="2800" i="1" dirty="0" smtClean="0">
                <a:effectLst/>
                <a:latin typeface="Calibri" charset="0"/>
                <a:ea typeface="Calibri" charset="0"/>
                <a:cs typeface="Ayuthaya" charset="-34"/>
              </a:rPr>
              <a:t>H qui possède un électron, comment </a:t>
            </a:r>
            <a:r>
              <a:rPr lang="fr-FR" sz="2800" b="1" i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associer une onde stationnaire à cet électron</a:t>
            </a:r>
            <a:r>
              <a:rPr lang="fr-FR" sz="2800" i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, tournant sur une </a:t>
            </a:r>
            <a:r>
              <a:rPr lang="fr-FR" sz="2800" b="1" i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orbite</a:t>
            </a:r>
            <a:r>
              <a:rPr lang="fr-FR" sz="2800" i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 à une </a:t>
            </a:r>
            <a:r>
              <a:rPr lang="fr-FR" sz="2800" b="1" i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distance r du</a:t>
            </a:r>
            <a:r>
              <a:rPr lang="fr-FR" sz="2800" i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 </a:t>
            </a:r>
            <a:r>
              <a:rPr lang="fr-FR" sz="2800" b="1" i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noyau</a:t>
            </a:r>
            <a:r>
              <a:rPr lang="fr-FR" sz="2800" b="1" i="1" dirty="0" smtClean="0">
                <a:effectLst/>
                <a:latin typeface="Calibri" charset="0"/>
                <a:ea typeface="Calibri" charset="0"/>
                <a:cs typeface="Ayuthaya" charset="-34"/>
              </a:rPr>
              <a:t> </a:t>
            </a:r>
            <a:r>
              <a:rPr lang="fr-FR" sz="2800" i="1" dirty="0" smtClean="0">
                <a:effectLst/>
                <a:latin typeface="Calibri" charset="0"/>
                <a:ea typeface="Calibri" charset="0"/>
                <a:cs typeface="Ayuthaya" charset="-34"/>
              </a:rPr>
              <a:t>?</a:t>
            </a:r>
          </a:p>
          <a:p>
            <a:pPr marL="228600">
              <a:spcAft>
                <a:spcPts val="0"/>
              </a:spcAft>
            </a:pPr>
            <a:endParaRPr lang="fr-FR" sz="2800" i="1" dirty="0">
              <a:latin typeface="Calibri" charset="0"/>
              <a:ea typeface="Calibri" charset="0"/>
              <a:cs typeface="Ayuthaya" charset="-34"/>
            </a:endParaRPr>
          </a:p>
          <a:p>
            <a:pPr marL="685800" indent="-457200">
              <a:spcAft>
                <a:spcPts val="0"/>
              </a:spcAft>
              <a:buFont typeface="Wingdings" charset="2"/>
              <a:buChar char="Ø"/>
            </a:pPr>
            <a:r>
              <a:rPr lang="fr-FR" sz="2800" dirty="0"/>
              <a:t>La </a:t>
            </a:r>
            <a:r>
              <a:rPr lang="fr-FR" sz="2800" b="1" dirty="0"/>
              <a:t>circonférence</a:t>
            </a:r>
            <a:r>
              <a:rPr lang="fr-FR" sz="2800" dirty="0"/>
              <a:t> de </a:t>
            </a:r>
            <a:r>
              <a:rPr lang="fr-FR" sz="2800" b="1" dirty="0"/>
              <a:t>l’orbite</a:t>
            </a:r>
            <a:r>
              <a:rPr lang="fr-FR" sz="2800" dirty="0"/>
              <a:t> est : </a:t>
            </a:r>
            <a:r>
              <a:rPr lang="fr-FR" sz="2800" b="1" i="1" dirty="0" err="1"/>
              <a:t>Ɩ</a:t>
            </a:r>
            <a:r>
              <a:rPr lang="fr-FR" sz="2800" b="1" dirty="0"/>
              <a:t> = 2π</a:t>
            </a:r>
            <a:r>
              <a:rPr lang="fr-FR" sz="2800" b="1" i="1" dirty="0"/>
              <a:t>r</a:t>
            </a:r>
            <a:r>
              <a:rPr lang="fr-FR" sz="2800" dirty="0" smtClean="0">
                <a:effectLst/>
              </a:rPr>
              <a:t> </a:t>
            </a:r>
            <a:endParaRPr lang="fr-FR" sz="2800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86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1" y="2142067"/>
            <a:ext cx="7829549" cy="498263"/>
          </a:xfrm>
        </p:spPr>
        <p:txBody>
          <a:bodyPr>
            <a:noAutofit/>
          </a:bodyPr>
          <a:lstStyle/>
          <a:p>
            <a:r>
              <a:rPr lang="fr-FR" sz="3200" b="1" u="sng" dirty="0" smtClean="0">
                <a:solidFill>
                  <a:srgbClr val="FFFD99"/>
                </a:solidFill>
              </a:rPr>
              <a:t>Modèle de Bohr</a:t>
            </a:r>
            <a:r>
              <a:rPr lang="fr-FR" sz="3200" b="1" dirty="0" smtClean="0">
                <a:solidFill>
                  <a:srgbClr val="FFFD99"/>
                </a:solidFill>
              </a:rPr>
              <a:t> (1913) :</a:t>
            </a:r>
            <a:endParaRPr lang="fr-FR" sz="3200" b="1" dirty="0">
              <a:solidFill>
                <a:srgbClr val="FFFD99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V. STRUCTURE ÉLECTRONIQUE DE L’ATOME</a:t>
            </a:r>
            <a:endParaRPr lang="fr-FR" sz="4400" b="1" u="sng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12" y="3238500"/>
            <a:ext cx="1951038" cy="173846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979420" y="2978764"/>
                <a:ext cx="8987790" cy="26776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28600">
                  <a:spcAft>
                    <a:spcPts val="0"/>
                  </a:spcAft>
                </a:pPr>
                <a:r>
                  <a:rPr lang="fr-FR" sz="2800" i="1" dirty="0" smtClean="0">
                    <a:effectLst/>
                    <a:latin typeface="Calibri" charset="0"/>
                    <a:ea typeface="Calibri" charset="0"/>
                    <a:cs typeface="Ayuthaya" charset="-34"/>
                  </a:rPr>
                  <a:t>Soit un atome de </a:t>
                </a:r>
                <a:r>
                  <a:rPr lang="fr-FR" sz="2800" i="1" baseline="-25000" dirty="0" smtClean="0">
                    <a:effectLst/>
                    <a:latin typeface="Calibri" charset="0"/>
                    <a:ea typeface="Calibri" charset="0"/>
                    <a:cs typeface="Ayuthaya" charset="-34"/>
                  </a:rPr>
                  <a:t>1</a:t>
                </a:r>
                <a:r>
                  <a:rPr lang="fr-FR" sz="2800" i="1" dirty="0" smtClean="0">
                    <a:effectLst/>
                    <a:latin typeface="Calibri" charset="0"/>
                    <a:ea typeface="Calibri" charset="0"/>
                    <a:cs typeface="Ayuthaya" charset="-34"/>
                  </a:rPr>
                  <a:t>H qui possède un électron, comment </a:t>
                </a:r>
                <a:r>
                  <a:rPr lang="fr-FR" sz="2800" b="1" i="1" dirty="0" smtClean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associer une onde stationnaire à cet électron</a:t>
                </a:r>
                <a:r>
                  <a:rPr lang="fr-FR" sz="2800" i="1" dirty="0" smtClean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, tournant sur une </a:t>
                </a:r>
                <a:r>
                  <a:rPr lang="fr-FR" sz="2800" b="1" i="1" dirty="0" smtClean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orbite</a:t>
                </a:r>
                <a:r>
                  <a:rPr lang="fr-FR" sz="2800" i="1" dirty="0" smtClean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 à une </a:t>
                </a:r>
                <a:r>
                  <a:rPr lang="fr-FR" sz="2800" b="1" i="1" dirty="0" smtClean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distance r du</a:t>
                </a:r>
                <a:r>
                  <a:rPr lang="fr-FR" sz="2800" i="1" dirty="0" smtClean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 </a:t>
                </a:r>
                <a:r>
                  <a:rPr lang="fr-FR" sz="2800" b="1" i="1" dirty="0" smtClean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noyau</a:t>
                </a:r>
                <a:r>
                  <a:rPr lang="fr-FR" sz="2800" b="1" i="1" dirty="0" smtClean="0">
                    <a:effectLst/>
                    <a:latin typeface="Calibri" charset="0"/>
                    <a:ea typeface="Calibri" charset="0"/>
                    <a:cs typeface="Ayuthaya" charset="-34"/>
                  </a:rPr>
                  <a:t> </a:t>
                </a:r>
                <a:r>
                  <a:rPr lang="fr-FR" sz="2800" i="1" dirty="0" smtClean="0">
                    <a:effectLst/>
                    <a:latin typeface="Calibri" charset="0"/>
                    <a:ea typeface="Calibri" charset="0"/>
                    <a:cs typeface="Ayuthaya" charset="-34"/>
                  </a:rPr>
                  <a:t>?</a:t>
                </a:r>
              </a:p>
              <a:p>
                <a:pPr marL="228600">
                  <a:spcAft>
                    <a:spcPts val="0"/>
                  </a:spcAft>
                </a:pPr>
                <a:endParaRPr lang="fr-FR" sz="2800" i="1" dirty="0">
                  <a:latin typeface="Calibri" charset="0"/>
                  <a:ea typeface="Calibri" charset="0"/>
                  <a:cs typeface="Ayuthaya" charset="-34"/>
                </a:endParaRPr>
              </a:p>
              <a:p>
                <a:pPr marL="685800" indent="-457200">
                  <a:spcAft>
                    <a:spcPts val="0"/>
                  </a:spcAft>
                  <a:buFont typeface="Wingdings" charset="2"/>
                  <a:buChar char="Ø"/>
                </a:pPr>
                <a:r>
                  <a:rPr lang="fr-FR" sz="2800" dirty="0"/>
                  <a:t>La </a:t>
                </a:r>
                <a:r>
                  <a:rPr lang="fr-FR" sz="2800" b="1" dirty="0"/>
                  <a:t>circonférence</a:t>
                </a:r>
                <a:r>
                  <a:rPr lang="fr-FR" sz="2800" dirty="0"/>
                  <a:t> de </a:t>
                </a:r>
                <a:r>
                  <a:rPr lang="fr-FR" sz="2800" b="1" dirty="0"/>
                  <a:t>l’orbite</a:t>
                </a:r>
                <a:r>
                  <a:rPr lang="fr-FR" sz="2800" dirty="0"/>
                  <a:t> est : </a:t>
                </a:r>
                <a:r>
                  <a:rPr lang="fr-FR" sz="2800" b="1" i="1" dirty="0" err="1"/>
                  <a:t>Ɩ</a:t>
                </a:r>
                <a:r>
                  <a:rPr lang="fr-FR" sz="2800" b="1" dirty="0"/>
                  <a:t> = 2π</a:t>
                </a:r>
                <a:r>
                  <a:rPr lang="fr-FR" sz="2800" b="1" i="1" dirty="0"/>
                  <a:t>r</a:t>
                </a:r>
                <a:r>
                  <a:rPr lang="fr-FR" sz="2800" dirty="0" smtClean="0">
                    <a:effectLst/>
                  </a:rPr>
                  <a:t> </a:t>
                </a:r>
              </a:p>
              <a:p>
                <a:pPr marL="685800" indent="-457200">
                  <a:spcAft>
                    <a:spcPts val="0"/>
                  </a:spcAft>
                  <a:buFont typeface="Wingdings" charset="2"/>
                  <a:buChar char="Ø"/>
                </a:pPr>
                <a:r>
                  <a:rPr lang="fr-FR" sz="2800" b="1" i="1" dirty="0" err="1"/>
                  <a:t>Ɩ</a:t>
                </a:r>
                <a:r>
                  <a:rPr lang="fr-FR" sz="2800" b="1" dirty="0"/>
                  <a:t> doit être un multiple entier de sa longueur d’onde </a:t>
                </a:r>
                <a14:m>
                  <m:oMath xmlns:m="http://schemas.openxmlformats.org/officeDocument/2006/math">
                    <m:r>
                      <a:rPr lang="fr-FR" sz="2800" b="1" i="1">
                        <a:latin typeface="Cambria Math" charset="0"/>
                      </a:rPr>
                      <m:t>𝛌</m:t>
                    </m:r>
                  </m:oMath>
                </a14:m>
                <a:r>
                  <a:rPr lang="fr-FR" sz="2800" b="1" dirty="0" smtClean="0">
                    <a:effectLst/>
                    <a:latin typeface="Calibri" charset="0"/>
                    <a:ea typeface="Calibri" charset="0"/>
                    <a:cs typeface="Times New Roman" charset="0"/>
                  </a:rPr>
                  <a:t> :</a:t>
                </a:r>
                <a:endParaRPr lang="fr-FR" sz="2800" b="1" dirty="0">
                  <a:effectLst/>
                  <a:latin typeface="Calibri" charset="0"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9420" y="2978764"/>
                <a:ext cx="8987790" cy="2677656"/>
              </a:xfrm>
              <a:prstGeom prst="rect">
                <a:avLst/>
              </a:prstGeom>
              <a:blipFill rotWithShape="0">
                <a:blip r:embed="rId3"/>
                <a:stretch>
                  <a:fillRect t="-2278" r="-1967" b="-569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8477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1" y="2142067"/>
            <a:ext cx="7829549" cy="498263"/>
          </a:xfrm>
        </p:spPr>
        <p:txBody>
          <a:bodyPr>
            <a:noAutofit/>
          </a:bodyPr>
          <a:lstStyle/>
          <a:p>
            <a:r>
              <a:rPr lang="fr-FR" sz="3200" b="1" u="sng" dirty="0" smtClean="0">
                <a:solidFill>
                  <a:srgbClr val="FFFD99"/>
                </a:solidFill>
              </a:rPr>
              <a:t>Modèle de Bohr</a:t>
            </a:r>
            <a:r>
              <a:rPr lang="fr-FR" sz="3200" b="1" dirty="0" smtClean="0">
                <a:solidFill>
                  <a:srgbClr val="FFFD99"/>
                </a:solidFill>
              </a:rPr>
              <a:t> (1913) :</a:t>
            </a:r>
            <a:endParaRPr lang="fr-FR" sz="3200" b="1" dirty="0">
              <a:solidFill>
                <a:srgbClr val="FFFD99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V. STRUCTURE ÉLECTRONIQUE DE L’ATOME</a:t>
            </a:r>
            <a:endParaRPr lang="fr-FR" sz="4400" b="1" u="sng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12" y="3238500"/>
            <a:ext cx="1951038" cy="173846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979420" y="2978764"/>
                <a:ext cx="8987790" cy="26776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28600">
                  <a:spcAft>
                    <a:spcPts val="0"/>
                  </a:spcAft>
                </a:pPr>
                <a:r>
                  <a:rPr lang="fr-FR" sz="2800" i="1" dirty="0" smtClean="0">
                    <a:effectLst/>
                    <a:latin typeface="Calibri" charset="0"/>
                    <a:ea typeface="Calibri" charset="0"/>
                    <a:cs typeface="Ayuthaya" charset="-34"/>
                  </a:rPr>
                  <a:t>Soit un atome de </a:t>
                </a:r>
                <a:r>
                  <a:rPr lang="fr-FR" sz="2800" i="1" baseline="-25000" dirty="0" smtClean="0">
                    <a:effectLst/>
                    <a:latin typeface="Calibri" charset="0"/>
                    <a:ea typeface="Calibri" charset="0"/>
                    <a:cs typeface="Ayuthaya" charset="-34"/>
                  </a:rPr>
                  <a:t>1</a:t>
                </a:r>
                <a:r>
                  <a:rPr lang="fr-FR" sz="2800" i="1" dirty="0" smtClean="0">
                    <a:effectLst/>
                    <a:latin typeface="Calibri" charset="0"/>
                    <a:ea typeface="Calibri" charset="0"/>
                    <a:cs typeface="Ayuthaya" charset="-34"/>
                  </a:rPr>
                  <a:t>H qui possède un électron, comment </a:t>
                </a:r>
                <a:r>
                  <a:rPr lang="fr-FR" sz="2800" b="1" i="1" dirty="0" smtClean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associer une onde stationnaire à cet électron</a:t>
                </a:r>
                <a:r>
                  <a:rPr lang="fr-FR" sz="2800" i="1" dirty="0" smtClean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, tournant sur une </a:t>
                </a:r>
                <a:r>
                  <a:rPr lang="fr-FR" sz="2800" b="1" i="1" dirty="0" smtClean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orbite</a:t>
                </a:r>
                <a:r>
                  <a:rPr lang="fr-FR" sz="2800" i="1" dirty="0" smtClean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 à une </a:t>
                </a:r>
                <a:r>
                  <a:rPr lang="fr-FR" sz="2800" b="1" i="1" dirty="0" smtClean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distance r du</a:t>
                </a:r>
                <a:r>
                  <a:rPr lang="fr-FR" sz="2800" i="1" dirty="0" smtClean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 </a:t>
                </a:r>
                <a:r>
                  <a:rPr lang="fr-FR" sz="2800" b="1" i="1" dirty="0" smtClean="0">
                    <a:solidFill>
                      <a:srgbClr val="FFFD99"/>
                    </a:solidFill>
                    <a:effectLst/>
                    <a:latin typeface="Calibri" charset="0"/>
                    <a:ea typeface="Calibri" charset="0"/>
                    <a:cs typeface="Ayuthaya" charset="-34"/>
                  </a:rPr>
                  <a:t>noyau</a:t>
                </a:r>
                <a:r>
                  <a:rPr lang="fr-FR" sz="2800" b="1" i="1" dirty="0" smtClean="0">
                    <a:effectLst/>
                    <a:latin typeface="Calibri" charset="0"/>
                    <a:ea typeface="Calibri" charset="0"/>
                    <a:cs typeface="Ayuthaya" charset="-34"/>
                  </a:rPr>
                  <a:t> </a:t>
                </a:r>
                <a:r>
                  <a:rPr lang="fr-FR" sz="2800" i="1" dirty="0" smtClean="0">
                    <a:effectLst/>
                    <a:latin typeface="Calibri" charset="0"/>
                    <a:ea typeface="Calibri" charset="0"/>
                    <a:cs typeface="Ayuthaya" charset="-34"/>
                  </a:rPr>
                  <a:t>?</a:t>
                </a:r>
              </a:p>
              <a:p>
                <a:pPr marL="228600">
                  <a:spcAft>
                    <a:spcPts val="0"/>
                  </a:spcAft>
                </a:pPr>
                <a:endParaRPr lang="fr-FR" sz="2800" i="1" dirty="0">
                  <a:latin typeface="Calibri" charset="0"/>
                  <a:ea typeface="Calibri" charset="0"/>
                  <a:cs typeface="Ayuthaya" charset="-34"/>
                </a:endParaRPr>
              </a:p>
              <a:p>
                <a:pPr marL="685800" indent="-457200">
                  <a:spcAft>
                    <a:spcPts val="0"/>
                  </a:spcAft>
                  <a:buFont typeface="Wingdings" charset="2"/>
                  <a:buChar char="Ø"/>
                </a:pPr>
                <a:r>
                  <a:rPr lang="fr-FR" sz="2800" dirty="0"/>
                  <a:t>La </a:t>
                </a:r>
                <a:r>
                  <a:rPr lang="fr-FR" sz="2800" b="1" dirty="0"/>
                  <a:t>circonférence</a:t>
                </a:r>
                <a:r>
                  <a:rPr lang="fr-FR" sz="2800" dirty="0"/>
                  <a:t> de </a:t>
                </a:r>
                <a:r>
                  <a:rPr lang="fr-FR" sz="2800" b="1" dirty="0"/>
                  <a:t>l’orbite</a:t>
                </a:r>
                <a:r>
                  <a:rPr lang="fr-FR" sz="2800" dirty="0"/>
                  <a:t> est : </a:t>
                </a:r>
                <a:r>
                  <a:rPr lang="fr-FR" sz="2800" b="1" i="1" dirty="0" err="1"/>
                  <a:t>Ɩ</a:t>
                </a:r>
                <a:r>
                  <a:rPr lang="fr-FR" sz="2800" b="1" dirty="0"/>
                  <a:t> = 2π</a:t>
                </a:r>
                <a:r>
                  <a:rPr lang="fr-FR" sz="2800" b="1" i="1" dirty="0"/>
                  <a:t>r</a:t>
                </a:r>
                <a:r>
                  <a:rPr lang="fr-FR" sz="2800" dirty="0" smtClean="0">
                    <a:effectLst/>
                  </a:rPr>
                  <a:t> </a:t>
                </a:r>
              </a:p>
              <a:p>
                <a:pPr marL="685800" indent="-457200">
                  <a:spcAft>
                    <a:spcPts val="0"/>
                  </a:spcAft>
                  <a:buFont typeface="Wingdings" charset="2"/>
                  <a:buChar char="Ø"/>
                </a:pPr>
                <a:r>
                  <a:rPr lang="fr-FR" sz="2800" b="1" i="1" dirty="0" err="1"/>
                  <a:t>Ɩ</a:t>
                </a:r>
                <a:r>
                  <a:rPr lang="fr-FR" sz="2800" b="1" dirty="0"/>
                  <a:t> doit être un multiple entier de sa longueur d’onde </a:t>
                </a:r>
                <a14:m>
                  <m:oMath xmlns:m="http://schemas.openxmlformats.org/officeDocument/2006/math">
                    <m:r>
                      <a:rPr lang="fr-FR" sz="2800" b="1" i="1">
                        <a:latin typeface="Cambria Math" charset="0"/>
                      </a:rPr>
                      <m:t>𝛌</m:t>
                    </m:r>
                  </m:oMath>
                </a14:m>
                <a:r>
                  <a:rPr lang="fr-FR" sz="2800" b="1" dirty="0" smtClean="0">
                    <a:effectLst/>
                    <a:latin typeface="Calibri" charset="0"/>
                    <a:ea typeface="Calibri" charset="0"/>
                    <a:cs typeface="Times New Roman" charset="0"/>
                  </a:rPr>
                  <a:t> :</a:t>
                </a:r>
                <a:endParaRPr lang="fr-FR" sz="2800" b="1" dirty="0">
                  <a:effectLst/>
                  <a:latin typeface="Calibri" charset="0"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9420" y="2978764"/>
                <a:ext cx="8987790" cy="2677656"/>
              </a:xfrm>
              <a:prstGeom prst="rect">
                <a:avLst/>
              </a:prstGeom>
              <a:blipFill rotWithShape="0">
                <a:blip r:embed="rId3"/>
                <a:stretch>
                  <a:fillRect t="-2278" r="-1967" b="-569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à coins arrondis 6"/>
              <p:cNvSpPr/>
              <p:nvPr/>
            </p:nvSpPr>
            <p:spPr>
              <a:xfrm>
                <a:off x="6587490" y="5823721"/>
                <a:ext cx="2305050" cy="745596"/>
              </a:xfrm>
              <a:prstGeom prst="roundRect">
                <a:avLst/>
              </a:prstGeom>
              <a:solidFill>
                <a:srgbClr val="FFFD9A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fr-FR" sz="3200" b="1" i="1" dirty="0" err="1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  <a:ea typeface="Times New Roman" charset="0"/>
                    <a:cs typeface="Ayuthaya" charset="-34"/>
                  </a:rPr>
                  <a:t>Ɩ</a:t>
                </a:r>
                <a:r>
                  <a:rPr lang="fr-FR" sz="3200" b="1" i="1" dirty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  <a:ea typeface="Times New Roman" charset="0"/>
                    <a:cs typeface="Ayuthaya" charset="-34"/>
                  </a:rPr>
                  <a:t> </a:t>
                </a:r>
                <a:r>
                  <a:rPr lang="fr-FR" sz="3200" b="1" dirty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  <a:ea typeface="Times New Roman" charset="0"/>
                    <a:cs typeface="Ayuthaya" charset="-34"/>
                  </a:rPr>
                  <a:t>= 2π</a:t>
                </a:r>
                <a:r>
                  <a:rPr lang="fr-FR" sz="3200" b="1" i="1" dirty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  <a:ea typeface="Times New Roman" charset="0"/>
                    <a:cs typeface="Ayuthaya" charset="-34"/>
                  </a:rPr>
                  <a:t>r</a:t>
                </a:r>
                <a:r>
                  <a:rPr lang="fr-FR" sz="3200" b="1" dirty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  <a:ea typeface="Times New Roman" charset="0"/>
                    <a:cs typeface="Ayuthaya" charset="-34"/>
                  </a:rPr>
                  <a:t> = </a:t>
                </a:r>
                <a:r>
                  <a:rPr lang="fr-FR" sz="3200" b="1" i="1" dirty="0">
                    <a:ln>
                      <a:noFill/>
                    </a:ln>
                    <a:solidFill>
                      <a:srgbClr val="FF0000"/>
                    </a:solidFill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  <a:ea typeface="Times New Roman" charset="0"/>
                    <a:cs typeface="Ayuthaya" charset="-34"/>
                  </a:rPr>
                  <a:t>n</a:t>
                </a:r>
                <a14:m>
                  <m:oMath xmlns:m="http://schemas.openxmlformats.org/officeDocument/2006/math">
                    <m:r>
                      <a:rPr lang="fr-FR" sz="3200">
                        <a:solidFill>
                          <a:srgbClr val="000000"/>
                        </a:solidFill>
                        <a:effectLst/>
                        <a:latin typeface="Cambria Math" charset="0"/>
                        <a:ea typeface="Cambria Math" charset="0"/>
                        <a:cs typeface="Cambria Math" charset="0"/>
                      </a:rPr>
                      <m:t> </m:t>
                    </m:r>
                    <m:r>
                      <a:rPr lang="fr-FR" sz="3200" b="1" i="1">
                        <a:solidFill>
                          <a:srgbClr val="000000"/>
                        </a:solidFill>
                        <a:effectLst/>
                        <a:latin typeface="Cambria Math" charset="0"/>
                        <a:ea typeface="Cambria Math" charset="0"/>
                        <a:cs typeface="Cambria Math" charset="0"/>
                      </a:rPr>
                      <m:t>𝛌</m:t>
                    </m:r>
                  </m:oMath>
                </a14:m>
                <a:endParaRPr lang="fr-FR" sz="3200" dirty="0">
                  <a:effectLst/>
                  <a:ea typeface="Calibri" charset="0"/>
                  <a:cs typeface="Times New Roman" charset="0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fr-FR" sz="1200" dirty="0">
                    <a:effectLst/>
                    <a:ea typeface="Calibri" charset="0"/>
                    <a:cs typeface="Times New Roman" charset="0"/>
                  </a:rPr>
                  <a:t> </a:t>
                </a:r>
              </a:p>
            </p:txBody>
          </p:sp>
        </mc:Choice>
        <mc:Fallback xmlns="">
          <p:sp>
            <p:nvSpPr>
              <p:cNvPr id="7" name="Rectangle à coins arrondis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7490" y="5823721"/>
                <a:ext cx="2305050" cy="745596"/>
              </a:xfrm>
              <a:prstGeom prst="roundRect">
                <a:avLst/>
              </a:prstGeom>
              <a:blipFill rotWithShape="0">
                <a:blip r:embed="rId4"/>
                <a:stretch>
                  <a:fillRect l="-5512" t="-11111" b="-634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7509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1" y="2142067"/>
            <a:ext cx="7829549" cy="498263"/>
          </a:xfrm>
        </p:spPr>
        <p:txBody>
          <a:bodyPr>
            <a:noAutofit/>
          </a:bodyPr>
          <a:lstStyle/>
          <a:p>
            <a:r>
              <a:rPr lang="fr-FR" sz="3200" b="1" u="sng" dirty="0" smtClean="0">
                <a:solidFill>
                  <a:srgbClr val="FFFD99"/>
                </a:solidFill>
              </a:rPr>
              <a:t>Modèle de Bohr</a:t>
            </a:r>
            <a:r>
              <a:rPr lang="fr-FR" sz="3200" b="1" dirty="0" smtClean="0">
                <a:solidFill>
                  <a:srgbClr val="FFFD99"/>
                </a:solidFill>
              </a:rPr>
              <a:t> (1913) :</a:t>
            </a:r>
            <a:endParaRPr lang="fr-FR" sz="3200" b="1" dirty="0">
              <a:solidFill>
                <a:srgbClr val="FFFD99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V. STRUCTURE ÉLECTRONIQUE DE L’ATOME</a:t>
            </a:r>
            <a:endParaRPr lang="fr-FR" sz="4400" b="1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127760" y="2969062"/>
                <a:ext cx="10016490" cy="18158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spcAft>
                    <a:spcPts val="0"/>
                  </a:spcAft>
                </a:pPr>
                <a:r>
                  <a:rPr lang="fr-FR" sz="2800" b="1" dirty="0" smtClean="0">
                    <a:solidFill>
                      <a:srgbClr val="FFFD99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Donc </a:t>
                </a:r>
                <a:r>
                  <a:rPr lang="fr-FR" sz="2800" b="1" i="1" dirty="0">
                    <a:solidFill>
                      <a:srgbClr val="FFFD99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r</a:t>
                </a:r>
                <a:r>
                  <a:rPr lang="fr-FR" sz="2800" b="1" dirty="0">
                    <a:solidFill>
                      <a:srgbClr val="FFFD99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 est quantifié</a:t>
                </a:r>
                <a:r>
                  <a:rPr lang="fr-FR" sz="2800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 : il y a un </a:t>
                </a:r>
                <a:r>
                  <a:rPr lang="fr-FR" sz="2800" b="1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nombre fini </a:t>
                </a:r>
                <a:r>
                  <a:rPr lang="fr-FR" sz="2800" b="1" dirty="0" smtClean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d’orbites </a:t>
                </a:r>
                <a:r>
                  <a:rPr lang="fr-FR" sz="2800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dont les </a:t>
                </a:r>
                <a:r>
                  <a:rPr lang="fr-FR" sz="2800" b="1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périmètres</a:t>
                </a:r>
                <a:r>
                  <a:rPr lang="fr-FR" sz="2800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 sont des </a:t>
                </a:r>
                <a:r>
                  <a:rPr lang="fr-FR" sz="2800" b="1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multiples </a:t>
                </a:r>
                <a:r>
                  <a:rPr lang="fr-FR" sz="2800" b="1" dirty="0" smtClean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entiers </a:t>
                </a:r>
                <a:r>
                  <a:rPr lang="fr-FR" sz="2800" b="1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de </a:t>
                </a:r>
                <a14:m>
                  <m:oMath xmlns:m="http://schemas.openxmlformats.org/officeDocument/2006/math">
                    <m:r>
                      <a:rPr lang="fr-FR" sz="2800" b="1" i="1">
                        <a:solidFill>
                          <a:schemeClr val="tx1"/>
                        </a:solidFill>
                        <a:effectLst/>
                        <a:latin typeface="Cambria Math" charset="0"/>
                        <a:ea typeface="Cambria Math" charset="0"/>
                        <a:cs typeface="Cambria Math" charset="0"/>
                      </a:rPr>
                      <m:t>𝛌</m:t>
                    </m:r>
                  </m:oMath>
                </a14:m>
                <a:r>
                  <a:rPr lang="fr-FR" sz="2800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. </a:t>
                </a:r>
                <a:endParaRPr lang="fr-FR" sz="2800" dirty="0" smtClean="0">
                  <a:solidFill>
                    <a:schemeClr val="tx1"/>
                  </a:solidFill>
                  <a:effectLst/>
                  <a:latin typeface="Calibri" charset="0"/>
                  <a:ea typeface="Times New Roman" charset="0"/>
                  <a:cs typeface="Ayuthaya" charset="-34"/>
                </a:endParaRPr>
              </a:p>
              <a:p>
                <a:pPr lvl="0">
                  <a:spcAft>
                    <a:spcPts val="0"/>
                  </a:spcAft>
                </a:pPr>
                <a:r>
                  <a:rPr lang="fr-FR" sz="2800" dirty="0" smtClean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L’</a:t>
                </a:r>
                <a:r>
                  <a:rPr lang="fr-FR" sz="2800" b="1" dirty="0" smtClean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intensité </a:t>
                </a:r>
                <a:r>
                  <a:rPr lang="fr-FR" sz="2800" b="1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de la liaison au noyau</a:t>
                </a:r>
                <a:r>
                  <a:rPr lang="fr-FR" sz="2800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 des </a:t>
                </a:r>
                <a:r>
                  <a:rPr lang="fr-FR" sz="2800" dirty="0" smtClean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électrons </a:t>
                </a:r>
                <a:r>
                  <a:rPr lang="fr-FR" sz="2800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positionnés sur ces orbites </a:t>
                </a:r>
                <a:r>
                  <a:rPr lang="fr-FR" sz="2800" b="1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dépend de </a:t>
                </a:r>
                <a:r>
                  <a:rPr lang="fr-FR" sz="2800" b="1" i="1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r</a:t>
                </a:r>
                <a:r>
                  <a:rPr lang="fr-FR" sz="2800" i="1" dirty="0">
                    <a:solidFill>
                      <a:schemeClr val="tx1"/>
                    </a:solidFill>
                    <a:effectLst/>
                    <a:latin typeface="Calibri" charset="0"/>
                    <a:ea typeface="Times New Roman" charset="0"/>
                    <a:cs typeface="Ayuthaya" charset="-34"/>
                  </a:rPr>
                  <a:t>.</a:t>
                </a:r>
                <a:endParaRPr lang="fr-FR" sz="2800" dirty="0">
                  <a:solidFill>
                    <a:schemeClr val="tx1"/>
                  </a:solidFill>
                  <a:effectLst/>
                  <a:latin typeface="Calibri" charset="0"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7760" y="2969062"/>
                <a:ext cx="10016490" cy="1815882"/>
              </a:xfrm>
              <a:prstGeom prst="rect">
                <a:avLst/>
              </a:prstGeom>
              <a:blipFill rotWithShape="0">
                <a:blip r:embed="rId2"/>
                <a:stretch>
                  <a:fillRect l="-1217" t="-3020" b="-872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310" y="4598986"/>
            <a:ext cx="2579334" cy="1751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87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1" y="2142067"/>
            <a:ext cx="7829549" cy="498263"/>
          </a:xfrm>
        </p:spPr>
        <p:txBody>
          <a:bodyPr>
            <a:noAutofit/>
          </a:bodyPr>
          <a:lstStyle/>
          <a:p>
            <a:r>
              <a:rPr lang="fr-FR" sz="3200" b="1" u="sng" dirty="0" smtClean="0">
                <a:solidFill>
                  <a:srgbClr val="FFFD99"/>
                </a:solidFill>
              </a:rPr>
              <a:t>Conséquences du modèle de Bohr sur l’énergie de l’électron</a:t>
            </a:r>
            <a:r>
              <a:rPr lang="fr-FR" sz="3200" b="1" dirty="0" smtClean="0">
                <a:solidFill>
                  <a:srgbClr val="FFFD99"/>
                </a:solidFill>
              </a:rPr>
              <a:t> :</a:t>
            </a:r>
            <a:endParaRPr lang="fr-FR" sz="3200" b="1" dirty="0">
              <a:solidFill>
                <a:srgbClr val="FFFD99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V. STRUCTURE ÉLECTRONIQUE DE L’ATOME</a:t>
            </a:r>
            <a:endParaRPr lang="fr-FR" sz="4400" b="1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à coins arrondis 5"/>
              <p:cNvSpPr/>
              <p:nvPr/>
            </p:nvSpPr>
            <p:spPr>
              <a:xfrm>
                <a:off x="4448810" y="3883977"/>
                <a:ext cx="3255010" cy="1122363"/>
              </a:xfrm>
              <a:prstGeom prst="roundRect">
                <a:avLst/>
              </a:prstGeom>
              <a:solidFill>
                <a:srgbClr val="FFFD9A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fr-FR" sz="3200" b="1" dirty="0" err="1">
                    <a:solidFill>
                      <a:srgbClr val="000000"/>
                    </a:solidFill>
                    <a:effectLst/>
                    <a:ea typeface="Calibri" charset="0"/>
                    <a:cs typeface="Times New Roman" charset="0"/>
                  </a:rPr>
                  <a:t>W</a:t>
                </a:r>
                <a:r>
                  <a:rPr lang="fr-FR" sz="3200" b="1" baseline="-25000" dirty="0" err="1">
                    <a:solidFill>
                      <a:srgbClr val="000000"/>
                    </a:solidFill>
                    <a:effectLst/>
                    <a:ea typeface="Calibri" charset="0"/>
                    <a:cs typeface="Times New Roman" charset="0"/>
                  </a:rPr>
                  <a:t>n</a:t>
                </a:r>
                <a:r>
                  <a:rPr lang="fr-FR" sz="3200" b="1" dirty="0">
                    <a:solidFill>
                      <a:srgbClr val="000000"/>
                    </a:solidFill>
                    <a:effectLst/>
                    <a:ea typeface="Calibri" charset="0"/>
                    <a:cs typeface="Times New Roman" charset="0"/>
                  </a:rPr>
                  <a:t> = - 13,6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3200" b="1" i="1">
                            <a:solidFill>
                              <a:srgbClr val="000000"/>
                            </a:solidFill>
                            <a:effectLst/>
                            <a:latin typeface="Cambria Math" charset="0"/>
                            <a:ea typeface="Calibri" charset="0"/>
                            <a:cs typeface="Times New Roman" charset="0"/>
                          </a:rPr>
                        </m:ctrlPr>
                      </m:fPr>
                      <m:num>
                        <m:r>
                          <a:rPr lang="fr-FR" sz="3200" b="1" i="1">
                            <a:solidFill>
                              <a:srgbClr val="000000"/>
                            </a:solidFill>
                            <a:effectLst/>
                            <a:latin typeface="Cambria Math" charset="0"/>
                            <a:ea typeface="Calibri" charset="0"/>
                            <a:cs typeface="Times New Roman" charset="0"/>
                          </a:rPr>
                          <m:t>𝟏</m:t>
                        </m:r>
                      </m:num>
                      <m:den>
                        <m:sSup>
                          <m:sSupPr>
                            <m:ctrlPr>
                              <a:rPr lang="fr-FR" sz="3200" b="1" i="1">
                                <a:ln>
                                  <a:noFill/>
                                </a:ln>
                                <a:solidFill>
                                  <a:srgbClr val="000000"/>
                                </a:solidFill>
                                <a:effectLst>
                                  <a:outerShdw blurRad="38100" dist="19050" dir="2700000" algn="tl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charset="0"/>
                                <a:ea typeface="Times New Roman" charset="0"/>
                                <a:cs typeface="Ayuthaya" charset="-34"/>
                              </a:rPr>
                            </m:ctrlPr>
                          </m:sSupPr>
                          <m:e>
                            <m:r>
                              <a:rPr lang="fr-FR" sz="3200" b="1" i="1">
                                <a:ln>
                                  <a:noFill/>
                                </a:ln>
                                <a:solidFill>
                                  <a:srgbClr val="000000"/>
                                </a:solidFill>
                                <a:effectLst>
                                  <a:outerShdw blurRad="38100" dist="19050" dir="2700000" algn="tl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charset="0"/>
                                <a:ea typeface="Times New Roman" charset="0"/>
                                <a:cs typeface="Ayuthaya" charset="-34"/>
                              </a:rPr>
                              <m:t>𝒏</m:t>
                            </m:r>
                          </m:e>
                          <m:sup>
                            <m:r>
                              <a:rPr lang="fr-FR" sz="3200" b="1" i="1">
                                <a:ln>
                                  <a:noFill/>
                                </a:ln>
                                <a:solidFill>
                                  <a:srgbClr val="000000"/>
                                </a:solidFill>
                                <a:effectLst>
                                  <a:outerShdw blurRad="38100" dist="19050" dir="2700000" algn="tl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charset="0"/>
                                <a:ea typeface="Times New Roman" charset="0"/>
                                <a:cs typeface="Ayuthaya" charset="-34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lang="fr-FR" sz="3200" b="1" dirty="0">
                    <a:solidFill>
                      <a:srgbClr val="000000"/>
                    </a:solidFill>
                    <a:effectLst/>
                    <a:ea typeface="Calibri" charset="0"/>
                    <a:cs typeface="Times New Roman" charset="0"/>
                  </a:rPr>
                  <a:t> eV</a:t>
                </a:r>
                <a:endParaRPr lang="fr-FR" sz="3200" dirty="0">
                  <a:effectLst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6" name="Rectangle à coins arrondis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8810" y="3883977"/>
                <a:ext cx="3255010" cy="1122363"/>
              </a:xfrm>
              <a:prstGeom prst="roundRect">
                <a:avLst/>
              </a:prstGeom>
              <a:blipFill rotWithShape="0">
                <a:blip r:embed="rId2"/>
                <a:stretch>
                  <a:fillRect l="-745" r="-186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3159439" y="5347454"/>
            <a:ext cx="61255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0"/>
              </a:spcAft>
            </a:pPr>
            <a:r>
              <a:rPr lang="fr-FR" sz="3200" b="1" dirty="0" smtClean="0">
                <a:effectLst/>
                <a:latin typeface="Calibri" charset="0"/>
                <a:ea typeface="Calibri" charset="0"/>
                <a:cs typeface="Ayuthaya" charset="-34"/>
              </a:rPr>
              <a:t>L’énergie de l’électron</a:t>
            </a:r>
            <a:r>
              <a:rPr lang="fr-FR" sz="3200" dirty="0" smtClean="0">
                <a:effectLst/>
                <a:latin typeface="Calibri" charset="0"/>
                <a:ea typeface="Calibri" charset="0"/>
                <a:cs typeface="Ayuthaya" charset="-34"/>
              </a:rPr>
              <a:t> est </a:t>
            </a:r>
            <a:r>
              <a:rPr lang="fr-FR" sz="3200" b="1" dirty="0" smtClean="0">
                <a:effectLst/>
                <a:latin typeface="Calibri" charset="0"/>
                <a:ea typeface="Calibri" charset="0"/>
                <a:cs typeface="Ayuthaya" charset="-34"/>
              </a:rPr>
              <a:t>négative</a:t>
            </a:r>
            <a:r>
              <a:rPr lang="fr-FR" sz="3200" dirty="0" smtClean="0">
                <a:effectLst/>
                <a:latin typeface="Calibri" charset="0"/>
                <a:ea typeface="Calibri" charset="0"/>
                <a:cs typeface="Ayuthaya" charset="-34"/>
              </a:rPr>
              <a:t>.</a:t>
            </a:r>
            <a:endParaRPr lang="fr-FR" sz="3200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2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1" y="2142067"/>
            <a:ext cx="7829549" cy="498263"/>
          </a:xfrm>
        </p:spPr>
        <p:txBody>
          <a:bodyPr>
            <a:noAutofit/>
          </a:bodyPr>
          <a:lstStyle/>
          <a:p>
            <a:r>
              <a:rPr lang="fr-FR" sz="3200" b="1" u="sng" dirty="0" smtClean="0">
                <a:solidFill>
                  <a:srgbClr val="FFFD99"/>
                </a:solidFill>
              </a:rPr>
              <a:t>Conséquences du modèle de Bohr sur l’énergie de l’électron</a:t>
            </a:r>
            <a:r>
              <a:rPr lang="fr-FR" sz="3200" b="1" dirty="0" smtClean="0">
                <a:solidFill>
                  <a:srgbClr val="FFFD99"/>
                </a:solidFill>
              </a:rPr>
              <a:t> :</a:t>
            </a:r>
            <a:endParaRPr lang="fr-FR" sz="3200" b="1" dirty="0">
              <a:solidFill>
                <a:srgbClr val="FFFD99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V. STRUCTURE ÉLECTRONIQUE DE L’ATOME</a:t>
            </a:r>
            <a:endParaRPr lang="fr-FR" sz="4400" b="1" u="sng" dirty="0"/>
          </a:p>
        </p:txBody>
      </p:sp>
      <p:sp>
        <p:nvSpPr>
          <p:cNvPr id="2" name="ZoneTexte 1"/>
          <p:cNvSpPr txBox="1"/>
          <p:nvPr/>
        </p:nvSpPr>
        <p:spPr>
          <a:xfrm>
            <a:off x="1543050" y="3097531"/>
            <a:ext cx="916686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800" b="1" dirty="0"/>
              <a:t>L’énergie de liaison</a:t>
            </a:r>
            <a:r>
              <a:rPr lang="fr-FR" sz="2800" dirty="0"/>
              <a:t> de l’électron est </a:t>
            </a:r>
            <a:r>
              <a:rPr lang="fr-FR" sz="2800" b="1" dirty="0"/>
              <a:t>l’énergie qu’il faut apporter pour arracher cet électron</a:t>
            </a:r>
            <a:r>
              <a:rPr lang="fr-FR" sz="2800" dirty="0"/>
              <a:t> à l’édifice atomique et </a:t>
            </a:r>
            <a:r>
              <a:rPr lang="fr-FR" sz="2800" b="1" dirty="0"/>
              <a:t>l’emporter hors de l’influence du noyau </a:t>
            </a:r>
            <a:r>
              <a:rPr lang="fr-FR" sz="2800" dirty="0"/>
              <a:t>: </a:t>
            </a:r>
          </a:p>
          <a:p>
            <a:endParaRPr lang="fr-FR" dirty="0"/>
          </a:p>
        </p:txBody>
      </p:sp>
      <p:sp>
        <p:nvSpPr>
          <p:cNvPr id="7" name="Rectangle à coins arrondis 6"/>
          <p:cNvSpPr/>
          <p:nvPr/>
        </p:nvSpPr>
        <p:spPr>
          <a:xfrm>
            <a:off x="4688205" y="4599504"/>
            <a:ext cx="2375536" cy="838218"/>
          </a:xfrm>
          <a:prstGeom prst="roundRect">
            <a:avLst/>
          </a:prstGeom>
          <a:solidFill>
            <a:srgbClr val="FFFD9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fr-FR" sz="3200" b="1" dirty="0" err="1">
                <a:solidFill>
                  <a:srgbClr val="000000"/>
                </a:solidFill>
                <a:effectLst/>
                <a:ea typeface="Calibri" charset="0"/>
                <a:cs typeface="Times New Roman" charset="0"/>
              </a:rPr>
              <a:t>E</a:t>
            </a:r>
            <a:r>
              <a:rPr lang="fr-FR" sz="3200" b="1" baseline="-25000" dirty="0" err="1">
                <a:solidFill>
                  <a:srgbClr val="000000"/>
                </a:solidFill>
                <a:effectLst/>
                <a:ea typeface="Calibri" charset="0"/>
                <a:cs typeface="Times New Roman" charset="0"/>
              </a:rPr>
              <a:t>Ln</a:t>
            </a:r>
            <a:r>
              <a:rPr lang="fr-FR" sz="3200" b="1" dirty="0">
                <a:solidFill>
                  <a:srgbClr val="000000"/>
                </a:solidFill>
                <a:effectLst/>
                <a:ea typeface="Calibri" charset="0"/>
                <a:cs typeface="Times New Roman" charset="0"/>
              </a:rPr>
              <a:t> = |</a:t>
            </a:r>
            <a:r>
              <a:rPr lang="fr-FR" sz="3200" b="1" dirty="0" err="1">
                <a:solidFill>
                  <a:srgbClr val="000000"/>
                </a:solidFill>
                <a:effectLst/>
                <a:ea typeface="Calibri" charset="0"/>
                <a:cs typeface="Times New Roman" charset="0"/>
              </a:rPr>
              <a:t>W</a:t>
            </a:r>
            <a:r>
              <a:rPr lang="fr-FR" sz="3200" b="1" baseline="-25000" dirty="0" err="1">
                <a:solidFill>
                  <a:srgbClr val="000000"/>
                </a:solidFill>
                <a:effectLst/>
                <a:ea typeface="Calibri" charset="0"/>
                <a:cs typeface="Times New Roman" charset="0"/>
              </a:rPr>
              <a:t>n</a:t>
            </a:r>
            <a:r>
              <a:rPr lang="fr-FR" sz="3200" b="1" dirty="0">
                <a:solidFill>
                  <a:srgbClr val="000000"/>
                </a:solidFill>
                <a:effectLst/>
                <a:ea typeface="Calibri" charset="0"/>
                <a:cs typeface="Times New Roman" charset="0"/>
              </a:rPr>
              <a:t>|</a:t>
            </a:r>
            <a:endParaRPr lang="fr-FR" sz="3200" dirty="0">
              <a:effectLst/>
              <a:ea typeface="Calibri" charset="0"/>
              <a:cs typeface="Times New Roman" charset="0"/>
            </a:endParaRPr>
          </a:p>
          <a:p>
            <a:pPr algn="ctr">
              <a:spcAft>
                <a:spcPts val="0"/>
              </a:spcAft>
            </a:pPr>
            <a:r>
              <a:rPr lang="fr-FR" sz="1200" dirty="0">
                <a:effectLst/>
                <a:ea typeface="Calibri" charset="0"/>
                <a:cs typeface="Times New Roman" charset="0"/>
              </a:rPr>
              <a:t> 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1245871" y="5670123"/>
            <a:ext cx="94640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/>
              <a:t>W</a:t>
            </a:r>
            <a:r>
              <a:rPr lang="fr-FR" sz="2800" b="1" baseline="-25000" dirty="0" err="1"/>
              <a:t>n</a:t>
            </a:r>
            <a:r>
              <a:rPr lang="fr-FR" sz="2800" b="1" dirty="0"/>
              <a:t> et </a:t>
            </a:r>
            <a:r>
              <a:rPr lang="fr-FR" sz="2800" b="1" dirty="0" err="1"/>
              <a:t>E</a:t>
            </a:r>
            <a:r>
              <a:rPr lang="fr-FR" sz="2800" b="1" baseline="-25000" dirty="0" err="1"/>
              <a:t>Ln</a:t>
            </a:r>
            <a:r>
              <a:rPr lang="fr-FR" sz="2800" b="1" dirty="0"/>
              <a:t> sont </a:t>
            </a:r>
            <a:r>
              <a:rPr lang="fr-FR" sz="2800" b="1" dirty="0" smtClean="0"/>
              <a:t>quantifiées</a:t>
            </a:r>
            <a:r>
              <a:rPr lang="fr-FR" sz="2800" b="1" dirty="0"/>
              <a:t> </a:t>
            </a:r>
            <a:r>
              <a:rPr lang="fr-FR" sz="2800" dirty="0"/>
              <a:t>: </a:t>
            </a:r>
            <a:endParaRPr lang="fr-FR" sz="2800" dirty="0" smtClean="0"/>
          </a:p>
          <a:p>
            <a:pPr algn="ctr"/>
            <a:r>
              <a:rPr lang="fr-FR" sz="2800" dirty="0" smtClean="0"/>
              <a:t>elles </a:t>
            </a:r>
            <a:r>
              <a:rPr lang="fr-FR" sz="2800" dirty="0"/>
              <a:t>varient de manière </a:t>
            </a:r>
            <a:r>
              <a:rPr lang="fr-FR" sz="2800" b="1" dirty="0"/>
              <a:t>discontinue</a:t>
            </a:r>
            <a:r>
              <a:rPr lang="fr-FR" sz="2800" dirty="0"/>
              <a:t> en fonction de </a:t>
            </a:r>
            <a:r>
              <a:rPr lang="fr-FR" sz="2800" i="1" dirty="0"/>
              <a:t>n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798335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V. STRUCTURE ÉLECTRONIQUE DE L’ATOME</a:t>
            </a:r>
            <a:endParaRPr lang="fr-FR" sz="4400" b="1" u="sng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3216" y="4901326"/>
            <a:ext cx="4031132" cy="140918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1" y="4090941"/>
            <a:ext cx="6192762" cy="24596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0104" y="1926052"/>
            <a:ext cx="2214244" cy="222680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85801" y="1700629"/>
            <a:ext cx="88997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À l’état fondamental</a:t>
            </a:r>
            <a:r>
              <a:rPr lang="fr-FR" sz="2800" dirty="0"/>
              <a:t> </a:t>
            </a:r>
            <a:r>
              <a:rPr lang="fr-FR" sz="2800" b="1" dirty="0"/>
              <a:t>de </a:t>
            </a:r>
            <a:r>
              <a:rPr lang="fr-FR" sz="2800" b="1" baseline="-25000" dirty="0"/>
              <a:t>1</a:t>
            </a:r>
            <a:r>
              <a:rPr lang="fr-FR" sz="2800" b="1" dirty="0"/>
              <a:t>H</a:t>
            </a:r>
            <a:r>
              <a:rPr lang="fr-FR" sz="2800" dirty="0"/>
              <a:t>, l’e</a:t>
            </a:r>
            <a:r>
              <a:rPr lang="fr-FR" sz="2800" baseline="30000" dirty="0"/>
              <a:t>-</a:t>
            </a:r>
            <a:r>
              <a:rPr lang="fr-FR" sz="2800" dirty="0"/>
              <a:t> occupe la </a:t>
            </a:r>
            <a:r>
              <a:rPr lang="fr-FR" sz="2800" b="1" dirty="0"/>
              <a:t>couche K</a:t>
            </a:r>
            <a:r>
              <a:rPr lang="fr-FR" sz="2800" dirty="0"/>
              <a:t> correspondant à </a:t>
            </a:r>
            <a:r>
              <a:rPr lang="fr-FR" sz="2800" b="1" dirty="0"/>
              <a:t>l’énergie </a:t>
            </a:r>
            <a:r>
              <a:rPr lang="fr-FR" sz="2800" b="1" dirty="0" err="1"/>
              <a:t>W</a:t>
            </a:r>
            <a:r>
              <a:rPr lang="fr-FR" sz="2800" b="1" baseline="-25000" dirty="0" err="1"/>
              <a:t>n</a:t>
            </a:r>
            <a:r>
              <a:rPr lang="fr-FR" sz="2800" b="1" dirty="0"/>
              <a:t> minimale (E</a:t>
            </a:r>
            <a:r>
              <a:rPr lang="fr-FR" sz="2800" b="1" baseline="-25000" dirty="0"/>
              <a:t>L</a:t>
            </a:r>
            <a:r>
              <a:rPr lang="fr-FR" sz="2800" b="1" dirty="0"/>
              <a:t> maximale).</a:t>
            </a:r>
            <a:endParaRPr lang="fr-FR" sz="2800" dirty="0"/>
          </a:p>
          <a:p>
            <a:r>
              <a:rPr lang="fr-FR" sz="2800" dirty="0"/>
              <a:t>Il peut </a:t>
            </a:r>
            <a:r>
              <a:rPr lang="fr-FR" sz="2800" b="1" dirty="0"/>
              <a:t>passer sur une orbite supérieure</a:t>
            </a:r>
            <a:r>
              <a:rPr lang="fr-FR" sz="2800" dirty="0"/>
              <a:t> par absorption d’un </a:t>
            </a:r>
            <a:r>
              <a:rPr lang="fr-FR" sz="2800" b="1" dirty="0"/>
              <a:t>quantum d’énergie</a:t>
            </a:r>
            <a:r>
              <a:rPr lang="fr-FR" sz="2800" dirty="0"/>
              <a:t>.</a:t>
            </a:r>
          </a:p>
          <a:p>
            <a:r>
              <a:rPr lang="fr-FR" sz="2800" i="1" u="sng" dirty="0"/>
              <a:t>Ex</a:t>
            </a:r>
            <a:r>
              <a:rPr lang="fr-FR" sz="2800" i="1" dirty="0"/>
              <a:t> : si ∆E = 10,2 </a:t>
            </a:r>
            <a:r>
              <a:rPr lang="fr-FR" sz="2800" i="1" dirty="0" smtClean="0"/>
              <a:t>eV </a:t>
            </a:r>
            <a:r>
              <a:rPr lang="fr-FR" sz="2800" i="1" dirty="0">
                <a:sym typeface="Wingdings" charset="2"/>
              </a:rPr>
              <a:t></a:t>
            </a:r>
            <a:r>
              <a:rPr lang="fr-FR" sz="2800" i="1" dirty="0"/>
              <a:t> passage de K à L</a:t>
            </a:r>
            <a:endParaRPr lang="fr-FR" sz="2800" dirty="0"/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87721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621" y="1879177"/>
            <a:ext cx="11910059" cy="772583"/>
          </a:xfrm>
        </p:spPr>
        <p:txBody>
          <a:bodyPr>
            <a:noAutofit/>
          </a:bodyPr>
          <a:lstStyle/>
          <a:p>
            <a:r>
              <a:rPr lang="fr-FR" sz="3200" b="1" u="sng" dirty="0" smtClean="0">
                <a:solidFill>
                  <a:srgbClr val="FFFD99"/>
                </a:solidFill>
              </a:rPr>
              <a:t>Généralisation du modèle </a:t>
            </a:r>
            <a:r>
              <a:rPr lang="fr-FR" sz="3200" b="1" u="sng" smtClean="0">
                <a:solidFill>
                  <a:srgbClr val="FFFD99"/>
                </a:solidFill>
              </a:rPr>
              <a:t>de Bohr à un nombre Z d’électrons</a:t>
            </a:r>
            <a:r>
              <a:rPr lang="fr-FR" sz="3200" b="1" smtClean="0">
                <a:solidFill>
                  <a:srgbClr val="FFFD99"/>
                </a:solidFill>
              </a:rPr>
              <a:t> </a:t>
            </a:r>
            <a:r>
              <a:rPr lang="fr-FR" sz="3200" b="1" dirty="0" smtClean="0">
                <a:solidFill>
                  <a:srgbClr val="FFFD99"/>
                </a:solidFill>
              </a:rPr>
              <a:t>:</a:t>
            </a:r>
            <a:endParaRPr lang="fr-FR" sz="3200" b="1" dirty="0">
              <a:solidFill>
                <a:srgbClr val="FFFD99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V. STRUCTURE ÉLECTRONIQUE DE L’ATOME</a:t>
            </a:r>
            <a:endParaRPr lang="fr-FR" sz="4400" b="1" u="sng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50" y="2934970"/>
            <a:ext cx="12194650" cy="3248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51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621" y="1879177"/>
            <a:ext cx="11910059" cy="772583"/>
          </a:xfrm>
        </p:spPr>
        <p:txBody>
          <a:bodyPr>
            <a:noAutofit/>
          </a:bodyPr>
          <a:lstStyle/>
          <a:p>
            <a:r>
              <a:rPr lang="fr-FR" sz="3200" b="1" u="sng" dirty="0" smtClean="0">
                <a:solidFill>
                  <a:srgbClr val="FFFD99"/>
                </a:solidFill>
              </a:rPr>
              <a:t>Remplissage des couches électroniques dans le modèle de Bohr</a:t>
            </a:r>
            <a:r>
              <a:rPr lang="fr-FR" sz="3200" b="1" dirty="0" smtClean="0">
                <a:solidFill>
                  <a:srgbClr val="FFFD99"/>
                </a:solidFill>
              </a:rPr>
              <a:t> :</a:t>
            </a:r>
            <a:endParaRPr lang="fr-FR" sz="3200" b="1" dirty="0">
              <a:solidFill>
                <a:srgbClr val="FFFD99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V. STRUCTURE ÉLECTRONIQUE DE L’ATOME</a:t>
            </a:r>
            <a:endParaRPr lang="fr-FR" sz="4400" b="1" u="sng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782" y="2806094"/>
            <a:ext cx="3390868" cy="352044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105895" y="3174741"/>
            <a:ext cx="310109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u="sng" dirty="0" smtClean="0">
                <a:effectLst/>
                <a:latin typeface="Calibri" charset="0"/>
                <a:ea typeface="Calibri" charset="0"/>
                <a:cs typeface="Ayuthaya" charset="-34"/>
              </a:rPr>
              <a:t>Nombre maximum d’électrons </a:t>
            </a:r>
          </a:p>
          <a:p>
            <a:r>
              <a:rPr lang="fr-FR" sz="3200" b="1" u="sng" dirty="0" smtClean="0">
                <a:effectLst/>
                <a:latin typeface="Calibri" charset="0"/>
                <a:ea typeface="Calibri" charset="0"/>
                <a:cs typeface="Ayuthaya" charset="-34"/>
              </a:rPr>
              <a:t>par couche</a:t>
            </a:r>
            <a:r>
              <a:rPr lang="fr-FR" sz="3200" b="1" dirty="0" smtClean="0">
                <a:effectLst/>
                <a:latin typeface="Calibri" charset="0"/>
                <a:ea typeface="Calibri" charset="0"/>
                <a:cs typeface="Ayuthaya" charset="-34"/>
              </a:rPr>
              <a:t> </a:t>
            </a:r>
          </a:p>
          <a:p>
            <a:r>
              <a:rPr lang="fr-FR" sz="3200" b="1" dirty="0" smtClean="0">
                <a:effectLst/>
                <a:latin typeface="Calibri" charset="0"/>
                <a:ea typeface="Calibri" charset="0"/>
                <a:cs typeface="Ayuthaya" charset="-34"/>
              </a:rPr>
              <a:t>= </a:t>
            </a:r>
            <a:r>
              <a:rPr lang="fr-FR" sz="3200" b="1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2n</a:t>
            </a:r>
            <a:r>
              <a:rPr lang="fr-FR" sz="3200" b="1" baseline="30000" dirty="0" smtClean="0">
                <a:solidFill>
                  <a:srgbClr val="FFFD99"/>
                </a:solidFill>
                <a:effectLst/>
                <a:latin typeface="Calibri" charset="0"/>
                <a:ea typeface="Calibri" charset="0"/>
                <a:cs typeface="Ayuthaya" charset="-34"/>
              </a:rPr>
              <a:t>2</a:t>
            </a:r>
            <a:r>
              <a:rPr lang="fr-FR" sz="3200" dirty="0" smtClean="0">
                <a:effectLst/>
              </a:rPr>
              <a:t>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82481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640081" y="47730"/>
            <a:ext cx="10131425" cy="864870"/>
          </a:xfrm>
        </p:spPr>
        <p:txBody>
          <a:bodyPr>
            <a:normAutofit/>
          </a:bodyPr>
          <a:lstStyle/>
          <a:p>
            <a:pPr algn="ctr"/>
            <a:r>
              <a:rPr lang="fr-FR" sz="4400" b="1" u="sng" dirty="0" smtClean="0"/>
              <a:t>CONCLUSION</a:t>
            </a:r>
            <a:endParaRPr lang="fr-FR" sz="4400" b="1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Espace réservé du contenu 5"/>
              <p:cNvSpPr>
                <a:spLocks noGrp="1"/>
              </p:cNvSpPr>
              <p:nvPr>
                <p:ph idx="1"/>
              </p:nvPr>
            </p:nvSpPr>
            <p:spPr>
              <a:xfrm>
                <a:off x="0" y="285750"/>
                <a:ext cx="12047220" cy="6743700"/>
              </a:xfrm>
            </p:spPr>
            <p:txBody>
              <a:bodyPr>
                <a:noAutofit/>
              </a:bodyPr>
              <a:lstStyle/>
              <a:p>
                <a:pPr lvl="0"/>
                <a:r>
                  <a:rPr lang="fr-FR" sz="2800" b="1" dirty="0"/>
                  <a:t>Tous les atomes sont construits selon le même mode de remplissage des différentes couches : </a:t>
                </a:r>
                <a:r>
                  <a:rPr lang="fr-FR" sz="2800" b="1" dirty="0">
                    <a:solidFill>
                      <a:srgbClr val="FFFD99"/>
                    </a:solidFill>
                  </a:rPr>
                  <a:t>2n</a:t>
                </a:r>
                <a:r>
                  <a:rPr lang="fr-FR" sz="2800" b="1" baseline="30000" dirty="0">
                    <a:solidFill>
                      <a:srgbClr val="FFFD99"/>
                    </a:solidFill>
                  </a:rPr>
                  <a:t>2</a:t>
                </a:r>
                <a:r>
                  <a:rPr lang="fr-FR" sz="2800" b="1" dirty="0">
                    <a:solidFill>
                      <a:srgbClr val="FFFD99"/>
                    </a:solidFill>
                  </a:rPr>
                  <a:t> électrons par couche </a:t>
                </a:r>
                <a:r>
                  <a:rPr lang="fr-FR" sz="2800" b="1" dirty="0"/>
                  <a:t>(modèle de Bohr) </a:t>
                </a:r>
                <a:r>
                  <a:rPr lang="fr-FR" sz="2800" b="1" dirty="0" smtClean="0"/>
                  <a:t>...</a:t>
                </a:r>
              </a:p>
              <a:p>
                <a:r>
                  <a:rPr lang="fr-FR" sz="2800" b="1" u="sng" dirty="0"/>
                  <a:t>Les énergies des électrons dépendent de la couche et de l’atome</a:t>
                </a:r>
                <a:r>
                  <a:rPr lang="fr-FR" sz="2800" b="1" dirty="0"/>
                  <a:t> :  </a:t>
                </a:r>
                <a:endParaRPr lang="fr-FR" sz="2800" b="1" dirty="0" smtClean="0"/>
              </a:p>
              <a:p>
                <a:pPr marL="914400" lvl="2" indent="0">
                  <a:buNone/>
                </a:pPr>
                <a:r>
                  <a:rPr lang="fr-FR" sz="2800" b="1" dirty="0" smtClean="0">
                    <a:solidFill>
                      <a:srgbClr val="FFFD99"/>
                    </a:solidFill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</a:rPr>
                  <a:t>W</a:t>
                </a:r>
                <a:r>
                  <a:rPr lang="fr-FR" sz="2800" b="1" baseline="-25000" dirty="0" err="1" smtClean="0">
                    <a:solidFill>
                      <a:srgbClr val="FFFD99"/>
                    </a:solidFill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</a:rPr>
                  <a:t>n</a:t>
                </a:r>
                <a:r>
                  <a:rPr lang="fr-FR" sz="2800" b="1" dirty="0" smtClean="0">
                    <a:solidFill>
                      <a:srgbClr val="FFFD99"/>
                    </a:solidFill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fr-FR" sz="2800" b="1" dirty="0">
                    <a:solidFill>
                      <a:srgbClr val="FFFD99"/>
                    </a:solidFill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</a:rPr>
                  <a:t>= - 13,6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2800" b="1" i="1">
                            <a:solidFill>
                              <a:srgbClr val="FFFD99"/>
                            </a:solidFill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fr-FR" sz="2800" b="1" i="1">
                                <a:solidFill>
                                  <a:srgbClr val="FFFD99"/>
                                </a:solidFill>
                                <a:effectLst>
                                  <a:outerShdw blurRad="38100" dist="19050" dir="2700000" algn="tl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charset="0"/>
                              </a:rPr>
                            </m:ctrlPr>
                          </m:sSupPr>
                          <m:e>
                            <m:r>
                              <a:rPr lang="fr-FR" sz="2800" b="1" i="1">
                                <a:solidFill>
                                  <a:srgbClr val="FFFD99"/>
                                </a:solidFill>
                                <a:effectLst>
                                  <a:outerShdw blurRad="38100" dist="19050" dir="2700000" algn="tl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charset="0"/>
                              </a:rPr>
                              <m:t>(</m:t>
                            </m:r>
                            <m:r>
                              <a:rPr lang="fr-FR" sz="2800" b="1" i="1">
                                <a:solidFill>
                                  <a:srgbClr val="FFFD99"/>
                                </a:solidFill>
                                <a:effectLst>
                                  <a:outerShdw blurRad="38100" dist="19050" dir="2700000" algn="tl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charset="0"/>
                              </a:rPr>
                              <m:t>𝒁</m:t>
                            </m:r>
                            <m:r>
                              <a:rPr lang="fr-FR" sz="2800" b="1" i="1">
                                <a:solidFill>
                                  <a:srgbClr val="FFFD99"/>
                                </a:solidFill>
                                <a:effectLst>
                                  <a:outerShdw blurRad="38100" dist="19050" dir="2700000" algn="tl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charset="0"/>
                              </a:rPr>
                              <m:t>−</m:t>
                            </m:r>
                            <m:r>
                              <a:rPr lang="fr-FR" sz="2800" b="1" i="1">
                                <a:solidFill>
                                  <a:srgbClr val="FFFD99"/>
                                </a:solidFill>
                                <a:effectLst>
                                  <a:outerShdw blurRad="38100" dist="19050" dir="2700000" algn="tl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charset="0"/>
                              </a:rPr>
                              <m:t>𝝈</m:t>
                            </m:r>
                            <m:r>
                              <a:rPr lang="fr-FR" sz="2800" b="1" i="1">
                                <a:solidFill>
                                  <a:srgbClr val="FFFD99"/>
                                </a:solidFill>
                                <a:effectLst>
                                  <a:outerShdw blurRad="38100" dist="19050" dir="2700000" algn="tl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charset="0"/>
                              </a:rPr>
                              <m:t>) </m:t>
                            </m:r>
                          </m:e>
                          <m:sup>
                            <m:r>
                              <a:rPr lang="fr-FR" sz="2800" b="1" i="1">
                                <a:solidFill>
                                  <a:srgbClr val="FFFD99"/>
                                </a:solidFill>
                                <a:effectLst>
                                  <a:outerShdw blurRad="38100" dist="19050" dir="2700000" algn="tl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fr-FR" sz="2800" b="1" i="1">
                                <a:solidFill>
                                  <a:srgbClr val="FFFD99"/>
                                </a:solidFill>
                                <a:effectLst>
                                  <a:outerShdw blurRad="38100" dist="19050" dir="2700000" algn="tl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charset="0"/>
                              </a:rPr>
                            </m:ctrlPr>
                          </m:sSupPr>
                          <m:e>
                            <m:r>
                              <a:rPr lang="fr-FR" sz="2800" b="1" i="1">
                                <a:solidFill>
                                  <a:srgbClr val="FFFD99"/>
                                </a:solidFill>
                                <a:effectLst>
                                  <a:outerShdw blurRad="38100" dist="19050" dir="2700000" algn="tl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charset="0"/>
                              </a:rPr>
                              <m:t>𝒏</m:t>
                            </m:r>
                          </m:e>
                          <m:sup>
                            <m:r>
                              <a:rPr lang="fr-FR" sz="2800" b="1" i="1">
                                <a:solidFill>
                                  <a:srgbClr val="FFFD99"/>
                                </a:solidFill>
                                <a:effectLst>
                                  <a:outerShdw blurRad="38100" dist="19050" dir="2700000" algn="tl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lang="fr-FR" sz="2800" b="1" dirty="0">
                    <a:solidFill>
                      <a:srgbClr val="FFFD99"/>
                    </a:solidFill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fr-FR" sz="2800" b="1" dirty="0" smtClean="0">
                    <a:solidFill>
                      <a:srgbClr val="FFFD99"/>
                    </a:solidFill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</a:rPr>
                  <a:t>eV</a:t>
                </a:r>
              </a:p>
              <a:p>
                <a:pPr marL="914400" lvl="2" indent="0">
                  <a:buNone/>
                </a:pPr>
                <a:endParaRPr lang="fr-FR" sz="2800" dirty="0"/>
              </a:p>
              <a:p>
                <a:pPr lvl="1">
                  <a:buFont typeface="Wingdings" charset="2"/>
                  <a:buChar char="§"/>
                </a:pPr>
                <a:r>
                  <a:rPr lang="fr-FR" sz="2600" b="1" dirty="0"/>
                  <a:t>Les </a:t>
                </a:r>
                <a:r>
                  <a:rPr lang="fr-FR" sz="2600" b="1" dirty="0">
                    <a:solidFill>
                      <a:srgbClr val="FFFD99"/>
                    </a:solidFill>
                  </a:rPr>
                  <a:t>e</a:t>
                </a:r>
                <a:r>
                  <a:rPr lang="fr-FR" sz="2600" b="1" baseline="30000" dirty="0">
                    <a:solidFill>
                      <a:srgbClr val="FFFD99"/>
                    </a:solidFill>
                  </a:rPr>
                  <a:t>-</a:t>
                </a:r>
                <a:r>
                  <a:rPr lang="fr-FR" sz="2600" b="1" dirty="0">
                    <a:solidFill>
                      <a:srgbClr val="FFFD99"/>
                    </a:solidFill>
                  </a:rPr>
                  <a:t> K</a:t>
                </a:r>
                <a:r>
                  <a:rPr lang="fr-FR" sz="2600" b="1" dirty="0"/>
                  <a:t> sont </a:t>
                </a:r>
                <a:r>
                  <a:rPr lang="fr-FR" sz="2600" b="1" dirty="0">
                    <a:solidFill>
                      <a:srgbClr val="FFFD99"/>
                    </a:solidFill>
                  </a:rPr>
                  <a:t>les plus fortement liés</a:t>
                </a:r>
                <a:r>
                  <a:rPr lang="fr-FR" sz="2600" b="1" dirty="0"/>
                  <a:t> ; W</a:t>
                </a:r>
                <a:r>
                  <a:rPr lang="fr-FR" sz="2600" b="1" baseline="-25000" dirty="0"/>
                  <a:t>K</a:t>
                </a:r>
                <a:r>
                  <a:rPr lang="fr-FR" sz="2600" b="1" dirty="0"/>
                  <a:t> varie </a:t>
                </a:r>
                <a:r>
                  <a:rPr lang="fr-FR" sz="2600" b="1" dirty="0">
                    <a:solidFill>
                      <a:srgbClr val="FFFD99"/>
                    </a:solidFill>
                  </a:rPr>
                  <a:t>beaucoup</a:t>
                </a:r>
                <a:r>
                  <a:rPr lang="fr-FR" sz="2600" b="1" dirty="0"/>
                  <a:t> selon les atomes (fonction de Z</a:t>
                </a:r>
                <a:r>
                  <a:rPr lang="fr-FR" sz="2600" b="1" baseline="30000" dirty="0"/>
                  <a:t>2</a:t>
                </a:r>
                <a:r>
                  <a:rPr lang="fr-FR" sz="2600" b="1" dirty="0"/>
                  <a:t> à l’effet écran près).</a:t>
                </a:r>
                <a:endParaRPr lang="fr-FR" sz="2600" dirty="0"/>
              </a:p>
              <a:p>
                <a:pPr lvl="1">
                  <a:buFont typeface="Wingdings" charset="2"/>
                  <a:buChar char="§"/>
                </a:pPr>
                <a:r>
                  <a:rPr lang="fr-FR" sz="2600" b="1" dirty="0"/>
                  <a:t>Les </a:t>
                </a:r>
                <a:r>
                  <a:rPr lang="fr-FR" sz="2600" b="1" dirty="0">
                    <a:solidFill>
                      <a:srgbClr val="FFFD99"/>
                    </a:solidFill>
                  </a:rPr>
                  <a:t>e</a:t>
                </a:r>
                <a:r>
                  <a:rPr lang="fr-FR" sz="2600" b="1" baseline="30000" dirty="0">
                    <a:solidFill>
                      <a:srgbClr val="FFFD99"/>
                    </a:solidFill>
                  </a:rPr>
                  <a:t>-</a:t>
                </a:r>
                <a:r>
                  <a:rPr lang="fr-FR" sz="2600" b="1" dirty="0">
                    <a:solidFill>
                      <a:srgbClr val="FFFD99"/>
                    </a:solidFill>
                  </a:rPr>
                  <a:t> de la couche la plus externe </a:t>
                </a:r>
                <a:r>
                  <a:rPr lang="fr-FR" sz="2600" b="1" dirty="0"/>
                  <a:t>sont </a:t>
                </a:r>
                <a:r>
                  <a:rPr lang="fr-FR" sz="2600" b="1" dirty="0">
                    <a:solidFill>
                      <a:srgbClr val="FFFD99"/>
                    </a:solidFill>
                  </a:rPr>
                  <a:t>les moins fortement liés</a:t>
                </a:r>
                <a:r>
                  <a:rPr lang="fr-FR" sz="2600" b="1" dirty="0"/>
                  <a:t> ; </a:t>
                </a:r>
                <a:r>
                  <a:rPr lang="fr-FR" sz="2600" b="1" dirty="0" err="1"/>
                  <a:t>W</a:t>
                </a:r>
                <a:r>
                  <a:rPr lang="fr-FR" sz="2600" b="1" baseline="-25000" dirty="0" err="1"/>
                  <a:t>ext</a:t>
                </a:r>
                <a:r>
                  <a:rPr lang="fr-FR" sz="2600" b="1" dirty="0"/>
                  <a:t> varie </a:t>
                </a:r>
                <a:r>
                  <a:rPr lang="fr-FR" sz="2600" b="1" dirty="0">
                    <a:solidFill>
                      <a:srgbClr val="FFFD99"/>
                    </a:solidFill>
                  </a:rPr>
                  <a:t>peu</a:t>
                </a:r>
                <a:r>
                  <a:rPr lang="fr-FR" sz="2600" b="1" dirty="0"/>
                  <a:t> selon les atomes (dépend peu de Z).</a:t>
                </a:r>
                <a:endParaRPr lang="fr-FR" sz="2600" dirty="0"/>
              </a:p>
              <a:p>
                <a:pPr lvl="0"/>
                <a:r>
                  <a:rPr lang="fr-FR" sz="2800" b="1" dirty="0"/>
                  <a:t>Lorsque les couches électroniques les plus basses sont complètes, l’atome est dans son </a:t>
                </a:r>
                <a:r>
                  <a:rPr lang="fr-FR" sz="2800" b="1" dirty="0">
                    <a:solidFill>
                      <a:srgbClr val="FFFD99"/>
                    </a:solidFill>
                  </a:rPr>
                  <a:t>état fondamental </a:t>
                </a:r>
                <a:r>
                  <a:rPr lang="fr-FR" sz="2800" b="1" dirty="0"/>
                  <a:t>(sinon excès d’énergie</a:t>
                </a:r>
                <a:r>
                  <a:rPr lang="fr-FR" sz="2800" b="1" dirty="0" smtClean="0"/>
                  <a:t>).</a:t>
                </a:r>
                <a:endParaRPr lang="fr-FR" sz="2800" dirty="0"/>
              </a:p>
            </p:txBody>
          </p:sp>
        </mc:Choice>
        <mc:Fallback xmlns="">
          <p:sp>
            <p:nvSpPr>
              <p:cNvPr id="6" name="Espace réservé du contenu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285750"/>
                <a:ext cx="12047220" cy="6743700"/>
              </a:xfrm>
              <a:blipFill rotWithShape="0">
                <a:blip r:embed="rId2"/>
                <a:stretch>
                  <a:fillRect l="-911" r="-5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1857" y="2510102"/>
            <a:ext cx="6069649" cy="106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59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QCM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sz="2800" dirty="0" smtClean="0"/>
              <a:t>L’iode </a:t>
            </a:r>
            <a:r>
              <a:rPr lang="fr-FR" sz="2800" dirty="0"/>
              <a:t>naturel stable (Z=53) a une masse atomique é</a:t>
            </a:r>
            <a:r>
              <a:rPr lang="fr-FR" sz="2800" dirty="0" smtClean="0"/>
              <a:t>gale </a:t>
            </a:r>
            <a:r>
              <a:rPr lang="fr-FR" sz="2800" dirty="0"/>
              <a:t>à</a:t>
            </a:r>
            <a:r>
              <a:rPr lang="fr-FR" sz="2800" dirty="0" smtClean="0"/>
              <a:t> </a:t>
            </a:r>
            <a:r>
              <a:rPr lang="fr-FR" sz="2800" dirty="0"/>
              <a:t>126,90447 g. </a:t>
            </a:r>
            <a:endParaRPr lang="fr-FR" sz="2800" dirty="0" smtClean="0"/>
          </a:p>
          <a:p>
            <a:pPr marL="0" indent="0">
              <a:buNone/>
            </a:pPr>
            <a:endParaRPr lang="fr-FR" sz="2800" dirty="0"/>
          </a:p>
          <a:p>
            <a:pPr marL="0" indent="0">
              <a:buNone/>
            </a:pPr>
            <a:r>
              <a:rPr lang="fr-FR" sz="2800" dirty="0" smtClean="0"/>
              <a:t>A</a:t>
            </a:r>
            <a:r>
              <a:rPr lang="fr-FR" sz="2800" dirty="0"/>
              <a:t>) La masse d’un atome d’iode naturel est é</a:t>
            </a:r>
            <a:r>
              <a:rPr lang="fr-FR" sz="2800" dirty="0" smtClean="0"/>
              <a:t>gale </a:t>
            </a:r>
            <a:r>
              <a:rPr lang="fr-FR" sz="2800" dirty="0"/>
              <a:t>à</a:t>
            </a:r>
            <a:r>
              <a:rPr lang="fr-FR" sz="2800" dirty="0" smtClean="0"/>
              <a:t> </a:t>
            </a:r>
            <a:r>
              <a:rPr lang="fr-FR" sz="2800" dirty="0"/>
              <a:t>126,90447 u. </a:t>
            </a:r>
          </a:p>
          <a:p>
            <a:pPr marL="0" indent="0">
              <a:buNone/>
            </a:pPr>
            <a:r>
              <a:rPr lang="fr-FR" sz="2800" dirty="0" smtClean="0"/>
              <a:t>B</a:t>
            </a:r>
            <a:r>
              <a:rPr lang="fr-FR" sz="2800" dirty="0"/>
              <a:t>) Il s’agit de l’iode-126 (nombre de masse A=126). </a:t>
            </a:r>
          </a:p>
          <a:p>
            <a:pPr marL="0" indent="0">
              <a:buNone/>
            </a:pPr>
            <a:r>
              <a:rPr lang="fr-FR" sz="2800" dirty="0" smtClean="0"/>
              <a:t>C</a:t>
            </a:r>
            <a:r>
              <a:rPr lang="fr-FR" sz="2800" dirty="0"/>
              <a:t>) Cet atome d’iode naturel dans son é</a:t>
            </a:r>
            <a:r>
              <a:rPr lang="fr-FR" sz="2800" dirty="0" smtClean="0"/>
              <a:t>tat </a:t>
            </a:r>
            <a:r>
              <a:rPr lang="fr-FR" sz="2800" dirty="0"/>
              <a:t>fondamental </a:t>
            </a:r>
            <a:r>
              <a:rPr lang="fr-FR" sz="2800" dirty="0" smtClean="0"/>
              <a:t>possède </a:t>
            </a:r>
            <a:r>
              <a:rPr lang="fr-FR" sz="2800" dirty="0"/>
              <a:t>53 é</a:t>
            </a:r>
            <a:r>
              <a:rPr lang="fr-FR" sz="2800" dirty="0" smtClean="0"/>
              <a:t>lectrons</a:t>
            </a:r>
            <a:r>
              <a:rPr lang="fr-FR" sz="2800" dirty="0"/>
              <a:t>. </a:t>
            </a:r>
          </a:p>
          <a:p>
            <a:pPr marL="0" indent="0">
              <a:buNone/>
            </a:pPr>
            <a:r>
              <a:rPr lang="fr-FR" sz="2800" dirty="0" smtClean="0"/>
              <a:t>D</a:t>
            </a:r>
            <a:r>
              <a:rPr lang="fr-FR" sz="2800" dirty="0"/>
              <a:t>) Le noyau de cet atome est </a:t>
            </a:r>
            <a:r>
              <a:rPr lang="fr-FR" sz="2800" dirty="0" smtClean="0"/>
              <a:t>composé </a:t>
            </a:r>
            <a:r>
              <a:rPr lang="fr-FR" sz="2800" dirty="0"/>
              <a:t>de 74 neutrons. </a:t>
            </a:r>
          </a:p>
          <a:p>
            <a:pPr marL="0" indent="0">
              <a:buNone/>
            </a:pPr>
            <a:r>
              <a:rPr lang="fr-FR" sz="2800" dirty="0" smtClean="0"/>
              <a:t>E</a:t>
            </a:r>
            <a:r>
              <a:rPr lang="fr-FR" sz="2800" dirty="0"/>
              <a:t>) Les propositions A, B, C et D sont fausses.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8542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QCM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sz="2800" dirty="0" smtClean="0"/>
              <a:t>L’iode </a:t>
            </a:r>
            <a:r>
              <a:rPr lang="fr-FR" sz="2800" dirty="0"/>
              <a:t>naturel stable (Z=53) a une masse atomique é</a:t>
            </a:r>
            <a:r>
              <a:rPr lang="fr-FR" sz="2800" dirty="0" smtClean="0"/>
              <a:t>gale </a:t>
            </a:r>
            <a:r>
              <a:rPr lang="fr-FR" sz="2800" dirty="0"/>
              <a:t>à</a:t>
            </a:r>
            <a:r>
              <a:rPr lang="fr-FR" sz="2800" dirty="0" smtClean="0"/>
              <a:t> </a:t>
            </a:r>
            <a:r>
              <a:rPr lang="fr-FR" sz="2800" dirty="0"/>
              <a:t>126,90447 g. </a:t>
            </a:r>
            <a:endParaRPr lang="fr-FR" sz="2800" dirty="0" smtClean="0"/>
          </a:p>
          <a:p>
            <a:pPr marL="0" indent="0">
              <a:buNone/>
            </a:pPr>
            <a:endParaRPr lang="fr-FR" sz="28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fr-FR" sz="2800" dirty="0" smtClean="0">
                <a:solidFill>
                  <a:srgbClr val="00B050"/>
                </a:solidFill>
              </a:rPr>
              <a:t>A</a:t>
            </a:r>
            <a:r>
              <a:rPr lang="fr-FR" sz="2800" dirty="0">
                <a:solidFill>
                  <a:srgbClr val="00B050"/>
                </a:solidFill>
              </a:rPr>
              <a:t>) La masse d’un atome d’iode naturel est é</a:t>
            </a:r>
            <a:r>
              <a:rPr lang="fr-FR" sz="2800" dirty="0" smtClean="0">
                <a:solidFill>
                  <a:srgbClr val="00B050"/>
                </a:solidFill>
              </a:rPr>
              <a:t>gale </a:t>
            </a:r>
            <a:r>
              <a:rPr lang="fr-FR" sz="2800" dirty="0">
                <a:solidFill>
                  <a:srgbClr val="00B050"/>
                </a:solidFill>
              </a:rPr>
              <a:t>à</a:t>
            </a:r>
            <a:r>
              <a:rPr lang="fr-FR" sz="2800" dirty="0" smtClean="0">
                <a:solidFill>
                  <a:srgbClr val="00B050"/>
                </a:solidFill>
              </a:rPr>
              <a:t> </a:t>
            </a:r>
            <a:r>
              <a:rPr lang="fr-FR" sz="2800" dirty="0">
                <a:solidFill>
                  <a:srgbClr val="00B050"/>
                </a:solidFill>
              </a:rPr>
              <a:t>126,90447 u. </a:t>
            </a:r>
          </a:p>
          <a:p>
            <a:pPr marL="0" indent="0">
              <a:buNone/>
            </a:pPr>
            <a:r>
              <a:rPr lang="fr-FR" sz="2800" dirty="0" smtClean="0"/>
              <a:t>B</a:t>
            </a:r>
            <a:r>
              <a:rPr lang="fr-FR" sz="2800" dirty="0"/>
              <a:t>) Il s’agit de l’iode-126 (nombre de masse A=126). </a:t>
            </a:r>
          </a:p>
          <a:p>
            <a:pPr marL="0" indent="0">
              <a:buNone/>
            </a:pPr>
            <a:r>
              <a:rPr lang="fr-FR" sz="2800" dirty="0" smtClean="0">
                <a:solidFill>
                  <a:srgbClr val="00B050"/>
                </a:solidFill>
              </a:rPr>
              <a:t>C</a:t>
            </a:r>
            <a:r>
              <a:rPr lang="fr-FR" sz="2800" dirty="0">
                <a:solidFill>
                  <a:srgbClr val="00B050"/>
                </a:solidFill>
              </a:rPr>
              <a:t>) Cet atome d’iode naturel dans son é</a:t>
            </a:r>
            <a:r>
              <a:rPr lang="fr-FR" sz="2800" dirty="0" smtClean="0">
                <a:solidFill>
                  <a:srgbClr val="00B050"/>
                </a:solidFill>
              </a:rPr>
              <a:t>tat </a:t>
            </a:r>
            <a:r>
              <a:rPr lang="fr-FR" sz="2800" dirty="0">
                <a:solidFill>
                  <a:srgbClr val="00B050"/>
                </a:solidFill>
              </a:rPr>
              <a:t>fondamental </a:t>
            </a:r>
            <a:r>
              <a:rPr lang="fr-FR" sz="2800" dirty="0" smtClean="0">
                <a:solidFill>
                  <a:srgbClr val="00B050"/>
                </a:solidFill>
              </a:rPr>
              <a:t>possède </a:t>
            </a:r>
            <a:r>
              <a:rPr lang="fr-FR" sz="2800" dirty="0">
                <a:solidFill>
                  <a:srgbClr val="00B050"/>
                </a:solidFill>
              </a:rPr>
              <a:t>53 é</a:t>
            </a:r>
            <a:r>
              <a:rPr lang="fr-FR" sz="2800" dirty="0" smtClean="0">
                <a:solidFill>
                  <a:srgbClr val="00B050"/>
                </a:solidFill>
              </a:rPr>
              <a:t>lectrons</a:t>
            </a:r>
            <a:r>
              <a:rPr lang="fr-FR" sz="2800" dirty="0">
                <a:solidFill>
                  <a:srgbClr val="00B050"/>
                </a:solidFill>
              </a:rPr>
              <a:t>. </a:t>
            </a:r>
          </a:p>
          <a:p>
            <a:pPr marL="0" indent="0">
              <a:buNone/>
            </a:pPr>
            <a:r>
              <a:rPr lang="fr-FR" sz="2800" dirty="0" smtClean="0">
                <a:solidFill>
                  <a:srgbClr val="00B050"/>
                </a:solidFill>
              </a:rPr>
              <a:t>D</a:t>
            </a:r>
            <a:r>
              <a:rPr lang="fr-FR" sz="2800" dirty="0">
                <a:solidFill>
                  <a:srgbClr val="00B050"/>
                </a:solidFill>
              </a:rPr>
              <a:t>) Le noyau de cet atome est </a:t>
            </a:r>
            <a:r>
              <a:rPr lang="fr-FR" sz="2800" dirty="0" smtClean="0">
                <a:solidFill>
                  <a:srgbClr val="00B050"/>
                </a:solidFill>
              </a:rPr>
              <a:t>composé </a:t>
            </a:r>
            <a:r>
              <a:rPr lang="fr-FR" sz="2800" dirty="0">
                <a:solidFill>
                  <a:srgbClr val="00B050"/>
                </a:solidFill>
              </a:rPr>
              <a:t>de 74 neutrons. </a:t>
            </a:r>
          </a:p>
          <a:p>
            <a:pPr marL="0" indent="0">
              <a:buNone/>
            </a:pPr>
            <a:r>
              <a:rPr lang="fr-FR" sz="2800" dirty="0" smtClean="0"/>
              <a:t>E</a:t>
            </a:r>
            <a:r>
              <a:rPr lang="fr-FR" sz="2800" dirty="0"/>
              <a:t>) Les propositions A, B, C et D sont fausses.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3943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400" dirty="0" smtClean="0">
                <a:solidFill>
                  <a:srgbClr val="FFFD99"/>
                </a:solidFill>
              </a:rPr>
              <a:t>Merci pour votre attention</a:t>
            </a:r>
            <a:endParaRPr lang="fr-FR" sz="4400" dirty="0">
              <a:solidFill>
                <a:srgbClr val="FFFD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52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éleste">
  <a:themeElements>
    <a:clrScheme name="Céleste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élest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éleste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193</TotalTime>
  <Words>1219</Words>
  <Application>Microsoft Macintosh PowerPoint</Application>
  <PresentationFormat>Grand écran</PresentationFormat>
  <Paragraphs>228</Paragraphs>
  <Slides>46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46</vt:i4>
      </vt:variant>
    </vt:vector>
  </HeadingPairs>
  <TitlesOfParts>
    <vt:vector size="55" baseType="lpstr">
      <vt:lpstr>Arial</vt:lpstr>
      <vt:lpstr>Ayuthaya</vt:lpstr>
      <vt:lpstr>Calibri</vt:lpstr>
      <vt:lpstr>Calibri Light</vt:lpstr>
      <vt:lpstr>Cambria Math</vt:lpstr>
      <vt:lpstr>Symbol</vt:lpstr>
      <vt:lpstr>Times New Roman</vt:lpstr>
      <vt:lpstr>Wingdings</vt:lpstr>
      <vt:lpstr>Céleste</vt:lpstr>
      <vt:lpstr>PARTICULES, ONDES ET ATOMES</vt:lpstr>
      <vt:lpstr>PLAN</vt:lpstr>
      <vt:lpstr>PLAN</vt:lpstr>
      <vt:lpstr>I. MASSE ET ÉNERGIE</vt:lpstr>
      <vt:lpstr>I. MASSE ET ÉNERGIE</vt:lpstr>
      <vt:lpstr>I. MASSE ET ÉNERGIE</vt:lpstr>
      <vt:lpstr>I. MASSE ET ÉNERGIE</vt:lpstr>
      <vt:lpstr>I. MASSE ET ÉNERGIE</vt:lpstr>
      <vt:lpstr>I. MASSE ET ÉNERGIE</vt:lpstr>
      <vt:lpstr>PLAN</vt:lpstr>
      <vt:lpstr>PLAN</vt:lpstr>
      <vt:lpstr>II. PARTICULES MATÉRIELLES</vt:lpstr>
      <vt:lpstr>II. PARTICULES MATÉRIELLES</vt:lpstr>
      <vt:lpstr>II. PARTICULES MATÉRIELLES</vt:lpstr>
      <vt:lpstr>II. PARTICULES MATÉRIELLES</vt:lpstr>
      <vt:lpstr>PLAN</vt:lpstr>
      <vt:lpstr>PLAN</vt:lpstr>
      <vt:lpstr>III. RAYONNEMENTS ÉLECTROMAGNÉTIQUES</vt:lpstr>
      <vt:lpstr>III. RAYONNEMENTS ÉLECTROMAGNÉTIQUES</vt:lpstr>
      <vt:lpstr>III. RAYONNEMENTS ÉLECTROMAGNÉTIQUES</vt:lpstr>
      <vt:lpstr>III. RAYONNEMENTS ÉLECTROMAGNÉTIQUES</vt:lpstr>
      <vt:lpstr>III. RAYONNEMENTS ÉLECTROMAGNÉTIQUES</vt:lpstr>
      <vt:lpstr>PLAN</vt:lpstr>
      <vt:lpstr>PLAN</vt:lpstr>
      <vt:lpstr>IV. DUALITÉ ONDE-PARTICULE</vt:lpstr>
      <vt:lpstr>IV. DUALITÉ ONDE-PARTICULE</vt:lpstr>
      <vt:lpstr>IV. DUALITÉ ONDE-PARTICULE</vt:lpstr>
      <vt:lpstr>PLAN</vt:lpstr>
      <vt:lpstr>PLAN</vt:lpstr>
      <vt:lpstr>V. STRUCTURE ÉLECTRONIQUE DE L’ATOME</vt:lpstr>
      <vt:lpstr>V. STRUCTURE ÉLECTRONIQUE DE L’ATOME</vt:lpstr>
      <vt:lpstr>V. STRUCTURE ÉLECTRONIQUE DE L’ATOME</vt:lpstr>
      <vt:lpstr>V. STRUCTURE ÉLECTRONIQUE DE L’ATOME</vt:lpstr>
      <vt:lpstr>V. STRUCTURE ÉLECTRONIQUE DE L’ATOME</vt:lpstr>
      <vt:lpstr>V. STRUCTURE ÉLECTRONIQUE DE L’ATOME</vt:lpstr>
      <vt:lpstr>V. STRUCTURE ÉLECTRONIQUE DE L’ATOME</vt:lpstr>
      <vt:lpstr>V. STRUCTURE ÉLECTRONIQUE DE L’ATOME</vt:lpstr>
      <vt:lpstr>V. STRUCTURE ÉLECTRONIQUE DE L’ATOME</vt:lpstr>
      <vt:lpstr>V. STRUCTURE ÉLECTRONIQUE DE L’ATOME</vt:lpstr>
      <vt:lpstr>V. STRUCTURE ÉLECTRONIQUE DE L’ATOME</vt:lpstr>
      <vt:lpstr>V. STRUCTURE ÉLECTRONIQUE DE L’ATOME</vt:lpstr>
      <vt:lpstr>V. STRUCTURE ÉLECTRONIQUE DE L’ATOME</vt:lpstr>
      <vt:lpstr>CONCLUSION</vt:lpstr>
      <vt:lpstr>QCM</vt:lpstr>
      <vt:lpstr>QCM</vt:lpstr>
      <vt:lpstr>Présentation PowerPoint</vt:lpstr>
    </vt:vector>
  </TitlesOfParts>
  <Company/>
  <LinksUpToDate>false</LinksUpToDate>
  <SharedDoc>false</SharedDoc>
  <HyperlinksChanged>false</HyperlinksChanged>
  <AppVersion>15.0024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PARTICULES, ONDES ET ATOMES</dc:title>
  <dc:creator>Anne Marie Bassil</dc:creator>
  <cp:lastModifiedBy>AC B</cp:lastModifiedBy>
  <cp:revision>39</cp:revision>
  <dcterms:created xsi:type="dcterms:W3CDTF">2016-08-05T12:02:41Z</dcterms:created>
  <dcterms:modified xsi:type="dcterms:W3CDTF">2016-08-11T13:09:09Z</dcterms:modified>
</cp:coreProperties>
</file>