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4"/>
  </p:notesMasterIdLst>
  <p:sldIdLst>
    <p:sldId id="256" r:id="rId2"/>
    <p:sldId id="257" r:id="rId3"/>
    <p:sldId id="258" r:id="rId4"/>
    <p:sldId id="259" r:id="rId5"/>
    <p:sldId id="27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328" r:id="rId40"/>
    <p:sldId id="295" r:id="rId41"/>
    <p:sldId id="296" r:id="rId42"/>
    <p:sldId id="302" r:id="rId43"/>
    <p:sldId id="297" r:id="rId44"/>
    <p:sldId id="298" r:id="rId45"/>
    <p:sldId id="300" r:id="rId46"/>
    <p:sldId id="301" r:id="rId47"/>
    <p:sldId id="277" r:id="rId48"/>
    <p:sldId id="303" r:id="rId49"/>
    <p:sldId id="304" r:id="rId50"/>
    <p:sldId id="305" r:id="rId51"/>
    <p:sldId id="306" r:id="rId52"/>
    <p:sldId id="307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27" r:id="rId64"/>
    <p:sldId id="320" r:id="rId65"/>
    <p:sldId id="329" r:id="rId66"/>
    <p:sldId id="330" r:id="rId67"/>
    <p:sldId id="321" r:id="rId68"/>
    <p:sldId id="322" r:id="rId69"/>
    <p:sldId id="323" r:id="rId70"/>
    <p:sldId id="324" r:id="rId71"/>
    <p:sldId id="325" r:id="rId72"/>
    <p:sldId id="326" r:id="rId7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Style moyen 4 - Accentuation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yle moyen 4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712"/>
  </p:normalViewPr>
  <p:slideViewPr>
    <p:cSldViewPr snapToGrid="0" snapToObjects="1">
      <p:cViewPr>
        <p:scale>
          <a:sx n="60" d="100"/>
          <a:sy n="60" d="100"/>
        </p:scale>
        <p:origin x="-1092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6106E3-8B92-9D40-93CA-730B3BCD6854}" type="doc">
      <dgm:prSet loTypeId="urn:microsoft.com/office/officeart/2005/8/layout/cycle3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fr-FR"/>
        </a:p>
      </dgm:t>
    </dgm:pt>
    <dgm:pt modelId="{1D7AFB42-C46D-6240-9325-0440BE444085}">
      <dgm:prSet phldrT="[Texte]"/>
      <dgm:spPr/>
      <dgm:t>
        <a:bodyPr/>
        <a:lstStyle/>
        <a:p>
          <a:r>
            <a:rPr lang="fr-FR" dirty="0" smtClean="0"/>
            <a:t>Molécule</a:t>
          </a:r>
          <a:endParaRPr lang="fr-FR" dirty="0"/>
        </a:p>
      </dgm:t>
    </dgm:pt>
    <dgm:pt modelId="{C7CC1D8D-EBA7-DA44-B119-F0A398E4F743}" type="parTrans" cxnId="{E443DBD2-58CE-0B4A-A064-B6EF928576BC}">
      <dgm:prSet/>
      <dgm:spPr/>
      <dgm:t>
        <a:bodyPr/>
        <a:lstStyle/>
        <a:p>
          <a:endParaRPr lang="fr-FR"/>
        </a:p>
      </dgm:t>
    </dgm:pt>
    <dgm:pt modelId="{AD330C86-0F69-BD40-BEC8-A92D9BC7CFB7}" type="sibTrans" cxnId="{E443DBD2-58CE-0B4A-A064-B6EF928576BC}">
      <dgm:prSet/>
      <dgm:spPr/>
      <dgm:t>
        <a:bodyPr/>
        <a:lstStyle/>
        <a:p>
          <a:endParaRPr lang="fr-FR"/>
        </a:p>
      </dgm:t>
    </dgm:pt>
    <dgm:pt modelId="{D73AB891-3C6F-A940-BF34-1A91A05E9B4A}">
      <dgm:prSet phldrT="[Texte]"/>
      <dgm:spPr/>
      <dgm:t>
        <a:bodyPr/>
        <a:lstStyle/>
        <a:p>
          <a:r>
            <a:rPr lang="fr-FR" dirty="0" smtClean="0"/>
            <a:t>Cellule</a:t>
          </a:r>
          <a:endParaRPr lang="fr-FR" dirty="0"/>
        </a:p>
      </dgm:t>
    </dgm:pt>
    <dgm:pt modelId="{5E5FE900-7B65-4048-B7E9-799C3243A2CE}" type="parTrans" cxnId="{59F6B6AA-9993-6444-AA8D-22C5BB255FF3}">
      <dgm:prSet/>
      <dgm:spPr/>
      <dgm:t>
        <a:bodyPr/>
        <a:lstStyle/>
        <a:p>
          <a:endParaRPr lang="fr-FR"/>
        </a:p>
      </dgm:t>
    </dgm:pt>
    <dgm:pt modelId="{5024F08D-E4D1-C945-8AE5-1F642D7928E6}" type="sibTrans" cxnId="{59F6B6AA-9993-6444-AA8D-22C5BB255FF3}">
      <dgm:prSet/>
      <dgm:spPr/>
      <dgm:t>
        <a:bodyPr/>
        <a:lstStyle/>
        <a:p>
          <a:endParaRPr lang="fr-FR"/>
        </a:p>
      </dgm:t>
    </dgm:pt>
    <dgm:pt modelId="{70A78433-F26D-B84C-81DC-0ADC87702D30}">
      <dgm:prSet phldrT="[Texte]"/>
      <dgm:spPr/>
      <dgm:t>
        <a:bodyPr/>
        <a:lstStyle/>
        <a:p>
          <a:r>
            <a:rPr lang="fr-FR" dirty="0" smtClean="0"/>
            <a:t>Tissu</a:t>
          </a:r>
          <a:endParaRPr lang="fr-FR" dirty="0"/>
        </a:p>
      </dgm:t>
    </dgm:pt>
    <dgm:pt modelId="{C39D8DA0-C59D-0745-AAE9-6F9A0C516934}" type="parTrans" cxnId="{47991934-34BB-AE46-A2C0-BDCEC5DE7B95}">
      <dgm:prSet/>
      <dgm:spPr/>
      <dgm:t>
        <a:bodyPr/>
        <a:lstStyle/>
        <a:p>
          <a:endParaRPr lang="fr-FR"/>
        </a:p>
      </dgm:t>
    </dgm:pt>
    <dgm:pt modelId="{4E50ECF2-09BE-1E4E-9A7B-89C083F38F81}" type="sibTrans" cxnId="{47991934-34BB-AE46-A2C0-BDCEC5DE7B95}">
      <dgm:prSet/>
      <dgm:spPr/>
      <dgm:t>
        <a:bodyPr/>
        <a:lstStyle/>
        <a:p>
          <a:endParaRPr lang="fr-FR"/>
        </a:p>
      </dgm:t>
    </dgm:pt>
    <dgm:pt modelId="{F5D728E1-A334-A248-888D-E665EF90658E}">
      <dgm:prSet phldrT="[Texte]"/>
      <dgm:spPr/>
      <dgm:t>
        <a:bodyPr/>
        <a:lstStyle/>
        <a:p>
          <a:r>
            <a:rPr lang="fr-FR" dirty="0" smtClean="0"/>
            <a:t>Organe</a:t>
          </a:r>
          <a:endParaRPr lang="fr-FR" dirty="0"/>
        </a:p>
      </dgm:t>
    </dgm:pt>
    <dgm:pt modelId="{C6457FD9-72EE-A448-AFA5-D22BFF96FD7D}" type="parTrans" cxnId="{F75F3A4A-C781-594C-9139-F37EB5F97E26}">
      <dgm:prSet/>
      <dgm:spPr/>
      <dgm:t>
        <a:bodyPr/>
        <a:lstStyle/>
        <a:p>
          <a:endParaRPr lang="fr-FR"/>
        </a:p>
      </dgm:t>
    </dgm:pt>
    <dgm:pt modelId="{ACAD1DD5-05B4-DF4F-B542-3F07047FC933}" type="sibTrans" cxnId="{F75F3A4A-C781-594C-9139-F37EB5F97E26}">
      <dgm:prSet/>
      <dgm:spPr/>
      <dgm:t>
        <a:bodyPr/>
        <a:lstStyle/>
        <a:p>
          <a:endParaRPr lang="fr-FR"/>
        </a:p>
      </dgm:t>
    </dgm:pt>
    <dgm:pt modelId="{CAFFECF4-2FA8-8147-BC86-8F71E6F72242}">
      <dgm:prSet phldrT="[Texte]"/>
      <dgm:spPr/>
      <dgm:t>
        <a:bodyPr/>
        <a:lstStyle/>
        <a:p>
          <a:r>
            <a:rPr lang="fr-FR" dirty="0" smtClean="0"/>
            <a:t>Animal</a:t>
          </a:r>
          <a:endParaRPr lang="fr-FR" dirty="0"/>
        </a:p>
      </dgm:t>
    </dgm:pt>
    <dgm:pt modelId="{9267E5A7-7DC1-D041-BB36-69A9AE67FF7E}" type="parTrans" cxnId="{20B84527-7AA7-DA45-882E-99A41F2C0DB5}">
      <dgm:prSet/>
      <dgm:spPr/>
      <dgm:t>
        <a:bodyPr/>
        <a:lstStyle/>
        <a:p>
          <a:endParaRPr lang="fr-FR"/>
        </a:p>
      </dgm:t>
    </dgm:pt>
    <dgm:pt modelId="{78F22AE5-0EAC-4840-92BE-68D422E5B9DF}" type="sibTrans" cxnId="{20B84527-7AA7-DA45-882E-99A41F2C0DB5}">
      <dgm:prSet/>
      <dgm:spPr/>
      <dgm:t>
        <a:bodyPr/>
        <a:lstStyle/>
        <a:p>
          <a:endParaRPr lang="fr-FR"/>
        </a:p>
      </dgm:t>
    </dgm:pt>
    <dgm:pt modelId="{E8953D02-7411-8A44-8A9F-7686BFEF15E6}">
      <dgm:prSet phldrT="[Texte]"/>
      <dgm:spPr/>
      <dgm:t>
        <a:bodyPr/>
        <a:lstStyle/>
        <a:p>
          <a:r>
            <a:rPr lang="fr-FR" dirty="0" smtClean="0"/>
            <a:t>Homme</a:t>
          </a:r>
          <a:endParaRPr lang="fr-FR" dirty="0"/>
        </a:p>
      </dgm:t>
    </dgm:pt>
    <dgm:pt modelId="{55A34D75-DAA2-5C41-BBF4-B7444DD1F843}" type="parTrans" cxnId="{5424BE61-F79E-1144-97CF-E1890BF3A737}">
      <dgm:prSet/>
      <dgm:spPr/>
      <dgm:t>
        <a:bodyPr/>
        <a:lstStyle/>
        <a:p>
          <a:endParaRPr lang="fr-FR"/>
        </a:p>
      </dgm:t>
    </dgm:pt>
    <dgm:pt modelId="{AA627095-77EA-0F42-B882-CE24FD081FAC}" type="sibTrans" cxnId="{5424BE61-F79E-1144-97CF-E1890BF3A737}">
      <dgm:prSet/>
      <dgm:spPr/>
      <dgm:t>
        <a:bodyPr/>
        <a:lstStyle/>
        <a:p>
          <a:endParaRPr lang="fr-FR"/>
        </a:p>
      </dgm:t>
    </dgm:pt>
    <dgm:pt modelId="{0A14C8AE-4643-AF40-A180-DBC36424B9D7}">
      <dgm:prSet phldrT="[Texte]"/>
      <dgm:spPr/>
      <dgm:t>
        <a:bodyPr/>
        <a:lstStyle/>
        <a:p>
          <a:r>
            <a:rPr lang="fr-FR" dirty="0" smtClean="0"/>
            <a:t>Populations</a:t>
          </a:r>
          <a:endParaRPr lang="fr-FR" dirty="0"/>
        </a:p>
      </dgm:t>
    </dgm:pt>
    <dgm:pt modelId="{6F5917BC-9D5D-BC4F-91EA-0AC225658327}" type="parTrans" cxnId="{CC852D04-13D1-4A40-B024-9B90C9E4190D}">
      <dgm:prSet/>
      <dgm:spPr/>
      <dgm:t>
        <a:bodyPr/>
        <a:lstStyle/>
        <a:p>
          <a:endParaRPr lang="fr-FR"/>
        </a:p>
      </dgm:t>
    </dgm:pt>
    <dgm:pt modelId="{13BACD52-AAAE-3E44-B5A6-349C0B2908DE}" type="sibTrans" cxnId="{CC852D04-13D1-4A40-B024-9B90C9E4190D}">
      <dgm:prSet/>
      <dgm:spPr/>
      <dgm:t>
        <a:bodyPr/>
        <a:lstStyle/>
        <a:p>
          <a:endParaRPr lang="fr-FR"/>
        </a:p>
      </dgm:t>
    </dgm:pt>
    <dgm:pt modelId="{DA8F5680-3967-D246-955A-063B9CA9808C}">
      <dgm:prSet phldrT="[Texte]"/>
      <dgm:spPr/>
      <dgm:t>
        <a:bodyPr/>
        <a:lstStyle/>
        <a:p>
          <a:r>
            <a:rPr lang="fr-FR" dirty="0" smtClean="0"/>
            <a:t>Société</a:t>
          </a:r>
          <a:endParaRPr lang="fr-FR" dirty="0"/>
        </a:p>
      </dgm:t>
    </dgm:pt>
    <dgm:pt modelId="{FD5DAE4F-2B58-8146-B779-3BF110A0E979}" type="parTrans" cxnId="{1CEA2FF1-8966-2D4D-BE45-38C68196E5C7}">
      <dgm:prSet/>
      <dgm:spPr/>
      <dgm:t>
        <a:bodyPr/>
        <a:lstStyle/>
        <a:p>
          <a:endParaRPr lang="fr-FR"/>
        </a:p>
      </dgm:t>
    </dgm:pt>
    <dgm:pt modelId="{5ED67AB4-64FC-044D-866C-7228259C3D7E}" type="sibTrans" cxnId="{1CEA2FF1-8966-2D4D-BE45-38C68196E5C7}">
      <dgm:prSet/>
      <dgm:spPr/>
      <dgm:t>
        <a:bodyPr/>
        <a:lstStyle/>
        <a:p>
          <a:endParaRPr lang="fr-FR"/>
        </a:p>
      </dgm:t>
    </dgm:pt>
    <dgm:pt modelId="{E6F3C60C-CF5F-9542-B80F-E02D6B5D5D96}" type="pres">
      <dgm:prSet presAssocID="{CD6106E3-8B92-9D40-93CA-730B3BCD685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E9594648-E0C6-264F-9C18-9BBF178210EC}" type="pres">
      <dgm:prSet presAssocID="{CD6106E3-8B92-9D40-93CA-730B3BCD6854}" presName="cycle" presStyleCnt="0"/>
      <dgm:spPr/>
    </dgm:pt>
    <dgm:pt modelId="{4D9D8E7F-98A8-9047-96CF-2C2E48D585B0}" type="pres">
      <dgm:prSet presAssocID="{1D7AFB42-C46D-6240-9325-0440BE444085}" presName="nodeFirst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932B691-2E6B-4B45-992F-3E665CD2B895}" type="pres">
      <dgm:prSet presAssocID="{AD330C86-0F69-BD40-BEC8-A92D9BC7CFB7}" presName="sibTransFirstNode" presStyleLbl="bgShp" presStyleIdx="0" presStyleCnt="1"/>
      <dgm:spPr/>
      <dgm:t>
        <a:bodyPr/>
        <a:lstStyle/>
        <a:p>
          <a:endParaRPr lang="fr-FR"/>
        </a:p>
      </dgm:t>
    </dgm:pt>
    <dgm:pt modelId="{43544818-D66F-3446-9D43-D269B6CAF153}" type="pres">
      <dgm:prSet presAssocID="{D73AB891-3C6F-A940-BF34-1A91A05E9B4A}" presName="nodeFollowingNodes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239D3C1-8CF9-B646-917B-362C956D8FBB}" type="pres">
      <dgm:prSet presAssocID="{70A78433-F26D-B84C-81DC-0ADC87702D30}" presName="nodeFollowingNodes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66AF2C8-B71B-A042-B49C-A5E2E279F754}" type="pres">
      <dgm:prSet presAssocID="{F5D728E1-A334-A248-888D-E665EF90658E}" presName="nodeFollowingNodes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1B25A7C-02FB-0148-B063-755099E21579}" type="pres">
      <dgm:prSet presAssocID="{CAFFECF4-2FA8-8147-BC86-8F71E6F72242}" presName="nodeFollowingNodes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16B2A45-FD3A-C34B-B449-F27DE764925D}" type="pres">
      <dgm:prSet presAssocID="{E8953D02-7411-8A44-8A9F-7686BFEF15E6}" presName="nodeFollowingNodes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0B68725-9C25-F94C-A45E-52F37B6F0028}" type="pres">
      <dgm:prSet presAssocID="{0A14C8AE-4643-AF40-A180-DBC36424B9D7}" presName="nodeFollowingNodes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E564A5A-B81D-2642-BBF1-947B2865ABE4}" type="pres">
      <dgm:prSet presAssocID="{DA8F5680-3967-D246-955A-063B9CA9808C}" presName="nodeFollowingNodes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A973C09F-106E-BA4D-A38F-020542738E8E}" type="presOf" srcId="{CD6106E3-8B92-9D40-93CA-730B3BCD6854}" destId="{E6F3C60C-CF5F-9542-B80F-E02D6B5D5D96}" srcOrd="0" destOrd="0" presId="urn:microsoft.com/office/officeart/2005/8/layout/cycle3"/>
    <dgm:cxn modelId="{47991934-34BB-AE46-A2C0-BDCEC5DE7B95}" srcId="{CD6106E3-8B92-9D40-93CA-730B3BCD6854}" destId="{70A78433-F26D-B84C-81DC-0ADC87702D30}" srcOrd="2" destOrd="0" parTransId="{C39D8DA0-C59D-0745-AAE9-6F9A0C516934}" sibTransId="{4E50ECF2-09BE-1E4E-9A7B-89C083F38F81}"/>
    <dgm:cxn modelId="{5424BE61-F79E-1144-97CF-E1890BF3A737}" srcId="{CD6106E3-8B92-9D40-93CA-730B3BCD6854}" destId="{E8953D02-7411-8A44-8A9F-7686BFEF15E6}" srcOrd="5" destOrd="0" parTransId="{55A34D75-DAA2-5C41-BBF4-B7444DD1F843}" sibTransId="{AA627095-77EA-0F42-B882-CE24FD081FAC}"/>
    <dgm:cxn modelId="{E5552F5E-555C-E042-AB82-9142FA7EDE9B}" type="presOf" srcId="{0A14C8AE-4643-AF40-A180-DBC36424B9D7}" destId="{70B68725-9C25-F94C-A45E-52F37B6F0028}" srcOrd="0" destOrd="0" presId="urn:microsoft.com/office/officeart/2005/8/layout/cycle3"/>
    <dgm:cxn modelId="{726982D0-28BE-BB46-90C8-6547BF26C402}" type="presOf" srcId="{70A78433-F26D-B84C-81DC-0ADC87702D30}" destId="{8239D3C1-8CF9-B646-917B-362C956D8FBB}" srcOrd="0" destOrd="0" presId="urn:microsoft.com/office/officeart/2005/8/layout/cycle3"/>
    <dgm:cxn modelId="{CC852D04-13D1-4A40-B024-9B90C9E4190D}" srcId="{CD6106E3-8B92-9D40-93CA-730B3BCD6854}" destId="{0A14C8AE-4643-AF40-A180-DBC36424B9D7}" srcOrd="6" destOrd="0" parTransId="{6F5917BC-9D5D-BC4F-91EA-0AC225658327}" sibTransId="{13BACD52-AAAE-3E44-B5A6-349C0B2908DE}"/>
    <dgm:cxn modelId="{F86BD4C1-DCE5-FD48-935A-B3366C37752E}" type="presOf" srcId="{F5D728E1-A334-A248-888D-E665EF90658E}" destId="{E66AF2C8-B71B-A042-B49C-A5E2E279F754}" srcOrd="0" destOrd="0" presId="urn:microsoft.com/office/officeart/2005/8/layout/cycle3"/>
    <dgm:cxn modelId="{64D25267-D84D-4E4E-8D41-DC7BB4F62F73}" type="presOf" srcId="{1D7AFB42-C46D-6240-9325-0440BE444085}" destId="{4D9D8E7F-98A8-9047-96CF-2C2E48D585B0}" srcOrd="0" destOrd="0" presId="urn:microsoft.com/office/officeart/2005/8/layout/cycle3"/>
    <dgm:cxn modelId="{E443DBD2-58CE-0B4A-A064-B6EF928576BC}" srcId="{CD6106E3-8B92-9D40-93CA-730B3BCD6854}" destId="{1D7AFB42-C46D-6240-9325-0440BE444085}" srcOrd="0" destOrd="0" parTransId="{C7CC1D8D-EBA7-DA44-B119-F0A398E4F743}" sibTransId="{AD330C86-0F69-BD40-BEC8-A92D9BC7CFB7}"/>
    <dgm:cxn modelId="{7FEA1C49-42CC-A84E-97F1-C5EA4F5C0D78}" type="presOf" srcId="{E8953D02-7411-8A44-8A9F-7686BFEF15E6}" destId="{B16B2A45-FD3A-C34B-B449-F27DE764925D}" srcOrd="0" destOrd="0" presId="urn:microsoft.com/office/officeart/2005/8/layout/cycle3"/>
    <dgm:cxn modelId="{E521EA56-7C23-484A-8FAB-B364905AB311}" type="presOf" srcId="{DA8F5680-3967-D246-955A-063B9CA9808C}" destId="{FE564A5A-B81D-2642-BBF1-947B2865ABE4}" srcOrd="0" destOrd="0" presId="urn:microsoft.com/office/officeart/2005/8/layout/cycle3"/>
    <dgm:cxn modelId="{9C023A86-8D4B-DA4F-8E6F-EA49878A23B8}" type="presOf" srcId="{CAFFECF4-2FA8-8147-BC86-8F71E6F72242}" destId="{71B25A7C-02FB-0148-B063-755099E21579}" srcOrd="0" destOrd="0" presId="urn:microsoft.com/office/officeart/2005/8/layout/cycle3"/>
    <dgm:cxn modelId="{AF07E3B5-F61C-344A-87F8-124BF9C493F0}" type="presOf" srcId="{AD330C86-0F69-BD40-BEC8-A92D9BC7CFB7}" destId="{7932B691-2E6B-4B45-992F-3E665CD2B895}" srcOrd="0" destOrd="0" presId="urn:microsoft.com/office/officeart/2005/8/layout/cycle3"/>
    <dgm:cxn modelId="{89548D01-B6EC-4543-BD3A-8F475903AFA9}" type="presOf" srcId="{D73AB891-3C6F-A940-BF34-1A91A05E9B4A}" destId="{43544818-D66F-3446-9D43-D269B6CAF153}" srcOrd="0" destOrd="0" presId="urn:microsoft.com/office/officeart/2005/8/layout/cycle3"/>
    <dgm:cxn modelId="{59F6B6AA-9993-6444-AA8D-22C5BB255FF3}" srcId="{CD6106E3-8B92-9D40-93CA-730B3BCD6854}" destId="{D73AB891-3C6F-A940-BF34-1A91A05E9B4A}" srcOrd="1" destOrd="0" parTransId="{5E5FE900-7B65-4048-B7E9-799C3243A2CE}" sibTransId="{5024F08D-E4D1-C945-8AE5-1F642D7928E6}"/>
    <dgm:cxn modelId="{20B84527-7AA7-DA45-882E-99A41F2C0DB5}" srcId="{CD6106E3-8B92-9D40-93CA-730B3BCD6854}" destId="{CAFFECF4-2FA8-8147-BC86-8F71E6F72242}" srcOrd="4" destOrd="0" parTransId="{9267E5A7-7DC1-D041-BB36-69A9AE67FF7E}" sibTransId="{78F22AE5-0EAC-4840-92BE-68D422E5B9DF}"/>
    <dgm:cxn modelId="{F75F3A4A-C781-594C-9139-F37EB5F97E26}" srcId="{CD6106E3-8B92-9D40-93CA-730B3BCD6854}" destId="{F5D728E1-A334-A248-888D-E665EF90658E}" srcOrd="3" destOrd="0" parTransId="{C6457FD9-72EE-A448-AFA5-D22BFF96FD7D}" sibTransId="{ACAD1DD5-05B4-DF4F-B542-3F07047FC933}"/>
    <dgm:cxn modelId="{1CEA2FF1-8966-2D4D-BE45-38C68196E5C7}" srcId="{CD6106E3-8B92-9D40-93CA-730B3BCD6854}" destId="{DA8F5680-3967-D246-955A-063B9CA9808C}" srcOrd="7" destOrd="0" parTransId="{FD5DAE4F-2B58-8146-B779-3BF110A0E979}" sibTransId="{5ED67AB4-64FC-044D-866C-7228259C3D7E}"/>
    <dgm:cxn modelId="{BE853F3F-5F89-D74C-BB6A-5B38FE4E1F2F}" type="presParOf" srcId="{E6F3C60C-CF5F-9542-B80F-E02D6B5D5D96}" destId="{E9594648-E0C6-264F-9C18-9BBF178210EC}" srcOrd="0" destOrd="0" presId="urn:microsoft.com/office/officeart/2005/8/layout/cycle3"/>
    <dgm:cxn modelId="{7B1D7353-69D6-554A-A612-0BC6C6FFF3C7}" type="presParOf" srcId="{E9594648-E0C6-264F-9C18-9BBF178210EC}" destId="{4D9D8E7F-98A8-9047-96CF-2C2E48D585B0}" srcOrd="0" destOrd="0" presId="urn:microsoft.com/office/officeart/2005/8/layout/cycle3"/>
    <dgm:cxn modelId="{5364DF29-C510-CE4C-8150-73C0940D765B}" type="presParOf" srcId="{E9594648-E0C6-264F-9C18-9BBF178210EC}" destId="{7932B691-2E6B-4B45-992F-3E665CD2B895}" srcOrd="1" destOrd="0" presId="urn:microsoft.com/office/officeart/2005/8/layout/cycle3"/>
    <dgm:cxn modelId="{F2A995F0-283A-EC4C-B2EB-41C9B09A44A1}" type="presParOf" srcId="{E9594648-E0C6-264F-9C18-9BBF178210EC}" destId="{43544818-D66F-3446-9D43-D269B6CAF153}" srcOrd="2" destOrd="0" presId="urn:microsoft.com/office/officeart/2005/8/layout/cycle3"/>
    <dgm:cxn modelId="{8B0274AD-CBAA-FF43-8AA6-5D0F9191F2FC}" type="presParOf" srcId="{E9594648-E0C6-264F-9C18-9BBF178210EC}" destId="{8239D3C1-8CF9-B646-917B-362C956D8FBB}" srcOrd="3" destOrd="0" presId="urn:microsoft.com/office/officeart/2005/8/layout/cycle3"/>
    <dgm:cxn modelId="{411A33A7-3CC1-394B-830D-9F8680E7DEAF}" type="presParOf" srcId="{E9594648-E0C6-264F-9C18-9BBF178210EC}" destId="{E66AF2C8-B71B-A042-B49C-A5E2E279F754}" srcOrd="4" destOrd="0" presId="urn:microsoft.com/office/officeart/2005/8/layout/cycle3"/>
    <dgm:cxn modelId="{A4A3EE34-51FF-3243-834C-00B776BBBF10}" type="presParOf" srcId="{E9594648-E0C6-264F-9C18-9BBF178210EC}" destId="{71B25A7C-02FB-0148-B063-755099E21579}" srcOrd="5" destOrd="0" presId="urn:microsoft.com/office/officeart/2005/8/layout/cycle3"/>
    <dgm:cxn modelId="{7D373606-4D5B-FE4B-A703-389F227C0692}" type="presParOf" srcId="{E9594648-E0C6-264F-9C18-9BBF178210EC}" destId="{B16B2A45-FD3A-C34B-B449-F27DE764925D}" srcOrd="6" destOrd="0" presId="urn:microsoft.com/office/officeart/2005/8/layout/cycle3"/>
    <dgm:cxn modelId="{D88D71CA-ACC9-1944-A264-391AF2C01320}" type="presParOf" srcId="{E9594648-E0C6-264F-9C18-9BBF178210EC}" destId="{70B68725-9C25-F94C-A45E-52F37B6F0028}" srcOrd="7" destOrd="0" presId="urn:microsoft.com/office/officeart/2005/8/layout/cycle3"/>
    <dgm:cxn modelId="{7CDF8723-6BAF-4E4D-BDB9-B8CB2B43E8DF}" type="presParOf" srcId="{E9594648-E0C6-264F-9C18-9BBF178210EC}" destId="{FE564A5A-B81D-2642-BBF1-947B2865ABE4}" srcOrd="8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CC7F67-275E-F148-BC9E-18437E83A34D}" type="doc">
      <dgm:prSet loTypeId="urn:microsoft.com/office/officeart/2005/8/layout/equation1" loCatId="" qsTypeId="urn:microsoft.com/office/officeart/2005/8/quickstyle/simple4" qsCatId="simple" csTypeId="urn:microsoft.com/office/officeart/2005/8/colors/accent1_2" csCatId="accent1" phldr="1"/>
      <dgm:spPr/>
    </dgm:pt>
    <dgm:pt modelId="{2DAA391F-2D41-5E4D-BEB2-129E163544DF}">
      <dgm:prSet phldrT="[Texte]" custT="1"/>
      <dgm:spPr/>
      <dgm:t>
        <a:bodyPr/>
        <a:lstStyle/>
        <a:p>
          <a:r>
            <a:rPr lang="fr-FR" sz="3200" dirty="0" smtClean="0"/>
            <a:t>PK sociale</a:t>
          </a:r>
          <a:endParaRPr lang="fr-FR" sz="3200" dirty="0"/>
        </a:p>
      </dgm:t>
    </dgm:pt>
    <dgm:pt modelId="{FC2AA3E3-C612-2446-9063-5A5F8E12542C}" type="parTrans" cxnId="{3C7EF69D-FD36-1E45-87FB-8A2543934FC5}">
      <dgm:prSet/>
      <dgm:spPr/>
      <dgm:t>
        <a:bodyPr/>
        <a:lstStyle/>
        <a:p>
          <a:endParaRPr lang="fr-FR"/>
        </a:p>
      </dgm:t>
    </dgm:pt>
    <dgm:pt modelId="{01697B07-D8EA-5343-A612-8BADE3C13067}" type="sibTrans" cxnId="{3C7EF69D-FD36-1E45-87FB-8A2543934FC5}">
      <dgm:prSet/>
      <dgm:spPr/>
      <dgm:t>
        <a:bodyPr/>
        <a:lstStyle/>
        <a:p>
          <a:endParaRPr lang="fr-FR"/>
        </a:p>
      </dgm:t>
    </dgm:pt>
    <dgm:pt modelId="{04EF57E4-8312-8F4D-9B76-B8A675257057}">
      <dgm:prSet phldrT="[Texte]" custT="1"/>
      <dgm:spPr/>
      <dgm:t>
        <a:bodyPr/>
        <a:lstStyle/>
        <a:p>
          <a:r>
            <a:rPr lang="fr-FR" sz="3200" dirty="0" smtClean="0"/>
            <a:t>PD sociale</a:t>
          </a:r>
          <a:endParaRPr lang="fr-FR" sz="3200" dirty="0"/>
        </a:p>
      </dgm:t>
    </dgm:pt>
    <dgm:pt modelId="{068E90A5-7AEE-3D46-BDFC-E54C7C663CC3}" type="parTrans" cxnId="{3DD7B94E-F20C-734F-B778-CB5014F63FB7}">
      <dgm:prSet/>
      <dgm:spPr/>
      <dgm:t>
        <a:bodyPr/>
        <a:lstStyle/>
        <a:p>
          <a:endParaRPr lang="fr-FR"/>
        </a:p>
      </dgm:t>
    </dgm:pt>
    <dgm:pt modelId="{3A7329D5-FC9A-AD40-8DD0-891E2094F76A}" type="sibTrans" cxnId="{3DD7B94E-F20C-734F-B778-CB5014F63FB7}">
      <dgm:prSet/>
      <dgm:spPr/>
      <dgm:t>
        <a:bodyPr/>
        <a:lstStyle/>
        <a:p>
          <a:endParaRPr lang="fr-FR"/>
        </a:p>
      </dgm:t>
    </dgm:pt>
    <dgm:pt modelId="{037CA382-75F0-A64A-BD41-A4673CB109BA}">
      <dgm:prSet phldrT="[Texte]"/>
      <dgm:spPr/>
      <dgm:t>
        <a:bodyPr/>
        <a:lstStyle/>
        <a:p>
          <a:r>
            <a:rPr lang="fr-FR" dirty="0" smtClean="0"/>
            <a:t>Pharmacologie sociale</a:t>
          </a:r>
          <a:endParaRPr lang="fr-FR" dirty="0"/>
        </a:p>
      </dgm:t>
    </dgm:pt>
    <dgm:pt modelId="{6F3B5DA8-BF08-AC47-A5FF-CDC0410C921C}" type="parTrans" cxnId="{EF3A5C60-9242-3748-9D98-C1BA83D2737E}">
      <dgm:prSet/>
      <dgm:spPr/>
      <dgm:t>
        <a:bodyPr/>
        <a:lstStyle/>
        <a:p>
          <a:endParaRPr lang="fr-FR"/>
        </a:p>
      </dgm:t>
    </dgm:pt>
    <dgm:pt modelId="{9BE92D10-19BA-E944-8135-B23975108AF3}" type="sibTrans" cxnId="{EF3A5C60-9242-3748-9D98-C1BA83D2737E}">
      <dgm:prSet/>
      <dgm:spPr/>
      <dgm:t>
        <a:bodyPr/>
        <a:lstStyle/>
        <a:p>
          <a:endParaRPr lang="fr-FR"/>
        </a:p>
      </dgm:t>
    </dgm:pt>
    <dgm:pt modelId="{22C01689-CB17-EB47-9591-DEE18A706286}" type="pres">
      <dgm:prSet presAssocID="{A9CC7F67-275E-F148-BC9E-18437E83A34D}" presName="linearFlow" presStyleCnt="0">
        <dgm:presLayoutVars>
          <dgm:dir/>
          <dgm:resizeHandles val="exact"/>
        </dgm:presLayoutVars>
      </dgm:prSet>
      <dgm:spPr/>
    </dgm:pt>
    <dgm:pt modelId="{0F47AF16-7672-0D4C-A5A6-82E3815F24C4}" type="pres">
      <dgm:prSet presAssocID="{2DAA391F-2D41-5E4D-BEB2-129E163544D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BB1585E-53AB-6C4A-A0FE-F6657E8AA336}" type="pres">
      <dgm:prSet presAssocID="{01697B07-D8EA-5343-A612-8BADE3C13067}" presName="spacerL" presStyleCnt="0"/>
      <dgm:spPr/>
    </dgm:pt>
    <dgm:pt modelId="{95C44F95-2BDB-7B47-B430-00A3DD4487BB}" type="pres">
      <dgm:prSet presAssocID="{01697B07-D8EA-5343-A612-8BADE3C13067}" presName="sibTrans" presStyleLbl="sibTrans2D1" presStyleIdx="0" presStyleCnt="2"/>
      <dgm:spPr/>
      <dgm:t>
        <a:bodyPr/>
        <a:lstStyle/>
        <a:p>
          <a:endParaRPr lang="fr-FR"/>
        </a:p>
      </dgm:t>
    </dgm:pt>
    <dgm:pt modelId="{BC4A4BF7-2810-3F4B-9D8A-7C2DF75FD009}" type="pres">
      <dgm:prSet presAssocID="{01697B07-D8EA-5343-A612-8BADE3C13067}" presName="spacerR" presStyleCnt="0"/>
      <dgm:spPr/>
    </dgm:pt>
    <dgm:pt modelId="{2B9B09F9-CB92-9741-8333-AFF5B3A2A5EA}" type="pres">
      <dgm:prSet presAssocID="{04EF57E4-8312-8F4D-9B76-B8A67525705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E0E1C11-C169-8A43-9D3E-91449A875326}" type="pres">
      <dgm:prSet presAssocID="{3A7329D5-FC9A-AD40-8DD0-891E2094F76A}" presName="spacerL" presStyleCnt="0"/>
      <dgm:spPr/>
    </dgm:pt>
    <dgm:pt modelId="{AAD4AEB0-0D3C-BA4B-9469-0AF542517FE5}" type="pres">
      <dgm:prSet presAssocID="{3A7329D5-FC9A-AD40-8DD0-891E2094F76A}" presName="sibTrans" presStyleLbl="sibTrans2D1" presStyleIdx="1" presStyleCnt="2"/>
      <dgm:spPr/>
      <dgm:t>
        <a:bodyPr/>
        <a:lstStyle/>
        <a:p>
          <a:endParaRPr lang="fr-FR"/>
        </a:p>
      </dgm:t>
    </dgm:pt>
    <dgm:pt modelId="{5CADA74E-5F7A-DD4F-86D4-41F084C9BD49}" type="pres">
      <dgm:prSet presAssocID="{3A7329D5-FC9A-AD40-8DD0-891E2094F76A}" presName="spacerR" presStyleCnt="0"/>
      <dgm:spPr/>
    </dgm:pt>
    <dgm:pt modelId="{4038C805-B694-B047-BF9B-75C66A32C3A2}" type="pres">
      <dgm:prSet presAssocID="{037CA382-75F0-A64A-BD41-A4673CB109B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7039C4DD-4D0C-0742-A361-81541E70C751}" type="presOf" srcId="{2DAA391F-2D41-5E4D-BEB2-129E163544DF}" destId="{0F47AF16-7672-0D4C-A5A6-82E3815F24C4}" srcOrd="0" destOrd="0" presId="urn:microsoft.com/office/officeart/2005/8/layout/equation1"/>
    <dgm:cxn modelId="{92DD8B48-FE37-8249-BC9B-436B58B12DF6}" type="presOf" srcId="{A9CC7F67-275E-F148-BC9E-18437E83A34D}" destId="{22C01689-CB17-EB47-9591-DEE18A706286}" srcOrd="0" destOrd="0" presId="urn:microsoft.com/office/officeart/2005/8/layout/equation1"/>
    <dgm:cxn modelId="{2AB6DA76-DFD7-DF43-92A6-91971B97916C}" type="presOf" srcId="{04EF57E4-8312-8F4D-9B76-B8A675257057}" destId="{2B9B09F9-CB92-9741-8333-AFF5B3A2A5EA}" srcOrd="0" destOrd="0" presId="urn:microsoft.com/office/officeart/2005/8/layout/equation1"/>
    <dgm:cxn modelId="{3C7EF69D-FD36-1E45-87FB-8A2543934FC5}" srcId="{A9CC7F67-275E-F148-BC9E-18437E83A34D}" destId="{2DAA391F-2D41-5E4D-BEB2-129E163544DF}" srcOrd="0" destOrd="0" parTransId="{FC2AA3E3-C612-2446-9063-5A5F8E12542C}" sibTransId="{01697B07-D8EA-5343-A612-8BADE3C13067}"/>
    <dgm:cxn modelId="{DD7AA96A-C0A4-E147-A0E4-4D435F24AD8A}" type="presOf" srcId="{3A7329D5-FC9A-AD40-8DD0-891E2094F76A}" destId="{AAD4AEB0-0D3C-BA4B-9469-0AF542517FE5}" srcOrd="0" destOrd="0" presId="urn:microsoft.com/office/officeart/2005/8/layout/equation1"/>
    <dgm:cxn modelId="{3DD7B94E-F20C-734F-B778-CB5014F63FB7}" srcId="{A9CC7F67-275E-F148-BC9E-18437E83A34D}" destId="{04EF57E4-8312-8F4D-9B76-B8A675257057}" srcOrd="1" destOrd="0" parTransId="{068E90A5-7AEE-3D46-BDFC-E54C7C663CC3}" sibTransId="{3A7329D5-FC9A-AD40-8DD0-891E2094F76A}"/>
    <dgm:cxn modelId="{EF3A5C60-9242-3748-9D98-C1BA83D2737E}" srcId="{A9CC7F67-275E-F148-BC9E-18437E83A34D}" destId="{037CA382-75F0-A64A-BD41-A4673CB109BA}" srcOrd="2" destOrd="0" parTransId="{6F3B5DA8-BF08-AC47-A5FF-CDC0410C921C}" sibTransId="{9BE92D10-19BA-E944-8135-B23975108AF3}"/>
    <dgm:cxn modelId="{F8D18F0A-B97C-FC4F-BCD4-2392C6E27ADF}" type="presOf" srcId="{01697B07-D8EA-5343-A612-8BADE3C13067}" destId="{95C44F95-2BDB-7B47-B430-00A3DD4487BB}" srcOrd="0" destOrd="0" presId="urn:microsoft.com/office/officeart/2005/8/layout/equation1"/>
    <dgm:cxn modelId="{E0875353-FC90-5746-9227-448D12BC06FB}" type="presOf" srcId="{037CA382-75F0-A64A-BD41-A4673CB109BA}" destId="{4038C805-B694-B047-BF9B-75C66A32C3A2}" srcOrd="0" destOrd="0" presId="urn:microsoft.com/office/officeart/2005/8/layout/equation1"/>
    <dgm:cxn modelId="{C48D9F29-9FBE-5247-A7A7-C0FF3DA2EF43}" type="presParOf" srcId="{22C01689-CB17-EB47-9591-DEE18A706286}" destId="{0F47AF16-7672-0D4C-A5A6-82E3815F24C4}" srcOrd="0" destOrd="0" presId="urn:microsoft.com/office/officeart/2005/8/layout/equation1"/>
    <dgm:cxn modelId="{06DF68F2-63F7-3341-BD52-1B63C10E0441}" type="presParOf" srcId="{22C01689-CB17-EB47-9591-DEE18A706286}" destId="{3BB1585E-53AB-6C4A-A0FE-F6657E8AA336}" srcOrd="1" destOrd="0" presId="urn:microsoft.com/office/officeart/2005/8/layout/equation1"/>
    <dgm:cxn modelId="{67CCBAF4-BB08-9343-B0CB-6C8D950A4F4A}" type="presParOf" srcId="{22C01689-CB17-EB47-9591-DEE18A706286}" destId="{95C44F95-2BDB-7B47-B430-00A3DD4487BB}" srcOrd="2" destOrd="0" presId="urn:microsoft.com/office/officeart/2005/8/layout/equation1"/>
    <dgm:cxn modelId="{31878E96-C764-1E48-8F6C-662675604E1A}" type="presParOf" srcId="{22C01689-CB17-EB47-9591-DEE18A706286}" destId="{BC4A4BF7-2810-3F4B-9D8A-7C2DF75FD009}" srcOrd="3" destOrd="0" presId="urn:microsoft.com/office/officeart/2005/8/layout/equation1"/>
    <dgm:cxn modelId="{D1400F3E-6FC9-7A4B-B67D-AFFF1CAB42D3}" type="presParOf" srcId="{22C01689-CB17-EB47-9591-DEE18A706286}" destId="{2B9B09F9-CB92-9741-8333-AFF5B3A2A5EA}" srcOrd="4" destOrd="0" presId="urn:microsoft.com/office/officeart/2005/8/layout/equation1"/>
    <dgm:cxn modelId="{FCD7BBC2-68C5-FB45-87CE-E7C65EE379D4}" type="presParOf" srcId="{22C01689-CB17-EB47-9591-DEE18A706286}" destId="{0E0E1C11-C169-8A43-9D3E-91449A875326}" srcOrd="5" destOrd="0" presId="urn:microsoft.com/office/officeart/2005/8/layout/equation1"/>
    <dgm:cxn modelId="{90ECE617-51FD-1B49-81FE-D9B62E6A3849}" type="presParOf" srcId="{22C01689-CB17-EB47-9591-DEE18A706286}" destId="{AAD4AEB0-0D3C-BA4B-9469-0AF542517FE5}" srcOrd="6" destOrd="0" presId="urn:microsoft.com/office/officeart/2005/8/layout/equation1"/>
    <dgm:cxn modelId="{F7712944-07E7-A648-A269-747FBF28496B}" type="presParOf" srcId="{22C01689-CB17-EB47-9591-DEE18A706286}" destId="{5CADA74E-5F7A-DD4F-86D4-41F084C9BD49}" srcOrd="7" destOrd="0" presId="urn:microsoft.com/office/officeart/2005/8/layout/equation1"/>
    <dgm:cxn modelId="{3F9C74D8-E0AF-DF49-9AA8-C7D289219163}" type="presParOf" srcId="{22C01689-CB17-EB47-9591-DEE18A706286}" destId="{4038C805-B694-B047-BF9B-75C66A32C3A2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32B691-2E6B-4B45-992F-3E665CD2B895}">
      <dsp:nvSpPr>
        <dsp:cNvPr id="0" name=""/>
        <dsp:cNvSpPr/>
      </dsp:nvSpPr>
      <dsp:spPr>
        <a:xfrm>
          <a:off x="2447370" y="-44424"/>
          <a:ext cx="5405829" cy="5405829"/>
        </a:xfrm>
        <a:prstGeom prst="circularArrow">
          <a:avLst>
            <a:gd name="adj1" fmla="val 5544"/>
            <a:gd name="adj2" fmla="val 330680"/>
            <a:gd name="adj3" fmla="val 14623156"/>
            <a:gd name="adj4" fmla="val 16889041"/>
            <a:gd name="adj5" fmla="val 5757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D9D8E7F-98A8-9047-96CF-2C2E48D585B0}">
      <dsp:nvSpPr>
        <dsp:cNvPr id="0" name=""/>
        <dsp:cNvSpPr/>
      </dsp:nvSpPr>
      <dsp:spPr>
        <a:xfrm>
          <a:off x="4373215" y="1913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Molécule</a:t>
          </a:r>
          <a:endParaRPr lang="fr-FR" sz="1900" kern="1200" dirty="0"/>
        </a:p>
      </dsp:txBody>
      <dsp:txXfrm>
        <a:off x="4411148" y="39846"/>
        <a:ext cx="1478272" cy="701203"/>
      </dsp:txXfrm>
    </dsp:sp>
    <dsp:sp modelId="{43544818-D66F-3446-9D43-D269B6CAF153}">
      <dsp:nvSpPr>
        <dsp:cNvPr id="0" name=""/>
        <dsp:cNvSpPr/>
      </dsp:nvSpPr>
      <dsp:spPr>
        <a:xfrm>
          <a:off x="6003279" y="677107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70373"/>
                <a:satOff val="2101"/>
                <a:lumOff val="812"/>
                <a:alphaOff val="0"/>
                <a:tint val="96000"/>
                <a:lumMod val="104000"/>
              </a:schemeClr>
            </a:gs>
            <a:gs pos="100000">
              <a:schemeClr val="accent4">
                <a:hueOff val="-70373"/>
                <a:satOff val="2101"/>
                <a:lumOff val="81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Cellule</a:t>
          </a:r>
          <a:endParaRPr lang="fr-FR" sz="1900" kern="1200" dirty="0"/>
        </a:p>
      </dsp:txBody>
      <dsp:txXfrm>
        <a:off x="6041212" y="715040"/>
        <a:ext cx="1478272" cy="701203"/>
      </dsp:txXfrm>
    </dsp:sp>
    <dsp:sp modelId="{8239D3C1-8CF9-B646-917B-362C956D8FBB}">
      <dsp:nvSpPr>
        <dsp:cNvPr id="0" name=""/>
        <dsp:cNvSpPr/>
      </dsp:nvSpPr>
      <dsp:spPr>
        <a:xfrm>
          <a:off x="6678473" y="2307170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140746"/>
                <a:satOff val="4203"/>
                <a:lumOff val="1625"/>
                <a:alphaOff val="0"/>
                <a:tint val="96000"/>
                <a:lumMod val="104000"/>
              </a:schemeClr>
            </a:gs>
            <a:gs pos="100000">
              <a:schemeClr val="accent4">
                <a:hueOff val="-140746"/>
                <a:satOff val="4203"/>
                <a:lumOff val="1625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Tissu</a:t>
          </a:r>
          <a:endParaRPr lang="fr-FR" sz="1900" kern="1200" dirty="0"/>
        </a:p>
      </dsp:txBody>
      <dsp:txXfrm>
        <a:off x="6716406" y="2345103"/>
        <a:ext cx="1478272" cy="701203"/>
      </dsp:txXfrm>
    </dsp:sp>
    <dsp:sp modelId="{E66AF2C8-B71B-A042-B49C-A5E2E279F754}">
      <dsp:nvSpPr>
        <dsp:cNvPr id="0" name=""/>
        <dsp:cNvSpPr/>
      </dsp:nvSpPr>
      <dsp:spPr>
        <a:xfrm>
          <a:off x="6003279" y="3937234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211119"/>
                <a:satOff val="6304"/>
                <a:lumOff val="2437"/>
                <a:alphaOff val="0"/>
                <a:tint val="96000"/>
                <a:lumMod val="104000"/>
              </a:schemeClr>
            </a:gs>
            <a:gs pos="100000">
              <a:schemeClr val="accent4">
                <a:hueOff val="-211119"/>
                <a:satOff val="6304"/>
                <a:lumOff val="2437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Organe</a:t>
          </a:r>
          <a:endParaRPr lang="fr-FR" sz="1900" kern="1200" dirty="0"/>
        </a:p>
      </dsp:txBody>
      <dsp:txXfrm>
        <a:off x="6041212" y="3975167"/>
        <a:ext cx="1478272" cy="701203"/>
      </dsp:txXfrm>
    </dsp:sp>
    <dsp:sp modelId="{71B25A7C-02FB-0148-B063-755099E21579}">
      <dsp:nvSpPr>
        <dsp:cNvPr id="0" name=""/>
        <dsp:cNvSpPr/>
      </dsp:nvSpPr>
      <dsp:spPr>
        <a:xfrm>
          <a:off x="4373215" y="4612428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281493"/>
                <a:satOff val="8405"/>
                <a:lumOff val="3249"/>
                <a:alphaOff val="0"/>
                <a:tint val="96000"/>
                <a:lumMod val="104000"/>
              </a:schemeClr>
            </a:gs>
            <a:gs pos="100000">
              <a:schemeClr val="accent4">
                <a:hueOff val="-281493"/>
                <a:satOff val="8405"/>
                <a:lumOff val="3249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Animal</a:t>
          </a:r>
          <a:endParaRPr lang="fr-FR" sz="1900" kern="1200" dirty="0"/>
        </a:p>
      </dsp:txBody>
      <dsp:txXfrm>
        <a:off x="4411148" y="4650361"/>
        <a:ext cx="1478272" cy="701203"/>
      </dsp:txXfrm>
    </dsp:sp>
    <dsp:sp modelId="{B16B2A45-FD3A-C34B-B449-F27DE764925D}">
      <dsp:nvSpPr>
        <dsp:cNvPr id="0" name=""/>
        <dsp:cNvSpPr/>
      </dsp:nvSpPr>
      <dsp:spPr>
        <a:xfrm>
          <a:off x="2743152" y="3937234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351866"/>
                <a:satOff val="10506"/>
                <a:lumOff val="4061"/>
                <a:alphaOff val="0"/>
                <a:tint val="96000"/>
                <a:lumMod val="104000"/>
              </a:schemeClr>
            </a:gs>
            <a:gs pos="100000">
              <a:schemeClr val="accent4">
                <a:hueOff val="-351866"/>
                <a:satOff val="10506"/>
                <a:lumOff val="4061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Homme</a:t>
          </a:r>
          <a:endParaRPr lang="fr-FR" sz="1900" kern="1200" dirty="0"/>
        </a:p>
      </dsp:txBody>
      <dsp:txXfrm>
        <a:off x="2781085" y="3975167"/>
        <a:ext cx="1478272" cy="701203"/>
      </dsp:txXfrm>
    </dsp:sp>
    <dsp:sp modelId="{70B68725-9C25-F94C-A45E-52F37B6F0028}">
      <dsp:nvSpPr>
        <dsp:cNvPr id="0" name=""/>
        <dsp:cNvSpPr/>
      </dsp:nvSpPr>
      <dsp:spPr>
        <a:xfrm>
          <a:off x="2067957" y="2307170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422239"/>
                <a:satOff val="12608"/>
                <a:lumOff val="4874"/>
                <a:alphaOff val="0"/>
                <a:tint val="96000"/>
                <a:lumMod val="104000"/>
              </a:schemeClr>
            </a:gs>
            <a:gs pos="100000">
              <a:schemeClr val="accent4">
                <a:hueOff val="-422239"/>
                <a:satOff val="12608"/>
                <a:lumOff val="4874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Populations</a:t>
          </a:r>
          <a:endParaRPr lang="fr-FR" sz="1900" kern="1200" dirty="0"/>
        </a:p>
      </dsp:txBody>
      <dsp:txXfrm>
        <a:off x="2105890" y="2345103"/>
        <a:ext cx="1478272" cy="701203"/>
      </dsp:txXfrm>
    </dsp:sp>
    <dsp:sp modelId="{FE564A5A-B81D-2642-BBF1-947B2865ABE4}">
      <dsp:nvSpPr>
        <dsp:cNvPr id="0" name=""/>
        <dsp:cNvSpPr/>
      </dsp:nvSpPr>
      <dsp:spPr>
        <a:xfrm>
          <a:off x="2743152" y="677107"/>
          <a:ext cx="1554138" cy="777069"/>
        </a:xfrm>
        <a:prstGeom prst="roundRect">
          <a:avLst/>
        </a:prstGeom>
        <a:gradFill rotWithShape="0">
          <a:gsLst>
            <a:gs pos="0">
              <a:schemeClr val="accent4">
                <a:hueOff val="-492612"/>
                <a:satOff val="14709"/>
                <a:lumOff val="5686"/>
                <a:alphaOff val="0"/>
                <a:tint val="96000"/>
                <a:lumMod val="104000"/>
              </a:schemeClr>
            </a:gs>
            <a:gs pos="100000">
              <a:schemeClr val="accent4">
                <a:hueOff val="-492612"/>
                <a:satOff val="14709"/>
                <a:lumOff val="568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900" kern="1200" dirty="0" smtClean="0"/>
            <a:t>Société</a:t>
          </a:r>
          <a:endParaRPr lang="fr-FR" sz="1900" kern="1200" dirty="0"/>
        </a:p>
      </dsp:txBody>
      <dsp:txXfrm>
        <a:off x="2781085" y="715040"/>
        <a:ext cx="1478272" cy="701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7AF16-7672-0D4C-A5A6-82E3815F24C4}">
      <dsp:nvSpPr>
        <dsp:cNvPr id="0" name=""/>
        <dsp:cNvSpPr/>
      </dsp:nvSpPr>
      <dsp:spPr>
        <a:xfrm>
          <a:off x="1742" y="2274019"/>
          <a:ext cx="2309961" cy="230996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kern="1200" dirty="0" smtClean="0"/>
            <a:t>PK sociale</a:t>
          </a:r>
          <a:endParaRPr lang="fr-FR" sz="3200" kern="1200" dirty="0"/>
        </a:p>
      </dsp:txBody>
      <dsp:txXfrm>
        <a:off x="340028" y="2612305"/>
        <a:ext cx="1633389" cy="1633389"/>
      </dsp:txXfrm>
    </dsp:sp>
    <dsp:sp modelId="{95C44F95-2BDB-7B47-B430-00A3DD4487BB}">
      <dsp:nvSpPr>
        <dsp:cNvPr id="0" name=""/>
        <dsp:cNvSpPr/>
      </dsp:nvSpPr>
      <dsp:spPr>
        <a:xfrm>
          <a:off x="2499272" y="2759111"/>
          <a:ext cx="1339777" cy="1339777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500" kern="1200"/>
        </a:p>
      </dsp:txBody>
      <dsp:txXfrm>
        <a:off x="2676859" y="3271442"/>
        <a:ext cx="984603" cy="315115"/>
      </dsp:txXfrm>
    </dsp:sp>
    <dsp:sp modelId="{2B9B09F9-CB92-9741-8333-AFF5B3A2A5EA}">
      <dsp:nvSpPr>
        <dsp:cNvPr id="0" name=""/>
        <dsp:cNvSpPr/>
      </dsp:nvSpPr>
      <dsp:spPr>
        <a:xfrm>
          <a:off x="4026619" y="2274019"/>
          <a:ext cx="2309961" cy="230996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200" kern="1200" dirty="0" smtClean="0"/>
            <a:t>PD sociale</a:t>
          </a:r>
          <a:endParaRPr lang="fr-FR" sz="3200" kern="1200" dirty="0"/>
        </a:p>
      </dsp:txBody>
      <dsp:txXfrm>
        <a:off x="4364905" y="2612305"/>
        <a:ext cx="1633389" cy="1633389"/>
      </dsp:txXfrm>
    </dsp:sp>
    <dsp:sp modelId="{AAD4AEB0-0D3C-BA4B-9469-0AF542517FE5}">
      <dsp:nvSpPr>
        <dsp:cNvPr id="0" name=""/>
        <dsp:cNvSpPr/>
      </dsp:nvSpPr>
      <dsp:spPr>
        <a:xfrm>
          <a:off x="6524149" y="2759111"/>
          <a:ext cx="1339777" cy="1339777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500" kern="1200"/>
        </a:p>
      </dsp:txBody>
      <dsp:txXfrm>
        <a:off x="6701736" y="3035105"/>
        <a:ext cx="984603" cy="787789"/>
      </dsp:txXfrm>
    </dsp:sp>
    <dsp:sp modelId="{4038C805-B694-B047-BF9B-75C66A32C3A2}">
      <dsp:nvSpPr>
        <dsp:cNvPr id="0" name=""/>
        <dsp:cNvSpPr/>
      </dsp:nvSpPr>
      <dsp:spPr>
        <a:xfrm>
          <a:off x="8051495" y="2274019"/>
          <a:ext cx="2309961" cy="230996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Pharmacologie sociale</a:t>
          </a:r>
          <a:endParaRPr lang="fr-FR" sz="1800" kern="1200" dirty="0"/>
        </a:p>
      </dsp:txBody>
      <dsp:txXfrm>
        <a:off x="8389781" y="2612305"/>
        <a:ext cx="1633389" cy="1633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39291-10CA-3740-82DD-C77203C66CDC}" type="datetimeFigureOut">
              <a:rPr lang="fr-FR" smtClean="0"/>
              <a:t>06/01/2017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84B20E-949A-A048-A20E-11DC994D51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83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84B20E-949A-A048-A20E-11DC994D5126}" type="slidenum">
              <a:rPr lang="fr-FR" smtClean="0"/>
              <a:t>48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085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129425" y="1064712"/>
            <a:ext cx="10062575" cy="3712669"/>
          </a:xfrm>
        </p:spPr>
        <p:txBody>
          <a:bodyPr>
            <a:normAutofit/>
          </a:bodyPr>
          <a:lstStyle/>
          <a:p>
            <a:pPr algn="r"/>
            <a:r>
              <a:rPr lang="fr-FR" dirty="0" smtClean="0"/>
              <a:t>Aspects sociétaux et économiques du médicament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Pr </a:t>
            </a:r>
            <a:r>
              <a:rPr lang="fr-FR" dirty="0" err="1" smtClean="0"/>
              <a:t>Bertocchio</a:t>
            </a:r>
            <a:endParaRPr lang="fr-FR" dirty="0" smtClean="0"/>
          </a:p>
          <a:p>
            <a:r>
              <a:rPr lang="fr-FR" b="1" i="1" dirty="0" err="1" smtClean="0"/>
              <a:t>Saravioli</a:t>
            </a:r>
            <a:r>
              <a:rPr lang="fr-FR" b="1" i="1" dirty="0" smtClean="0"/>
              <a:t> –</a:t>
            </a:r>
            <a:r>
              <a:rPr lang="fr-FR" b="1" i="1" dirty="0" err="1" smtClean="0"/>
              <a:t>Smellliot</a:t>
            </a:r>
            <a:r>
              <a:rPr lang="fr-FR" b="1" i="1" dirty="0" smtClean="0"/>
              <a:t> –Pray2pass 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26" y="139591"/>
            <a:ext cx="666750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9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Plan</a:t>
            </a:r>
            <a:br>
              <a:rPr lang="fr-FR" dirty="0" smtClean="0"/>
            </a:br>
            <a:r>
              <a:rPr lang="fr-FR" dirty="0" smtClean="0">
                <a:sym typeface="Wingdings"/>
              </a:rPr>
              <a:t> Aspects sociétaux</a:t>
            </a:r>
            <a:br>
              <a:rPr lang="fr-FR" dirty="0" smtClean="0">
                <a:sym typeface="Wingdings"/>
              </a:rPr>
            </a:br>
            <a:r>
              <a:rPr lang="fr-FR" dirty="0" smtClean="0">
                <a:sym typeface="Wingdings"/>
              </a:rPr>
              <a:t> Aspects économique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indent="-400050">
              <a:buFont typeface="+mj-lt"/>
              <a:buAutoNum type="romanUcPeriod"/>
            </a:pPr>
            <a:r>
              <a:rPr lang="fr-FR" dirty="0" smtClean="0"/>
              <a:t>Introduction </a:t>
            </a:r>
          </a:p>
          <a:p>
            <a:pPr marL="400050" indent="-400050">
              <a:buFont typeface="+mj-lt"/>
              <a:buAutoNum type="romanUcPeriod"/>
            </a:pPr>
            <a:r>
              <a:rPr lang="fr-FR" dirty="0" smtClean="0"/>
              <a:t>Définition</a:t>
            </a:r>
          </a:p>
          <a:p>
            <a:pPr marL="400050" indent="-400050">
              <a:buFont typeface="+mj-lt"/>
              <a:buAutoNum type="romanUcPeriod"/>
            </a:pPr>
            <a:r>
              <a:rPr lang="fr-FR" dirty="0" smtClean="0"/>
              <a:t>Facteurs influençant la pharmacologie sociale</a:t>
            </a:r>
          </a:p>
          <a:p>
            <a:pPr marL="1657350" lvl="3" indent="-400050">
              <a:buFont typeface="+mj-lt"/>
              <a:buAutoNum type="romanUcPeriod"/>
            </a:pPr>
            <a:r>
              <a:rPr lang="fr-FR" dirty="0" smtClean="0"/>
              <a:t>Patients</a:t>
            </a:r>
          </a:p>
          <a:p>
            <a:pPr marL="1657350" lvl="3" indent="-400050">
              <a:buFont typeface="+mj-lt"/>
              <a:buAutoNum type="romanUcPeriod"/>
            </a:pPr>
            <a:r>
              <a:rPr lang="fr-FR" dirty="0" smtClean="0"/>
              <a:t>Industriels</a:t>
            </a:r>
          </a:p>
          <a:p>
            <a:pPr marL="1657350" lvl="3" indent="-400050">
              <a:buFont typeface="+mj-lt"/>
              <a:buAutoNum type="romanUcPeriod"/>
            </a:pPr>
            <a:r>
              <a:rPr lang="fr-FR" dirty="0" smtClean="0"/>
              <a:t>Agences</a:t>
            </a:r>
          </a:p>
          <a:p>
            <a:pPr marL="1657350" lvl="3" indent="-400050">
              <a:buFont typeface="+mj-lt"/>
              <a:buAutoNum type="romanUcPeriod"/>
            </a:pPr>
            <a:r>
              <a:rPr lang="fr-FR" dirty="0" err="1" smtClean="0"/>
              <a:t>Medecins</a:t>
            </a:r>
            <a:endParaRPr lang="fr-FR" dirty="0" smtClean="0"/>
          </a:p>
          <a:p>
            <a:pPr marL="1657350" lvl="3" indent="-400050">
              <a:buFont typeface="+mj-lt"/>
              <a:buAutoNum type="romanUcPeriod"/>
            </a:pPr>
            <a:r>
              <a:rPr lang="fr-FR" dirty="0" smtClean="0"/>
              <a:t>Pouvoir politique</a:t>
            </a:r>
          </a:p>
          <a:p>
            <a:pPr marL="1657350" lvl="3" indent="-400050">
              <a:buFont typeface="+mj-lt"/>
              <a:buAutoNum type="romanUcPeriod"/>
            </a:pPr>
            <a:r>
              <a:rPr lang="fr-FR" dirty="0" smtClean="0"/>
              <a:t>Nouvelles technologique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9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29216" y="2133600"/>
            <a:ext cx="10162784" cy="4724400"/>
          </a:xfrm>
        </p:spPr>
        <p:txBody>
          <a:bodyPr>
            <a:normAutofit/>
          </a:bodyPr>
          <a:lstStyle/>
          <a:p>
            <a:r>
              <a:rPr lang="fr-FR" sz="3600" dirty="0" smtClean="0"/>
              <a:t>La pharmacologie date de la fin du 19</a:t>
            </a:r>
            <a:r>
              <a:rPr lang="fr-FR" sz="3600" baseline="30000" dirty="0" smtClean="0"/>
              <a:t>ème</a:t>
            </a:r>
            <a:r>
              <a:rPr lang="fr-FR" sz="3600" dirty="0" smtClean="0"/>
              <a:t> siècle</a:t>
            </a:r>
          </a:p>
          <a:p>
            <a:r>
              <a:rPr lang="fr-FR" sz="3600" dirty="0" smtClean="0"/>
              <a:t>Liée au développement conjoint de </a:t>
            </a:r>
            <a:r>
              <a:rPr lang="fr-FR" sz="3600" u="sng" dirty="0" smtClean="0">
                <a:solidFill>
                  <a:schemeClr val="accent6">
                    <a:lumMod val="50000"/>
                  </a:schemeClr>
                </a:solidFill>
              </a:rPr>
              <a:t>la chimie et de la physiologie</a:t>
            </a:r>
          </a:p>
          <a:p>
            <a:r>
              <a:rPr lang="fr-FR" sz="3600" dirty="0" smtClean="0"/>
              <a:t>La pharmacologie est définie : </a:t>
            </a:r>
            <a:r>
              <a:rPr lang="fr-FR" sz="3600" u="sng" dirty="0" smtClean="0">
                <a:solidFill>
                  <a:srgbClr val="FF0000"/>
                </a:solidFill>
              </a:rPr>
              <a:t>comme la science des interactions entre les médicaments et les organismes vivants</a:t>
            </a:r>
            <a:endParaRPr lang="fr-FR" sz="36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07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4992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6" y="185699"/>
            <a:ext cx="8911687" cy="1280890"/>
          </a:xfrm>
        </p:spPr>
        <p:txBody>
          <a:bodyPr/>
          <a:lstStyle/>
          <a:p>
            <a:r>
              <a:rPr lang="fr-FR" b="1" u="sng" dirty="0" smtClean="0">
                <a:solidFill>
                  <a:schemeClr val="accent6">
                    <a:lumMod val="50000"/>
                  </a:schemeClr>
                </a:solidFill>
              </a:rPr>
              <a:t>La pharmacologie Sociale</a:t>
            </a:r>
            <a:endParaRPr lang="fr-FR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2617733"/>
              </p:ext>
            </p:extLst>
          </p:nvPr>
        </p:nvGraphicFramePr>
        <p:xfrm>
          <a:off x="1891430" y="1466589"/>
          <a:ext cx="10300570" cy="5391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61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1280890"/>
          </a:xfrm>
        </p:spPr>
        <p:txBody>
          <a:bodyPr>
            <a:normAutofit/>
          </a:bodyPr>
          <a:lstStyle/>
          <a:p>
            <a:r>
              <a:rPr lang="fr-FR" sz="4000" b="1" u="sng" dirty="0" smtClean="0">
                <a:solidFill>
                  <a:schemeClr val="accent6">
                    <a:lumMod val="50000"/>
                  </a:schemeClr>
                </a:solidFill>
              </a:rPr>
              <a:t>La pharmacologie Sociale</a:t>
            </a:r>
            <a:endParaRPr lang="fr-FR" sz="4000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54477" y="1427967"/>
            <a:ext cx="10037523" cy="5430033"/>
          </a:xfrm>
        </p:spPr>
        <p:txBody>
          <a:bodyPr>
            <a:normAutofit/>
          </a:bodyPr>
          <a:lstStyle/>
          <a:p>
            <a:r>
              <a:rPr lang="fr-FR" sz="3600" dirty="0" smtClean="0"/>
              <a:t>Se définit comme </a:t>
            </a:r>
            <a:r>
              <a:rPr lang="fr-FR" sz="3600" b="1" u="sng" dirty="0" smtClean="0">
                <a:solidFill>
                  <a:schemeClr val="accent1"/>
                </a:solidFill>
              </a:rPr>
              <a:t>l’étude de l’interaction entre le médicament et la société</a:t>
            </a:r>
          </a:p>
          <a:p>
            <a:r>
              <a:rPr lang="fr-FR" sz="3600" dirty="0" smtClean="0"/>
              <a:t>Elle évalue : </a:t>
            </a:r>
          </a:p>
          <a:p>
            <a:pPr lvl="4">
              <a:buFont typeface="Arial" charset="0"/>
              <a:buChar char="•"/>
            </a:pPr>
            <a:r>
              <a:rPr lang="fr-FR" sz="3600" dirty="0" smtClean="0"/>
              <a:t>les facteurs sociaux influençant l’utilisation de médicaments hors raisons cliniques ou rationnelles</a:t>
            </a:r>
          </a:p>
          <a:p>
            <a:pPr lvl="4">
              <a:buFont typeface="Arial" charset="0"/>
              <a:buChar char="•"/>
            </a:pPr>
            <a:r>
              <a:rPr lang="fr-FR" sz="3600" dirty="0" smtClean="0"/>
              <a:t>Les conséquences sociales de l’exposition d’une population aux médicaments	</a:t>
            </a:r>
            <a:r>
              <a:rPr lang="fr-FR" sz="1600" dirty="0" smtClean="0"/>
              <a:t>	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9515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 smtClean="0">
                <a:solidFill>
                  <a:schemeClr val="accent6">
                    <a:lumMod val="50000"/>
                  </a:schemeClr>
                </a:solidFill>
              </a:rPr>
              <a:t>Effets de l’utilisation des médicaments</a:t>
            </a:r>
            <a:endParaRPr lang="fr-FR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8607162"/>
              </p:ext>
            </p:extLst>
          </p:nvPr>
        </p:nvGraphicFramePr>
        <p:xfrm>
          <a:off x="368491" y="1651379"/>
          <a:ext cx="11504611" cy="4797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9849"/>
                <a:gridCol w="5984762"/>
              </a:tblGrid>
              <a:tr h="33903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Effets bénéfiques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Effets néfastes</a:t>
                      </a:r>
                      <a:endParaRPr lang="fr-FR" sz="1600" dirty="0"/>
                    </a:p>
                  </a:txBody>
                  <a:tcPr/>
                </a:tc>
              </a:tr>
              <a:tr h="1756835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Augmentation de l’espérance</a:t>
                      </a:r>
                      <a:r>
                        <a:rPr lang="fr-FR" sz="3600" baseline="0" dirty="0" smtClean="0"/>
                        <a:t> de vie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Inégalité des populations mondiales face aux médicaments</a:t>
                      </a:r>
                      <a:endParaRPr lang="fr-FR" sz="3600" dirty="0"/>
                    </a:p>
                  </a:txBody>
                  <a:tcPr/>
                </a:tc>
              </a:tr>
              <a:tr h="1202045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Diminution de la mortalité infantile</a:t>
                      </a:r>
                      <a:endParaRPr lang="fr-FR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Médicamentation de la société</a:t>
                      </a:r>
                      <a:endParaRPr lang="fr-FR" sz="3600" dirty="0"/>
                    </a:p>
                  </a:txBody>
                  <a:tcPr/>
                </a:tc>
              </a:tr>
              <a:tr h="149926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Essor de la recherche</a:t>
                      </a:r>
                      <a:r>
                        <a:rPr lang="fr-FR" sz="3600" baseline="0" dirty="0" smtClean="0"/>
                        <a:t> médicale</a:t>
                      </a:r>
                      <a:endParaRPr lang="fr-FR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Conduites dopantes</a:t>
                      </a:r>
                      <a:endParaRPr lang="fr-FR" sz="3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83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17107" y="0"/>
            <a:ext cx="9287505" cy="1280890"/>
          </a:xfrm>
        </p:spPr>
        <p:txBody>
          <a:bodyPr/>
          <a:lstStyle/>
          <a:p>
            <a:r>
              <a:rPr lang="fr-FR" b="1" u="sng" dirty="0" smtClean="0">
                <a:solidFill>
                  <a:schemeClr val="accent6">
                    <a:lumMod val="50000"/>
                  </a:schemeClr>
                </a:solidFill>
              </a:rPr>
              <a:t>Facteurs sociaux influençant l’utilisation des médicaments</a:t>
            </a:r>
            <a:endParaRPr lang="fr-FR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041742" y="2133600"/>
            <a:ext cx="10150258" cy="4724400"/>
          </a:xfrm>
        </p:spPr>
        <p:txBody>
          <a:bodyPr>
            <a:noAutofit/>
          </a:bodyPr>
          <a:lstStyle/>
          <a:p>
            <a:r>
              <a:rPr lang="fr-FR" sz="6000" dirty="0" smtClean="0"/>
              <a:t>Sociodémographiques</a:t>
            </a:r>
          </a:p>
          <a:p>
            <a:r>
              <a:rPr lang="fr-FR" sz="6000" dirty="0" smtClean="0"/>
              <a:t>Culturels</a:t>
            </a:r>
          </a:p>
          <a:p>
            <a:r>
              <a:rPr lang="fr-FR" sz="6000" dirty="0" smtClean="0"/>
              <a:t>Economiques</a:t>
            </a:r>
          </a:p>
          <a:p>
            <a:r>
              <a:rPr lang="fr-FR" sz="6000" dirty="0" smtClean="0"/>
              <a:t>Religieux</a:t>
            </a:r>
            <a:endParaRPr lang="fr-FR" sz="6000" dirty="0"/>
          </a:p>
        </p:txBody>
      </p:sp>
    </p:spTree>
    <p:extLst>
      <p:ext uri="{BB962C8B-B14F-4D97-AF65-F5344CB8AC3E}">
        <p14:creationId xmlns:p14="http://schemas.microsoft.com/office/powerpoint/2010/main" val="201643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7670939"/>
              </p:ext>
            </p:extLst>
          </p:nvPr>
        </p:nvGraphicFramePr>
        <p:xfrm>
          <a:off x="1828800" y="0"/>
          <a:ext cx="103632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499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56611" y="288099"/>
            <a:ext cx="10435389" cy="6569901"/>
          </a:xfrm>
        </p:spPr>
        <p:txBody>
          <a:bodyPr>
            <a:noAutofit/>
          </a:bodyPr>
          <a:lstStyle/>
          <a:p>
            <a:pPr algn="just"/>
            <a:r>
              <a:rPr lang="fr-FR" sz="4800" b="1" u="sng" dirty="0" smtClean="0">
                <a:solidFill>
                  <a:schemeClr val="accent6">
                    <a:lumMod val="50000"/>
                  </a:schemeClr>
                </a:solidFill>
              </a:rPr>
              <a:t>PK sociale :</a:t>
            </a:r>
            <a:r>
              <a:rPr lang="fr-FR" sz="4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r>
              <a:rPr lang="fr-FR" sz="4000" b="1" dirty="0" smtClean="0"/>
              <a:t>étude des facteurs régulant la métabolisation du médicament par la société</a:t>
            </a:r>
          </a:p>
          <a:p>
            <a:pPr marL="0" indent="0" algn="just">
              <a:buNone/>
            </a:pPr>
            <a:endParaRPr lang="fr-FR" sz="4800" dirty="0" smtClean="0"/>
          </a:p>
          <a:p>
            <a:pPr algn="just"/>
            <a:r>
              <a:rPr lang="fr-FR" sz="4800" b="1" u="sng" dirty="0" smtClean="0">
                <a:solidFill>
                  <a:schemeClr val="accent6">
                    <a:lumMod val="50000"/>
                  </a:schemeClr>
                </a:solidFill>
              </a:rPr>
              <a:t>PD sociale :</a:t>
            </a:r>
            <a:r>
              <a:rPr lang="fr-FR" sz="4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fr-FR" sz="4000" b="1" dirty="0" smtClean="0"/>
              <a:t>effets bénéfiques et effets indésirables qualifiée de pharmacovigilance sociale 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190169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062" y="563670"/>
            <a:ext cx="9757322" cy="5787025"/>
          </a:xfrm>
        </p:spPr>
      </p:pic>
    </p:spTree>
    <p:extLst>
      <p:ext uri="{BB962C8B-B14F-4D97-AF65-F5344CB8AC3E}">
        <p14:creationId xmlns:p14="http://schemas.microsoft.com/office/powerpoint/2010/main" val="87004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89212" y="-1"/>
            <a:ext cx="8911687" cy="157827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fr-FR" b="1" dirty="0" smtClean="0"/>
              <a:t>Facteurs influençant la pharmacologie sociale</a:t>
            </a:r>
            <a:br>
              <a:rPr lang="fr-FR" b="1" dirty="0" smtClean="0"/>
            </a:br>
            <a:r>
              <a:rPr lang="fr-FR" b="1" dirty="0" smtClean="0"/>
              <a:t>	</a:t>
            </a:r>
            <a:r>
              <a:rPr lang="fr-FR" b="1" dirty="0" smtClean="0">
                <a:sym typeface="Wingdings"/>
              </a:rPr>
              <a:t>1. Le patient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92055" y="2004164"/>
            <a:ext cx="9999945" cy="4853836"/>
          </a:xfrm>
        </p:spPr>
        <p:txBody>
          <a:bodyPr>
            <a:noAutofit/>
          </a:bodyPr>
          <a:lstStyle/>
          <a:p>
            <a:r>
              <a:rPr lang="fr-F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Appelée aussi </a:t>
            </a:r>
            <a:r>
              <a:rPr lang="fr-FR" sz="40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pression de prescription</a:t>
            </a:r>
          </a:p>
          <a:p>
            <a:r>
              <a:rPr lang="fr-F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--&gt; demande explicite formulée par le patient interférant avec la stratégie de prise en charge</a:t>
            </a:r>
          </a:p>
          <a:p>
            <a:r>
              <a:rPr lang="fr-F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¼ des patients l’exercent sur le généraliste</a:t>
            </a:r>
          </a:p>
          <a:p>
            <a:r>
              <a:rPr lang="fr-F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Plus de 90 % des  consultations avec un généraliste aboutissent à une prescription</a:t>
            </a:r>
            <a:endParaRPr lang="fr-FR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3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Le patient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2133599"/>
            <a:ext cx="9510930" cy="4567825"/>
          </a:xfrm>
        </p:spPr>
        <p:txBody>
          <a:bodyPr>
            <a:noAutofit/>
          </a:bodyPr>
          <a:lstStyle/>
          <a:p>
            <a:r>
              <a:rPr lang="fr-FR" sz="4400" dirty="0" smtClean="0"/>
              <a:t>Les facteurs : </a:t>
            </a:r>
          </a:p>
          <a:p>
            <a:pPr lvl="1">
              <a:buFont typeface="Wingdings" charset="2"/>
              <a:buChar char="q"/>
            </a:pPr>
            <a:r>
              <a:rPr lang="fr-FR" sz="4000" dirty="0" smtClean="0"/>
              <a:t>Personnalité du patient, âge</a:t>
            </a:r>
          </a:p>
          <a:p>
            <a:pPr lvl="1">
              <a:buFont typeface="Wingdings" charset="2"/>
              <a:buChar char="q"/>
            </a:pPr>
            <a:r>
              <a:rPr lang="fr-FR" sz="4000" dirty="0" smtClean="0"/>
              <a:t>Interaction Médecin </a:t>
            </a:r>
            <a:r>
              <a:rPr lang="mr-IN" sz="4000" dirty="0" smtClean="0"/>
              <a:t>–</a:t>
            </a:r>
            <a:r>
              <a:rPr lang="fr-FR" sz="4000" dirty="0" smtClean="0"/>
              <a:t> malade</a:t>
            </a:r>
          </a:p>
          <a:p>
            <a:pPr lvl="1">
              <a:buFont typeface="Wingdings" charset="2"/>
              <a:buChar char="q"/>
            </a:pPr>
            <a:r>
              <a:rPr lang="fr-FR" sz="4000" dirty="0" smtClean="0"/>
              <a:t>Contexte social</a:t>
            </a:r>
          </a:p>
          <a:p>
            <a:pPr lvl="1">
              <a:buFont typeface="Wingdings" charset="2"/>
              <a:buChar char="q"/>
            </a:pPr>
            <a:r>
              <a:rPr lang="fr-FR" sz="4000" dirty="0" smtClean="0"/>
              <a:t>Influence de la publicité</a:t>
            </a:r>
          </a:p>
          <a:p>
            <a:pPr lvl="1">
              <a:buFont typeface="Wingdings" charset="2"/>
              <a:buChar char="q"/>
            </a:pPr>
            <a:r>
              <a:rPr lang="fr-FR" sz="4000" dirty="0" smtClean="0"/>
              <a:t>La peur des poursuites judiciaire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11731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7003" y="359415"/>
            <a:ext cx="8911687" cy="128089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Le patient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67003" y="1265129"/>
            <a:ext cx="10024997" cy="4646093"/>
          </a:xfrm>
        </p:spPr>
        <p:txBody>
          <a:bodyPr>
            <a:noAutofit/>
          </a:bodyPr>
          <a:lstStyle/>
          <a:p>
            <a:r>
              <a:rPr lang="fr-FR" sz="3200" dirty="0" smtClean="0">
                <a:sym typeface="Wingdings"/>
              </a:rPr>
              <a:t> Forte progression</a:t>
            </a:r>
          </a:p>
          <a:p>
            <a:r>
              <a:rPr lang="fr-FR" sz="3200" dirty="0" smtClean="0">
                <a:sym typeface="Wingdings"/>
              </a:rPr>
              <a:t>Facteurs favorisants : 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Accessibilité aux informations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Développement de la recherche clinique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Place des associations de malades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Rôle des politiques et des industriels</a:t>
            </a:r>
          </a:p>
          <a:p>
            <a:r>
              <a:rPr lang="fr-FR" sz="3200" dirty="0" smtClean="0">
                <a:sym typeface="Wingdings"/>
              </a:rPr>
              <a:t>Consommation de : 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Antibiotiques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Anxiolytiques</a:t>
            </a:r>
          </a:p>
          <a:p>
            <a:pPr lvl="1">
              <a:buFont typeface="Wingdings" charset="2"/>
              <a:buChar char="q"/>
            </a:pPr>
            <a:r>
              <a:rPr lang="fr-FR" sz="2800" dirty="0" smtClean="0">
                <a:sym typeface="Wingdings"/>
              </a:rPr>
              <a:t>Hypnotiques</a:t>
            </a:r>
          </a:p>
          <a:p>
            <a:pPr lvl="1">
              <a:buFont typeface="Wingdings" charset="2"/>
              <a:buChar char="q"/>
            </a:pPr>
            <a:endParaRPr lang="fr-FR" sz="2800" dirty="0">
              <a:sym typeface="Wingdings"/>
            </a:endParaRPr>
          </a:p>
          <a:p>
            <a:pPr marL="457200" lvl="1" indent="0">
              <a:buNone/>
            </a:pPr>
            <a:endParaRPr lang="fr-FR" sz="2800" dirty="0" smtClean="0">
              <a:sym typeface="Wingdings"/>
            </a:endParaRPr>
          </a:p>
          <a:p>
            <a:pPr marL="457200" lvl="1" indent="0">
              <a:buNone/>
            </a:pPr>
            <a:endParaRPr lang="fr-FR" sz="2800" dirty="0">
              <a:sym typeface="Wingdings"/>
            </a:endParaRPr>
          </a:p>
          <a:p>
            <a:pPr marL="457200" lvl="1" indent="0">
              <a:buNone/>
            </a:pPr>
            <a:endParaRPr lang="fr-FR" sz="2800" dirty="0" smtClean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25523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2. Les industriels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2133600"/>
            <a:ext cx="9602788" cy="47244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L’industrie a un rôle majeur</a:t>
            </a:r>
          </a:p>
          <a:p>
            <a:r>
              <a:rPr lang="fr-FR" sz="3200" b="1" u="sng" dirty="0" smtClean="0">
                <a:solidFill>
                  <a:schemeClr val="accent6">
                    <a:lumMod val="50000"/>
                  </a:schemeClr>
                </a:solidFill>
              </a:rPr>
              <a:t>Découvre, développe et commercialise</a:t>
            </a:r>
          </a:p>
          <a:p>
            <a:r>
              <a:rPr lang="fr-FR" sz="3200" dirty="0" smtClean="0"/>
              <a:t>Amélioration thérapeutique et rentabilité économique</a:t>
            </a:r>
          </a:p>
          <a:p>
            <a:r>
              <a:rPr lang="fr-FR" sz="3200" dirty="0" smtClean="0"/>
              <a:t>Axes de </a:t>
            </a:r>
            <a:r>
              <a:rPr lang="fr-FR" sz="3200" dirty="0" err="1" smtClean="0"/>
              <a:t>developpement</a:t>
            </a:r>
            <a:r>
              <a:rPr lang="fr-FR" sz="3200" dirty="0" smtClean="0"/>
              <a:t> et investissement en fonction de ce qui est rentable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17180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4167" y="207186"/>
            <a:ext cx="8911687" cy="128089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L’industriel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465545"/>
            <a:ext cx="9602788" cy="5392455"/>
          </a:xfrm>
        </p:spPr>
        <p:txBody>
          <a:bodyPr>
            <a:noAutofit/>
          </a:bodyPr>
          <a:lstStyle/>
          <a:p>
            <a:r>
              <a:rPr lang="fr-FR" sz="4000" dirty="0" smtClean="0"/>
              <a:t>Fort développement dans pathologies fréquentes ou coûteuses</a:t>
            </a:r>
          </a:p>
          <a:p>
            <a:r>
              <a:rPr lang="fr-FR" sz="4400" b="1" u="sng" dirty="0" smtClean="0">
                <a:solidFill>
                  <a:srgbClr val="FF0000"/>
                </a:solidFill>
              </a:rPr>
              <a:t>20% de la population mondiale consomme 80% des </a:t>
            </a:r>
            <a:r>
              <a:rPr lang="fr-FR" sz="4400" b="1" u="sng" dirty="0" err="1" smtClean="0">
                <a:solidFill>
                  <a:srgbClr val="FF0000"/>
                </a:solidFill>
              </a:rPr>
              <a:t>medicaments</a:t>
            </a:r>
            <a:r>
              <a:rPr lang="fr-FR" sz="4400" b="1" u="sng" dirty="0" smtClean="0">
                <a:solidFill>
                  <a:srgbClr val="FF0000"/>
                </a:solidFill>
              </a:rPr>
              <a:t> en valeurs</a:t>
            </a:r>
          </a:p>
          <a:p>
            <a:r>
              <a:rPr lang="fr-FR" sz="3600" dirty="0" smtClean="0">
                <a:solidFill>
                  <a:schemeClr val="tx1"/>
                </a:solidFill>
              </a:rPr>
              <a:t>Contraste entre pays riches et pays </a:t>
            </a:r>
            <a:r>
              <a:rPr lang="fr-FR" sz="3600" dirty="0">
                <a:solidFill>
                  <a:schemeClr val="tx1"/>
                </a:solidFill>
              </a:rPr>
              <a:t>é</a:t>
            </a:r>
            <a:r>
              <a:rPr lang="fr-FR" sz="3600" dirty="0" smtClean="0">
                <a:solidFill>
                  <a:schemeClr val="tx1"/>
                </a:solidFill>
              </a:rPr>
              <a:t>mergents</a:t>
            </a:r>
            <a:endParaRPr lang="fr-FR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64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L’industriel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791221"/>
            <a:ext cx="9602788" cy="4960307"/>
          </a:xfrm>
        </p:spPr>
        <p:txBody>
          <a:bodyPr>
            <a:noAutofit/>
          </a:bodyPr>
          <a:lstStyle/>
          <a:p>
            <a:r>
              <a:rPr lang="fr-FR" sz="3600" dirty="0" smtClean="0"/>
              <a:t>Laboratoires sous le contrôle d’actionnaires : demande de rentabilité financière</a:t>
            </a:r>
          </a:p>
          <a:p>
            <a:r>
              <a:rPr lang="fr-FR" sz="3600" dirty="0" smtClean="0"/>
              <a:t>Objectif : développer la consommation</a:t>
            </a:r>
          </a:p>
          <a:p>
            <a:pPr lvl="2">
              <a:buFont typeface="Wingdings" charset="2"/>
              <a:buChar char="§"/>
            </a:pPr>
            <a:r>
              <a:rPr lang="fr-FR" sz="2800" dirty="0" smtClean="0"/>
              <a:t>Médicalisation de la société</a:t>
            </a:r>
          </a:p>
          <a:p>
            <a:pPr lvl="2">
              <a:buFont typeface="Wingdings" charset="2"/>
              <a:buChar char="§"/>
            </a:pPr>
            <a:r>
              <a:rPr lang="fr-FR" sz="2800" dirty="0" smtClean="0"/>
              <a:t>Médicamentation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11917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L’industriel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2133600"/>
            <a:ext cx="9602788" cy="47244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Industrie contribue à la médicamentation</a:t>
            </a:r>
          </a:p>
          <a:p>
            <a:r>
              <a:rPr lang="fr-FR" sz="3200" dirty="0" smtClean="0"/>
              <a:t>Fabrication de nouvelles maladies = </a:t>
            </a:r>
            <a:r>
              <a:rPr lang="fr-FR" sz="3200" dirty="0" err="1" smtClean="0"/>
              <a:t>disease</a:t>
            </a:r>
            <a:r>
              <a:rPr lang="fr-FR" sz="3200" dirty="0" smtClean="0"/>
              <a:t> </a:t>
            </a:r>
            <a:r>
              <a:rPr lang="fr-FR" sz="3200" dirty="0" err="1" smtClean="0"/>
              <a:t>mongering</a:t>
            </a:r>
            <a:endParaRPr lang="fr-FR" sz="3200" dirty="0" smtClean="0"/>
          </a:p>
          <a:p>
            <a:pPr lvl="2"/>
            <a:r>
              <a:rPr lang="fr-FR" sz="2400" dirty="0" smtClean="0"/>
              <a:t>Augmenter la prévalence des troubles</a:t>
            </a:r>
          </a:p>
          <a:p>
            <a:pPr lvl="2"/>
            <a:r>
              <a:rPr lang="fr-FR" sz="2400" dirty="0" smtClean="0"/>
              <a:t>Redéfinir les caractéristiques banales du comportement</a:t>
            </a:r>
          </a:p>
          <a:p>
            <a:pPr lvl="2"/>
            <a:r>
              <a:rPr lang="fr-FR" sz="2400" dirty="0" smtClean="0"/>
              <a:t>Requalifier les troubles bénins en maladie grave</a:t>
            </a:r>
          </a:p>
          <a:p>
            <a:pPr lvl="2"/>
            <a:r>
              <a:rPr lang="fr-FR" sz="2400" dirty="0" smtClean="0"/>
              <a:t>Augmenter la visibilité médiatique d’une maladie</a:t>
            </a:r>
          </a:p>
          <a:p>
            <a:r>
              <a:rPr lang="fr-FR" sz="2800" dirty="0" smtClean="0"/>
              <a:t>Modalités : sites internet, articles, </a:t>
            </a:r>
            <a:r>
              <a:rPr lang="fr-FR" sz="2800" dirty="0"/>
              <a:t>é</a:t>
            </a:r>
            <a:r>
              <a:rPr lang="fr-FR" sz="2800" dirty="0" smtClean="0"/>
              <a:t>ducation indirecte, campagnes publicitaire</a:t>
            </a:r>
          </a:p>
        </p:txBody>
      </p:sp>
    </p:spTree>
    <p:extLst>
      <p:ext uri="{BB962C8B-B14F-4D97-AF65-F5344CB8AC3E}">
        <p14:creationId xmlns:p14="http://schemas.microsoft.com/office/powerpoint/2010/main" val="88805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4. L’influence des agences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40701" y="2154477"/>
            <a:ext cx="10651299" cy="4595989"/>
          </a:xfrm>
        </p:spPr>
        <p:txBody>
          <a:bodyPr>
            <a:noAutofit/>
          </a:bodyPr>
          <a:lstStyle/>
          <a:p>
            <a:r>
              <a:rPr lang="fr-FR" sz="3600" dirty="0" smtClean="0"/>
              <a:t>Rôle </a:t>
            </a:r>
          </a:p>
          <a:p>
            <a:pPr lvl="1"/>
            <a:r>
              <a:rPr lang="fr-FR" sz="3200" dirty="0" smtClean="0"/>
              <a:t>Négociation avec industriels et</a:t>
            </a:r>
          </a:p>
          <a:p>
            <a:pPr lvl="1"/>
            <a:r>
              <a:rPr lang="fr-FR" sz="3200" dirty="0" smtClean="0"/>
              <a:t>Décisions sur médicament</a:t>
            </a:r>
          </a:p>
          <a:p>
            <a:pPr lvl="1"/>
            <a:r>
              <a:rPr lang="fr-FR" sz="3200" dirty="0" smtClean="0"/>
              <a:t>Financement des agences par les industriels</a:t>
            </a:r>
          </a:p>
          <a:p>
            <a:pPr lvl="1"/>
            <a:r>
              <a:rPr lang="fr-FR" sz="3200" dirty="0" smtClean="0"/>
              <a:t>Absence de transparence sur négociations</a:t>
            </a:r>
          </a:p>
          <a:p>
            <a:pPr lvl="1"/>
            <a:r>
              <a:rPr lang="fr-FR" sz="3200" dirty="0" smtClean="0"/>
              <a:t>Evolution de structure après scandales</a:t>
            </a:r>
          </a:p>
          <a:p>
            <a:pPr lvl="1"/>
            <a:r>
              <a:rPr lang="fr-FR" sz="3200" dirty="0" smtClean="0"/>
              <a:t>Obligations de déclaration des liens d’</a:t>
            </a:r>
            <a:r>
              <a:rPr lang="fr-FR" sz="3200" dirty="0" err="1" smtClean="0"/>
              <a:t>interêt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54582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Les Agences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763185"/>
              </p:ext>
            </p:extLst>
          </p:nvPr>
        </p:nvGraphicFramePr>
        <p:xfrm>
          <a:off x="2589213" y="2133600"/>
          <a:ext cx="8915400" cy="457200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4457700"/>
                <a:gridCol w="44577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Promouvoir</a:t>
                      </a:r>
                      <a:r>
                        <a:rPr lang="fr-FR" sz="3200" baseline="0" dirty="0" smtClean="0"/>
                        <a:t> le bon usage</a:t>
                      </a:r>
                      <a:endParaRPr lang="fr-FR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Rôle uniquement consultatif</a:t>
                      </a:r>
                      <a:endParaRPr lang="fr-FR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Détermination régulière du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3200" dirty="0" smtClean="0"/>
                        <a:t>Service</a:t>
                      </a:r>
                      <a:r>
                        <a:rPr lang="fr-FR" sz="3200" baseline="0" dirty="0" smtClean="0"/>
                        <a:t> Médical Rendu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3200" baseline="0" dirty="0" smtClean="0"/>
                        <a:t>Amélioration du Service Médical Rendu</a:t>
                      </a:r>
                      <a:r>
                        <a:rPr lang="fr-FR" sz="3200" dirty="0" smtClean="0"/>
                        <a:t> </a:t>
                      </a:r>
                      <a:endParaRPr lang="fr-FR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Avis pas toujours suivis par les décideurs </a:t>
                      </a:r>
                      <a:endParaRPr lang="fr-FR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66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5. Le rôle des médecins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fr-FR" sz="3200" dirty="0" smtClean="0"/>
              <a:t>Influence du médecin lui-même :</a:t>
            </a:r>
          </a:p>
          <a:p>
            <a:pPr lvl="1" algn="just"/>
            <a:r>
              <a:rPr lang="fr-FR" sz="2800" dirty="0" smtClean="0"/>
              <a:t>Caractéristiques du patient</a:t>
            </a:r>
          </a:p>
          <a:p>
            <a:pPr lvl="1" algn="just"/>
            <a:r>
              <a:rPr lang="fr-FR" sz="2800" dirty="0" smtClean="0"/>
              <a:t>Formation</a:t>
            </a:r>
          </a:p>
          <a:p>
            <a:pPr lvl="1" algn="just"/>
            <a:r>
              <a:rPr lang="fr-FR" sz="2800" dirty="0" smtClean="0"/>
              <a:t>Niveau socioculturel</a:t>
            </a:r>
          </a:p>
          <a:p>
            <a:pPr lvl="1" algn="just"/>
            <a:r>
              <a:rPr lang="fr-FR" sz="2800" dirty="0" smtClean="0"/>
              <a:t>Education Religieuse</a:t>
            </a:r>
          </a:p>
          <a:p>
            <a:pPr lvl="1" algn="just"/>
            <a:r>
              <a:rPr lang="fr-FR" sz="2800" dirty="0" smtClean="0"/>
              <a:t>Conviction personnelle sur efficacité</a:t>
            </a:r>
          </a:p>
          <a:p>
            <a:pPr algn="just"/>
            <a:r>
              <a:rPr lang="fr-FR" sz="3200" dirty="0" smtClean="0"/>
              <a:t>Marketing des laboratoires</a:t>
            </a:r>
          </a:p>
          <a:p>
            <a:pPr lvl="1" algn="just"/>
            <a:r>
              <a:rPr lang="fr-FR" sz="2800" dirty="0" smtClean="0"/>
              <a:t>Cibles du marketing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54036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6. Le rôle du pouvoir politique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4400" dirty="0" smtClean="0"/>
              <a:t>Principe de précaution</a:t>
            </a:r>
          </a:p>
          <a:p>
            <a:r>
              <a:rPr lang="fr-FR" sz="4400" dirty="0" smtClean="0"/>
              <a:t>Campagne de sensibilisation</a:t>
            </a:r>
          </a:p>
          <a:p>
            <a:r>
              <a:rPr lang="fr-FR" sz="4400" dirty="0" smtClean="0"/>
              <a:t>Régulation plus fine des systèmes de santé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0779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fr-FR" dirty="0" smtClean="0">
                <a:sym typeface="Wingdings"/>
              </a:rPr>
              <a:t> Pouvoir politique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dirty="0" smtClean="0"/>
              <a:t>En France la négociation entre les laboratoires pharmaceutiques et les institutions publiques repose sur 2 éléments principaux</a:t>
            </a:r>
          </a:p>
          <a:p>
            <a:pPr lvl="1"/>
            <a:r>
              <a:rPr lang="fr-FR" sz="2800" dirty="0" smtClean="0"/>
              <a:t>L’Amélioration du service médical rendu</a:t>
            </a:r>
          </a:p>
          <a:p>
            <a:pPr lvl="1"/>
            <a:r>
              <a:rPr lang="fr-FR" sz="2800" dirty="0" smtClean="0"/>
              <a:t>La comparaison des prix proposés par les laboratoires à ceux des traitements existants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4306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SMR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Est un critère absolu qui prend en compte : </a:t>
            </a:r>
          </a:p>
          <a:p>
            <a:endParaRPr lang="fr-FR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05895"/>
              </p:ext>
            </p:extLst>
          </p:nvPr>
        </p:nvGraphicFramePr>
        <p:xfrm>
          <a:off x="87682" y="2711304"/>
          <a:ext cx="12104318" cy="4146695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12104318"/>
              </a:tblGrid>
              <a:tr h="82933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L’efficacité et les effets indésirables</a:t>
                      </a:r>
                      <a:r>
                        <a:rPr lang="fr-FR" sz="3600" baseline="0" dirty="0" smtClean="0"/>
                        <a:t> </a:t>
                      </a:r>
                    </a:p>
                  </a:txBody>
                  <a:tcPr/>
                </a:tc>
              </a:tr>
              <a:tr h="82933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Sa place dans la stratégie thérapeutique</a:t>
                      </a:r>
                      <a:endParaRPr lang="fr-FR" sz="3600" dirty="0"/>
                    </a:p>
                  </a:txBody>
                  <a:tcPr/>
                </a:tc>
              </a:tr>
              <a:tr h="82933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La</a:t>
                      </a:r>
                      <a:r>
                        <a:rPr lang="fr-FR" sz="3600" baseline="0" dirty="0" smtClean="0"/>
                        <a:t> gravité de l’affection à laquelle il est destiné</a:t>
                      </a:r>
                      <a:endParaRPr lang="fr-FR" sz="3600" dirty="0"/>
                    </a:p>
                  </a:txBody>
                  <a:tcPr/>
                </a:tc>
              </a:tr>
              <a:tr h="82933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Le caractère préventif, curatif ou symptomatique </a:t>
                      </a:r>
                      <a:endParaRPr lang="fr-FR" sz="3600" dirty="0"/>
                    </a:p>
                  </a:txBody>
                  <a:tcPr/>
                </a:tc>
              </a:tr>
              <a:tr h="829339">
                <a:tc>
                  <a:txBody>
                    <a:bodyPr/>
                    <a:lstStyle/>
                    <a:p>
                      <a:r>
                        <a:rPr lang="fr-FR" sz="3600" dirty="0" smtClean="0"/>
                        <a:t>L’</a:t>
                      </a:r>
                      <a:r>
                        <a:rPr lang="fr-FR" sz="3600" dirty="0" err="1" smtClean="0"/>
                        <a:t>interêt</a:t>
                      </a:r>
                      <a:r>
                        <a:rPr lang="fr-FR" sz="3600" dirty="0" smtClean="0"/>
                        <a:t> pour la santé publique du médicament</a:t>
                      </a:r>
                      <a:endParaRPr lang="fr-FR" sz="3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83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ym typeface="Wingdings"/>
              </a:rPr>
              <a:t> L’ASMR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327759"/>
            <a:ext cx="9602788" cy="5530241"/>
          </a:xfrm>
        </p:spPr>
        <p:txBody>
          <a:bodyPr>
            <a:noAutofit/>
          </a:bodyPr>
          <a:lstStyle/>
          <a:p>
            <a:r>
              <a:rPr lang="fr-FR" sz="2400" dirty="0" smtClean="0"/>
              <a:t>Critère relatif qui mesure le progrès thérapeutique ou la valeur ajoutée du médicament</a:t>
            </a:r>
          </a:p>
          <a:p>
            <a:r>
              <a:rPr lang="fr-FR" sz="2400" dirty="0" smtClean="0"/>
              <a:t>Il s’agit d’évaluer l’</a:t>
            </a:r>
            <a:r>
              <a:rPr lang="fr-FR" sz="2400" dirty="0" err="1" smtClean="0"/>
              <a:t>interêt</a:t>
            </a:r>
            <a:r>
              <a:rPr lang="fr-FR" sz="2400" dirty="0" smtClean="0"/>
              <a:t> du médicament par rapport à la thérapeutique déjà sur le marché</a:t>
            </a:r>
          </a:p>
          <a:p>
            <a:r>
              <a:rPr lang="fr-FR" sz="2400" dirty="0" smtClean="0"/>
              <a:t>Les niveaux d’ASMR sont les suivants</a:t>
            </a:r>
          </a:p>
          <a:p>
            <a:pPr lvl="1"/>
            <a:r>
              <a:rPr lang="fr-FR" sz="2200" dirty="0" smtClean="0"/>
              <a:t>I. Progrès thérapeutique majeur</a:t>
            </a:r>
          </a:p>
          <a:p>
            <a:pPr lvl="1"/>
            <a:r>
              <a:rPr lang="fr-FR" sz="2200" dirty="0" smtClean="0"/>
              <a:t>II. Amélioration importante</a:t>
            </a:r>
          </a:p>
          <a:p>
            <a:pPr lvl="1"/>
            <a:r>
              <a:rPr lang="fr-FR" sz="2200" dirty="0" smtClean="0"/>
              <a:t>III. Amélioration modérée</a:t>
            </a:r>
          </a:p>
          <a:p>
            <a:pPr lvl="1"/>
            <a:r>
              <a:rPr lang="fr-FR" sz="2200" dirty="0" smtClean="0"/>
              <a:t>IV. Amélioration mineure</a:t>
            </a:r>
          </a:p>
          <a:p>
            <a:pPr lvl="1"/>
            <a:r>
              <a:rPr lang="fr-FR" sz="2200" dirty="0" smtClean="0"/>
              <a:t>V. Pas d’amélioration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132064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ym typeface="Wingdings"/>
              </a:rPr>
              <a:t> L’impact des nouvelles technologies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13223" y="2058444"/>
            <a:ext cx="9602788" cy="4799556"/>
          </a:xfrm>
        </p:spPr>
        <p:txBody>
          <a:bodyPr>
            <a:noAutofit/>
          </a:bodyPr>
          <a:lstStyle/>
          <a:p>
            <a:r>
              <a:rPr lang="fr-FR" sz="2800" dirty="0" smtClean="0"/>
              <a:t>Diffusion de l’information</a:t>
            </a:r>
          </a:p>
          <a:p>
            <a:r>
              <a:rPr lang="fr-FR" sz="2800" dirty="0" smtClean="0"/>
              <a:t>Internet</a:t>
            </a:r>
          </a:p>
          <a:p>
            <a:r>
              <a:rPr lang="fr-FR" sz="2800" dirty="0" smtClean="0"/>
              <a:t>Réactivité plus grande des patients à un nouveau médicament</a:t>
            </a:r>
          </a:p>
          <a:p>
            <a:r>
              <a:rPr lang="fr-FR" sz="2800" dirty="0" smtClean="0"/>
              <a:t>Vente de médicaments sur internet sans prescription</a:t>
            </a:r>
          </a:p>
          <a:p>
            <a:pPr lvl="2"/>
            <a:r>
              <a:rPr lang="fr-FR" sz="2000" dirty="0" smtClean="0"/>
              <a:t>Modification relation médecin </a:t>
            </a:r>
            <a:r>
              <a:rPr lang="mr-IN" sz="2000" dirty="0" smtClean="0"/>
              <a:t>–</a:t>
            </a:r>
            <a:r>
              <a:rPr lang="fr-FR" sz="2000" dirty="0" smtClean="0"/>
              <a:t> malade</a:t>
            </a:r>
          </a:p>
          <a:p>
            <a:pPr lvl="2"/>
            <a:r>
              <a:rPr lang="fr-FR" sz="2000" dirty="0" smtClean="0"/>
              <a:t>Evolution prise en charge de la santé</a:t>
            </a:r>
          </a:p>
          <a:p>
            <a:r>
              <a:rPr lang="fr-FR" sz="2400" dirty="0" smtClean="0"/>
              <a:t> trafic de faux médicaments en pleine expansion</a:t>
            </a:r>
          </a:p>
          <a:p>
            <a:r>
              <a:rPr lang="fr-FR" sz="2400" dirty="0" err="1" smtClean="0"/>
              <a:t>Télémedecine</a:t>
            </a:r>
            <a:r>
              <a:rPr lang="fr-FR" sz="2400" dirty="0" smtClean="0"/>
              <a:t>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82527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ASPECTS ECONOMIQUES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921042"/>
            <a:ext cx="8915400" cy="3777622"/>
          </a:xfrm>
        </p:spPr>
        <p:txBody>
          <a:bodyPr>
            <a:no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INTRODUCTION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LE MARCHE DU MEDICAMENT DANS LE MONDE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LE POIDS ECONOMIQUE DE L’INDUSTRIE PHARMACEUTIQUE EN France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MODALITES DE FIXATION DES PRIX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LES GENERIQUES</a:t>
            </a:r>
          </a:p>
          <a:p>
            <a:pPr marL="400050" indent="-400050">
              <a:buFont typeface="+mj-lt"/>
              <a:buAutoNum type="romanUcPeriod"/>
            </a:pPr>
            <a:r>
              <a:rPr lang="fr-FR" sz="2400" dirty="0" smtClean="0"/>
              <a:t>L’AUTOMEDICATION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70644">
            <a:off x="7866991" y="3686042"/>
            <a:ext cx="4208845" cy="2525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575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 smtClean="0"/>
              <a:t>Introduction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 Politique, financement et dépenses de santé </a:t>
            </a:r>
          </a:p>
          <a:p>
            <a:r>
              <a:rPr lang="fr-FR" sz="2800" dirty="0" smtClean="0"/>
              <a:t>Difficultés dans la mise en œuvre </a:t>
            </a:r>
          </a:p>
          <a:p>
            <a:r>
              <a:rPr lang="fr-FR" sz="2800" dirty="0" smtClean="0"/>
              <a:t>Politique de maitrise des dépenses</a:t>
            </a:r>
          </a:p>
          <a:p>
            <a:r>
              <a:rPr lang="fr-FR" sz="2800" dirty="0" smtClean="0"/>
              <a:t>Le marché des médicaments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20718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Politique, financement et dépenses de santé 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10063" y="1905000"/>
            <a:ext cx="9194549" cy="4006222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Les dépenses de santé et de médicaments sont un aspects essentiel des politiques de santé</a:t>
            </a:r>
          </a:p>
          <a:p>
            <a:r>
              <a:rPr lang="fr-FR" sz="3200" dirty="0" smtClean="0"/>
              <a:t>La prise en charge financière varie dans le monde</a:t>
            </a:r>
          </a:p>
          <a:p>
            <a:r>
              <a:rPr lang="fr-FR" sz="3200" dirty="0" smtClean="0"/>
              <a:t>50% de la population n’ont pas accès aux médicaments essentiels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88463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82795"/>
          </a:xfrm>
        </p:spPr>
        <p:txBody>
          <a:bodyPr>
            <a:normAutofit fontScale="90000"/>
          </a:bodyPr>
          <a:lstStyle/>
          <a:p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61348" y="1491914"/>
            <a:ext cx="9098296" cy="4860758"/>
          </a:xfrm>
        </p:spPr>
        <p:txBody>
          <a:bodyPr>
            <a:normAutofit/>
          </a:bodyPr>
          <a:lstStyle/>
          <a:p>
            <a:r>
              <a:rPr lang="fr-FR" sz="2400" dirty="0" smtClean="0"/>
              <a:t>La part des ménages</a:t>
            </a:r>
          </a:p>
          <a:p>
            <a:r>
              <a:rPr lang="fr-FR" sz="2400" dirty="0" smtClean="0"/>
              <a:t>Augmentation de la part des complémentaires</a:t>
            </a:r>
          </a:p>
          <a:p>
            <a:pPr lvl="1"/>
            <a:r>
              <a:rPr lang="fr-FR" sz="2000" dirty="0" smtClean="0"/>
              <a:t>Risque renoncement aux soins</a:t>
            </a:r>
          </a:p>
          <a:p>
            <a:r>
              <a:rPr lang="fr-FR" sz="2400" dirty="0" smtClean="0"/>
              <a:t>Financement de l’assurance maladie …</a:t>
            </a:r>
          </a:p>
          <a:p>
            <a:pPr lvl="1"/>
            <a:r>
              <a:rPr lang="fr-FR" sz="2200" dirty="0" smtClean="0"/>
              <a:t>Toute dégradation de l’emploi </a:t>
            </a:r>
            <a:r>
              <a:rPr lang="fr-FR" sz="2200" dirty="0" smtClean="0">
                <a:sym typeface="Wingdings"/>
              </a:rPr>
              <a:t> Baisse du financement </a:t>
            </a:r>
          </a:p>
          <a:p>
            <a:r>
              <a:rPr lang="fr-FR" sz="2400" dirty="0" smtClean="0">
                <a:sym typeface="Wingdings"/>
              </a:rPr>
              <a:t>Déficit si : </a:t>
            </a:r>
          </a:p>
          <a:p>
            <a:pPr lvl="1"/>
            <a:r>
              <a:rPr lang="fr-FR" sz="2000" dirty="0" smtClean="0">
                <a:sym typeface="Wingdings"/>
              </a:rPr>
              <a:t>Augmentation croissante des dépenses</a:t>
            </a:r>
          </a:p>
          <a:p>
            <a:pPr lvl="1"/>
            <a:r>
              <a:rPr lang="fr-FR" sz="2000" dirty="0" smtClean="0">
                <a:sym typeface="Wingdings"/>
              </a:rPr>
              <a:t>Baisse des financements</a:t>
            </a:r>
          </a:p>
          <a:p>
            <a:r>
              <a:rPr lang="fr-FR" sz="2400" dirty="0" smtClean="0">
                <a:sym typeface="Wingdings"/>
              </a:rPr>
              <a:t>La crise mondiale = aggravant</a:t>
            </a:r>
          </a:p>
          <a:p>
            <a:r>
              <a:rPr lang="fr-FR" sz="2400" dirty="0" smtClean="0">
                <a:sym typeface="Wingdings"/>
              </a:rPr>
              <a:t>Réflexion stratégique de la politique de santé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2084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Difficultés dans la mise en œuvre 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Dans pays industriels, l’industrie pharmaceutique est un secteur d’exportation = le « méchant » </a:t>
            </a:r>
          </a:p>
          <a:p>
            <a:pPr marL="0" indent="0">
              <a:buNone/>
            </a:pPr>
            <a:endParaRPr lang="fr-FR" sz="2400" dirty="0" smtClean="0"/>
          </a:p>
          <a:p>
            <a:r>
              <a:rPr lang="fr-FR" sz="2400" dirty="0" smtClean="0"/>
              <a:t>La réduction des dépenses est prioritaire</a:t>
            </a:r>
          </a:p>
          <a:p>
            <a:pPr lvl="1"/>
            <a:r>
              <a:rPr lang="fr-FR" sz="2000" dirty="0" smtClean="0"/>
              <a:t>Choix politiques pour favoriser l’emploi mais aussi et surtout maitriser les dépenses de santé et de médicaments  </a:t>
            </a:r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231" y="4445876"/>
            <a:ext cx="3151612" cy="209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9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69105" y="1203159"/>
            <a:ext cx="8915400" cy="5189327"/>
          </a:xfrm>
        </p:spPr>
        <p:txBody>
          <a:bodyPr>
            <a:noAutofit/>
          </a:bodyPr>
          <a:lstStyle/>
          <a:p>
            <a:r>
              <a:rPr lang="fr-FR" sz="2400" dirty="0" smtClean="0"/>
              <a:t>20% de la population est à l’origine de 80% de la dépense totale de l’AM</a:t>
            </a:r>
          </a:p>
          <a:p>
            <a:r>
              <a:rPr lang="fr-FR" sz="2400" dirty="0" smtClean="0"/>
              <a:t>5% des personnes seulement en concentrent près de la moitié</a:t>
            </a:r>
          </a:p>
          <a:p>
            <a:r>
              <a:rPr lang="fr-FR" sz="2400" dirty="0" smtClean="0"/>
              <a:t>10% de la population consomme 70% des dépenses de l’assurance maladie</a:t>
            </a:r>
          </a:p>
          <a:p>
            <a:r>
              <a:rPr lang="fr-FR" sz="2400" dirty="0" smtClean="0"/>
              <a:t>Les ALD représentent plus de 60% des dépenses de l’Assurance maladie</a:t>
            </a:r>
          </a:p>
          <a:p>
            <a:r>
              <a:rPr lang="fr-FR" sz="2400" dirty="0" smtClean="0"/>
              <a:t>C’est dans les dernières semaines / mois de vie que sont concentrées les dépenses.</a:t>
            </a:r>
            <a:endParaRPr lang="fr-FR" sz="2400" dirty="0"/>
          </a:p>
        </p:txBody>
      </p:sp>
      <p:sp>
        <p:nvSpPr>
          <p:cNvPr id="2" name="ZoneTexte 1"/>
          <p:cNvSpPr txBox="1"/>
          <p:nvPr/>
        </p:nvSpPr>
        <p:spPr>
          <a:xfrm>
            <a:off x="3801979" y="336884"/>
            <a:ext cx="7844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Quelques chiffres…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649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Politique de maitrise des dépenses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16434" y="2342147"/>
            <a:ext cx="8915400" cy="3777622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Les méthodes</a:t>
            </a:r>
          </a:p>
          <a:p>
            <a:pPr lvl="1"/>
            <a:r>
              <a:rPr lang="fr-FR" sz="2800" dirty="0" smtClean="0"/>
              <a:t>Maitriser le prix des médicament remboursés</a:t>
            </a:r>
          </a:p>
          <a:p>
            <a:pPr lvl="1"/>
            <a:r>
              <a:rPr lang="fr-FR" sz="2800" dirty="0" smtClean="0"/>
              <a:t>Moduler les taux de remboursement et même </a:t>
            </a:r>
            <a:r>
              <a:rPr lang="fr-FR" sz="2800" dirty="0" err="1" smtClean="0"/>
              <a:t>dérembourser</a:t>
            </a:r>
            <a:r>
              <a:rPr lang="fr-FR" sz="2800" dirty="0" smtClean="0"/>
              <a:t> selon l’évaluation du SMR</a:t>
            </a:r>
          </a:p>
          <a:p>
            <a:pPr lvl="1"/>
            <a:r>
              <a:rPr lang="fr-FR" sz="2800" dirty="0" smtClean="0"/>
              <a:t>Favoriser l’émergence des médicaments génériques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03535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12651" y="624110"/>
            <a:ext cx="8911687" cy="1280890"/>
          </a:xfrm>
        </p:spPr>
        <p:txBody>
          <a:bodyPr/>
          <a:lstStyle/>
          <a:p>
            <a:r>
              <a:rPr lang="fr-FR" dirty="0" smtClean="0"/>
              <a:t>Règles spécifiques régissant le médicament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2348" y="2133600"/>
            <a:ext cx="8915400" cy="4219074"/>
          </a:xfrm>
        </p:spPr>
        <p:txBody>
          <a:bodyPr>
            <a:normAutofit/>
          </a:bodyPr>
          <a:lstStyle/>
          <a:p>
            <a:r>
              <a:rPr lang="fr-FR" sz="2400" dirty="0"/>
              <a:t>M</a:t>
            </a:r>
            <a:r>
              <a:rPr lang="fr-FR" sz="2400" dirty="0" smtClean="0"/>
              <a:t>arché = complètement contrôlé (AMM)</a:t>
            </a:r>
          </a:p>
          <a:p>
            <a:r>
              <a:rPr lang="fr-FR" sz="2400" dirty="0" smtClean="0"/>
              <a:t>Le circuit de distribution et de délivrance = réservé aux pharmaciens </a:t>
            </a:r>
            <a:r>
              <a:rPr lang="fr-FR" sz="2400" dirty="0"/>
              <a:t>&amp;</a:t>
            </a:r>
            <a:r>
              <a:rPr lang="fr-FR" sz="2400" dirty="0" smtClean="0"/>
              <a:t> la prescription = réglementée</a:t>
            </a:r>
          </a:p>
          <a:p>
            <a:r>
              <a:rPr lang="fr-FR" sz="2400" dirty="0" smtClean="0"/>
              <a:t>La communication sur le médicament est réglementée</a:t>
            </a:r>
          </a:p>
          <a:p>
            <a:r>
              <a:rPr lang="fr-FR" sz="2400" dirty="0" smtClean="0"/>
              <a:t>Le prix est réglementé et suit des règles définies</a:t>
            </a:r>
          </a:p>
          <a:p>
            <a:r>
              <a:rPr lang="fr-FR" sz="2400" dirty="0" smtClean="0"/>
              <a:t>Pris en charge par Assurance Maladie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2435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Particularités du marché des médicaments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Le médicament est aussi un bien de consommation qui obéit aux mêmes règles que les autres</a:t>
            </a:r>
          </a:p>
          <a:p>
            <a:r>
              <a:rPr lang="fr-FR" sz="2800" dirty="0" smtClean="0"/>
              <a:t>Mais il existe beaucoup de particularités </a:t>
            </a:r>
          </a:p>
          <a:p>
            <a:pPr lvl="1"/>
            <a:r>
              <a:rPr lang="fr-FR" sz="2400" dirty="0" smtClean="0"/>
              <a:t> risque surtout si mésusage</a:t>
            </a:r>
          </a:p>
          <a:p>
            <a:pPr lvl="1"/>
            <a:r>
              <a:rPr lang="fr-FR" sz="2400" dirty="0" smtClean="0"/>
              <a:t>Le consommateur n’est pas totalement le payeur </a:t>
            </a:r>
          </a:p>
          <a:p>
            <a:pPr lvl="1"/>
            <a:r>
              <a:rPr lang="fr-FR" sz="2400" dirty="0" smtClean="0"/>
              <a:t>Pris en charge pas l’assurance maladie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44976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II. Le marché du médicament dans le monde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29844" y="1933074"/>
            <a:ext cx="8915400" cy="4006222"/>
          </a:xfrm>
        </p:spPr>
        <p:txBody>
          <a:bodyPr/>
          <a:lstStyle/>
          <a:p>
            <a:r>
              <a:rPr lang="fr-FR" dirty="0" smtClean="0"/>
              <a:t>Poids des marchés pour les pays industrialisés</a:t>
            </a:r>
          </a:p>
          <a:p>
            <a:r>
              <a:rPr lang="fr-FR" b="1" dirty="0" smtClean="0"/>
              <a:t>80</a:t>
            </a:r>
            <a:r>
              <a:rPr lang="fr-FR" dirty="0" smtClean="0"/>
              <a:t>% des consommations sont dans les pays industrialisés : </a:t>
            </a:r>
            <a:r>
              <a:rPr lang="fr-FR" dirty="0" err="1" smtClean="0"/>
              <a:t>amerique</a:t>
            </a:r>
            <a:r>
              <a:rPr lang="fr-FR" dirty="0" smtClean="0"/>
              <a:t> du Nord, Europe, Japon soit </a:t>
            </a:r>
            <a:r>
              <a:rPr lang="fr-FR" b="1" dirty="0" smtClean="0"/>
              <a:t>20% de la population 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66" y="3251200"/>
            <a:ext cx="6858000" cy="360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76600" y="2133599"/>
            <a:ext cx="8915400" cy="4531895"/>
          </a:xfrm>
        </p:spPr>
        <p:txBody>
          <a:bodyPr>
            <a:noAutofit/>
          </a:bodyPr>
          <a:lstStyle/>
          <a:p>
            <a:r>
              <a:rPr lang="fr-FR" sz="2400" dirty="0" smtClean="0"/>
              <a:t>Choix stratégiques des industriels : </a:t>
            </a:r>
          </a:p>
          <a:p>
            <a:r>
              <a:rPr lang="fr-FR" sz="2400" dirty="0" smtClean="0"/>
              <a:t>Cibles</a:t>
            </a:r>
          </a:p>
          <a:p>
            <a:pPr lvl="1"/>
            <a:r>
              <a:rPr lang="fr-FR" sz="2000" b="1" u="sng" dirty="0" smtClean="0"/>
              <a:t>Pathologies fréquences</a:t>
            </a:r>
          </a:p>
          <a:p>
            <a:pPr lvl="1"/>
            <a:r>
              <a:rPr lang="fr-FR" sz="2000" b="1" u="sng" dirty="0" smtClean="0"/>
              <a:t>Maladies chroniques</a:t>
            </a:r>
            <a:r>
              <a:rPr lang="fr-FR" sz="2000" dirty="0" smtClean="0"/>
              <a:t> comme diabète, l’HTA, cancer</a:t>
            </a:r>
          </a:p>
          <a:p>
            <a:r>
              <a:rPr lang="fr-FR" sz="2400" dirty="0" smtClean="0"/>
              <a:t>Certaines maladies ne présentent pas un intérêt industriel</a:t>
            </a:r>
          </a:p>
          <a:p>
            <a:r>
              <a:rPr lang="fr-FR" sz="2400" dirty="0" smtClean="0"/>
              <a:t>Difficulté des pays pauvres à l’accès aux médicaments essentiels</a:t>
            </a:r>
          </a:p>
          <a:p>
            <a:r>
              <a:rPr lang="fr-FR" sz="2400" dirty="0" smtClean="0"/>
              <a:t>Déséquilibre entre le nombre de spécialité par classe thérapeutique et importance de la population mondiale atteinte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32637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III. Le poids économiques de l’industrie pharmaceutique en France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r-FR" sz="2000" b="1" dirty="0" smtClean="0"/>
              <a:t>Place de la France et de l’industrie pharmaceutique</a:t>
            </a:r>
          </a:p>
          <a:p>
            <a:pPr>
              <a:buFont typeface="+mj-lt"/>
              <a:buAutoNum type="arabicPeriod"/>
            </a:pPr>
            <a:r>
              <a:rPr lang="fr-FR" sz="2000" b="1" dirty="0" smtClean="0"/>
              <a:t>Part du médicament dans les dépenses de santé en France</a:t>
            </a:r>
          </a:p>
          <a:p>
            <a:pPr>
              <a:buFont typeface="+mj-lt"/>
              <a:buAutoNum type="arabicPeriod"/>
            </a:pPr>
            <a:r>
              <a:rPr lang="fr-FR" sz="2000" b="1" dirty="0" smtClean="0"/>
              <a:t>Consommer bien ou consommer beaucoup</a:t>
            </a:r>
          </a:p>
          <a:p>
            <a:pPr>
              <a:buFont typeface="+mj-lt"/>
              <a:buAutoNum type="arabicPeriod"/>
            </a:pPr>
            <a:r>
              <a:rPr lang="fr-FR" sz="2000" b="1" dirty="0" smtClean="0"/>
              <a:t>Mode de financement des dépenses médicamenteuses</a:t>
            </a:r>
          </a:p>
          <a:p>
            <a:pPr>
              <a:buFont typeface="+mj-lt"/>
              <a:buAutoNum type="arabi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26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Place de la France dans l’industrie pharmaceutique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81128" y="2169695"/>
            <a:ext cx="8915400" cy="3777622"/>
          </a:xfrm>
        </p:spPr>
        <p:txBody>
          <a:bodyPr>
            <a:normAutofit/>
          </a:bodyPr>
          <a:lstStyle/>
          <a:p>
            <a:r>
              <a:rPr lang="fr-FR" sz="3200" dirty="0" smtClean="0"/>
              <a:t>4</a:t>
            </a:r>
            <a:r>
              <a:rPr lang="fr-FR" sz="3200" baseline="30000" dirty="0" smtClean="0"/>
              <a:t>ème</a:t>
            </a:r>
            <a:r>
              <a:rPr lang="fr-FR" sz="3200" dirty="0" smtClean="0"/>
              <a:t> puissance de production européenne</a:t>
            </a:r>
          </a:p>
          <a:p>
            <a:r>
              <a:rPr lang="fr-FR" sz="3200" dirty="0" smtClean="0"/>
              <a:t>Mais le 2</a:t>
            </a:r>
            <a:r>
              <a:rPr lang="fr-FR" sz="3200" baseline="30000" dirty="0" smtClean="0"/>
              <a:t>e</a:t>
            </a:r>
            <a:r>
              <a:rPr lang="fr-FR" sz="3200" dirty="0" smtClean="0"/>
              <a:t> marché européen ! </a:t>
            </a:r>
            <a:endParaRPr lang="fr-FR" sz="32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110" y="3639208"/>
            <a:ext cx="5481975" cy="308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458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851" y="1172452"/>
            <a:ext cx="9881937" cy="5685548"/>
          </a:xfrm>
        </p:spPr>
      </p:pic>
      <p:sp>
        <p:nvSpPr>
          <p:cNvPr id="2" name="ZoneTexte 1"/>
          <p:cNvSpPr txBox="1"/>
          <p:nvPr/>
        </p:nvSpPr>
        <p:spPr>
          <a:xfrm>
            <a:off x="1876926" y="433137"/>
            <a:ext cx="9472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2. Part </a:t>
            </a:r>
            <a:r>
              <a:rPr lang="fr-FR" b="1" dirty="0"/>
              <a:t>du médicament dans les dépenses de santé en France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264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3.</a:t>
            </a:r>
            <a:r>
              <a:rPr lang="fr-FR" b="1" dirty="0" smtClean="0"/>
              <a:t>Consommer </a:t>
            </a:r>
            <a:r>
              <a:rPr lang="fr-FR" b="1" dirty="0"/>
              <a:t>bien ou consommer beaucoup</a:t>
            </a:r>
            <a:br>
              <a:rPr lang="fr-FR" b="1" dirty="0"/>
            </a:br>
            <a:r>
              <a:rPr lang="fr-FR" dirty="0" smtClean="0"/>
              <a:t>Les causes de la surconsommation médicale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Un modèle français de prescription </a:t>
            </a:r>
            <a:r>
              <a:rPr lang="fr-FR" sz="2800" b="1" dirty="0" smtClean="0">
                <a:sym typeface="Wingdings" panose="05000000000000000000" pitchFamily="2" charset="2"/>
              </a:rPr>
              <a:t> </a:t>
            </a:r>
            <a:r>
              <a:rPr lang="fr-FR" sz="2800" b="1" dirty="0" smtClean="0"/>
              <a:t>consommation médicale</a:t>
            </a:r>
          </a:p>
          <a:p>
            <a:r>
              <a:rPr lang="fr-FR" sz="2800" b="1" dirty="0" smtClean="0"/>
              <a:t>Faible consommation de génériques</a:t>
            </a:r>
          </a:p>
          <a:p>
            <a:r>
              <a:rPr lang="fr-FR" sz="2800" b="1" dirty="0" smtClean="0"/>
              <a:t>Recours privilégié aux molécules récentes</a:t>
            </a:r>
          </a:p>
          <a:p>
            <a:r>
              <a:rPr lang="fr-FR" sz="2800" b="1" dirty="0" smtClean="0"/>
              <a:t>Mésusage</a:t>
            </a:r>
          </a:p>
          <a:p>
            <a:r>
              <a:rPr lang="fr-FR" sz="2800" b="1" dirty="0" smtClean="0"/>
              <a:t>Commerce sur internet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38232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371" y="1"/>
            <a:ext cx="9027365" cy="6857999"/>
          </a:xfrm>
        </p:spPr>
      </p:pic>
    </p:spTree>
    <p:extLst>
      <p:ext uri="{BB962C8B-B14F-4D97-AF65-F5344CB8AC3E}">
        <p14:creationId xmlns:p14="http://schemas.microsoft.com/office/powerpoint/2010/main" val="38311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0"/>
            <a:ext cx="98325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3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Necessité</a:t>
            </a:r>
            <a:r>
              <a:rPr lang="fr-FR" dirty="0" smtClean="0"/>
              <a:t> de rationaliser les dépenses de santé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600" dirty="0" smtClean="0"/>
              <a:t>De fortes dépenses de santé ne garantissent pas la qualité ni l’efficacité</a:t>
            </a:r>
          </a:p>
          <a:p>
            <a:r>
              <a:rPr lang="fr-FR" sz="3600" dirty="0" smtClean="0"/>
              <a:t>Elles doivent être raisonnées et rationnelles afin d’améliorer leur efficience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3222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76600" y="2133600"/>
            <a:ext cx="8915400" cy="3777622"/>
          </a:xfrm>
        </p:spPr>
        <p:txBody>
          <a:bodyPr>
            <a:normAutofit/>
          </a:bodyPr>
          <a:lstStyle/>
          <a:p>
            <a:r>
              <a:rPr lang="fr-FR" sz="2400" dirty="0" smtClean="0"/>
              <a:t>Financement par les différents régimes de l’assurance maladie</a:t>
            </a:r>
          </a:p>
          <a:p>
            <a:r>
              <a:rPr lang="fr-FR" sz="2400" dirty="0" smtClean="0"/>
              <a:t>Celle-ci couvre environ 60% des dépenses de médicaments</a:t>
            </a:r>
          </a:p>
          <a:p>
            <a:r>
              <a:rPr lang="fr-FR" sz="2400" dirty="0" smtClean="0"/>
              <a:t>Le reste est à la charge</a:t>
            </a:r>
          </a:p>
          <a:p>
            <a:pPr lvl="1"/>
            <a:r>
              <a:rPr lang="fr-FR" sz="2000" dirty="0" smtClean="0"/>
              <a:t>Ménages ou assurances complémentaires</a:t>
            </a:r>
          </a:p>
          <a:p>
            <a:pPr lvl="1"/>
            <a:r>
              <a:rPr lang="fr-FR" sz="2000" dirty="0" smtClean="0"/>
              <a:t>Mutuelles</a:t>
            </a:r>
          </a:p>
          <a:p>
            <a:pPr lvl="1"/>
            <a:r>
              <a:rPr lang="fr-FR" sz="2000" dirty="0" smtClean="0"/>
              <a:t>Est à la charge de l’état et des collectivités locales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7965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Mode de financement :</a:t>
            </a:r>
            <a:br>
              <a:rPr lang="fr-FR" dirty="0" smtClean="0"/>
            </a:br>
            <a:r>
              <a:rPr lang="fr-FR" dirty="0" smtClean="0"/>
              <a:t>Evolution actuelle depuis 2007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Participation financière du patient</a:t>
            </a:r>
          </a:p>
          <a:p>
            <a:pPr lvl="1"/>
            <a:r>
              <a:rPr lang="fr-FR" sz="2400" dirty="0" smtClean="0"/>
              <a:t>Paiement d’un forfait de1€ non remboursable pour chaque ordonnance &amp;0,50€ par boîte de </a:t>
            </a:r>
            <a:r>
              <a:rPr lang="fr-FR" sz="2400" dirty="0" err="1" smtClean="0"/>
              <a:t>mdcs</a:t>
            </a:r>
            <a:endParaRPr lang="fr-FR" sz="2400" dirty="0" smtClean="0"/>
          </a:p>
          <a:p>
            <a:pPr lvl="1"/>
            <a:r>
              <a:rPr lang="fr-FR" sz="2400" dirty="0" smtClean="0"/>
              <a:t>Avec un forfait annuel de 50€ maximum</a:t>
            </a:r>
          </a:p>
          <a:p>
            <a:r>
              <a:rPr lang="fr-FR" sz="2800" dirty="0" smtClean="0"/>
              <a:t>Déplacer la charge de l’assurance maladie vers les ménages et les mutuelles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658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prix </a:t>
            </a:r>
            <a:r>
              <a:rPr lang="fr-FR" smtClean="0"/>
              <a:t>des médicaments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dirty="0" smtClean="0"/>
              <a:t>L’INSEE suit deux types de prix à la consommation pour les médicaments</a:t>
            </a:r>
          </a:p>
          <a:p>
            <a:pPr lvl="2"/>
            <a:r>
              <a:rPr lang="fr-FR" sz="2400" dirty="0" smtClean="0"/>
              <a:t>Le prix brut : prix hors remboursement </a:t>
            </a:r>
            <a:r>
              <a:rPr lang="fr-FR" sz="2400" dirty="0" smtClean="0">
                <a:sym typeface="Wingdings"/>
              </a:rPr>
              <a:t> prix de marché</a:t>
            </a:r>
            <a:endParaRPr lang="fr-FR" sz="2400" dirty="0" smtClean="0"/>
          </a:p>
          <a:p>
            <a:pPr lvl="2"/>
            <a:r>
              <a:rPr lang="fr-FR" sz="2400" dirty="0" smtClean="0"/>
              <a:t>Le prix net : part à la charge du patient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54660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442" y="0"/>
            <a:ext cx="8764422" cy="6858000"/>
          </a:xfrm>
        </p:spPr>
      </p:pic>
    </p:spTree>
    <p:extLst>
      <p:ext uri="{BB962C8B-B14F-4D97-AF65-F5344CB8AC3E}">
        <p14:creationId xmlns:p14="http://schemas.microsoft.com/office/powerpoint/2010/main" val="53009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600" dirty="0" smtClean="0"/>
              <a:t>Diminution des prix brut : 1,8% par an</a:t>
            </a:r>
          </a:p>
          <a:p>
            <a:r>
              <a:rPr lang="fr-FR" sz="3600" dirty="0" smtClean="0"/>
              <a:t>Augmentation des prix net : 0,6% par an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49737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Maitriser les dépenses ?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Mise en place de franchises en 2008</a:t>
            </a:r>
          </a:p>
          <a:p>
            <a:r>
              <a:rPr lang="fr-FR" sz="2800" dirty="0" smtClean="0"/>
              <a:t>Baisse des taux de remboursement et politique de déremboursement</a:t>
            </a:r>
          </a:p>
          <a:p>
            <a:r>
              <a:rPr lang="fr-FR" sz="2800" dirty="0" smtClean="0"/>
              <a:t>Hausse des prix des médicaments non remboursables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09120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2800 Substances actives différentes</a:t>
            </a:r>
          </a:p>
          <a:p>
            <a:r>
              <a:rPr lang="fr-FR" sz="2400" dirty="0" smtClean="0"/>
              <a:t>Correspondant à plus de 11000 spécialités</a:t>
            </a:r>
          </a:p>
          <a:p>
            <a:r>
              <a:rPr lang="fr-FR" sz="2400" dirty="0" smtClean="0"/>
              <a:t>Marché français dépassant 26,8 milliards d’euros</a:t>
            </a:r>
          </a:p>
          <a:p>
            <a:pPr lvl="2"/>
            <a:r>
              <a:rPr lang="fr-FR" sz="1800" dirty="0" smtClean="0"/>
              <a:t>Vente aux officines : 20,6 mds</a:t>
            </a:r>
          </a:p>
          <a:p>
            <a:pPr lvl="2"/>
            <a:r>
              <a:rPr lang="fr-FR" sz="1800" dirty="0" smtClean="0"/>
              <a:t>Vente aux hôpitaux : 6,2 mds</a:t>
            </a:r>
          </a:p>
          <a:p>
            <a:r>
              <a:rPr lang="fr-FR" sz="2200" dirty="0" smtClean="0"/>
              <a:t>En ville ce sont les spécialités </a:t>
            </a:r>
            <a:r>
              <a:rPr lang="fr-FR" sz="2200" b="1" dirty="0" smtClean="0"/>
              <a:t>soumises à prescription obligatoire </a:t>
            </a:r>
            <a:r>
              <a:rPr lang="fr-FR" sz="2200" dirty="0" smtClean="0"/>
              <a:t>qui sont les plus vendues</a:t>
            </a:r>
          </a:p>
          <a:p>
            <a:r>
              <a:rPr lang="fr-FR" sz="2200" dirty="0" smtClean="0"/>
              <a:t>Plus de 3 spécialités sur 10 sont des génériques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118466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76599" y="536028"/>
            <a:ext cx="8915400" cy="3777622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Substance active la plus vendue en ville : paracétamol</a:t>
            </a:r>
          </a:p>
          <a:p>
            <a:r>
              <a:rPr lang="fr-F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SA la plus vendue a l’hôpital : </a:t>
            </a:r>
            <a:r>
              <a:rPr lang="fr-FR" sz="32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bévacizumab</a:t>
            </a:r>
            <a:endParaRPr lang="fr-FR" sz="32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047" y="2353806"/>
            <a:ext cx="5244209" cy="450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5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IV. Modalités de fixation des prix</a:t>
            </a:r>
            <a:br>
              <a:rPr lang="fr-FR" dirty="0" smtClean="0"/>
            </a:br>
            <a:r>
              <a:rPr lang="fr-FR" dirty="0" smtClean="0"/>
              <a:t>--&gt; Les principes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Le prix des médicaments non remboursables = déterminé par les </a:t>
            </a:r>
            <a:r>
              <a:rPr lang="fr-FR" sz="2800" b="1" dirty="0" err="1" smtClean="0">
                <a:solidFill>
                  <a:schemeClr val="accent6">
                    <a:lumMod val="50000"/>
                  </a:schemeClr>
                </a:solidFill>
              </a:rPr>
              <a:t>fabriquants</a:t>
            </a:r>
            <a:endParaRPr lang="fr-FR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Le prix des médicaments remboursables par l’AM </a:t>
            </a:r>
            <a:r>
              <a:rPr lang="fr-FR" sz="2800" dirty="0">
                <a:solidFill>
                  <a:schemeClr val="accent6">
                    <a:lumMod val="50000"/>
                  </a:schemeClr>
                </a:solidFill>
              </a:rPr>
              <a:t>=</a:t>
            </a: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</a:rPr>
              <a:t> fixé par les </a:t>
            </a:r>
            <a:r>
              <a:rPr lang="fr-FR" sz="2800" b="1" dirty="0" smtClean="0">
                <a:solidFill>
                  <a:schemeClr val="accent6">
                    <a:lumMod val="50000"/>
                  </a:schemeClr>
                </a:solidFill>
              </a:rPr>
              <a:t>autorités de santé</a:t>
            </a:r>
            <a:endParaRPr lang="fr-FR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01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Fixation des prix </a:t>
            </a:r>
            <a:br>
              <a:rPr lang="fr-FR" dirty="0" smtClean="0"/>
            </a:br>
            <a:r>
              <a:rPr lang="fr-FR" dirty="0" smtClean="0">
                <a:sym typeface="Wingdings"/>
              </a:rPr>
              <a:t>Etape préalable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Obtention de l’AMM</a:t>
            </a:r>
            <a:r>
              <a:rPr lang="fr-FR" sz="32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pour être commercialisé +++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16" y="3286124"/>
            <a:ext cx="6321018" cy="324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8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Etape 1</a:t>
            </a:r>
            <a:br>
              <a:rPr lang="fr-FR" dirty="0" smtClean="0"/>
            </a:br>
            <a:r>
              <a:rPr lang="fr-FR" dirty="0" smtClean="0"/>
              <a:t>La commission de transparence de l’HAS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 err="1"/>
              <a:t>Évalue</a:t>
            </a:r>
            <a:r>
              <a:rPr lang="fr-FR" sz="2800" dirty="0"/>
              <a:t> les </a:t>
            </a:r>
            <a:r>
              <a:rPr lang="fr-FR" sz="2800" dirty="0" err="1"/>
              <a:t>médicaments</a:t>
            </a:r>
            <a:r>
              <a:rPr lang="fr-FR" sz="2800" dirty="0"/>
              <a:t> ayant obtenu </a:t>
            </a:r>
            <a:r>
              <a:rPr lang="fr-FR" sz="2800" dirty="0" smtClean="0"/>
              <a:t>leur  (</a:t>
            </a:r>
            <a:r>
              <a:rPr lang="fr-FR" sz="2800" dirty="0"/>
              <a:t>AMM), </a:t>
            </a:r>
            <a:r>
              <a:rPr lang="fr-FR" sz="2800" dirty="0" smtClean="0"/>
              <a:t> </a:t>
            </a:r>
            <a:r>
              <a:rPr lang="fr-FR" sz="2800" dirty="0" smtClean="0">
                <a:sym typeface="Wingdings" panose="05000000000000000000" pitchFamily="2" charset="2"/>
              </a:rPr>
              <a:t> ASMR et SMR </a:t>
            </a:r>
          </a:p>
          <a:p>
            <a:r>
              <a:rPr lang="fr-FR" sz="2800" dirty="0" smtClean="0"/>
              <a:t>Avis consultatif sur </a:t>
            </a:r>
            <a:r>
              <a:rPr lang="fr-FR" sz="2800" dirty="0"/>
              <a:t>la prise en charge des </a:t>
            </a:r>
            <a:r>
              <a:rPr lang="fr-FR" sz="2800" dirty="0" err="1" smtClean="0"/>
              <a:t>mdcs</a:t>
            </a:r>
            <a:r>
              <a:rPr lang="fr-FR" sz="2800" dirty="0" smtClean="0"/>
              <a:t> </a:t>
            </a:r>
            <a:r>
              <a:rPr lang="fr-FR" sz="2800" dirty="0"/>
              <a:t>par la </a:t>
            </a:r>
            <a:r>
              <a:rPr lang="fr-FR" sz="2800" dirty="0" err="1" smtClean="0"/>
              <a:t>Sécu</a:t>
            </a:r>
            <a:r>
              <a:rPr lang="fr-FR" sz="2800" dirty="0" smtClean="0"/>
              <a:t>  </a:t>
            </a:r>
            <a:r>
              <a:rPr lang="fr-FR" sz="2800" dirty="0"/>
              <a:t>et/ou pour leur utilisation à l’</a:t>
            </a:r>
            <a:r>
              <a:rPr lang="fr-FR" sz="2800" dirty="0" err="1"/>
              <a:t>hôpital</a:t>
            </a:r>
            <a:r>
              <a:rPr lang="fr-FR" sz="2800" dirty="0"/>
              <a:t> </a:t>
            </a:r>
            <a:endParaRPr lang="fr-FR" sz="2800" dirty="0" smtClean="0"/>
          </a:p>
          <a:p>
            <a:r>
              <a:rPr lang="fr-FR" sz="2800" dirty="0" smtClean="0"/>
              <a:t>Contribue </a:t>
            </a:r>
            <a:r>
              <a:rPr lang="fr-FR" sz="2800" dirty="0"/>
              <a:t>au bon usage du </a:t>
            </a:r>
            <a:r>
              <a:rPr lang="fr-FR" sz="2800" dirty="0" err="1"/>
              <a:t>médicament</a:t>
            </a:r>
            <a:r>
              <a:rPr lang="fr-FR" sz="2800" dirty="0"/>
              <a:t> </a:t>
            </a:r>
            <a:r>
              <a:rPr lang="fr-FR" sz="2800" dirty="0" smtClean="0">
                <a:sym typeface="Wingdings" panose="05000000000000000000" pitchFamily="2" charset="2"/>
              </a:rPr>
              <a:t> </a:t>
            </a:r>
            <a:r>
              <a:rPr lang="fr-FR" sz="2800" dirty="0" smtClean="0"/>
              <a:t>information scientifique </a:t>
            </a:r>
            <a:r>
              <a:rPr lang="fr-FR" sz="2800" b="1" dirty="0" err="1" smtClean="0"/>
              <a:t>indépendante</a:t>
            </a:r>
            <a:r>
              <a:rPr lang="fr-FR" sz="2800" dirty="0" smtClean="0"/>
              <a:t> sur les </a:t>
            </a:r>
            <a:r>
              <a:rPr lang="fr-FR" sz="2800" dirty="0" err="1" smtClean="0"/>
              <a:t>mdcs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464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6967" y="1275053"/>
            <a:ext cx="4691796" cy="525277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3943" y="0"/>
            <a:ext cx="8911687" cy="1280890"/>
          </a:xfrm>
        </p:spPr>
        <p:txBody>
          <a:bodyPr>
            <a:normAutofit/>
          </a:bodyPr>
          <a:lstStyle/>
          <a:p>
            <a:r>
              <a:rPr lang="fr-FR" dirty="0" smtClean="0"/>
              <a:t>Etape 2</a:t>
            </a:r>
            <a:br>
              <a:rPr lang="fr-FR" dirty="0" smtClean="0"/>
            </a:br>
            <a:r>
              <a:rPr lang="fr-FR" dirty="0" smtClean="0"/>
              <a:t>UNCAM et CEPS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idx="1"/>
          </p:nvPr>
        </p:nvSpPr>
        <p:spPr>
          <a:xfrm>
            <a:off x="2939374" y="1263328"/>
            <a:ext cx="3992732" cy="576262"/>
          </a:xfrm>
        </p:spPr>
        <p:txBody>
          <a:bodyPr/>
          <a:lstStyle/>
          <a:p>
            <a:r>
              <a:rPr lang="fr-FR" dirty="0" smtClean="0"/>
              <a:t>A- UNCAM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>
          <a:xfrm>
            <a:off x="2167467" y="2224409"/>
            <a:ext cx="4764639" cy="3354060"/>
          </a:xfrm>
        </p:spPr>
        <p:txBody>
          <a:bodyPr>
            <a:noAutofit/>
          </a:bodyPr>
          <a:lstStyle/>
          <a:p>
            <a:pPr algn="just"/>
            <a:r>
              <a:rPr lang="fr-FR" sz="2000" dirty="0" smtClean="0"/>
              <a:t>2004</a:t>
            </a:r>
            <a:r>
              <a:rPr lang="fr-FR" sz="2000" dirty="0"/>
              <a:t>, l’UNCAM </a:t>
            </a:r>
            <a:r>
              <a:rPr lang="fr-FR" sz="2000" dirty="0" err="1"/>
              <a:t>définit</a:t>
            </a:r>
            <a:r>
              <a:rPr lang="fr-FR" sz="2000" dirty="0"/>
              <a:t> le champ des prestations admises au remboursement </a:t>
            </a:r>
            <a:endParaRPr lang="fr-FR" sz="2000" dirty="0" smtClean="0"/>
          </a:p>
          <a:p>
            <a:pPr algn="just"/>
            <a:r>
              <a:rPr lang="fr-FR" sz="2000" dirty="0" smtClean="0"/>
              <a:t>fixe </a:t>
            </a:r>
            <a:r>
              <a:rPr lang="fr-FR" sz="2000" dirty="0"/>
              <a:t>le taux de prise en charge des soins. </a:t>
            </a:r>
            <a:endParaRPr lang="fr-FR" sz="2000" dirty="0" smtClean="0"/>
          </a:p>
          <a:p>
            <a:pPr algn="just"/>
            <a:r>
              <a:rPr lang="fr-FR" sz="2000" dirty="0" smtClean="0"/>
              <a:t>taux </a:t>
            </a:r>
            <a:r>
              <a:rPr lang="fr-FR" sz="2000" dirty="0"/>
              <a:t>de remboursement </a:t>
            </a:r>
            <a:r>
              <a:rPr lang="fr-FR" sz="2000" i="1" dirty="0"/>
              <a:t>(la </a:t>
            </a:r>
            <a:r>
              <a:rPr lang="fr-FR" sz="2000" i="1" dirty="0" err="1"/>
              <a:t>décision</a:t>
            </a:r>
            <a:r>
              <a:rPr lang="fr-FR" sz="2000" i="1" dirty="0"/>
              <a:t> d’inscription appartenant aux ministres </a:t>
            </a:r>
            <a:r>
              <a:rPr lang="fr-FR" sz="2000" i="1" dirty="0" err="1"/>
              <a:t>chargés</a:t>
            </a:r>
            <a:r>
              <a:rPr lang="fr-FR" sz="2000" i="1" dirty="0"/>
              <a:t> de la Santé et de la </a:t>
            </a:r>
            <a:r>
              <a:rPr lang="fr-FR" sz="2000" i="1" dirty="0" err="1"/>
              <a:t>S</a:t>
            </a:r>
            <a:r>
              <a:rPr lang="fr-FR" sz="2000" i="1" dirty="0" err="1" smtClean="0"/>
              <a:t>écurite</a:t>
            </a:r>
            <a:r>
              <a:rPr lang="fr-FR" sz="2000" i="1" dirty="0" smtClean="0"/>
              <a:t>́ </a:t>
            </a:r>
            <a:r>
              <a:rPr lang="fr-FR" sz="2000" i="1" dirty="0"/>
              <a:t>sociale) </a:t>
            </a:r>
          </a:p>
          <a:p>
            <a:pPr algn="just"/>
            <a:endParaRPr lang="fr-FR" sz="2000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3"/>
          </p:nvPr>
        </p:nvSpPr>
        <p:spPr>
          <a:xfrm>
            <a:off x="7506629" y="1250638"/>
            <a:ext cx="3999001" cy="576262"/>
          </a:xfrm>
        </p:spPr>
        <p:txBody>
          <a:bodyPr/>
          <a:lstStyle/>
          <a:p>
            <a:r>
              <a:rPr lang="fr-FR" dirty="0" smtClean="0"/>
              <a:t>B- CEPS</a:t>
            </a:r>
            <a:endParaRPr lang="fr-FR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4"/>
          </p:nvPr>
        </p:nvSpPr>
        <p:spPr>
          <a:xfrm>
            <a:off x="7166956" y="1965456"/>
            <a:ext cx="4338674" cy="3354060"/>
          </a:xfrm>
        </p:spPr>
        <p:txBody>
          <a:bodyPr>
            <a:noAutofit/>
          </a:bodyPr>
          <a:lstStyle/>
          <a:p>
            <a:pPr algn="just"/>
            <a:r>
              <a:rPr lang="fr-FR" sz="2000" dirty="0"/>
              <a:t>Le Comité </a:t>
            </a:r>
            <a:r>
              <a:rPr lang="fr-FR" sz="2000" dirty="0" err="1"/>
              <a:t>économique</a:t>
            </a:r>
            <a:r>
              <a:rPr lang="fr-FR" sz="2000" dirty="0"/>
              <a:t> des produits de santé contribue à l’</a:t>
            </a:r>
            <a:r>
              <a:rPr lang="fr-FR" sz="2000" dirty="0" err="1"/>
              <a:t>élaboration</a:t>
            </a:r>
            <a:r>
              <a:rPr lang="fr-FR" sz="2000" dirty="0"/>
              <a:t> de la politique </a:t>
            </a:r>
            <a:r>
              <a:rPr lang="fr-FR" sz="2000" dirty="0" err="1"/>
              <a:t>économique</a:t>
            </a:r>
            <a:r>
              <a:rPr lang="fr-FR" sz="2000" dirty="0"/>
              <a:t> du </a:t>
            </a:r>
            <a:r>
              <a:rPr lang="fr-FR" sz="2000" dirty="0" err="1"/>
              <a:t>médicament</a:t>
            </a:r>
            <a:r>
              <a:rPr lang="fr-FR" sz="2000" dirty="0"/>
              <a:t>. Cet organisme </a:t>
            </a:r>
            <a:r>
              <a:rPr lang="fr-FR" sz="2000" dirty="0" err="1"/>
              <a:t>interministériel</a:t>
            </a:r>
            <a:r>
              <a:rPr lang="fr-FR" sz="2000" dirty="0"/>
              <a:t> </a:t>
            </a:r>
            <a:r>
              <a:rPr lang="fr-FR" sz="2000" dirty="0" err="1"/>
              <a:t>crée</a:t>
            </a:r>
            <a:r>
              <a:rPr lang="fr-FR" sz="2000" dirty="0"/>
              <a:t>́ en 2005 et placé sous l’</a:t>
            </a:r>
            <a:r>
              <a:rPr lang="fr-FR" sz="2000" dirty="0" err="1"/>
              <a:t>égide</a:t>
            </a:r>
            <a:r>
              <a:rPr lang="fr-FR" sz="2000" dirty="0"/>
              <a:t> du </a:t>
            </a:r>
            <a:r>
              <a:rPr lang="fr-FR" sz="2000" dirty="0" err="1"/>
              <a:t>ministère</a:t>
            </a:r>
            <a:r>
              <a:rPr lang="fr-FR" sz="2000" dirty="0"/>
              <a:t> de l’Economie et des finances, du </a:t>
            </a:r>
            <a:r>
              <a:rPr lang="fr-FR" sz="2000" dirty="0" err="1"/>
              <a:t>ministère</a:t>
            </a:r>
            <a:r>
              <a:rPr lang="fr-FR" sz="2000" dirty="0"/>
              <a:t> des Affaires sociales et de la santé et du </a:t>
            </a:r>
            <a:r>
              <a:rPr lang="fr-FR" sz="2000" dirty="0" err="1"/>
              <a:t>ministère</a:t>
            </a:r>
            <a:r>
              <a:rPr lang="fr-FR" sz="2000" dirty="0"/>
              <a:t> du Redressement productif, fixe les prix des </a:t>
            </a:r>
            <a:r>
              <a:rPr lang="fr-FR" sz="2000" dirty="0" err="1"/>
              <a:t>médicaments</a:t>
            </a:r>
            <a:r>
              <a:rPr lang="fr-FR" sz="2000" dirty="0"/>
              <a:t> et les tarifs des dispositifs </a:t>
            </a:r>
            <a:r>
              <a:rPr lang="fr-FR" sz="2000" dirty="0" err="1"/>
              <a:t>médicaux</a:t>
            </a:r>
            <a:r>
              <a:rPr lang="fr-FR" sz="2000" dirty="0"/>
              <a:t> à usage individuel pris en charge par l’assurance maladie obligatoire </a:t>
            </a:r>
          </a:p>
          <a:p>
            <a:pPr algn="just"/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72069019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Etape finale</a:t>
            </a:r>
            <a:br>
              <a:rPr lang="fr-FR" dirty="0" smtClean="0"/>
            </a:br>
            <a:r>
              <a:rPr lang="fr-FR" dirty="0" smtClean="0"/>
              <a:t>Les ministères de la santé et de la sécurité sociale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La </a:t>
            </a:r>
            <a:r>
              <a:rPr lang="fr-FR" sz="3600" dirty="0" err="1"/>
              <a:t>décision</a:t>
            </a:r>
            <a:r>
              <a:rPr lang="fr-FR" sz="3600" dirty="0"/>
              <a:t> finale d’inscription d’un </a:t>
            </a:r>
            <a:r>
              <a:rPr lang="fr-FR" sz="3600" dirty="0" err="1"/>
              <a:t>médicament</a:t>
            </a:r>
            <a:r>
              <a:rPr lang="fr-FR" sz="3600" dirty="0"/>
              <a:t> au remboursement </a:t>
            </a:r>
            <a:r>
              <a:rPr lang="fr-FR" sz="3600" dirty="0" err="1"/>
              <a:t>relève</a:t>
            </a:r>
            <a:r>
              <a:rPr lang="fr-FR" sz="3600" dirty="0"/>
              <a:t> de la </a:t>
            </a:r>
            <a:r>
              <a:rPr lang="fr-FR" sz="3600" dirty="0" err="1"/>
              <a:t>compétence</a:t>
            </a:r>
            <a:r>
              <a:rPr lang="fr-FR" sz="3600" dirty="0"/>
              <a:t> des ministres </a:t>
            </a:r>
            <a:r>
              <a:rPr lang="fr-FR" sz="3600" dirty="0" err="1"/>
              <a:t>chargés</a:t>
            </a:r>
            <a:r>
              <a:rPr lang="fr-FR" sz="3600" dirty="0"/>
              <a:t> de la Santé et de la </a:t>
            </a:r>
            <a:r>
              <a:rPr lang="fr-FR" sz="3600" dirty="0" err="1"/>
              <a:t>Sécurite</a:t>
            </a:r>
            <a:r>
              <a:rPr lang="fr-FR" sz="3600" dirty="0"/>
              <a:t>́ sociale et est </a:t>
            </a:r>
            <a:r>
              <a:rPr lang="fr-FR" sz="3600" dirty="0" err="1"/>
              <a:t>publiée</a:t>
            </a:r>
            <a:r>
              <a:rPr lang="fr-FR" sz="3600" dirty="0"/>
              <a:t> au Journal officiel </a:t>
            </a:r>
          </a:p>
          <a:p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70697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600" y="0"/>
            <a:ext cx="5094155" cy="6849574"/>
          </a:xfrm>
        </p:spPr>
      </p:pic>
    </p:spTree>
    <p:extLst>
      <p:ext uri="{BB962C8B-B14F-4D97-AF65-F5344CB8AC3E}">
        <p14:creationId xmlns:p14="http://schemas.microsoft.com/office/powerpoint/2010/main" val="91732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Agences</a:t>
            </a:r>
            <a:br>
              <a:rPr lang="fr-FR" dirty="0" smtClean="0"/>
            </a:br>
            <a:r>
              <a:rPr lang="fr-FR" dirty="0" smtClean="0">
                <a:sym typeface="Wingdings"/>
              </a:rPr>
              <a:t> L’ANSM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Etape préalable incontournable est l’obtention de l’AMM par le fabricant</a:t>
            </a:r>
          </a:p>
          <a:p>
            <a:r>
              <a:rPr lang="fr-FR" sz="2400" dirty="0" smtClean="0"/>
              <a:t>La demande est déposée a l’</a:t>
            </a:r>
            <a:r>
              <a:rPr lang="fr-FR" sz="2400" dirty="0"/>
              <a:t>é</a:t>
            </a:r>
            <a:r>
              <a:rPr lang="fr-FR" sz="2400" dirty="0" smtClean="0"/>
              <a:t>chelon national</a:t>
            </a:r>
          </a:p>
          <a:p>
            <a:r>
              <a:rPr lang="fr-FR" sz="2400" dirty="0" smtClean="0"/>
              <a:t>Ou a l’EMA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5080000" y="5541889"/>
            <a:ext cx="5469467" cy="830997"/>
          </a:xfrm>
          <a:prstGeom prst="rect">
            <a:avLst/>
          </a:prstGeom>
          <a:solidFill>
            <a:schemeClr val="accent1">
              <a:alpha val="79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accent6">
                    <a:lumMod val="50000"/>
                  </a:schemeClr>
                </a:solidFill>
              </a:rPr>
              <a:t>Etape </a:t>
            </a:r>
            <a:r>
              <a:rPr lang="fr-FR" sz="4800" dirty="0" err="1" smtClean="0">
                <a:solidFill>
                  <a:schemeClr val="accent6">
                    <a:lumMod val="50000"/>
                  </a:schemeClr>
                </a:solidFill>
              </a:rPr>
              <a:t>prealable</a:t>
            </a:r>
            <a:endParaRPr lang="fr-FR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11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agences</a:t>
            </a:r>
            <a:br>
              <a:rPr lang="fr-FR" dirty="0" smtClean="0"/>
            </a:br>
            <a:r>
              <a:rPr lang="fr-FR" dirty="0" smtClean="0"/>
              <a:t>--&gt; La commission de transparence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C’est une commission d’experts de la HAS • Cette </a:t>
            </a:r>
            <a:r>
              <a:rPr lang="fr-FR" sz="2800" dirty="0" err="1"/>
              <a:t>étape</a:t>
            </a:r>
            <a:r>
              <a:rPr lang="fr-FR" sz="2800" dirty="0"/>
              <a:t> consiste à une </a:t>
            </a:r>
            <a:r>
              <a:rPr lang="fr-FR" sz="2800" dirty="0" err="1"/>
              <a:t>évaluation</a:t>
            </a:r>
            <a:r>
              <a:rPr lang="fr-FR" sz="2800" dirty="0"/>
              <a:t> en </a:t>
            </a:r>
            <a:r>
              <a:rPr lang="fr-FR" sz="2800" dirty="0" smtClean="0"/>
              <a:t>terme </a:t>
            </a:r>
            <a:r>
              <a:rPr lang="fr-FR" sz="2800" dirty="0"/>
              <a:t>de SMR et d’ASMR</a:t>
            </a:r>
            <a:br>
              <a:rPr lang="fr-FR" sz="2800" dirty="0"/>
            </a:br>
            <a:endParaRPr lang="fr-FR" sz="2800" dirty="0" smtClean="0"/>
          </a:p>
          <a:p>
            <a:r>
              <a:rPr lang="fr-FR" sz="2800" dirty="0" smtClean="0"/>
              <a:t>La </a:t>
            </a:r>
            <a:r>
              <a:rPr lang="fr-FR" sz="2800" dirty="0"/>
              <a:t>CT </a:t>
            </a:r>
            <a:r>
              <a:rPr lang="fr-FR" sz="2800" dirty="0" err="1"/>
              <a:t>évalue</a:t>
            </a:r>
            <a:r>
              <a:rPr lang="fr-FR" sz="2800" dirty="0"/>
              <a:t> </a:t>
            </a:r>
            <a:r>
              <a:rPr lang="fr-FR" sz="2800" dirty="0" err="1"/>
              <a:t>également</a:t>
            </a:r>
            <a:r>
              <a:rPr lang="fr-FR" sz="2800" dirty="0"/>
              <a:t> la population cible, ce </a:t>
            </a:r>
            <a:r>
              <a:rPr lang="fr-FR" sz="2800" dirty="0" smtClean="0"/>
              <a:t>qui </a:t>
            </a:r>
            <a:r>
              <a:rPr lang="fr-FR" sz="2800" dirty="0"/>
              <a:t>permettra de quantifier le </a:t>
            </a:r>
            <a:r>
              <a:rPr lang="fr-FR" sz="2800" dirty="0" err="1"/>
              <a:t>coût</a:t>
            </a:r>
            <a:r>
              <a:rPr lang="fr-FR" sz="2800" dirty="0"/>
              <a:t> attendu • Les avis sont consultatifs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247467" y="5541889"/>
            <a:ext cx="3302000" cy="830997"/>
          </a:xfrm>
          <a:prstGeom prst="rect">
            <a:avLst/>
          </a:prstGeom>
          <a:solidFill>
            <a:schemeClr val="accent1">
              <a:alpha val="79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accent6">
                    <a:lumMod val="50000"/>
                  </a:schemeClr>
                </a:solidFill>
              </a:rPr>
              <a:t>Etape 1</a:t>
            </a:r>
            <a:endParaRPr lang="fr-FR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9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agences</a:t>
            </a:r>
            <a:br>
              <a:rPr lang="fr-FR" dirty="0" smtClean="0"/>
            </a:br>
            <a:r>
              <a:rPr lang="fr-FR" dirty="0" smtClean="0">
                <a:sym typeface="Wingdings"/>
              </a:rPr>
              <a:t> L’UNCAM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Définit le taux </a:t>
            </a:r>
            <a:r>
              <a:rPr lang="fr-FR" sz="2400" dirty="0"/>
              <a:t>de remboursement sur la base du </a:t>
            </a:r>
            <a:r>
              <a:rPr lang="fr-FR" sz="2400" dirty="0" smtClean="0"/>
              <a:t>SMR et </a:t>
            </a:r>
            <a:r>
              <a:rPr lang="fr-FR" sz="2400" dirty="0"/>
              <a:t>de la </a:t>
            </a:r>
            <a:r>
              <a:rPr lang="fr-FR" sz="2400" b="1" dirty="0"/>
              <a:t>gravité</a:t>
            </a:r>
            <a:r>
              <a:rPr lang="fr-FR" sz="2400" dirty="0"/>
              <a:t> de l’affection </a:t>
            </a:r>
            <a:r>
              <a:rPr lang="fr-FR" sz="2400" dirty="0" smtClean="0"/>
              <a:t>concernée. </a:t>
            </a:r>
            <a:endParaRPr lang="fr-FR" sz="2400" dirty="0"/>
          </a:p>
          <a:p>
            <a:r>
              <a:rPr lang="fr-FR" sz="2400" dirty="0" smtClean="0"/>
              <a:t>Ex : </a:t>
            </a:r>
            <a:r>
              <a:rPr lang="fr-FR" sz="2400" i="1" dirty="0" smtClean="0"/>
              <a:t>pathologie </a:t>
            </a:r>
            <a:r>
              <a:rPr lang="fr-FR" sz="2400" i="1" dirty="0"/>
              <a:t>grave assure un remboursement de </a:t>
            </a:r>
            <a:r>
              <a:rPr lang="fr-FR" sz="2400" i="1" dirty="0" smtClean="0"/>
              <a:t>65% insuffisant </a:t>
            </a:r>
            <a:r>
              <a:rPr lang="fr-FR" sz="2400" i="1" dirty="0" smtClean="0">
                <a:sym typeface="Wingdings" panose="05000000000000000000" pitchFamily="2" charset="2"/>
              </a:rPr>
              <a:t> </a:t>
            </a:r>
            <a:r>
              <a:rPr lang="fr-FR" sz="2400" i="1" dirty="0" err="1" smtClean="0"/>
              <a:t>décision</a:t>
            </a:r>
            <a:r>
              <a:rPr lang="fr-FR" sz="2400" i="1" dirty="0" smtClean="0"/>
              <a:t> </a:t>
            </a:r>
            <a:r>
              <a:rPr lang="fr-FR" sz="2400" i="1" dirty="0"/>
              <a:t>de non prise en charge du </a:t>
            </a:r>
            <a:r>
              <a:rPr lang="fr-FR" sz="2400" i="1" dirty="0" smtClean="0"/>
              <a:t>médicament </a:t>
            </a:r>
            <a:r>
              <a:rPr lang="fr-FR" sz="2400" i="1" dirty="0"/>
              <a:t>par la </a:t>
            </a:r>
            <a:r>
              <a:rPr lang="fr-FR" sz="2400" i="1" dirty="0" smtClean="0"/>
              <a:t>collectivité́ </a:t>
            </a:r>
            <a:endParaRPr lang="fr-FR" sz="2400" i="1" dirty="0"/>
          </a:p>
          <a:p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7247467" y="5541889"/>
            <a:ext cx="3302000" cy="830997"/>
          </a:xfrm>
          <a:prstGeom prst="rect">
            <a:avLst/>
          </a:prstGeom>
          <a:solidFill>
            <a:schemeClr val="accent1">
              <a:alpha val="79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accent6">
                    <a:lumMod val="50000"/>
                  </a:schemeClr>
                </a:solidFill>
              </a:rPr>
              <a:t>Etape 2A</a:t>
            </a:r>
            <a:endParaRPr lang="fr-FR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0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1280890"/>
          </a:xfrm>
        </p:spPr>
        <p:txBody>
          <a:bodyPr/>
          <a:lstStyle/>
          <a:p>
            <a:r>
              <a:rPr lang="fr-FR" dirty="0" smtClean="0"/>
              <a:t>Les agences</a:t>
            </a:r>
            <a:br>
              <a:rPr lang="fr-FR" dirty="0" smtClean="0"/>
            </a:br>
            <a:r>
              <a:rPr lang="fr-FR" dirty="0" smtClean="0">
                <a:sym typeface="Wingdings"/>
              </a:rPr>
              <a:t> Le CEPS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57878" y="1405467"/>
            <a:ext cx="10534121" cy="3777622"/>
          </a:xfrm>
        </p:spPr>
        <p:txBody>
          <a:bodyPr>
            <a:noAutofit/>
          </a:bodyPr>
          <a:lstStyle/>
          <a:p>
            <a:r>
              <a:rPr lang="fr-FR" sz="2000" dirty="0"/>
              <a:t>Le comité </a:t>
            </a:r>
            <a:r>
              <a:rPr lang="fr-FR" sz="2000" dirty="0" smtClean="0"/>
              <a:t>économique des produits de santé</a:t>
            </a:r>
          </a:p>
          <a:p>
            <a:r>
              <a:rPr lang="fr-FR" sz="2000" dirty="0" smtClean="0"/>
              <a:t>sous </a:t>
            </a:r>
            <a:r>
              <a:rPr lang="fr-FR" sz="2000" dirty="0"/>
              <a:t>l’</a:t>
            </a:r>
            <a:r>
              <a:rPr lang="fr-FR" sz="2000" dirty="0" err="1"/>
              <a:t>autorite</a:t>
            </a:r>
            <a:r>
              <a:rPr lang="fr-FR" sz="2000" dirty="0"/>
              <a:t>́ des </a:t>
            </a:r>
            <a:r>
              <a:rPr lang="fr-FR" sz="2000" dirty="0" smtClean="0"/>
              <a:t>ministères </a:t>
            </a:r>
            <a:r>
              <a:rPr lang="fr-FR" sz="2000" b="1" u="sng" dirty="0" smtClean="0"/>
              <a:t>de </a:t>
            </a:r>
            <a:r>
              <a:rPr lang="fr-FR" sz="2000" b="1" u="sng" dirty="0"/>
              <a:t>la santé, de la </a:t>
            </a:r>
            <a:r>
              <a:rPr lang="fr-FR" sz="2000" b="1" u="sng" dirty="0" err="1"/>
              <a:t>sécurite</a:t>
            </a:r>
            <a:r>
              <a:rPr lang="fr-FR" sz="2000" b="1" u="sng" dirty="0"/>
              <a:t>́ sociale et de </a:t>
            </a:r>
            <a:r>
              <a:rPr lang="fr-FR" sz="2000" b="1" u="sng" dirty="0" smtClean="0"/>
              <a:t>l’</a:t>
            </a:r>
            <a:r>
              <a:rPr lang="fr-FR" sz="2000" b="1" u="sng" dirty="0" err="1" smtClean="0"/>
              <a:t>économie</a:t>
            </a:r>
            <a:r>
              <a:rPr lang="fr-FR" sz="2000" b="1" u="sng" dirty="0" smtClean="0"/>
              <a:t> (3)</a:t>
            </a:r>
          </a:p>
          <a:p>
            <a:r>
              <a:rPr lang="fr-FR" sz="2000" dirty="0" smtClean="0"/>
              <a:t>Fixe </a:t>
            </a:r>
            <a:r>
              <a:rPr lang="fr-FR" sz="2000" dirty="0"/>
              <a:t>les </a:t>
            </a:r>
            <a:r>
              <a:rPr lang="fr-FR" sz="2000" b="1" dirty="0"/>
              <a:t>prix</a:t>
            </a:r>
            <a:r>
              <a:rPr lang="fr-FR" sz="2000" dirty="0"/>
              <a:t> des </a:t>
            </a:r>
            <a:r>
              <a:rPr lang="fr-FR" sz="2000" dirty="0" err="1"/>
              <a:t>médicaments</a:t>
            </a:r>
            <a:r>
              <a:rPr lang="fr-FR" sz="2000" dirty="0"/>
              <a:t> pris en charge par l’assurance </a:t>
            </a:r>
            <a:r>
              <a:rPr lang="fr-FR" sz="2000" dirty="0" smtClean="0"/>
              <a:t>maladie</a:t>
            </a:r>
            <a:endParaRPr lang="fr-FR" sz="2000" dirty="0"/>
          </a:p>
          <a:p>
            <a:r>
              <a:rPr lang="fr-FR" sz="2000" dirty="0" err="1"/>
              <a:t>N</a:t>
            </a:r>
            <a:r>
              <a:rPr lang="fr-FR" sz="2000" dirty="0" err="1" smtClean="0"/>
              <a:t>égocie</a:t>
            </a:r>
            <a:r>
              <a:rPr lang="fr-FR" sz="2000" dirty="0" smtClean="0"/>
              <a:t> </a:t>
            </a:r>
            <a:r>
              <a:rPr lang="fr-FR" sz="2000" dirty="0"/>
              <a:t>avec l'industriel le prix de la </a:t>
            </a:r>
            <a:r>
              <a:rPr lang="fr-FR" sz="2000" b="1" dirty="0" smtClean="0"/>
              <a:t>spécialité́ </a:t>
            </a:r>
            <a:r>
              <a:rPr lang="fr-FR" sz="2000" b="1" dirty="0"/>
              <a:t>remboursable </a:t>
            </a:r>
            <a:endParaRPr lang="fr-FR" sz="2000" b="1" dirty="0" smtClean="0"/>
          </a:p>
          <a:p>
            <a:r>
              <a:rPr lang="fr-FR" sz="2000" dirty="0" smtClean="0"/>
              <a:t>L‘accord signé </a:t>
            </a:r>
            <a:r>
              <a:rPr lang="fr-FR" sz="2000" dirty="0"/>
              <a:t>le 25 janvier 1994 entre l'</a:t>
            </a:r>
            <a:r>
              <a:rPr lang="fr-FR" sz="2000" dirty="0" err="1"/>
              <a:t>État</a:t>
            </a:r>
            <a:r>
              <a:rPr lang="fr-FR" sz="2000" dirty="0"/>
              <a:t> et l'industrie pharmaceutique </a:t>
            </a:r>
            <a:r>
              <a:rPr lang="fr-FR" sz="2000" dirty="0" err="1"/>
              <a:t>précise</a:t>
            </a:r>
            <a:r>
              <a:rPr lang="fr-FR" sz="2000" dirty="0"/>
              <a:t> plus explicitement que le prix est </a:t>
            </a:r>
            <a:r>
              <a:rPr lang="fr-FR" sz="2000" dirty="0" smtClean="0"/>
              <a:t>déterminé́ </a:t>
            </a:r>
            <a:r>
              <a:rPr lang="fr-FR" sz="2000" dirty="0"/>
              <a:t>: </a:t>
            </a:r>
          </a:p>
          <a:p>
            <a:pPr lvl="2"/>
            <a:r>
              <a:rPr lang="fr-FR" sz="1800" b="1" dirty="0"/>
              <a:t>– en fonction des </a:t>
            </a:r>
            <a:r>
              <a:rPr lang="fr-FR" sz="1800" b="1" dirty="0" err="1"/>
              <a:t>prévisions</a:t>
            </a:r>
            <a:r>
              <a:rPr lang="fr-FR" sz="1800" b="1" dirty="0"/>
              <a:t> de vente </a:t>
            </a:r>
            <a:r>
              <a:rPr lang="fr-FR" sz="1800" b="1" dirty="0" err="1"/>
              <a:t>médicalement</a:t>
            </a:r>
            <a:r>
              <a:rPr lang="fr-FR" sz="1800" b="1" dirty="0"/>
              <a:t> </a:t>
            </a:r>
            <a:r>
              <a:rPr lang="fr-FR" sz="1800" b="1" dirty="0" err="1"/>
              <a:t>justifiées</a:t>
            </a:r>
            <a:r>
              <a:rPr lang="fr-FR" sz="1800" b="1" dirty="0"/>
              <a:t>, </a:t>
            </a:r>
          </a:p>
          <a:p>
            <a:pPr lvl="2"/>
            <a:r>
              <a:rPr lang="fr-FR" sz="1800" b="1" dirty="0"/>
              <a:t>– des actions de promotion au regard des </a:t>
            </a:r>
            <a:r>
              <a:rPr lang="fr-FR" sz="1800" b="1" dirty="0" err="1"/>
              <a:t>stratégies</a:t>
            </a:r>
            <a:r>
              <a:rPr lang="fr-FR" sz="1800" b="1" dirty="0"/>
              <a:t> </a:t>
            </a:r>
            <a:r>
              <a:rPr lang="fr-FR" sz="1800" b="1" dirty="0" err="1"/>
              <a:t>thérapeutiques</a:t>
            </a:r>
            <a:r>
              <a:rPr lang="fr-FR" sz="1800" b="1" dirty="0"/>
              <a:t>, </a:t>
            </a:r>
          </a:p>
          <a:p>
            <a:pPr lvl="2"/>
            <a:r>
              <a:rPr lang="fr-FR" sz="1800" b="1" dirty="0"/>
              <a:t>– des </a:t>
            </a:r>
            <a:r>
              <a:rPr lang="fr-FR" sz="1800" b="1" dirty="0" err="1"/>
              <a:t>économies</a:t>
            </a:r>
            <a:r>
              <a:rPr lang="fr-FR" sz="1800" b="1" dirty="0"/>
              <a:t> </a:t>
            </a:r>
            <a:r>
              <a:rPr lang="fr-FR" sz="1800" b="1" dirty="0" err="1"/>
              <a:t>engendrées</a:t>
            </a:r>
            <a:r>
              <a:rPr lang="fr-FR" sz="1800" b="1" dirty="0"/>
              <a:t> par la </a:t>
            </a:r>
            <a:r>
              <a:rPr lang="fr-FR" sz="1800" b="1" dirty="0" err="1"/>
              <a:t>spécialite</a:t>
            </a:r>
            <a:r>
              <a:rPr lang="fr-FR" sz="1800" b="1" dirty="0"/>
              <a:t>́ dans la pathologie, le cas </a:t>
            </a:r>
            <a:r>
              <a:rPr lang="fr-FR" sz="1800" b="1" dirty="0" err="1"/>
              <a:t>échéant</a:t>
            </a:r>
            <a:r>
              <a:rPr lang="fr-FR" sz="1800" b="1" dirty="0"/>
              <a:t> </a:t>
            </a:r>
          </a:p>
          <a:p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7501467" y="5825923"/>
            <a:ext cx="3302000" cy="830997"/>
          </a:xfrm>
          <a:prstGeom prst="rect">
            <a:avLst/>
          </a:prstGeom>
          <a:solidFill>
            <a:schemeClr val="accent1">
              <a:alpha val="79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4800" smtClean="0">
                <a:solidFill>
                  <a:schemeClr val="accent6">
                    <a:lumMod val="50000"/>
                  </a:schemeClr>
                </a:solidFill>
              </a:rPr>
              <a:t>Etape 2B</a:t>
            </a:r>
            <a:endParaRPr lang="fr-FR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6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SMR : critère absolu, taux de remboursement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A53010"/>
              </a:buClr>
            </a:pPr>
            <a:r>
              <a:rPr lang="fr-FR" sz="32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4 niveaux :</a:t>
            </a:r>
            <a:r>
              <a:rPr lang="fr-FR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</a:p>
          <a:p>
            <a:pPr lvl="1">
              <a:buClr>
                <a:srgbClr val="A53010"/>
              </a:buClr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Majeur = important </a:t>
            </a:r>
          </a:p>
          <a:p>
            <a:pPr lvl="1">
              <a:buClr>
                <a:srgbClr val="A53010"/>
              </a:buClr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Modéré </a:t>
            </a:r>
          </a:p>
          <a:p>
            <a:pPr lvl="1">
              <a:buClr>
                <a:srgbClr val="A53010"/>
              </a:buClr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Faible </a:t>
            </a:r>
          </a:p>
          <a:p>
            <a:pPr lvl="1">
              <a:buClr>
                <a:srgbClr val="A53010"/>
              </a:buClr>
            </a:pPr>
            <a:r>
              <a:rPr lang="fr-FR" sz="28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Insuffisant 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190" y="3248525"/>
            <a:ext cx="3543213" cy="305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9650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ASMR, relatif </a:t>
            </a:r>
            <a:r>
              <a:rPr lang="fr-FR" dirty="0" smtClean="0">
                <a:sym typeface="Wingdings"/>
              </a:rPr>
              <a:t> prix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r-FR" sz="2800" dirty="0" smtClean="0"/>
              <a:t>Déterminé par l’HAS</a:t>
            </a:r>
          </a:p>
          <a:p>
            <a:r>
              <a:rPr lang="fr-FR" sz="2800" dirty="0"/>
              <a:t> </a:t>
            </a:r>
            <a:r>
              <a:rPr lang="fr-FR" sz="2800" dirty="0" smtClean="0"/>
              <a:t>Si mdc susceptible </a:t>
            </a:r>
            <a:r>
              <a:rPr lang="fr-FR" sz="2800" dirty="0"/>
              <a:t>d’apporter </a:t>
            </a:r>
            <a:r>
              <a:rPr lang="fr-FR" sz="2800" dirty="0" smtClean="0"/>
              <a:t>une amélioration par </a:t>
            </a:r>
            <a:r>
              <a:rPr lang="fr-FR" sz="2800" dirty="0"/>
              <a:t>rapport aux traitements </a:t>
            </a:r>
            <a:r>
              <a:rPr lang="fr-FR" sz="2800" dirty="0" err="1"/>
              <a:t>déja</a:t>
            </a:r>
            <a:r>
              <a:rPr lang="fr-FR" sz="2800" dirty="0"/>
              <a:t>̀ disponibles </a:t>
            </a:r>
          </a:p>
          <a:p>
            <a:r>
              <a:rPr lang="fr-FR" sz="2800" dirty="0" smtClean="0"/>
              <a:t>L’ASMR </a:t>
            </a:r>
            <a:r>
              <a:rPr lang="fr-FR" sz="2800" dirty="0"/>
              <a:t>est une </a:t>
            </a:r>
            <a:r>
              <a:rPr lang="fr-FR" sz="2800" b="1" dirty="0" err="1"/>
              <a:t>évaluation</a:t>
            </a:r>
            <a:r>
              <a:rPr lang="fr-FR" sz="2800" b="1" dirty="0"/>
              <a:t> </a:t>
            </a:r>
            <a:r>
              <a:rPr lang="fr-FR" sz="2800" b="1" dirty="0" smtClean="0"/>
              <a:t>comparative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2440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V. Les génériques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Copie d’un mdc princeps après expiration du brevet </a:t>
            </a:r>
            <a:r>
              <a:rPr lang="fr-FR" dirty="0" smtClean="0">
                <a:sym typeface="Wingdings" panose="05000000000000000000" pitchFamily="2" charset="2"/>
              </a:rPr>
              <a:t> posologie, (contre) indications, effets 2</a:t>
            </a:r>
            <a:r>
              <a:rPr lang="fr-FR" baseline="30000" dirty="0" smtClean="0">
                <a:sym typeface="Wingdings" panose="05000000000000000000" pitchFamily="2" charset="2"/>
              </a:rPr>
              <a:t>nd</a:t>
            </a:r>
            <a:r>
              <a:rPr lang="fr-FR" dirty="0" smtClean="0">
                <a:sym typeface="Wingdings" panose="05000000000000000000" pitchFamily="2" charset="2"/>
              </a:rPr>
              <a:t> aires, sécurité = identiques !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Nom : Dénomination Commune Internationale (DCI) suivi du nom du labo. Ex : ibuprofène </a:t>
            </a:r>
            <a:r>
              <a:rPr lang="fr-FR" dirty="0" err="1" smtClean="0">
                <a:sym typeface="Wingdings" panose="05000000000000000000" pitchFamily="2" charset="2"/>
              </a:rPr>
              <a:t>Merck</a:t>
            </a:r>
            <a:r>
              <a:rPr lang="fr-FR" dirty="0" smtClean="0">
                <a:sym typeface="Wingdings" panose="05000000000000000000" pitchFamily="2" charset="2"/>
              </a:rPr>
              <a:t> </a:t>
            </a:r>
            <a:r>
              <a:rPr lang="fr-FR" dirty="0" err="1" smtClean="0">
                <a:sym typeface="Wingdings" panose="05000000000000000000" pitchFamily="2" charset="2"/>
              </a:rPr>
              <a:t>Biogaran</a:t>
            </a:r>
            <a:r>
              <a:rPr lang="fr-FR" dirty="0" smtClean="0">
                <a:sym typeface="Wingdings" panose="05000000000000000000" pitchFamily="2" charset="2"/>
              </a:rPr>
              <a:t> (</a:t>
            </a:r>
            <a:r>
              <a:rPr lang="fr-FR" dirty="0" err="1" smtClean="0">
                <a:sym typeface="Wingdings" panose="05000000000000000000" pitchFamily="2" charset="2"/>
              </a:rPr>
              <a:t>advil</a:t>
            </a:r>
            <a:r>
              <a:rPr lang="fr-FR" dirty="0" smtClean="0">
                <a:sym typeface="Wingdings" panose="05000000000000000000" pitchFamily="2" charset="2"/>
              </a:rPr>
              <a:t>, </a:t>
            </a:r>
            <a:r>
              <a:rPr lang="fr-FR" dirty="0" err="1" smtClean="0">
                <a:sym typeface="Wingdings" panose="05000000000000000000" pitchFamily="2" charset="2"/>
              </a:rPr>
              <a:t>nurofen</a:t>
            </a:r>
            <a:r>
              <a:rPr lang="fr-FR" dirty="0" smtClean="0">
                <a:sym typeface="Wingdings" panose="05000000000000000000" pitchFamily="2" charset="2"/>
              </a:rPr>
              <a:t>..)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Prix générique &lt;Princeps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1994 dans le code de SP : </a:t>
            </a:r>
            <a:r>
              <a:rPr lang="fr-FR" smtClean="0">
                <a:sym typeface="Wingdings" panose="05000000000000000000" pitchFamily="2" charset="2"/>
              </a:rPr>
              <a:t>Prix </a:t>
            </a:r>
            <a:r>
              <a:rPr lang="fr-FR" smtClean="0">
                <a:sym typeface="Wingdings" panose="05000000000000000000" pitchFamily="2" charset="2"/>
              </a:rPr>
              <a:t>&lt; </a:t>
            </a:r>
            <a:r>
              <a:rPr lang="fr-FR" dirty="0" smtClean="0">
                <a:sym typeface="Wingdings" panose="05000000000000000000" pitchFamily="2" charset="2"/>
              </a:rPr>
              <a:t>30% de celui du princeps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Droit de substitution depuis 1999 (même marge sauf si Non substituable)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Prescription en DCI +++ pour les médecins et même en hôpital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 Augmentation 5 des génériques vendus en 10 ans ! </a:t>
            </a:r>
          </a:p>
        </p:txBody>
      </p:sp>
    </p:spTree>
    <p:extLst>
      <p:ext uri="{BB962C8B-B14F-4D97-AF65-F5344CB8AC3E}">
        <p14:creationId xmlns:p14="http://schemas.microsoft.com/office/powerpoint/2010/main" val="304547014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VI. L’automédication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Lorsqu’on se soigne tout seul </a:t>
            </a:r>
          </a:p>
          <a:p>
            <a:r>
              <a:rPr lang="fr-FR" dirty="0" smtClean="0"/>
              <a:t>Mais éducation nécessaire ! </a:t>
            </a:r>
          </a:p>
          <a:p>
            <a:r>
              <a:rPr lang="fr-FR" dirty="0" err="1" smtClean="0"/>
              <a:t>Mdcs</a:t>
            </a:r>
            <a:r>
              <a:rPr lang="fr-FR" dirty="0" smtClean="0"/>
              <a:t> autorisés : connus depuis longtemps, PMF dont la pub est autorisée</a:t>
            </a:r>
            <a:endParaRPr lang="fr-FR" dirty="0"/>
          </a:p>
          <a:p>
            <a:r>
              <a:rPr lang="fr-FR" dirty="0" smtClean="0"/>
              <a:t> prix libre ou fixé par l’AM </a:t>
            </a:r>
          </a:p>
          <a:p>
            <a:r>
              <a:rPr lang="fr-FR" dirty="0" smtClean="0"/>
              <a:t>Frein par les prescripteurs + volonté de remboursement par les français </a:t>
            </a:r>
          </a:p>
        </p:txBody>
      </p:sp>
    </p:spTree>
    <p:extLst>
      <p:ext uri="{BB962C8B-B14F-4D97-AF65-F5344CB8AC3E}">
        <p14:creationId xmlns:p14="http://schemas.microsoft.com/office/powerpoint/2010/main" val="117747843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ASMR</a:t>
            </a:r>
            <a:endParaRPr lang="fr-FR" dirty="0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558" y="1558158"/>
            <a:ext cx="5175250" cy="4953000"/>
          </a:xfrm>
        </p:spPr>
      </p:pic>
      <p:pic>
        <p:nvPicPr>
          <p:cNvPr id="8" name="Espace réservé du contenu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375" y="1558158"/>
            <a:ext cx="5000625" cy="4953000"/>
          </a:xfrm>
        </p:spPr>
      </p:pic>
    </p:spTree>
    <p:extLst>
      <p:ext uri="{BB962C8B-B14F-4D97-AF65-F5344CB8AC3E}">
        <p14:creationId xmlns:p14="http://schemas.microsoft.com/office/powerpoint/2010/main" val="93175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750" y="2133600"/>
            <a:ext cx="5796325" cy="3778250"/>
          </a:xfrm>
        </p:spPr>
      </p:pic>
    </p:spTree>
    <p:extLst>
      <p:ext uri="{BB962C8B-B14F-4D97-AF65-F5344CB8AC3E}">
        <p14:creationId xmlns:p14="http://schemas.microsoft.com/office/powerpoint/2010/main" val="62154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645" y="2133600"/>
            <a:ext cx="6224536" cy="3778250"/>
          </a:xfrm>
        </p:spPr>
      </p:pic>
    </p:spTree>
    <p:extLst>
      <p:ext uri="{BB962C8B-B14F-4D97-AF65-F5344CB8AC3E}">
        <p14:creationId xmlns:p14="http://schemas.microsoft.com/office/powerpoint/2010/main" val="101311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637" y="2133600"/>
            <a:ext cx="5632552" cy="3778250"/>
          </a:xfrm>
        </p:spPr>
      </p:pic>
    </p:spTree>
    <p:extLst>
      <p:ext uri="{BB962C8B-B14F-4D97-AF65-F5344CB8AC3E}">
        <p14:creationId xmlns:p14="http://schemas.microsoft.com/office/powerpoint/2010/main" val="214649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Jolie conclusion de </a:t>
            </a:r>
            <a:r>
              <a:rPr lang="fr-FR" dirty="0" err="1" smtClean="0"/>
              <a:t>Bertocchio</a:t>
            </a:r>
            <a:r>
              <a:rPr lang="fr-FR" dirty="0" smtClean="0"/>
              <a:t> !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b="1" dirty="0" smtClean="0"/>
              <a:t>Médicament = ne peut être réduit à sa dimension médicale et scientifique </a:t>
            </a:r>
            <a:r>
              <a:rPr lang="fr-FR" sz="2800" b="1" dirty="0" smtClean="0">
                <a:sym typeface="Wingdings" panose="05000000000000000000" pitchFamily="2" charset="2"/>
              </a:rPr>
              <a:t> dimension économique ++++ </a:t>
            </a:r>
          </a:p>
          <a:p>
            <a:r>
              <a:rPr lang="fr-FR" sz="2800" b="1" dirty="0" smtClean="0">
                <a:sym typeface="Wingdings" panose="05000000000000000000" pitchFamily="2" charset="2"/>
              </a:rPr>
              <a:t>La pérennité du système français de protection dépend d’une utilisation justifiée et de la preuve de l’intérêt d’un mdc pour le patient et la santé publique !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53268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76391" y="624109"/>
            <a:ext cx="9228221" cy="1589701"/>
          </a:xfrm>
        </p:spPr>
        <p:txBody>
          <a:bodyPr>
            <a:noAutofit/>
          </a:bodyPr>
          <a:lstStyle/>
          <a:p>
            <a:r>
              <a:rPr lang="fr-F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Merci pour votre attention ! </a:t>
            </a:r>
            <a:r>
              <a:rPr lang="fr-F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 </a:t>
            </a:r>
            <a:br>
              <a:rPr lang="fr-F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</a:br>
            <a:r>
              <a:rPr lang="fr-F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Bon courage pour le concours blanc ! </a:t>
            </a:r>
            <a:endParaRPr lang="fr-FR" sz="4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76391" y="2740776"/>
            <a:ext cx="8915400" cy="14437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En espérant que nos cours vous ont plu ! </a:t>
            </a:r>
          </a:p>
          <a:p>
            <a:pPr marL="0" indent="0">
              <a:buNone/>
            </a:pPr>
            <a:r>
              <a:rPr lang="fr-FR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Parce que vous allez devoir nous supporter 1 semestre  !! &lt;3</a:t>
            </a:r>
          </a:p>
        </p:txBody>
      </p:sp>
      <p:pic>
        <p:nvPicPr>
          <p:cNvPr id="1026" name="Picture 2" descr="C:\Users\Alice\Dropbox\Tutorat 2016-2017\Logos Tutorat\Logo Tutor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321" y="4040186"/>
            <a:ext cx="3044825" cy="304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lute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Mèche</Template>
  <TotalTime>1510</TotalTime>
  <Words>2243</Words>
  <Application>Microsoft Office PowerPoint</Application>
  <PresentationFormat>Personnalisé</PresentationFormat>
  <Paragraphs>342</Paragraphs>
  <Slides>72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72</vt:i4>
      </vt:variant>
    </vt:vector>
  </HeadingPairs>
  <TitlesOfParts>
    <vt:vector size="73" baseType="lpstr">
      <vt:lpstr>Volute</vt:lpstr>
      <vt:lpstr>Aspects sociétaux et économiques du médicament</vt:lpstr>
      <vt:lpstr>Plan  Aspects sociétaux  Aspects économique</vt:lpstr>
      <vt:lpstr>Introduction</vt:lpstr>
      <vt:lpstr>Présentation PowerPoint</vt:lpstr>
      <vt:lpstr>La pharmacologie Sociale</vt:lpstr>
      <vt:lpstr>La pharmacologie Sociale</vt:lpstr>
      <vt:lpstr>Effets de l’utilisation des médicaments</vt:lpstr>
      <vt:lpstr>Facteurs sociaux influençant l’utilisation des médicaments</vt:lpstr>
      <vt:lpstr>Présentation PowerPoint</vt:lpstr>
      <vt:lpstr>Présentation PowerPoint</vt:lpstr>
      <vt:lpstr>Présentation PowerPoint</vt:lpstr>
      <vt:lpstr>Facteurs influençant la pharmacologie sociale  1. Le patient</vt:lpstr>
      <vt:lpstr> Le patient</vt:lpstr>
      <vt:lpstr>Le patient</vt:lpstr>
      <vt:lpstr> 2. Les industriels</vt:lpstr>
      <vt:lpstr> L’industriel</vt:lpstr>
      <vt:lpstr> L’industriel</vt:lpstr>
      <vt:lpstr> L’industriel</vt:lpstr>
      <vt:lpstr> 4. L’influence des agences</vt:lpstr>
      <vt:lpstr> Les Agences</vt:lpstr>
      <vt:lpstr> 5. Le rôle des médecins</vt:lpstr>
      <vt:lpstr> 6. Le rôle du pouvoir politique</vt:lpstr>
      <vt:lpstr> Pouvoir politique</vt:lpstr>
      <vt:lpstr>Le SMR</vt:lpstr>
      <vt:lpstr> L’ASMR</vt:lpstr>
      <vt:lpstr> L’impact des nouvelles technologies</vt:lpstr>
      <vt:lpstr>ASPECTS ECONOMIQUES</vt:lpstr>
      <vt:lpstr>Introduction</vt:lpstr>
      <vt:lpstr>Politique, financement et dépenses de santé </vt:lpstr>
      <vt:lpstr>Présentation PowerPoint</vt:lpstr>
      <vt:lpstr>Difficultés dans la mise en œuvre </vt:lpstr>
      <vt:lpstr>Présentation PowerPoint</vt:lpstr>
      <vt:lpstr>Politique de maitrise des dépenses</vt:lpstr>
      <vt:lpstr>Règles spécifiques régissant le médicament</vt:lpstr>
      <vt:lpstr>Particularités du marché des médicaments</vt:lpstr>
      <vt:lpstr>II. Le marché du médicament dans le monde</vt:lpstr>
      <vt:lpstr>Présentation PowerPoint</vt:lpstr>
      <vt:lpstr>III. Le poids économiques de l’industrie pharmaceutique en France</vt:lpstr>
      <vt:lpstr>Place de la France dans l’industrie pharmaceutique </vt:lpstr>
      <vt:lpstr>Présentation PowerPoint</vt:lpstr>
      <vt:lpstr>3.Consommer bien ou consommer beaucoup Les causes de la surconsommation médicale</vt:lpstr>
      <vt:lpstr>Présentation PowerPoint</vt:lpstr>
      <vt:lpstr>Présentation PowerPoint</vt:lpstr>
      <vt:lpstr>Necessité de rationaliser les dépenses de santé</vt:lpstr>
      <vt:lpstr>Présentation PowerPoint</vt:lpstr>
      <vt:lpstr>Mode de financement : Evolution actuelle depuis 2007</vt:lpstr>
      <vt:lpstr>Le prix des médicaments</vt:lpstr>
      <vt:lpstr>Présentation PowerPoint</vt:lpstr>
      <vt:lpstr>Présentation PowerPoint</vt:lpstr>
      <vt:lpstr>Maitriser les dépenses ? </vt:lpstr>
      <vt:lpstr>Présentation PowerPoint</vt:lpstr>
      <vt:lpstr>Présentation PowerPoint</vt:lpstr>
      <vt:lpstr>IV. Modalités de fixation des prix --&gt; Les principes</vt:lpstr>
      <vt:lpstr>Fixation des prix  Etape préalable</vt:lpstr>
      <vt:lpstr>Etape 1 La commission de transparence de l’HAS</vt:lpstr>
      <vt:lpstr>Etape 2 UNCAM et CEPS</vt:lpstr>
      <vt:lpstr>Etape finale Les ministères de la santé et de la sécurité sociale</vt:lpstr>
      <vt:lpstr>Présentation PowerPoint</vt:lpstr>
      <vt:lpstr>Les Agences  L’ANSM</vt:lpstr>
      <vt:lpstr>Les agences --&gt; La commission de transparence</vt:lpstr>
      <vt:lpstr>Les agences  L’UNCAM</vt:lpstr>
      <vt:lpstr>Les agences  Le CEPS</vt:lpstr>
      <vt:lpstr>SMR : critère absolu, taux de remboursement</vt:lpstr>
      <vt:lpstr>ASMR, relatif  prix</vt:lpstr>
      <vt:lpstr>V. Les génériques </vt:lpstr>
      <vt:lpstr>VI. L’automédication </vt:lpstr>
      <vt:lpstr>ASMR</vt:lpstr>
      <vt:lpstr>Présentation PowerPoint</vt:lpstr>
      <vt:lpstr>Présentation PowerPoint</vt:lpstr>
      <vt:lpstr>Présentation PowerPoint</vt:lpstr>
      <vt:lpstr>Jolie conclusion de Bertocchio ! </vt:lpstr>
      <vt:lpstr>Merci pour votre attention !   Bon courage pour le concours blanc 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Aspects sociétaux et économiques du médicament</dc:title>
  <dc:creator>Sarah mofid</dc:creator>
  <cp:lastModifiedBy>Alice Sioniac</cp:lastModifiedBy>
  <cp:revision>45</cp:revision>
  <dcterms:created xsi:type="dcterms:W3CDTF">2016-12-26T21:02:11Z</dcterms:created>
  <dcterms:modified xsi:type="dcterms:W3CDTF">2017-01-06T18:26:36Z</dcterms:modified>
</cp:coreProperties>
</file>