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4660"/>
  </p:normalViewPr>
  <p:slideViewPr>
    <p:cSldViewPr snapToGrid="0">
      <p:cViewPr varScale="1">
        <p:scale>
          <a:sx n="58" d="100"/>
          <a:sy n="58" d="100"/>
        </p:scale>
        <p:origin x="988" y="5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1376AFC-A315-44EE-EF83-FFD22F97287D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Sous-titre 2">
            <a:extLst>
              <a:ext uri="{FF2B5EF4-FFF2-40B4-BE49-F238E27FC236}">
                <a16:creationId xmlns:a16="http://schemas.microsoft.com/office/drawing/2014/main" id="{7F589DFA-EEAA-9829-5F99-C791DD3E8178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/>
              <a:t>Modifiez le style des sous-titres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70354653-C47D-B798-705A-937F2F5B478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FF87F6-1CCD-4300-AF9A-A6E7CF286C55}" type="datetimeFigureOut">
              <a:rPr lang="fr-FR" smtClean="0"/>
              <a:t>10/11/2022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6A72AB4F-F3D4-B78A-0895-D844DC9F7F7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0B4FC994-B07C-256A-4B46-EB678A1B6FD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3F293E-07D6-4A16-98B7-4AE0041FECD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4492433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9A732036-80E2-FC42-ACA1-8C552D9A772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268B3BAE-14FA-A1C9-984D-70A073A6F40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E501DFF3-BE9E-443A-0C99-BCF08B1B49F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FF87F6-1CCD-4300-AF9A-A6E7CF286C55}" type="datetimeFigureOut">
              <a:rPr lang="fr-FR" smtClean="0"/>
              <a:t>10/11/2022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79C984EB-80B3-5C13-95E4-E41166C8C5B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99A6D66B-A0A1-109E-B8F7-A9D800F514F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3F293E-07D6-4A16-98B7-4AE0041FECD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4031810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8BBC947-08E9-438A-8DF0-B5054079091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8F431B25-0831-1C48-3B8C-38F18B978C9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919860D9-432B-F1EE-CB8B-8993F6D0E4B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FF87F6-1CCD-4300-AF9A-A6E7CF286C55}" type="datetimeFigureOut">
              <a:rPr lang="fr-FR" smtClean="0"/>
              <a:t>10/11/2022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696620B0-456F-CA3D-28E4-8303A23A875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AEC14285-A7CF-A430-C3D5-4A108A0159A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3F293E-07D6-4A16-98B7-4AE0041FECD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0625362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66AA967A-4D16-2528-C30C-BEC8CB201C7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4C025229-AE78-3C51-90D2-A1D68762B74E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6D81860D-A54C-B3D9-0EE7-053D8B2FAA5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7C7B4AFB-74C1-0972-1E44-5DD8E4867C2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FF87F6-1CCD-4300-AF9A-A6E7CF286C55}" type="datetimeFigureOut">
              <a:rPr lang="fr-FR" smtClean="0"/>
              <a:t>10/11/2022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1D9F348F-DD10-CFF6-C732-BD5A6E2F354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5F9AA131-EDFC-F633-7CA3-6C0FDDD3590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3F293E-07D6-4A16-98B7-4AE0041FECD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2268831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662A197-41A8-E6FE-A076-B8ABA3DF427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D03BD033-51C4-5AD6-E9C7-CB4B553A768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39BC7C9E-F531-EEFA-2A78-558AE4813B9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u texte 4">
            <a:extLst>
              <a:ext uri="{FF2B5EF4-FFF2-40B4-BE49-F238E27FC236}">
                <a16:creationId xmlns:a16="http://schemas.microsoft.com/office/drawing/2014/main" id="{4CD3BD50-56C3-0649-FA05-6A58A0233DD1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6" name="Espace réservé du contenu 5">
            <a:extLst>
              <a:ext uri="{FF2B5EF4-FFF2-40B4-BE49-F238E27FC236}">
                <a16:creationId xmlns:a16="http://schemas.microsoft.com/office/drawing/2014/main" id="{FBE09E69-2DD8-00F0-8E86-619D11B6FB7B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7" name="Espace réservé de la date 6">
            <a:extLst>
              <a:ext uri="{FF2B5EF4-FFF2-40B4-BE49-F238E27FC236}">
                <a16:creationId xmlns:a16="http://schemas.microsoft.com/office/drawing/2014/main" id="{FE8D7546-A525-DADE-F20F-D4C551F48D2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FF87F6-1CCD-4300-AF9A-A6E7CF286C55}" type="datetimeFigureOut">
              <a:rPr lang="fr-FR" smtClean="0"/>
              <a:t>10/11/2022</a:t>
            </a:fld>
            <a:endParaRPr lang="fr-FR"/>
          </a:p>
        </p:txBody>
      </p:sp>
      <p:sp>
        <p:nvSpPr>
          <p:cNvPr id="8" name="Espace réservé du pied de page 7">
            <a:extLst>
              <a:ext uri="{FF2B5EF4-FFF2-40B4-BE49-F238E27FC236}">
                <a16:creationId xmlns:a16="http://schemas.microsoft.com/office/drawing/2014/main" id="{87D3054E-04D2-49E6-2B5B-93A43D36D1B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>
            <a:extLst>
              <a:ext uri="{FF2B5EF4-FFF2-40B4-BE49-F238E27FC236}">
                <a16:creationId xmlns:a16="http://schemas.microsoft.com/office/drawing/2014/main" id="{D1D75C32-D756-E6D8-3D9F-60CB04BE5E1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3F293E-07D6-4A16-98B7-4AE0041FECD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0502255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DB8B8773-4300-396B-E5EC-C7F1F3D4032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e la date 2">
            <a:extLst>
              <a:ext uri="{FF2B5EF4-FFF2-40B4-BE49-F238E27FC236}">
                <a16:creationId xmlns:a16="http://schemas.microsoft.com/office/drawing/2014/main" id="{7AF1016A-7E52-F1FC-DFC7-39EF9D7F14C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FF87F6-1CCD-4300-AF9A-A6E7CF286C55}" type="datetimeFigureOut">
              <a:rPr lang="fr-FR" smtClean="0"/>
              <a:t>10/11/2022</a:t>
            </a:fld>
            <a:endParaRPr lang="fr-FR"/>
          </a:p>
        </p:txBody>
      </p:sp>
      <p:sp>
        <p:nvSpPr>
          <p:cNvPr id="4" name="Espace réservé du pied de page 3">
            <a:extLst>
              <a:ext uri="{FF2B5EF4-FFF2-40B4-BE49-F238E27FC236}">
                <a16:creationId xmlns:a16="http://schemas.microsoft.com/office/drawing/2014/main" id="{27E4D0CF-1B09-6888-E221-F991EB90008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>
            <a:extLst>
              <a:ext uri="{FF2B5EF4-FFF2-40B4-BE49-F238E27FC236}">
                <a16:creationId xmlns:a16="http://schemas.microsoft.com/office/drawing/2014/main" id="{B61E34FD-FB8A-A3CE-B006-56A10AB1BA3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3F293E-07D6-4A16-98B7-4AE0041FECD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5628725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>
            <a:extLst>
              <a:ext uri="{FF2B5EF4-FFF2-40B4-BE49-F238E27FC236}">
                <a16:creationId xmlns:a16="http://schemas.microsoft.com/office/drawing/2014/main" id="{06E9266F-DA81-7540-237F-FE61B3A762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FF87F6-1CCD-4300-AF9A-A6E7CF286C55}" type="datetimeFigureOut">
              <a:rPr lang="fr-FR" smtClean="0"/>
              <a:t>10/11/2022</a:t>
            </a:fld>
            <a:endParaRPr lang="fr-FR"/>
          </a:p>
        </p:txBody>
      </p:sp>
      <p:sp>
        <p:nvSpPr>
          <p:cNvPr id="3" name="Espace réservé du pied de page 2">
            <a:extLst>
              <a:ext uri="{FF2B5EF4-FFF2-40B4-BE49-F238E27FC236}">
                <a16:creationId xmlns:a16="http://schemas.microsoft.com/office/drawing/2014/main" id="{B300EDC1-ADB3-54AA-33B4-D46933E617E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>
            <a:extLst>
              <a:ext uri="{FF2B5EF4-FFF2-40B4-BE49-F238E27FC236}">
                <a16:creationId xmlns:a16="http://schemas.microsoft.com/office/drawing/2014/main" id="{5AE8191A-413E-4E3D-1ABF-05628EA298B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3F293E-07D6-4A16-98B7-4AE0041FECD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8807275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1B1C5285-296F-908F-096E-C36D1E64F7F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AA12B609-67B4-110E-B1FE-9FF30E3A18D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12BB4420-1846-9BA6-F18A-9C0BB6B6CDC0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4283ECFC-73A2-16C8-752B-F8B381E2EFB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FF87F6-1CCD-4300-AF9A-A6E7CF286C55}" type="datetimeFigureOut">
              <a:rPr lang="fr-FR" smtClean="0"/>
              <a:t>10/11/2022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339EF96D-F981-8E4B-E37C-000FFED5DE0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46F37D94-40B3-1F6D-DBEF-722F3F724D4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3F293E-07D6-4A16-98B7-4AE0041FECD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8773831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3B1D17E2-A0E0-0630-B1EC-3B15172E068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pour une image  2">
            <a:extLst>
              <a:ext uri="{FF2B5EF4-FFF2-40B4-BE49-F238E27FC236}">
                <a16:creationId xmlns:a16="http://schemas.microsoft.com/office/drawing/2014/main" id="{2AF73C1F-AFFB-05DC-E77A-F953DBBF9546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CBB0536A-8E74-81EB-F162-F32FCD209E18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732477BA-D760-58BE-7ECF-8807B8B231D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FF87F6-1CCD-4300-AF9A-A6E7CF286C55}" type="datetimeFigureOut">
              <a:rPr lang="fr-FR" smtClean="0"/>
              <a:t>10/11/2022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4F83D766-1555-D312-F629-B763A888E75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27487B0E-9EA6-4BE5-A60E-ECC1943E227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3F293E-07D6-4A16-98B7-4AE0041FECD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0422436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3A349F8A-1A9F-4579-902A-15DB5012960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B13D5E4A-C93E-34AF-4FDD-F6747DC96ED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092FB69E-5EE7-7EA0-83A6-5CA15F582BC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FF87F6-1CCD-4300-AF9A-A6E7CF286C55}" type="datetimeFigureOut">
              <a:rPr lang="fr-FR" smtClean="0"/>
              <a:t>10/11/2022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128020ED-5004-4307-35BF-F75B2638512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6B55C0C8-9C2E-78A5-DBCD-A80D759B4F9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3F293E-07D6-4A16-98B7-4AE0041FECD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446380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>
            <a:extLst>
              <a:ext uri="{FF2B5EF4-FFF2-40B4-BE49-F238E27FC236}">
                <a16:creationId xmlns:a16="http://schemas.microsoft.com/office/drawing/2014/main" id="{72675BB7-0C85-6A2E-0129-FBCD17FB3D31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73F0E72C-310C-9B0F-25C3-7BEE506ACF5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45D7B71F-1FE0-21FA-9F4C-562A6FD52CE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FF87F6-1CCD-4300-AF9A-A6E7CF286C55}" type="datetimeFigureOut">
              <a:rPr lang="fr-FR" smtClean="0"/>
              <a:t>10/11/2022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D679BD1B-546E-7344-495D-EADC3F165A9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C33DDDAF-56CA-9BCF-74CB-4BC2A86EA09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3F293E-07D6-4A16-98B7-4AE0041FECD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4587263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>
            <a:extLst>
              <a:ext uri="{FF2B5EF4-FFF2-40B4-BE49-F238E27FC236}">
                <a16:creationId xmlns:a16="http://schemas.microsoft.com/office/drawing/2014/main" id="{A5302943-0580-7D88-DDB3-DD596BBC046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ED88053A-8C5C-401B-248F-986E71F4214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E4F5FE3B-13C5-3314-D170-5FD6F838F98F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3FF87F6-1CCD-4300-AF9A-A6E7CF286C55}" type="datetimeFigureOut">
              <a:rPr lang="fr-FR" smtClean="0"/>
              <a:t>10/11/2022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55A5B8A5-1F63-4760-A935-BD77CB48E5B5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1927ADDC-4DC8-9B9B-F996-194A2B7A2BDF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93F293E-07D6-4A16-98B7-4AE0041FECD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1853024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A459B1F8-8AD5-E8C8-C237-4D8B2B093DFD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>
            <a:extLst>
              <a:ext uri="{FF2B5EF4-FFF2-40B4-BE49-F238E27FC236}">
                <a16:creationId xmlns:a16="http://schemas.microsoft.com/office/drawing/2014/main" id="{E4CAC7E6-7F9D-B091-7A1A-C79CA4C5340C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6" name="Image 5">
            <a:extLst>
              <a:ext uri="{FF2B5EF4-FFF2-40B4-BE49-F238E27FC236}">
                <a16:creationId xmlns:a16="http://schemas.microsoft.com/office/drawing/2014/main" id="{57CE86CA-615E-08AE-6267-0F41D92DE8F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95752" y="2446373"/>
            <a:ext cx="9027329" cy="178859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1562910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5559F4F0-392B-BFA8-33FB-7FD577CFAD1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fr-FR" dirty="0" err="1"/>
              <a:t>Epoxydation</a:t>
            </a:r>
            <a:endParaRPr lang="fr-FR" dirty="0"/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61B26BA4-C056-2173-064F-42C6E288CE2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fr-FR" dirty="0"/>
              <a:t>Mélange racémique</a:t>
            </a:r>
          </a:p>
          <a:p>
            <a:r>
              <a:rPr lang="fr-FR" dirty="0"/>
              <a:t>Réaction d’oxydation</a:t>
            </a:r>
          </a:p>
          <a:p>
            <a:r>
              <a:rPr lang="fr-FR" dirty="0"/>
              <a:t>Mécanisme </a:t>
            </a:r>
            <a:r>
              <a:rPr lang="fr-FR" dirty="0" err="1"/>
              <a:t>concérté</a:t>
            </a:r>
            <a:endParaRPr lang="fr-FR" dirty="0"/>
          </a:p>
          <a:p>
            <a:r>
              <a:rPr lang="fr-FR" dirty="0"/>
              <a:t>Régiosélective (attaque de la double liaison la plus riche en électrons donc substituée)</a:t>
            </a:r>
          </a:p>
          <a:p>
            <a:r>
              <a:rPr lang="fr-FR" dirty="0"/>
              <a:t>Stéréochimie conservée</a:t>
            </a:r>
          </a:p>
          <a:p>
            <a:r>
              <a:rPr lang="fr-FR" dirty="0"/>
              <a:t>(</a:t>
            </a:r>
            <a:r>
              <a:rPr lang="fr-FR" dirty="0" err="1"/>
              <a:t>Stéréoséléctif</a:t>
            </a:r>
            <a:r>
              <a:rPr lang="fr-FR" dirty="0"/>
              <a:t>)</a:t>
            </a:r>
          </a:p>
        </p:txBody>
      </p:sp>
    </p:spTree>
    <p:extLst>
      <p:ext uri="{BB962C8B-B14F-4D97-AF65-F5344CB8AC3E}">
        <p14:creationId xmlns:p14="http://schemas.microsoft.com/office/powerpoint/2010/main" val="299718363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6AEBFFE-0182-2BE3-5634-1F00E11A554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5C738A88-EF7B-4574-AA48-031AD2DDBD38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072643" y="2295539"/>
            <a:ext cx="8834467" cy="2266922"/>
          </a:xfrm>
        </p:spPr>
      </p:pic>
    </p:spTree>
    <p:extLst>
      <p:ext uri="{BB962C8B-B14F-4D97-AF65-F5344CB8AC3E}">
        <p14:creationId xmlns:p14="http://schemas.microsoft.com/office/powerpoint/2010/main" val="168805531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E1AB7C2-ECAD-4F5E-A0BE-A14BD51B998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fr-FR" dirty="0"/>
              <a:t>Di-hydroxylation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47C3295F-9B7A-8A46-F691-C982B12560D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fr-FR" dirty="0"/>
              <a:t>Mécanisme concerté</a:t>
            </a:r>
          </a:p>
          <a:p>
            <a:r>
              <a:rPr lang="fr-FR" dirty="0"/>
              <a:t>Conservation de la Stéréochimie</a:t>
            </a:r>
          </a:p>
          <a:p>
            <a:r>
              <a:rPr lang="fr-FR" dirty="0"/>
              <a:t>Cis-addition</a:t>
            </a:r>
          </a:p>
          <a:p>
            <a:r>
              <a:rPr lang="fr-FR" dirty="0"/>
              <a:t>Mélange racémique</a:t>
            </a:r>
          </a:p>
          <a:p>
            <a:r>
              <a:rPr lang="fr-FR" dirty="0"/>
              <a:t>Même principe avec le OsO4</a:t>
            </a:r>
          </a:p>
        </p:txBody>
      </p:sp>
    </p:spTree>
    <p:extLst>
      <p:ext uri="{BB962C8B-B14F-4D97-AF65-F5344CB8AC3E}">
        <p14:creationId xmlns:p14="http://schemas.microsoft.com/office/powerpoint/2010/main" val="60060880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C18A90B6-048A-129C-3F37-6EC222C38CC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3F6AAFD5-45D3-F24F-82DB-2BCFDF621C6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Image 4">
            <a:extLst>
              <a:ext uri="{FF2B5EF4-FFF2-40B4-BE49-F238E27FC236}">
                <a16:creationId xmlns:a16="http://schemas.microsoft.com/office/drawing/2014/main" id="{ED70CDD6-15F0-DB1F-11A6-031081FA802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38200" y="2230417"/>
            <a:ext cx="9061285" cy="239716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1713242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5DAE6259-A81F-5947-F38C-4BB842F0C19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fr-FR" dirty="0"/>
              <a:t>Coupure oxydante forte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3E7B66B8-5028-7895-6891-EEC2F215624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fr-FR" dirty="0"/>
              <a:t>Même réaction avec du KMnO4 en milieu acide (H2SO4)</a:t>
            </a:r>
          </a:p>
          <a:p>
            <a:r>
              <a:rPr lang="fr-FR" dirty="0"/>
              <a:t>Formation cétone (si carbone secondaire) et </a:t>
            </a:r>
            <a:r>
              <a:rPr lang="fr-FR" dirty="0">
                <a:solidFill>
                  <a:srgbClr val="C00000"/>
                </a:solidFill>
              </a:rPr>
              <a:t>acide carboxylique </a:t>
            </a:r>
            <a:r>
              <a:rPr lang="fr-FR" dirty="0"/>
              <a:t>(si carbone primaire)</a:t>
            </a:r>
          </a:p>
          <a:p>
            <a:endParaRPr lang="fr-FR" dirty="0"/>
          </a:p>
          <a:p>
            <a:endParaRPr lang="fr-FR" dirty="0"/>
          </a:p>
          <a:p>
            <a:r>
              <a:rPr lang="fr-FR" dirty="0"/>
              <a:t>                   Faire la différence entre KMnO4 à froid</a:t>
            </a:r>
            <a:r>
              <a:rPr lang="fr-FR" dirty="0">
                <a:sym typeface="Wingdings" panose="05000000000000000000" pitchFamily="2" charset="2"/>
              </a:rPr>
              <a:t> di-hydroxylation</a:t>
            </a:r>
          </a:p>
          <a:p>
            <a:r>
              <a:rPr lang="fr-FR" dirty="0">
                <a:sym typeface="Wingdings" panose="05000000000000000000" pitchFamily="2" charset="2"/>
              </a:rPr>
              <a:t>                     et KMnO4 en milieu acide  coupure oxydante</a:t>
            </a:r>
            <a:endParaRPr lang="fr-FR" dirty="0"/>
          </a:p>
        </p:txBody>
      </p:sp>
      <p:pic>
        <p:nvPicPr>
          <p:cNvPr id="5" name="Image 4">
            <a:extLst>
              <a:ext uri="{FF2B5EF4-FFF2-40B4-BE49-F238E27FC236}">
                <a16:creationId xmlns:a16="http://schemas.microsoft.com/office/drawing/2014/main" id="{98100241-8E9C-ADAD-C2F9-EAC00A634A1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83202" y="3625764"/>
            <a:ext cx="2127359" cy="18098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13935209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9475D910-D939-5983-3073-4C164BB8C88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787971FE-D243-1827-3015-DB1C11917B9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Image 4">
            <a:extLst>
              <a:ext uri="{FF2B5EF4-FFF2-40B4-BE49-F238E27FC236}">
                <a16:creationId xmlns:a16="http://schemas.microsoft.com/office/drawing/2014/main" id="{AE6894EB-CB22-D7FE-C6B4-16DB5169E49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93846" y="2115239"/>
            <a:ext cx="8428300" cy="23225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59839371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FC50A3A7-C8C6-5DB3-CB8A-ECDD1E44A18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fr-FR" dirty="0"/>
              <a:t>Coupure oxydante faible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9E577A3A-7731-C585-F72A-401BD09FE9D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fr-FR" dirty="0"/>
              <a:t>Même réaction avec O3 en milieu réducteur (Zn/</a:t>
            </a:r>
            <a:r>
              <a:rPr lang="fr-FR" dirty="0" err="1"/>
              <a:t>HCl</a:t>
            </a:r>
            <a:r>
              <a:rPr lang="fr-FR" dirty="0"/>
              <a:t> ou Me2S)</a:t>
            </a:r>
          </a:p>
          <a:p>
            <a:r>
              <a:rPr lang="fr-FR" dirty="0"/>
              <a:t> Formation cétone (si carbone secondaire) et </a:t>
            </a:r>
            <a:r>
              <a:rPr lang="fr-FR" dirty="0">
                <a:solidFill>
                  <a:srgbClr val="C00000"/>
                </a:solidFill>
              </a:rPr>
              <a:t>aldéhyde </a:t>
            </a:r>
            <a:r>
              <a:rPr lang="fr-FR" dirty="0"/>
              <a:t>(si carbone primaire)</a:t>
            </a:r>
          </a:p>
          <a:p>
            <a:endParaRPr lang="fr-FR" dirty="0"/>
          </a:p>
          <a:p>
            <a:endParaRPr lang="fr-FR" dirty="0"/>
          </a:p>
          <a:p>
            <a:r>
              <a:rPr lang="fr-FR" dirty="0"/>
              <a:t>                  Faire attention O3 seul</a:t>
            </a:r>
            <a:r>
              <a:rPr lang="fr-FR" dirty="0">
                <a:sym typeface="Wingdings" panose="05000000000000000000" pitchFamily="2" charset="2"/>
              </a:rPr>
              <a:t> coupure forte et O3 en milieu                                                      </a:t>
            </a:r>
            <a:r>
              <a:rPr lang="fr-FR" dirty="0" err="1">
                <a:sym typeface="Wingdings" panose="05000000000000000000" pitchFamily="2" charset="2"/>
              </a:rPr>
              <a:t>dvuyvdav</a:t>
            </a:r>
            <a:r>
              <a:rPr lang="fr-FR" dirty="0">
                <a:sym typeface="Wingdings" panose="05000000000000000000" pitchFamily="2" charset="2"/>
              </a:rPr>
              <a:t>     réducteur  coupure faible       </a:t>
            </a:r>
            <a:endParaRPr lang="fr-FR" dirty="0"/>
          </a:p>
          <a:p>
            <a:endParaRPr lang="fr-FR" dirty="0"/>
          </a:p>
        </p:txBody>
      </p:sp>
      <p:pic>
        <p:nvPicPr>
          <p:cNvPr id="4" name="Image 3">
            <a:extLst>
              <a:ext uri="{FF2B5EF4-FFF2-40B4-BE49-F238E27FC236}">
                <a16:creationId xmlns:a16="http://schemas.microsoft.com/office/drawing/2014/main" id="{B6129D0C-9921-97D2-BE13-5971BFD43E4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71337" y="4115270"/>
            <a:ext cx="2127359" cy="18098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99091263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D38C5860-234B-FC3E-CB6D-E00641ECF4F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959850C3-9A6D-CF3C-8409-C00F973E59B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Image 4">
            <a:extLst>
              <a:ext uri="{FF2B5EF4-FFF2-40B4-BE49-F238E27FC236}">
                <a16:creationId xmlns:a16="http://schemas.microsoft.com/office/drawing/2014/main" id="{5683B01A-21DA-1406-48D0-8B8640A8082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91903" y="2075631"/>
            <a:ext cx="7596610" cy="270673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89683878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01FA37C6-CA45-52F0-3319-33C8B1638D6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fr-FR" dirty="0"/>
              <a:t>Di-hydrogénation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3713F516-6ECC-FD07-2EEE-F58448975CC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fr-FR" dirty="0"/>
              <a:t>Cis-addition</a:t>
            </a:r>
          </a:p>
          <a:p>
            <a:r>
              <a:rPr lang="fr-FR" dirty="0"/>
              <a:t>Obligation d’avoir un catalyseur: Pt02, Pd/C, Ni Ra</a:t>
            </a:r>
          </a:p>
          <a:p>
            <a:r>
              <a:rPr lang="fr-FR" dirty="0"/>
              <a:t>Régiosélectif (attaque à faible pression la double liaison la moins substituée)</a:t>
            </a:r>
          </a:p>
          <a:p>
            <a:r>
              <a:rPr lang="fr-FR" dirty="0"/>
              <a:t>Stéréospécifique</a:t>
            </a:r>
          </a:p>
          <a:p>
            <a:r>
              <a:rPr lang="fr-FR" dirty="0"/>
              <a:t>Thermodynamiquement favorisé</a:t>
            </a:r>
          </a:p>
          <a:p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2505453859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DFDD24B9-E2B4-832B-0603-D3EA7BF09A7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0DB7BDEB-E097-9331-7744-7B8272EC6AD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Image 4">
            <a:extLst>
              <a:ext uri="{FF2B5EF4-FFF2-40B4-BE49-F238E27FC236}">
                <a16:creationId xmlns:a16="http://schemas.microsoft.com/office/drawing/2014/main" id="{1BF03B48-42F9-C601-AB69-FBABFB2C7C8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88120" y="2134098"/>
            <a:ext cx="9467454" cy="23717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79110922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9CA6B39B-CFBD-351B-A2D5-9FD2387D51F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fr-FR" dirty="0"/>
              <a:t>Di-halogénation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005B015E-B41F-664C-B038-F77E2799766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08822" y="1960561"/>
            <a:ext cx="10515600" cy="4351338"/>
          </a:xfrm>
        </p:spPr>
        <p:txBody>
          <a:bodyPr/>
          <a:lstStyle/>
          <a:p>
            <a:r>
              <a:rPr lang="fr-FR" sz="2000" dirty="0"/>
              <a:t>Trans-addition</a:t>
            </a:r>
          </a:p>
          <a:p>
            <a:r>
              <a:rPr lang="fr-FR" sz="2000" dirty="0"/>
              <a:t>Intermédiaire ponté (attaque de l’autre halogène comme en SN2)</a:t>
            </a:r>
          </a:p>
          <a:p>
            <a:r>
              <a:rPr lang="fr-FR" sz="2000" dirty="0"/>
              <a:t>Stéréospécifique (</a:t>
            </a:r>
            <a:r>
              <a:rPr lang="fr-FR" sz="2000" dirty="0" err="1"/>
              <a:t>Tran</a:t>
            </a:r>
            <a:r>
              <a:rPr lang="fr-FR" sz="2000" dirty="0"/>
              <a:t>-addition) et stéréosélectif (uniquement énantiomère mais pas diastéréoisomère)</a:t>
            </a:r>
          </a:p>
          <a:p>
            <a:r>
              <a:rPr lang="fr-FR" sz="2000" dirty="0"/>
              <a:t>Mélange racémique</a:t>
            </a:r>
          </a:p>
          <a:p>
            <a:r>
              <a:rPr lang="fr-FR" sz="2000" dirty="0"/>
              <a:t>Permet de former des époxydes après formation </a:t>
            </a:r>
            <a:r>
              <a:rPr lang="fr-FR" sz="2000" dirty="0" err="1"/>
              <a:t>halogénoalcool</a:t>
            </a:r>
            <a:endParaRPr lang="fr-FR" sz="2000" dirty="0"/>
          </a:p>
          <a:p>
            <a:r>
              <a:rPr lang="fr-FR" sz="2000" dirty="0"/>
              <a:t>Réaction est totale lors que le dichlore et le </a:t>
            </a:r>
            <a:r>
              <a:rPr lang="fr-FR" sz="2000" dirty="0" err="1"/>
              <a:t>dibrome</a:t>
            </a:r>
            <a:r>
              <a:rPr lang="fr-FR" sz="2000" dirty="0"/>
              <a:t> sont utilisés, en revanche, elle demeure</a:t>
            </a:r>
            <a:br>
              <a:rPr lang="fr-FR" sz="2000" dirty="0"/>
            </a:br>
            <a:r>
              <a:rPr lang="fr-FR" sz="2000" dirty="0"/>
              <a:t>incomplète lors de l’addition du diiode</a:t>
            </a:r>
          </a:p>
          <a:p>
            <a:r>
              <a:rPr lang="fr-FR" dirty="0"/>
              <a:t>                </a:t>
            </a:r>
            <a:r>
              <a:rPr lang="fr-FR" dirty="0">
                <a:solidFill>
                  <a:srgbClr val="C00000"/>
                </a:solidFill>
              </a:rPr>
              <a:t>Si réaction avec solvant polaire protique (eau, alcool) </a:t>
            </a:r>
            <a:r>
              <a:rPr lang="fr-FR" dirty="0">
                <a:solidFill>
                  <a:srgbClr val="C00000"/>
                </a:solidFill>
                <a:sym typeface="Wingdings" panose="05000000000000000000" pitchFamily="2" charset="2"/>
              </a:rPr>
              <a:t>    </a:t>
            </a:r>
            <a:r>
              <a:rPr lang="fr-FR" dirty="0" err="1">
                <a:solidFill>
                  <a:srgbClr val="C00000"/>
                </a:solidFill>
                <a:sym typeface="Wingdings" panose="05000000000000000000" pitchFamily="2" charset="2"/>
              </a:rPr>
              <a:t>vgvuvu</a:t>
            </a:r>
            <a:r>
              <a:rPr lang="fr-FR" dirty="0">
                <a:solidFill>
                  <a:srgbClr val="C00000"/>
                </a:solidFill>
                <a:sym typeface="Wingdings" panose="05000000000000000000" pitchFamily="2" charset="2"/>
              </a:rPr>
              <a:t>  formation </a:t>
            </a:r>
            <a:r>
              <a:rPr lang="fr-FR" dirty="0" err="1">
                <a:solidFill>
                  <a:srgbClr val="C00000"/>
                </a:solidFill>
                <a:sym typeface="Wingdings" panose="05000000000000000000" pitchFamily="2" charset="2"/>
              </a:rPr>
              <a:t>halogénoalcool</a:t>
            </a:r>
            <a:r>
              <a:rPr lang="fr-FR" dirty="0">
                <a:solidFill>
                  <a:srgbClr val="C00000"/>
                </a:solidFill>
                <a:sym typeface="Wingdings" panose="05000000000000000000" pitchFamily="2" charset="2"/>
              </a:rPr>
              <a:t> ou </a:t>
            </a:r>
            <a:r>
              <a:rPr lang="fr-FR" dirty="0" err="1">
                <a:solidFill>
                  <a:srgbClr val="C00000"/>
                </a:solidFill>
                <a:sym typeface="Wingdings" panose="05000000000000000000" pitchFamily="2" charset="2"/>
              </a:rPr>
              <a:t>halogénoether</a:t>
            </a:r>
            <a:r>
              <a:rPr lang="fr-FR" dirty="0">
                <a:solidFill>
                  <a:srgbClr val="C00000"/>
                </a:solidFill>
                <a:sym typeface="Wingdings" panose="05000000000000000000" pitchFamily="2" charset="2"/>
              </a:rPr>
              <a:t> et non un            </a:t>
            </a:r>
            <a:r>
              <a:rPr lang="fr-FR" dirty="0" err="1">
                <a:solidFill>
                  <a:srgbClr val="C00000"/>
                </a:solidFill>
                <a:sym typeface="Wingdings" panose="05000000000000000000" pitchFamily="2" charset="2"/>
              </a:rPr>
              <a:t>bhbibib</a:t>
            </a:r>
            <a:r>
              <a:rPr lang="fr-FR" dirty="0">
                <a:solidFill>
                  <a:srgbClr val="C00000"/>
                </a:solidFill>
                <a:sym typeface="Wingdings" panose="05000000000000000000" pitchFamily="2" charset="2"/>
              </a:rPr>
              <a:t>   di-halogène</a:t>
            </a:r>
            <a:endParaRPr lang="fr-FR" dirty="0"/>
          </a:p>
          <a:p>
            <a:endParaRPr lang="fr-FR" dirty="0"/>
          </a:p>
        </p:txBody>
      </p:sp>
      <p:pic>
        <p:nvPicPr>
          <p:cNvPr id="4" name="Image 3">
            <a:extLst>
              <a:ext uri="{FF2B5EF4-FFF2-40B4-BE49-F238E27FC236}">
                <a16:creationId xmlns:a16="http://schemas.microsoft.com/office/drawing/2014/main" id="{0F682C49-0FF4-F971-A3FB-1906A477516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61861" y="4899766"/>
            <a:ext cx="1659875" cy="141213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32950972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2D94D6D0-8D37-F233-449D-9A4F2C2318C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E22C2122-F946-3E27-0E0C-6B27A09CBCF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Image 4">
            <a:extLst>
              <a:ext uri="{FF2B5EF4-FFF2-40B4-BE49-F238E27FC236}">
                <a16:creationId xmlns:a16="http://schemas.microsoft.com/office/drawing/2014/main" id="{C613DF85-7D34-BF84-306B-9C4AD206BB0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452333" y="1825625"/>
            <a:ext cx="7605902" cy="312942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25135668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93A32E4-D1AF-72E9-632C-D00F06BD522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fr-FR" dirty="0"/>
              <a:t>Hydratation ou Hydro-</a:t>
            </a:r>
            <a:r>
              <a:rPr lang="fr-FR" dirty="0" err="1"/>
              <a:t>alogénation</a:t>
            </a:r>
            <a:endParaRPr lang="fr-FR" dirty="0"/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C6D7D529-A457-ECA2-5441-4F7B51E63EE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fr-FR" dirty="0"/>
              <a:t>Passage par carbocation</a:t>
            </a:r>
          </a:p>
          <a:p>
            <a:r>
              <a:rPr lang="fr-FR" dirty="0"/>
              <a:t>Régiosélectif (préférence d’un carbone par rapport à un autre)</a:t>
            </a:r>
          </a:p>
          <a:p>
            <a:r>
              <a:rPr lang="fr-FR" dirty="0"/>
              <a:t>Passage par un carbocation</a:t>
            </a:r>
          </a:p>
          <a:p>
            <a:r>
              <a:rPr lang="fr-FR" dirty="0"/>
              <a:t>Catalyse acide pour l’hydratation</a:t>
            </a:r>
          </a:p>
          <a:p>
            <a:r>
              <a:rPr lang="fr-FR" dirty="0"/>
              <a:t>Respect règle Markovnikov (formation carbocation le plus stable)</a:t>
            </a:r>
          </a:p>
          <a:p>
            <a:r>
              <a:rPr lang="fr-FR" dirty="0"/>
              <a:t>(Sous contrôle cinétique )</a:t>
            </a:r>
          </a:p>
        </p:txBody>
      </p:sp>
      <p:pic>
        <p:nvPicPr>
          <p:cNvPr id="5" name="Image 4">
            <a:extLst>
              <a:ext uri="{FF2B5EF4-FFF2-40B4-BE49-F238E27FC236}">
                <a16:creationId xmlns:a16="http://schemas.microsoft.com/office/drawing/2014/main" id="{E3EC6F83-F03F-B910-7E9B-4C1E3497822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063014" y="4465767"/>
            <a:ext cx="4489681" cy="231786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24118655"/>
      </p:ext>
    </p:extLst>
  </p:cSld>
  <p:clrMapOvr>
    <a:masterClrMapping/>
  </p:clrMapOvr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</TotalTime>
  <Words>294</Words>
  <Application>Microsoft Office PowerPoint</Application>
  <PresentationFormat>Grand écran</PresentationFormat>
  <Paragraphs>47</Paragraphs>
  <Slides>14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3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14</vt:i4>
      </vt:variant>
    </vt:vector>
  </HeadingPairs>
  <TitlesOfParts>
    <vt:vector size="18" baseType="lpstr">
      <vt:lpstr>Arial</vt:lpstr>
      <vt:lpstr>Calibri</vt:lpstr>
      <vt:lpstr>Calibri Light</vt:lpstr>
      <vt:lpstr>Thème Office</vt:lpstr>
      <vt:lpstr>Présentation PowerPoint</vt:lpstr>
      <vt:lpstr>Epoxydation</vt:lpstr>
      <vt:lpstr>Présentation PowerPoint</vt:lpstr>
      <vt:lpstr>Di-hydroxylation</vt:lpstr>
      <vt:lpstr>Présentation PowerPoint</vt:lpstr>
      <vt:lpstr>Coupure oxydante forte</vt:lpstr>
      <vt:lpstr>Présentation PowerPoint</vt:lpstr>
      <vt:lpstr>Coupure oxydante faible</vt:lpstr>
      <vt:lpstr>Présentation PowerPoint</vt:lpstr>
      <vt:lpstr>Di-hydrogénation</vt:lpstr>
      <vt:lpstr>Présentation PowerPoint</vt:lpstr>
      <vt:lpstr>Di-halogénation</vt:lpstr>
      <vt:lpstr>Présentation PowerPoint</vt:lpstr>
      <vt:lpstr>Hydratation ou Hydro-alogénation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axel MARTINS</dc:creator>
  <cp:lastModifiedBy>axel MARTINS</cp:lastModifiedBy>
  <cp:revision>1</cp:revision>
  <dcterms:created xsi:type="dcterms:W3CDTF">2022-11-10T19:38:09Z</dcterms:created>
  <dcterms:modified xsi:type="dcterms:W3CDTF">2022-11-10T19:39:30Z</dcterms:modified>
</cp:coreProperties>
</file>