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tiff" ContentType="image/tiff"/>
  <Default Extension="rels" ContentType="application/vnd.openxmlformats-package.relationships+xml"/>
  <Default Extension="tif" ContentType="image/t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02" r:id="rId1"/>
    <p:sldMasterId id="2147484214" r:id="rId2"/>
  </p:sldMasterIdLst>
  <p:sldIdLst>
    <p:sldId id="256" r:id="rId3"/>
    <p:sldId id="257" r:id="rId4"/>
    <p:sldId id="308" r:id="rId5"/>
    <p:sldId id="258" r:id="rId6"/>
    <p:sldId id="260" r:id="rId7"/>
    <p:sldId id="344" r:id="rId8"/>
    <p:sldId id="263" r:id="rId9"/>
    <p:sldId id="259" r:id="rId10"/>
    <p:sldId id="261" r:id="rId11"/>
    <p:sldId id="321" r:id="rId12"/>
    <p:sldId id="322" r:id="rId13"/>
    <p:sldId id="265" r:id="rId14"/>
    <p:sldId id="307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309" r:id="rId29"/>
    <p:sldId id="294" r:id="rId30"/>
    <p:sldId id="295" r:id="rId31"/>
    <p:sldId id="296" r:id="rId32"/>
    <p:sldId id="319" r:id="rId33"/>
    <p:sldId id="302" r:id="rId34"/>
    <p:sldId id="303" r:id="rId35"/>
    <p:sldId id="304" r:id="rId36"/>
    <p:sldId id="305" r:id="rId37"/>
    <p:sldId id="306" r:id="rId38"/>
    <p:sldId id="323" r:id="rId39"/>
    <p:sldId id="324" r:id="rId40"/>
    <p:sldId id="325" r:id="rId41"/>
    <p:sldId id="326" r:id="rId42"/>
    <p:sldId id="327" r:id="rId43"/>
    <p:sldId id="328" r:id="rId44"/>
    <p:sldId id="329" r:id="rId45"/>
    <p:sldId id="330" r:id="rId46"/>
    <p:sldId id="332" r:id="rId47"/>
    <p:sldId id="331" r:id="rId48"/>
    <p:sldId id="318" r:id="rId49"/>
    <p:sldId id="341" r:id="rId50"/>
    <p:sldId id="334" r:id="rId51"/>
    <p:sldId id="338" r:id="rId52"/>
    <p:sldId id="339" r:id="rId53"/>
    <p:sldId id="337" r:id="rId54"/>
    <p:sldId id="333" r:id="rId55"/>
    <p:sldId id="336" r:id="rId56"/>
    <p:sldId id="340" r:id="rId57"/>
    <p:sldId id="320" r:id="rId58"/>
    <p:sldId id="343" r:id="rId5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5378"/>
    <a:srgbClr val="FF2F92"/>
    <a:srgbClr val="F5E32F"/>
    <a:srgbClr val="FFD579"/>
    <a:srgbClr val="63D42A"/>
    <a:srgbClr val="83D436"/>
    <a:srgbClr val="00FA00"/>
    <a:srgbClr val="8EFA00"/>
    <a:srgbClr val="A9D18E"/>
    <a:srgbClr val="54AF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Style moyen 3 - Accentuation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Style moyen 3 - 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Style moyen 3 - Accentuation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Style moyen 4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tyle moyen 4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CAF9ED-07DC-4A11-8D7F-57B35C25682E}" styleName="Style moyen 1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Style moyen 1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16DA210-FB5B-4158-B5E0-FEB733F419BA}" styleName="Style clair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tyle léger 3 - Accentuation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yle moyen 4 - Accentuation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B9631B5-78F2-41C9-869B-9F39066F8104}" styleName="Style moyen 3 - Accentuation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505E3EF-67EA-436B-97B2-0124C06EBD24}" styleName="Style moyen 4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460"/>
    <p:restoredTop sz="94599"/>
  </p:normalViewPr>
  <p:slideViewPr>
    <p:cSldViewPr snapToGrid="0" snapToObjects="1">
      <p:cViewPr>
        <p:scale>
          <a:sx n="88" d="100"/>
          <a:sy n="88" d="100"/>
        </p:scale>
        <p:origin x="976" y="5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63" Type="http://schemas.openxmlformats.org/officeDocument/2006/relationships/tableStyles" Target="tableStyles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slide" Target="slides/slide53.xml"/><Relationship Id="rId56" Type="http://schemas.openxmlformats.org/officeDocument/2006/relationships/slide" Target="slides/slide54.xml"/><Relationship Id="rId57" Type="http://schemas.openxmlformats.org/officeDocument/2006/relationships/slide" Target="slides/slide55.xml"/><Relationship Id="rId58" Type="http://schemas.openxmlformats.org/officeDocument/2006/relationships/slide" Target="slides/slide56.xml"/><Relationship Id="rId59" Type="http://schemas.openxmlformats.org/officeDocument/2006/relationships/slide" Target="slides/slide5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60" Type="http://schemas.openxmlformats.org/officeDocument/2006/relationships/presProps" Target="presProps.xml"/><Relationship Id="rId61" Type="http://schemas.openxmlformats.org/officeDocument/2006/relationships/viewProps" Target="viewProps.xml"/><Relationship Id="rId62" Type="http://schemas.openxmlformats.org/officeDocument/2006/relationships/theme" Target="theme/theme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9776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61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2356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9854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3053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452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8928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4152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246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43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2133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699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85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3893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3907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0171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501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697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82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77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6265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210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smtClean="0"/>
              <a:t>8/19/16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620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204" r:id="rId2"/>
    <p:sldLayoutId id="2147484205" r:id="rId3"/>
    <p:sldLayoutId id="2147484206" r:id="rId4"/>
    <p:sldLayoutId id="2147484207" r:id="rId5"/>
    <p:sldLayoutId id="2147484208" r:id="rId6"/>
    <p:sldLayoutId id="2147484209" r:id="rId7"/>
    <p:sldLayoutId id="2147484210" r:id="rId8"/>
    <p:sldLayoutId id="2147484211" r:id="rId9"/>
    <p:sldLayoutId id="2147484212" r:id="rId10"/>
    <p:sldLayoutId id="2147484213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39982EF-53DE-4E4B-B86E-EA43AB73796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400"/>
              <a:t>19/08/2016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C64BD06-B649-4751-A11E-B84D26B0E00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305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5" r:id="rId1"/>
    <p:sldLayoutId id="2147484216" r:id="rId2"/>
    <p:sldLayoutId id="2147484217" r:id="rId3"/>
    <p:sldLayoutId id="2147484218" r:id="rId4"/>
    <p:sldLayoutId id="2147484219" r:id="rId5"/>
    <p:sldLayoutId id="2147484220" r:id="rId6"/>
    <p:sldLayoutId id="2147484221" r:id="rId7"/>
    <p:sldLayoutId id="2147484222" r:id="rId8"/>
    <p:sldLayoutId id="2147484223" r:id="rId9"/>
    <p:sldLayoutId id="2147484224" r:id="rId10"/>
    <p:sldLayoutId id="21474842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tiff"/><Relationship Id="rId3" Type="http://schemas.openxmlformats.org/officeDocument/2006/relationships/image" Target="../media/image6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tiff"/><Relationship Id="rId3" Type="http://schemas.openxmlformats.org/officeDocument/2006/relationships/image" Target="../media/image8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4" Type="http://schemas.openxmlformats.org/officeDocument/2006/relationships/image" Target="../media/image8.tif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4" Type="http://schemas.openxmlformats.org/officeDocument/2006/relationships/image" Target="../media/image13.tiff"/><Relationship Id="rId5" Type="http://schemas.openxmlformats.org/officeDocument/2006/relationships/image" Target="../media/image14.tif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4" Type="http://schemas.openxmlformats.org/officeDocument/2006/relationships/image" Target="../media/image16.tiff"/><Relationship Id="rId5" Type="http://schemas.openxmlformats.org/officeDocument/2006/relationships/image" Target="../media/image17.tif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4" Type="http://schemas.openxmlformats.org/officeDocument/2006/relationships/image" Target="../media/image36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1.tif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2.tiff"/><Relationship Id="rId3" Type="http://schemas.openxmlformats.org/officeDocument/2006/relationships/image" Target="../media/image43.tif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2.tiff"/><Relationship Id="rId3" Type="http://schemas.openxmlformats.org/officeDocument/2006/relationships/image" Target="../media/image43.tif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4.jpg"/><Relationship Id="rId3" Type="http://schemas.openxmlformats.org/officeDocument/2006/relationships/image" Target="../media/image45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6.tif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7.tif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8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9.tif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0.tif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6.tiff"/><Relationship Id="rId3" Type="http://schemas.openxmlformats.org/officeDocument/2006/relationships/image" Target="../media/image51.tif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1.tiff"/><Relationship Id="rId3" Type="http://schemas.openxmlformats.org/officeDocument/2006/relationships/image" Target="../media/image52.ti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3.jpeg"/><Relationship Id="rId3" Type="http://schemas.openxmlformats.org/officeDocument/2006/relationships/image" Target="../media/image51.tif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6.tiff"/><Relationship Id="rId3" Type="http://schemas.openxmlformats.org/officeDocument/2006/relationships/image" Target="../media/image54.tif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4.tiff"/><Relationship Id="rId3" Type="http://schemas.openxmlformats.org/officeDocument/2006/relationships/image" Target="../media/image52.t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tiff"/><Relationship Id="rId4" Type="http://schemas.openxmlformats.org/officeDocument/2006/relationships/image" Target="../media/image57.tiff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5.tif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8.tif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9.tiff"/><Relationship Id="rId3" Type="http://schemas.openxmlformats.org/officeDocument/2006/relationships/hyperlink" Target="https://www.youtube.com/watch?v=zQGOcOUBi6s" TargetMode="Externa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60.tiff"/><Relationship Id="rId3" Type="http://schemas.openxmlformats.org/officeDocument/2006/relationships/image" Target="../media/image61.tif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62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2757" y="4348598"/>
            <a:ext cx="2727515" cy="197599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45190" y="1833262"/>
            <a:ext cx="12115578" cy="2147396"/>
          </a:xfrm>
        </p:spPr>
        <p:txBody>
          <a:bodyPr>
            <a:noAutofit/>
          </a:bodyPr>
          <a:lstStyle/>
          <a:p>
            <a:r>
              <a:rPr lang="fr-FR" dirty="0" smtClean="0">
                <a:latin typeface="Chalkduster" charset="0"/>
                <a:ea typeface="Chalkduster" charset="0"/>
                <a:cs typeface="Chalkduster" charset="0"/>
              </a:rPr>
              <a:t>LE TISSU SANGUIN</a:t>
            </a:r>
            <a:endParaRPr lang="fr-FR" dirty="0"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55114" y="4802753"/>
            <a:ext cx="10058400" cy="1143000"/>
          </a:xfrm>
        </p:spPr>
        <p:txBody>
          <a:bodyPr/>
          <a:lstStyle/>
          <a:p>
            <a:r>
              <a:rPr lang="fr-FR" b="1" dirty="0" smtClean="0">
                <a:solidFill>
                  <a:srgbClr val="00B0F0"/>
                </a:solidFill>
                <a:latin typeface="Calibri" charset="0"/>
                <a:ea typeface="Calibri" charset="0"/>
                <a:cs typeface="Calibri" charset="0"/>
              </a:rPr>
              <a:t>Tut rentrée 2016-2017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8532807" y="381508"/>
            <a:ext cx="4013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C00000"/>
                </a:solidFill>
              </a:rPr>
              <a:t>Tissu conjonctif spécialisé</a:t>
            </a:r>
            <a:endParaRPr lang="fr-FR" sz="2400" i="1" dirty="0">
              <a:solidFill>
                <a:srgbClr val="C0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57" y="525418"/>
            <a:ext cx="1625600" cy="16256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449189" y="4723623"/>
            <a:ext cx="43819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 smtClean="0">
                <a:solidFill>
                  <a:srgbClr val="FFC000"/>
                </a:solidFill>
              </a:rPr>
              <a:t>MaLAria</a:t>
            </a:r>
            <a:endParaRPr lang="fr-FR" sz="2400" b="1" dirty="0" smtClean="0">
              <a:solidFill>
                <a:srgbClr val="FFC000"/>
              </a:solidFill>
            </a:endParaRPr>
          </a:p>
          <a:p>
            <a:r>
              <a:rPr lang="fr-FR" sz="2400" b="1" dirty="0" err="1" smtClean="0">
                <a:solidFill>
                  <a:srgbClr val="FFC000"/>
                </a:solidFill>
              </a:rPr>
              <a:t>Melatonine</a:t>
            </a:r>
            <a:endParaRPr lang="fr-FR" sz="2400" b="1" dirty="0" smtClean="0">
              <a:solidFill>
                <a:srgbClr val="FFC000"/>
              </a:solidFill>
            </a:endParaRPr>
          </a:p>
          <a:p>
            <a:r>
              <a:rPr lang="fr-FR" sz="2400" b="1" dirty="0" err="1" smtClean="0">
                <a:solidFill>
                  <a:srgbClr val="FFC000"/>
                </a:solidFill>
              </a:rPr>
              <a:t>Janera</a:t>
            </a:r>
            <a:endParaRPr lang="fr-FR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7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oneTexte 9"/>
          <p:cNvSpPr txBox="1"/>
          <p:nvPr/>
        </p:nvSpPr>
        <p:spPr>
          <a:xfrm>
            <a:off x="7524150" y="3218341"/>
            <a:ext cx="40867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charset="2"/>
              <a:buChar char="§"/>
            </a:pPr>
            <a:r>
              <a:rPr lang="fr-FR" sz="2400" dirty="0" smtClean="0">
                <a:solidFill>
                  <a:srgbClr val="0070C0"/>
                </a:solidFill>
              </a:rPr>
              <a:t>Globules rouges (44%)</a:t>
            </a:r>
          </a:p>
          <a:p>
            <a:pPr marL="342900" indent="-342900">
              <a:buFont typeface="Wingdings" charset="2"/>
              <a:buChar char="§"/>
            </a:pPr>
            <a:r>
              <a:rPr lang="fr-FR" sz="2400" dirty="0" smtClean="0">
                <a:solidFill>
                  <a:srgbClr val="0070C0"/>
                </a:solidFill>
              </a:rPr>
              <a:t>Plaquettes </a:t>
            </a:r>
          </a:p>
          <a:p>
            <a:pPr marL="342900" indent="-342900">
              <a:buFont typeface="Wingdings" charset="2"/>
              <a:buChar char="§"/>
            </a:pPr>
            <a:r>
              <a:rPr lang="fr-FR" sz="2400" dirty="0" smtClean="0">
                <a:solidFill>
                  <a:srgbClr val="0070C0"/>
                </a:solidFill>
              </a:rPr>
              <a:t>Leucocytes (= globules blancs)</a:t>
            </a:r>
            <a:endParaRPr lang="fr-FR" sz="2400" dirty="0">
              <a:solidFill>
                <a:srgbClr val="0070C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722223" y="226492"/>
            <a:ext cx="2353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u="sng" dirty="0" smtClean="0">
                <a:solidFill>
                  <a:srgbClr val="FF0000"/>
                </a:solidFill>
                <a:latin typeface="Apple Chancery" charset="0"/>
                <a:ea typeface="Apple Chancery" charset="0"/>
                <a:cs typeface="Apple Chancery" charset="0"/>
              </a:rPr>
              <a:t>Introduction</a:t>
            </a:r>
            <a:endParaRPr lang="fr-FR" sz="3200" u="sng" dirty="0">
              <a:solidFill>
                <a:srgbClr val="FF0000"/>
              </a:solidFill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231938" y="627978"/>
            <a:ext cx="3826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/>
              <a:t>Sang = Tissu liquide</a:t>
            </a:r>
            <a:endParaRPr lang="fr-FR" sz="3600" dirty="0"/>
          </a:p>
        </p:txBody>
      </p:sp>
      <p:sp>
        <p:nvSpPr>
          <p:cNvPr id="8" name="ZoneTexte 7"/>
          <p:cNvSpPr txBox="1"/>
          <p:nvPr/>
        </p:nvSpPr>
        <p:spPr>
          <a:xfrm>
            <a:off x="665916" y="3242013"/>
            <a:ext cx="56138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400" dirty="0" smtClean="0">
                <a:solidFill>
                  <a:srgbClr val="DA950B"/>
                </a:solidFill>
              </a:rPr>
              <a:t>Éléments fonctionnels : </a:t>
            </a:r>
            <a:r>
              <a:rPr lang="fr-FR" sz="2400" b="1" dirty="0" smtClean="0">
                <a:solidFill>
                  <a:srgbClr val="DA950B"/>
                </a:solidFill>
              </a:rPr>
              <a:t>transport</a:t>
            </a:r>
            <a:r>
              <a:rPr lang="fr-FR" sz="2400" dirty="0" smtClean="0">
                <a:solidFill>
                  <a:srgbClr val="DA950B"/>
                </a:solidFill>
              </a:rPr>
              <a:t> (oxygène, albumine), </a:t>
            </a:r>
            <a:r>
              <a:rPr lang="fr-FR" sz="2400" b="1" dirty="0" smtClean="0">
                <a:solidFill>
                  <a:srgbClr val="DA950B"/>
                </a:solidFill>
              </a:rPr>
              <a:t>défense</a:t>
            </a:r>
            <a:r>
              <a:rPr lang="fr-FR" sz="2400" dirty="0" smtClean="0">
                <a:solidFill>
                  <a:srgbClr val="DA950B"/>
                </a:solidFill>
              </a:rPr>
              <a:t> (anticorps), </a:t>
            </a:r>
          </a:p>
          <a:p>
            <a:pPr marL="285750" indent="-285750">
              <a:buFontTx/>
              <a:buChar char="-"/>
            </a:pPr>
            <a:r>
              <a:rPr lang="fr-FR" sz="2400" dirty="0" smtClean="0">
                <a:solidFill>
                  <a:srgbClr val="DA950B"/>
                </a:solidFill>
              </a:rPr>
              <a:t>Eléments nutritifs</a:t>
            </a:r>
          </a:p>
          <a:p>
            <a:pPr marL="285750" indent="-285750">
              <a:buFontTx/>
              <a:buChar char="-"/>
            </a:pPr>
            <a:r>
              <a:rPr lang="fr-FR" sz="2400" dirty="0" smtClean="0">
                <a:solidFill>
                  <a:srgbClr val="DA950B"/>
                </a:solidFill>
              </a:rPr>
              <a:t>Evacuation des déchets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265882" y="2311596"/>
            <a:ext cx="4369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DA950B"/>
                </a:solidFill>
              </a:rPr>
              <a:t>Plasma = MEC du sang (54%)</a:t>
            </a:r>
            <a:endParaRPr lang="fr-FR" sz="2800" dirty="0">
              <a:solidFill>
                <a:srgbClr val="DA950B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65882" y="5218870"/>
            <a:ext cx="60217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Sérum  = plasma sans </a:t>
            </a:r>
            <a:r>
              <a:rPr lang="fr-FR" sz="2800" dirty="0" smtClean="0"/>
              <a:t>facteurs </a:t>
            </a:r>
            <a:r>
              <a:rPr lang="fr-FR" sz="2800" smtClean="0"/>
              <a:t>de coagulation (protéines)</a:t>
            </a:r>
            <a:endParaRPr lang="fr-FR" sz="2800" dirty="0"/>
          </a:p>
        </p:txBody>
      </p:sp>
      <p:sp>
        <p:nvSpPr>
          <p:cNvPr id="20" name="Flèche vers le bas 19"/>
          <p:cNvSpPr/>
          <p:nvPr/>
        </p:nvSpPr>
        <p:spPr>
          <a:xfrm rot="19100735">
            <a:off x="6881933" y="1459674"/>
            <a:ext cx="442933" cy="753004"/>
          </a:xfrm>
          <a:prstGeom prst="downArrow">
            <a:avLst>
              <a:gd name="adj1" fmla="val 50000"/>
              <a:gd name="adj2" fmla="val 521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Flèche vers le bas 20"/>
          <p:cNvSpPr/>
          <p:nvPr/>
        </p:nvSpPr>
        <p:spPr>
          <a:xfrm rot="2446815">
            <a:off x="4217022" y="1439122"/>
            <a:ext cx="423510" cy="768632"/>
          </a:xfrm>
          <a:prstGeom prst="downArrow">
            <a:avLst>
              <a:gd name="adj1" fmla="val 50000"/>
              <a:gd name="adj2" fmla="val 521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7534360" y="2148549"/>
            <a:ext cx="36040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Eléments figurés (46%) </a:t>
            </a:r>
          </a:p>
        </p:txBody>
      </p:sp>
      <p:sp>
        <p:nvSpPr>
          <p:cNvPr id="3" name="Accolade fermante 2"/>
          <p:cNvSpPr/>
          <p:nvPr/>
        </p:nvSpPr>
        <p:spPr>
          <a:xfrm>
            <a:off x="11006446" y="3714790"/>
            <a:ext cx="208429" cy="1084284"/>
          </a:xfrm>
          <a:prstGeom prst="rightBrace">
            <a:avLst/>
          </a:prstGeom>
          <a:noFill/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11341520" y="4026099"/>
            <a:ext cx="705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0070C0"/>
                </a:solidFill>
              </a:rPr>
              <a:t>2%</a:t>
            </a:r>
            <a:endParaRPr lang="fr-FR" sz="2400" dirty="0">
              <a:solidFill>
                <a:srgbClr val="0070C0"/>
              </a:solidFill>
            </a:endParaRP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7719" y="2978727"/>
            <a:ext cx="4779797" cy="3117259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8349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8" grpId="0"/>
      <p:bldP spid="13" grpId="0"/>
      <p:bldP spid="3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540" y="409073"/>
            <a:ext cx="7206916" cy="53978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674769" y="529389"/>
            <a:ext cx="2731168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smtClean="0">
                <a:solidFill>
                  <a:srgbClr val="FF0000"/>
                </a:solidFill>
              </a:rPr>
              <a:t>HÉMATOCRITE</a:t>
            </a:r>
            <a:endParaRPr lang="fr-FR" sz="2800" b="1" u="sng" dirty="0" smtClean="0">
              <a:solidFill>
                <a:srgbClr val="FF0000"/>
              </a:solidFill>
            </a:endParaRPr>
          </a:p>
          <a:p>
            <a:endParaRPr lang="fr-FR" dirty="0" smtClean="0"/>
          </a:p>
          <a:p>
            <a:pPr marL="285750" indent="-285750">
              <a:buFont typeface="Arial" charset="0"/>
              <a:buChar char="•"/>
            </a:pPr>
            <a:r>
              <a:rPr lang="fr-FR" sz="2400" dirty="0" smtClean="0"/>
              <a:t>POURCENTAGE OCCUPE PAR LES GLOBULES ROUGES.</a:t>
            </a:r>
          </a:p>
          <a:p>
            <a:pPr marL="285750" indent="-285750">
              <a:buFont typeface="Arial" charset="0"/>
              <a:buChar char="•"/>
            </a:pPr>
            <a:endParaRPr lang="fr-FR" sz="2400" dirty="0" smtClean="0"/>
          </a:p>
          <a:p>
            <a:pPr marL="285750" indent="-285750">
              <a:buFont typeface="Arial" charset="0"/>
              <a:buChar char="•"/>
            </a:pPr>
            <a:r>
              <a:rPr lang="fr-FR" sz="2400" dirty="0" smtClean="0"/>
              <a:t>ENVIRON </a:t>
            </a:r>
            <a:r>
              <a:rPr lang="fr-FR" sz="2400" b="1" dirty="0" smtClean="0">
                <a:solidFill>
                  <a:srgbClr val="FF0000"/>
                </a:solidFill>
              </a:rPr>
              <a:t>40%</a:t>
            </a:r>
            <a:r>
              <a:rPr lang="fr-FR" sz="2400" dirty="0" smtClean="0"/>
              <a:t>. </a:t>
            </a:r>
            <a:endParaRPr lang="fr-FR" sz="2400" dirty="0"/>
          </a:p>
        </p:txBody>
      </p:sp>
      <p:sp>
        <p:nvSpPr>
          <p:cNvPr id="6" name="Rectangle 5"/>
          <p:cNvSpPr/>
          <p:nvPr/>
        </p:nvSpPr>
        <p:spPr>
          <a:xfrm>
            <a:off x="902368" y="3777916"/>
            <a:ext cx="878306" cy="168442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902368" y="3537284"/>
            <a:ext cx="878306" cy="2406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02368" y="1792705"/>
            <a:ext cx="878306" cy="1744579"/>
          </a:xfrm>
          <a:prstGeom prst="rect">
            <a:avLst/>
          </a:prstGeom>
          <a:solidFill>
            <a:srgbClr val="F5E32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45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43601" y="147918"/>
            <a:ext cx="6468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u="sng" dirty="0" smtClean="0">
                <a:solidFill>
                  <a:srgbClr val="FF0000"/>
                </a:solidFill>
                <a:latin typeface="Apple Chancery" charset="0"/>
                <a:ea typeface="Apple Chancery" charset="0"/>
                <a:cs typeface="Apple Chancery" charset="0"/>
              </a:rPr>
              <a:t>Généralités sur les cellules sanguines</a:t>
            </a:r>
            <a:endParaRPr lang="fr-FR" sz="3200" u="sng" dirty="0">
              <a:solidFill>
                <a:srgbClr val="FF0000"/>
              </a:solidFill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80368" y="1252082"/>
            <a:ext cx="614530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Leucocytes</a:t>
            </a:r>
          </a:p>
          <a:p>
            <a:pPr marL="342900" indent="-342900">
              <a:buFont typeface="Arial" charset="0"/>
              <a:buChar char="•"/>
            </a:pPr>
            <a:r>
              <a:rPr lang="fr-FR" sz="2000" dirty="0" smtClean="0"/>
              <a:t>Dans le sang de façon transitoire</a:t>
            </a:r>
          </a:p>
          <a:p>
            <a:pPr marL="342900" indent="-342900">
              <a:buFont typeface="Arial" charset="0"/>
              <a:buChar char="•"/>
            </a:pPr>
            <a:r>
              <a:rPr lang="fr-FR" sz="2000" dirty="0" smtClean="0"/>
              <a:t>Quitte le sang </a:t>
            </a:r>
            <a:r>
              <a:rPr lang="fr-FR" sz="2000" dirty="0" smtClean="0">
                <a:sym typeface="Wingdings"/>
              </a:rPr>
              <a:t>vers les </a:t>
            </a:r>
            <a:r>
              <a:rPr lang="fr-FR" sz="2000" dirty="0" smtClean="0">
                <a:solidFill>
                  <a:srgbClr val="7030A0"/>
                </a:solidFill>
                <a:sym typeface="Wingdings"/>
              </a:rPr>
              <a:t>tissus</a:t>
            </a:r>
            <a:r>
              <a:rPr lang="fr-FR" sz="2000" dirty="0" smtClean="0">
                <a:sym typeface="Wingdings"/>
              </a:rPr>
              <a:t> pour acquérir leur </a:t>
            </a:r>
            <a:r>
              <a:rPr lang="fr-FR" sz="2000" dirty="0" smtClean="0">
                <a:solidFill>
                  <a:srgbClr val="7030A0"/>
                </a:solidFill>
                <a:sym typeface="Wingdings"/>
              </a:rPr>
              <a:t>fonction</a:t>
            </a:r>
            <a:endParaRPr lang="fr-FR" sz="2000" dirty="0">
              <a:solidFill>
                <a:srgbClr val="7030A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68687" y="1268052"/>
            <a:ext cx="4720331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GR et plaquettes</a:t>
            </a:r>
          </a:p>
          <a:p>
            <a:pPr marL="285750" indent="-285750">
              <a:buFont typeface="Arial" charset="0"/>
              <a:buChar char="•"/>
            </a:pPr>
            <a:r>
              <a:rPr lang="fr-FR" sz="2000" dirty="0" smtClean="0"/>
              <a:t>Spécifiques au sang</a:t>
            </a:r>
          </a:p>
          <a:p>
            <a:pPr marL="285750" indent="-285750">
              <a:buFont typeface="Arial" charset="0"/>
              <a:buChar char="•"/>
            </a:pPr>
            <a:r>
              <a:rPr lang="fr-FR" sz="2000" dirty="0" smtClean="0"/>
              <a:t>Ne quitte le sang qu’en cas d’</a:t>
            </a:r>
            <a:r>
              <a:rPr lang="fr-FR" sz="2000" dirty="0" smtClean="0">
                <a:solidFill>
                  <a:srgbClr val="FF0000"/>
                </a:solidFill>
              </a:rPr>
              <a:t>hémorragie</a:t>
            </a:r>
            <a:endParaRPr lang="fr-FR" sz="2000" dirty="0">
              <a:solidFill>
                <a:srgbClr val="FF000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68" y="3019856"/>
            <a:ext cx="5593160" cy="331370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7618" y="3019856"/>
            <a:ext cx="2311400" cy="24257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62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006558" y="290063"/>
            <a:ext cx="6205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u="sng" dirty="0" smtClean="0">
                <a:solidFill>
                  <a:srgbClr val="FF0000"/>
                </a:solidFill>
                <a:latin typeface="Apple Chancery" charset="0"/>
                <a:ea typeface="Apple Chancery" charset="0"/>
                <a:cs typeface="Apple Chancery" charset="0"/>
              </a:rPr>
              <a:t>Lien avec le </a:t>
            </a:r>
            <a:r>
              <a:rPr lang="fr-FR" sz="3200" u="sng" smtClean="0">
                <a:solidFill>
                  <a:srgbClr val="FF0000"/>
                </a:solidFill>
                <a:latin typeface="Apple Chancery" charset="0"/>
                <a:ea typeface="Apple Chancery" charset="0"/>
                <a:cs typeface="Apple Chancery" charset="0"/>
              </a:rPr>
              <a:t>tissu </a:t>
            </a:r>
            <a:r>
              <a:rPr lang="fr-FR" sz="3200" u="sng" smtClean="0">
                <a:solidFill>
                  <a:srgbClr val="FF0000"/>
                </a:solidFill>
                <a:latin typeface="Apple Chancery" charset="0"/>
                <a:ea typeface="Apple Chancery" charset="0"/>
                <a:cs typeface="Apple Chancery" charset="0"/>
              </a:rPr>
              <a:t>osseux</a:t>
            </a:r>
            <a:endParaRPr lang="fr-FR" sz="3200" u="sng" dirty="0">
              <a:solidFill>
                <a:srgbClr val="FF0000"/>
              </a:solidFill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60611" y="2154066"/>
            <a:ext cx="45316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Les cellules sanguines sont produites au niveau de la </a:t>
            </a:r>
            <a:r>
              <a:rPr lang="fr-FR" sz="2800" b="1" dirty="0" smtClean="0"/>
              <a:t>moelle rouge hématopoïétique</a:t>
            </a:r>
            <a:r>
              <a:rPr lang="fr-FR" sz="2800" dirty="0" smtClean="0"/>
              <a:t>, entre les </a:t>
            </a:r>
            <a:r>
              <a:rPr lang="fr-FR" sz="2800" b="1" dirty="0" smtClean="0"/>
              <a:t>travées</a:t>
            </a:r>
            <a:r>
              <a:rPr lang="fr-FR" sz="2800" dirty="0" smtClean="0"/>
              <a:t> osseuses (os </a:t>
            </a:r>
            <a:r>
              <a:rPr lang="fr-FR" sz="2800" b="1" dirty="0" smtClean="0"/>
              <a:t>spongieux </a:t>
            </a:r>
            <a:r>
              <a:rPr lang="fr-FR" sz="2800" dirty="0" smtClean="0"/>
              <a:t>épiphyses et métaphyses).</a:t>
            </a:r>
          </a:p>
          <a:p>
            <a:endParaRPr lang="fr-FR" sz="2800" dirty="0"/>
          </a:p>
          <a:p>
            <a:r>
              <a:rPr lang="fr-FR" sz="2800" dirty="0" smtClean="0"/>
              <a:t>= </a:t>
            </a:r>
            <a:r>
              <a:rPr lang="fr-FR" sz="2800" b="1" dirty="0" smtClean="0">
                <a:solidFill>
                  <a:srgbClr val="FF0000"/>
                </a:solidFill>
              </a:rPr>
              <a:t>Hématopoïèse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 rot="10800000" flipV="1">
            <a:off x="860611" y="1006033"/>
            <a:ext cx="106097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Les cellules sanguines et les cellules osseuses ont la </a:t>
            </a:r>
            <a:r>
              <a:rPr lang="fr-FR" sz="2800" b="1" dirty="0" smtClean="0"/>
              <a:t>même origine </a:t>
            </a:r>
            <a:r>
              <a:rPr lang="fr-FR" sz="2800" dirty="0" smtClean="0"/>
              <a:t>: la cellule souche mésenchymateuse (</a:t>
            </a:r>
            <a:r>
              <a:rPr lang="fr-FR" sz="2800" b="1" dirty="0" smtClean="0"/>
              <a:t>CSM</a:t>
            </a:r>
            <a:r>
              <a:rPr lang="fr-FR" sz="2800" dirty="0" smtClean="0"/>
              <a:t>).</a:t>
            </a:r>
            <a:endParaRPr lang="fr-FR" sz="28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3491" y="2378304"/>
            <a:ext cx="5616601" cy="35946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2271" y="2115917"/>
            <a:ext cx="6205058" cy="4008467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60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5" b="5001"/>
          <a:stretch/>
        </p:blipFill>
        <p:spPr>
          <a:xfrm>
            <a:off x="1872344" y="0"/>
            <a:ext cx="3120572" cy="631897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0932" y="293083"/>
            <a:ext cx="4156834" cy="266037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2401" y="52233"/>
            <a:ext cx="9700848" cy="626674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4155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/>
          <a:srcRect l="19804" t="16566" r="13427" b="10237"/>
          <a:stretch/>
        </p:blipFill>
        <p:spPr>
          <a:xfrm>
            <a:off x="2245659" y="0"/>
            <a:ext cx="7974105" cy="62665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749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7961786"/>
              </p:ext>
            </p:extLst>
          </p:nvPr>
        </p:nvGraphicFramePr>
        <p:xfrm>
          <a:off x="368449" y="2095986"/>
          <a:ext cx="10710716" cy="293371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89904"/>
                <a:gridCol w="2850776"/>
                <a:gridCol w="2716306"/>
                <a:gridCol w="2553730"/>
              </a:tblGrid>
              <a:tr h="7278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err="1" smtClean="0"/>
                        <a:t>Pro-erythroblaste</a:t>
                      </a:r>
                      <a:endParaRPr lang="fr-FR" sz="2000" dirty="0" smtClean="0"/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Erythroblaste</a:t>
                      </a:r>
                      <a:r>
                        <a:rPr lang="fr-FR" sz="2000" baseline="0" dirty="0" smtClean="0"/>
                        <a:t> basophile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Erythroblaste</a:t>
                      </a:r>
                      <a:r>
                        <a:rPr lang="fr-FR" sz="2000" baseline="0" dirty="0" smtClean="0"/>
                        <a:t> </a:t>
                      </a:r>
                      <a:r>
                        <a:rPr lang="fr-FR" sz="2000" baseline="0" dirty="0" err="1" smtClean="0"/>
                        <a:t>polychromatophile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Erythroblaste</a:t>
                      </a:r>
                      <a:r>
                        <a:rPr lang="fr-FR" sz="2000" baseline="0" dirty="0" smtClean="0"/>
                        <a:t> acidophile</a:t>
                      </a:r>
                      <a:endParaRPr lang="fr-FR" sz="2000" dirty="0"/>
                    </a:p>
                  </a:txBody>
                  <a:tcPr/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ZoneTexte 1"/>
          <p:cNvSpPr txBox="1"/>
          <p:nvPr/>
        </p:nvSpPr>
        <p:spPr>
          <a:xfrm flipH="1">
            <a:off x="264459" y="18826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400" b="1" u="sng" dirty="0" smtClean="0">
                <a:solidFill>
                  <a:srgbClr val="FF0000"/>
                </a:solidFill>
                <a:latin typeface="Andale Mono" charset="0"/>
                <a:ea typeface="Andale Mono" charset="0"/>
                <a:cs typeface="Andale Mono" charset="0"/>
              </a:rPr>
              <a:t>LES HEMATIES = GLOBULES ROUGES = ERYTHROCYTES</a:t>
            </a:r>
            <a:endParaRPr lang="fr-FR" sz="3400" b="1" u="sng" dirty="0">
              <a:solidFill>
                <a:srgbClr val="FF000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64459" y="981635"/>
            <a:ext cx="2734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L’érythropoïèse</a:t>
            </a:r>
            <a:endParaRPr lang="fr-FR" sz="2800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3092824" y="1075764"/>
            <a:ext cx="2452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 SOUCHE </a:t>
            </a:r>
            <a:r>
              <a:rPr lang="fr-FR" dirty="0" smtClean="0"/>
              <a:t>= CSM (</a:t>
            </a:r>
            <a:r>
              <a:rPr lang="fr-FR" dirty="0" err="1" smtClean="0"/>
              <a:t>multipotente</a:t>
            </a:r>
            <a:r>
              <a:rPr lang="fr-FR" dirty="0" smtClean="0"/>
              <a:t>)</a:t>
            </a:r>
            <a:endParaRPr lang="fr-FR" dirty="0"/>
          </a:p>
          <a:p>
            <a:endParaRPr lang="fr-FR" dirty="0"/>
          </a:p>
          <a:p>
            <a:endParaRPr lang="fr-FR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6360459" y="1077410"/>
            <a:ext cx="42089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PROGENITEURS</a:t>
            </a:r>
          </a:p>
          <a:p>
            <a:pPr marL="285750" indent="-285750">
              <a:buFont typeface="Wingdings" charset="2"/>
              <a:buChar char="§"/>
            </a:pPr>
            <a:r>
              <a:rPr lang="fr-FR" dirty="0"/>
              <a:t>CFU-S (in-vivo) = CFU-GEMM (in-vitro)</a:t>
            </a:r>
          </a:p>
          <a:p>
            <a:pPr marL="285750" indent="-285750">
              <a:buFont typeface="Wingdings" charset="2"/>
              <a:buChar char="§"/>
            </a:pPr>
            <a:r>
              <a:rPr lang="fr-FR" dirty="0"/>
              <a:t>BFU-E </a:t>
            </a:r>
            <a:r>
              <a:rPr lang="fr-FR" dirty="0">
                <a:sym typeface="Wingdings"/>
              </a:rPr>
              <a:t> </a:t>
            </a:r>
            <a:r>
              <a:rPr lang="fr-FR" dirty="0"/>
              <a:t>CFU-E</a:t>
            </a:r>
          </a:p>
          <a:p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91353" y="1675928"/>
            <a:ext cx="16226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PRECURSEURS</a:t>
            </a:r>
            <a:endParaRPr lang="fr-FR" dirty="0">
              <a:solidFill>
                <a:srgbClr val="FF0000"/>
              </a:solidFill>
            </a:endParaRP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2"/>
          <a:srcRect l="17395" t="23314" r="18665" b="8368"/>
          <a:stretch/>
        </p:blipFill>
        <p:spPr>
          <a:xfrm>
            <a:off x="721219" y="3078976"/>
            <a:ext cx="2041659" cy="17480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3"/>
          <a:srcRect l="5792" t="13652" r="25594" b="13232"/>
          <a:stretch/>
        </p:blipFill>
        <p:spPr>
          <a:xfrm>
            <a:off x="3336882" y="3107563"/>
            <a:ext cx="2103066" cy="17480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Image 15"/>
          <p:cNvPicPr>
            <a:picLocks noChangeAspect="1"/>
          </p:cNvPicPr>
          <p:nvPr/>
        </p:nvPicPr>
        <p:blipFill rotWithShape="1">
          <a:blip r:embed="rId4"/>
          <a:srcRect l="28330" t="26909" r="29740" b="20646"/>
          <a:stretch/>
        </p:blipFill>
        <p:spPr>
          <a:xfrm>
            <a:off x="6135832" y="3078976"/>
            <a:ext cx="2176760" cy="17480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 16"/>
          <p:cNvPicPr>
            <a:picLocks noChangeAspect="1"/>
          </p:cNvPicPr>
          <p:nvPr/>
        </p:nvPicPr>
        <p:blipFill rotWithShape="1">
          <a:blip r:embed="rId5"/>
          <a:srcRect l="30447" t="33301" r="29953" b="20272"/>
          <a:stretch/>
        </p:blipFill>
        <p:spPr>
          <a:xfrm>
            <a:off x="8767352" y="3078977"/>
            <a:ext cx="2126172" cy="17480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Flèche vers la droite 19"/>
          <p:cNvSpPr/>
          <p:nvPr/>
        </p:nvSpPr>
        <p:spPr>
          <a:xfrm>
            <a:off x="368449" y="5072343"/>
            <a:ext cx="10710716" cy="659166"/>
          </a:xfrm>
          <a:prstGeom prst="rightArrow">
            <a:avLst>
              <a:gd name="adj1" fmla="val 50000"/>
              <a:gd name="adj2" fmla="val 142412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/>
          <p:cNvSpPr txBox="1"/>
          <p:nvPr/>
        </p:nvSpPr>
        <p:spPr>
          <a:xfrm>
            <a:off x="368449" y="5217260"/>
            <a:ext cx="972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Diminution progressive de la taille et disparition progressive des organites (basophilie </a:t>
            </a:r>
            <a:r>
              <a:rPr lang="fr-FR" b="1" dirty="0" smtClean="0">
                <a:sym typeface="Wingdings"/>
              </a:rPr>
              <a:t> </a:t>
            </a:r>
            <a:r>
              <a:rPr lang="fr-FR" b="1" dirty="0" err="1" smtClean="0">
                <a:sym typeface="Wingdings"/>
              </a:rPr>
              <a:t>acidophilie</a:t>
            </a:r>
            <a:r>
              <a:rPr lang="fr-FR" b="1" dirty="0">
                <a:sym typeface="Wingdings"/>
              </a:rPr>
              <a:t>)</a:t>
            </a:r>
            <a:endParaRPr lang="fr-FR" b="1" dirty="0"/>
          </a:p>
        </p:txBody>
      </p:sp>
      <p:sp>
        <p:nvSpPr>
          <p:cNvPr id="23" name="Flèche vers la droite 22"/>
          <p:cNvSpPr/>
          <p:nvPr/>
        </p:nvSpPr>
        <p:spPr>
          <a:xfrm flipV="1">
            <a:off x="2998694" y="5717629"/>
            <a:ext cx="8080471" cy="592750"/>
          </a:xfrm>
          <a:prstGeom prst="rightArrow">
            <a:avLst>
              <a:gd name="adj1" fmla="val 60053"/>
              <a:gd name="adj2" fmla="val 158892"/>
            </a:avLst>
          </a:prstGeom>
          <a:solidFill>
            <a:srgbClr val="E38A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/>
          <p:cNvSpPr txBox="1"/>
          <p:nvPr/>
        </p:nvSpPr>
        <p:spPr>
          <a:xfrm>
            <a:off x="3092823" y="5830935"/>
            <a:ext cx="5674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Synthèse hème + globine </a:t>
            </a:r>
            <a:r>
              <a:rPr lang="fr-FR" dirty="0" smtClean="0">
                <a:sym typeface="Wingdings"/>
              </a:rPr>
              <a:t> association = </a:t>
            </a:r>
            <a:r>
              <a:rPr lang="fr-FR" b="1" dirty="0" smtClean="0">
                <a:sym typeface="Wingdings"/>
              </a:rPr>
              <a:t>hémoglobine</a:t>
            </a:r>
            <a:endParaRPr lang="fr-FR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474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4459" y="201706"/>
            <a:ext cx="1192754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400" b="1" u="sng" dirty="0">
                <a:solidFill>
                  <a:srgbClr val="FF0000"/>
                </a:solidFill>
                <a:latin typeface="Andale Mono" charset="0"/>
                <a:ea typeface="Andale Mono" charset="0"/>
                <a:cs typeface="Andale Mono" charset="0"/>
              </a:rPr>
              <a:t>LES HEMATIES = GLOBULES ROUGES = ERYTHROCYTES</a:t>
            </a:r>
          </a:p>
        </p:txBody>
      </p:sp>
      <p:sp>
        <p:nvSpPr>
          <p:cNvPr id="5" name="Rectangle 4"/>
          <p:cNvSpPr/>
          <p:nvPr/>
        </p:nvSpPr>
        <p:spPr>
          <a:xfrm>
            <a:off x="264459" y="103095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/>
              <a:t>CELLULES </a:t>
            </a:r>
            <a:r>
              <a:rPr lang="fr-FR" b="1" dirty="0" smtClean="0"/>
              <a:t>DIFFÉRENCIÉES</a:t>
            </a:r>
            <a:endParaRPr lang="fr-FR" b="1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059103"/>
              </p:ext>
            </p:extLst>
          </p:nvPr>
        </p:nvGraphicFramePr>
        <p:xfrm>
          <a:off x="298113" y="1613989"/>
          <a:ext cx="11631706" cy="3459599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929181"/>
                <a:gridCol w="4870114"/>
                <a:gridCol w="3832411"/>
              </a:tblGrid>
              <a:tr h="5261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Erythroblaste</a:t>
                      </a:r>
                      <a:r>
                        <a:rPr lang="fr-FR" sz="2000" baseline="0" dirty="0" smtClean="0"/>
                        <a:t> acidophile</a:t>
                      </a:r>
                      <a:endParaRPr lang="fr-FR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Réticulocyte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Erythrocyte</a:t>
                      </a:r>
                      <a:endParaRPr lang="fr-FR" sz="2000" dirty="0"/>
                    </a:p>
                  </a:txBody>
                  <a:tcPr/>
                </a:tc>
              </a:tr>
              <a:tr h="2933409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/>
          <a:srcRect l="30447" t="33301" r="29953" b="20272"/>
          <a:stretch/>
        </p:blipFill>
        <p:spPr>
          <a:xfrm>
            <a:off x="503195" y="2333217"/>
            <a:ext cx="2126172" cy="17480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Flèche courbée vers le bas 8"/>
          <p:cNvSpPr/>
          <p:nvPr/>
        </p:nvSpPr>
        <p:spPr>
          <a:xfrm>
            <a:off x="2387361" y="5122150"/>
            <a:ext cx="1125070" cy="531097"/>
          </a:xfrm>
          <a:prstGeom prst="curvedDownArrow">
            <a:avLst>
              <a:gd name="adj1" fmla="val 25000"/>
              <a:gd name="adj2" fmla="val 50000"/>
              <a:gd name="adj3" fmla="val 3512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387361" y="5806131"/>
            <a:ext cx="1582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Noyau expulsé</a:t>
            </a:r>
            <a:endParaRPr lang="fr-FR" b="1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/>
          <a:srcRect l="12790" t="992"/>
          <a:stretch/>
        </p:blipFill>
        <p:spPr>
          <a:xfrm>
            <a:off x="4542371" y="2333217"/>
            <a:ext cx="3316193" cy="25078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3990" y="2805012"/>
            <a:ext cx="1587304" cy="225340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/>
          <a:srcRect l="4146" t="2675" r="11326" b="-1"/>
          <a:stretch/>
        </p:blipFill>
        <p:spPr>
          <a:xfrm>
            <a:off x="8364105" y="2333217"/>
            <a:ext cx="3392696" cy="25078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ZoneTexte 13"/>
          <p:cNvSpPr txBox="1"/>
          <p:nvPr/>
        </p:nvSpPr>
        <p:spPr>
          <a:xfrm>
            <a:off x="4509558" y="5148656"/>
            <a:ext cx="3381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fr-FR" b="1" dirty="0" smtClean="0"/>
              <a:t>Ribosomes </a:t>
            </a:r>
            <a:r>
              <a:rPr lang="fr-FR" dirty="0" smtClean="0"/>
              <a:t>dispersés dans le cytoplasme</a:t>
            </a:r>
          </a:p>
          <a:p>
            <a:pPr marL="285750" indent="-285750">
              <a:buFont typeface="Arial" charset="0"/>
              <a:buChar char="•"/>
            </a:pPr>
            <a:r>
              <a:rPr lang="fr-FR" b="1" dirty="0" smtClean="0"/>
              <a:t>Mitochondries</a:t>
            </a:r>
            <a:r>
              <a:rPr lang="fr-FR" dirty="0" smtClean="0"/>
              <a:t> rassemblés au centre de la cellule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8539796" y="5438873"/>
            <a:ext cx="30413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Perte de tous les organites « sac d’hémoglobine »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18" name="Flèche vers la droite 17"/>
          <p:cNvSpPr/>
          <p:nvPr/>
        </p:nvSpPr>
        <p:spPr>
          <a:xfrm>
            <a:off x="2773990" y="2144935"/>
            <a:ext cx="1699114" cy="8927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SANG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946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89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0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400" b="1" u="sng" dirty="0">
                <a:solidFill>
                  <a:srgbClr val="FF0000"/>
                </a:solidFill>
                <a:latin typeface="Andale Mono" charset="0"/>
                <a:ea typeface="Andale Mono" charset="0"/>
                <a:cs typeface="Andale Mono" charset="0"/>
              </a:rPr>
              <a:t>LES HEMATIES = GLOBULES ROUGES = ERYTHROCYTES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63625" y="2313100"/>
            <a:ext cx="2028068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b="1" smtClean="0">
                <a:solidFill>
                  <a:srgbClr val="EA3F33"/>
                </a:solidFill>
              </a:rPr>
              <a:t>Anémie centrale</a:t>
            </a:r>
            <a:endParaRPr lang="fr-FR" sz="2000" b="1" dirty="0">
              <a:solidFill>
                <a:srgbClr val="EA3F33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46320" y="1048178"/>
            <a:ext cx="1888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>
                <a:latin typeface="Apple Chancery" charset="0"/>
                <a:ea typeface="Apple Chancery" charset="0"/>
                <a:cs typeface="Apple Chancery" charset="0"/>
              </a:rPr>
              <a:t>PATHOLOGIES</a:t>
            </a:r>
            <a:endParaRPr lang="fr-FR" b="1" u="sng" dirty="0"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005919" y="2187038"/>
            <a:ext cx="4802180" cy="15081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Anémie mégaloblastique</a:t>
            </a:r>
          </a:p>
          <a:p>
            <a:endParaRPr lang="fr-FR" dirty="0"/>
          </a:p>
          <a:p>
            <a:r>
              <a:rPr lang="fr-FR" dirty="0" smtClean="0"/>
              <a:t>L’</a:t>
            </a:r>
            <a:r>
              <a:rPr lang="fr-FR" dirty="0" err="1" smtClean="0"/>
              <a:t>erythropoièse</a:t>
            </a:r>
            <a:r>
              <a:rPr lang="fr-FR" dirty="0" smtClean="0"/>
              <a:t> est </a:t>
            </a:r>
            <a:r>
              <a:rPr lang="fr-FR" dirty="0" smtClean="0"/>
              <a:t>contrôlée </a:t>
            </a:r>
            <a:r>
              <a:rPr lang="fr-FR" dirty="0" smtClean="0"/>
              <a:t>par :</a:t>
            </a:r>
          </a:p>
          <a:p>
            <a:pPr marL="285750" indent="-285750">
              <a:buFont typeface="Wingdings" charset="2"/>
              <a:buChar char="ü"/>
            </a:pPr>
            <a:r>
              <a:rPr lang="fr-FR" b="1" dirty="0" smtClean="0">
                <a:solidFill>
                  <a:srgbClr val="C00000"/>
                </a:solidFill>
              </a:rPr>
              <a:t>EPO + Androgènes</a:t>
            </a:r>
          </a:p>
          <a:p>
            <a:pPr marL="285750" indent="-285750">
              <a:buFont typeface="Wingdings" charset="2"/>
              <a:buChar char="ü"/>
            </a:pPr>
            <a:r>
              <a:rPr lang="fr-FR" b="1" dirty="0" smtClean="0">
                <a:solidFill>
                  <a:srgbClr val="C00000"/>
                </a:solidFill>
              </a:rPr>
              <a:t>Vitamine B12 + Acide folique</a:t>
            </a: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53647"/>
              </p:ext>
            </p:extLst>
          </p:nvPr>
        </p:nvGraphicFramePr>
        <p:xfrm>
          <a:off x="3206615" y="1086948"/>
          <a:ext cx="6318624" cy="784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1874621"/>
                <a:gridCol w="1734670"/>
              </a:tblGrid>
              <a:tr h="370276">
                <a:tc>
                  <a:txBody>
                    <a:bodyPr/>
                    <a:lstStyle/>
                    <a:p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Trop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Pas assez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253"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Taux d’hémoglobine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Polyglobulie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Anémie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546320" y="2902709"/>
            <a:ext cx="35096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pPr marL="342900" indent="-342900">
              <a:buAutoNum type="arabicParenR"/>
            </a:pPr>
            <a:r>
              <a:rPr lang="fr-FR" dirty="0" smtClean="0"/>
              <a:t>Défaut de </a:t>
            </a:r>
            <a:r>
              <a:rPr lang="fr-FR" dirty="0" smtClean="0">
                <a:solidFill>
                  <a:srgbClr val="DA950B"/>
                </a:solidFill>
              </a:rPr>
              <a:t>production par la moelle osseuse (centrale)</a:t>
            </a:r>
          </a:p>
          <a:p>
            <a:endParaRPr lang="fr-FR" dirty="0" smtClean="0"/>
          </a:p>
          <a:p>
            <a:r>
              <a:rPr lang="fr-FR" dirty="0" smtClean="0">
                <a:sym typeface="Wingdings"/>
              </a:rPr>
              <a:t></a:t>
            </a:r>
            <a:r>
              <a:rPr lang="fr-FR" dirty="0" smtClean="0"/>
              <a:t>Taux de réticulocyte </a:t>
            </a:r>
            <a:r>
              <a:rPr lang="fr-FR" dirty="0" smtClean="0">
                <a:solidFill>
                  <a:srgbClr val="DA950B"/>
                </a:solidFill>
              </a:rPr>
              <a:t>diminué</a:t>
            </a:r>
            <a:endParaRPr lang="fr-FR" dirty="0">
              <a:solidFill>
                <a:srgbClr val="DA950B"/>
              </a:solidFill>
              <a:sym typeface="Wingdings"/>
            </a:endParaRPr>
          </a:p>
          <a:p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4056002" y="3125750"/>
            <a:ext cx="27257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2) Excès </a:t>
            </a:r>
            <a:r>
              <a:rPr lang="fr-FR" dirty="0"/>
              <a:t>de </a:t>
            </a:r>
            <a:r>
              <a:rPr lang="fr-FR" dirty="0">
                <a:solidFill>
                  <a:srgbClr val="0432FF"/>
                </a:solidFill>
              </a:rPr>
              <a:t>destruction en dehors de la moelle (périphérique</a:t>
            </a:r>
            <a:r>
              <a:rPr lang="fr-FR" dirty="0" smtClean="0">
                <a:solidFill>
                  <a:srgbClr val="0432FF"/>
                </a:solidFill>
              </a:rPr>
              <a:t>)</a:t>
            </a:r>
          </a:p>
          <a:p>
            <a:endParaRPr lang="fr-FR" dirty="0">
              <a:solidFill>
                <a:srgbClr val="0432FF"/>
              </a:solidFill>
            </a:endParaRPr>
          </a:p>
          <a:p>
            <a:r>
              <a:rPr lang="fr-FR" dirty="0" smtClean="0">
                <a:sym typeface="Wingdings"/>
              </a:rPr>
              <a:t> </a:t>
            </a:r>
            <a:r>
              <a:rPr lang="fr-FR" dirty="0" smtClean="0"/>
              <a:t>Taux </a:t>
            </a:r>
            <a:r>
              <a:rPr lang="fr-FR" dirty="0"/>
              <a:t>de réticulocyte </a:t>
            </a:r>
            <a:r>
              <a:rPr lang="fr-FR" dirty="0" smtClean="0">
                <a:solidFill>
                  <a:srgbClr val="0432FF"/>
                </a:solidFill>
              </a:rPr>
              <a:t>élevé </a:t>
            </a:r>
            <a:r>
              <a:rPr lang="fr-FR" b="1" dirty="0" smtClean="0"/>
              <a:t>(adaptation)</a:t>
            </a:r>
            <a:endParaRPr lang="fr-FR" b="1" dirty="0"/>
          </a:p>
          <a:p>
            <a:endParaRPr lang="fr-FR" dirty="0">
              <a:solidFill>
                <a:srgbClr val="0432FF"/>
              </a:solidFill>
            </a:endParaRPr>
          </a:p>
          <a:p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92744" y="5212967"/>
            <a:ext cx="6913175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dirty="0"/>
              <a:t>Comptage </a:t>
            </a:r>
            <a:r>
              <a:rPr lang="fr-FR" sz="2000" b="1" dirty="0">
                <a:sym typeface="Wingdings"/>
              </a:rPr>
              <a:t>des réticulocytes sanguins = reflet de </a:t>
            </a:r>
            <a:r>
              <a:rPr lang="fr-FR" sz="2000" b="1" dirty="0" smtClean="0">
                <a:sym typeface="Wingdings"/>
              </a:rPr>
              <a:t>l’érythropoïèse</a:t>
            </a:r>
            <a:endParaRPr lang="fr-FR" sz="2000" b="1" dirty="0">
              <a:sym typeface="Wingdings"/>
            </a:endParaRPr>
          </a:p>
          <a:p>
            <a:pPr algn="ctr"/>
            <a:r>
              <a:rPr lang="fr-FR" sz="2000" b="1" dirty="0">
                <a:sym typeface="Wingdings"/>
              </a:rPr>
              <a:t>(Taux normal = 1%)</a:t>
            </a:r>
          </a:p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7005919" y="4010704"/>
            <a:ext cx="4802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Baisse/absence de ces facteurs </a:t>
            </a:r>
            <a:r>
              <a:rPr lang="fr-FR" dirty="0">
                <a:sym typeface="Wingdings"/>
              </a:rPr>
              <a:t> </a:t>
            </a:r>
            <a:r>
              <a:rPr lang="fr-FR" dirty="0" err="1" smtClean="0"/>
              <a:t>erythropoïèse</a:t>
            </a:r>
            <a:r>
              <a:rPr lang="fr-FR" dirty="0" smtClean="0"/>
              <a:t> anormale </a:t>
            </a:r>
            <a:r>
              <a:rPr lang="fr-FR" dirty="0">
                <a:sym typeface="Wingdings"/>
              </a:rPr>
              <a:t> </a:t>
            </a:r>
            <a:r>
              <a:rPr lang="fr-FR" b="1" dirty="0">
                <a:sym typeface="Wingdings"/>
              </a:rPr>
              <a:t>GR gros et en faible nombre.</a:t>
            </a:r>
          </a:p>
          <a:p>
            <a:endParaRPr lang="fr-FR" b="1" dirty="0">
              <a:sym typeface="Wingdings"/>
            </a:endParaRPr>
          </a:p>
          <a:p>
            <a:pPr marL="285750" indent="-285750">
              <a:buFont typeface="Wingdings" charset="2"/>
              <a:buChar char="Ø"/>
            </a:pPr>
            <a:r>
              <a:rPr lang="fr-FR" b="1" dirty="0">
                <a:sym typeface="Wingdings"/>
              </a:rPr>
              <a:t>Pas de diminution de la taille. </a:t>
            </a:r>
            <a:r>
              <a:rPr lang="fr-FR" sz="1600" i="1" dirty="0">
                <a:sym typeface="Wingdings"/>
              </a:rPr>
              <a:t>(mégaloblastique)</a:t>
            </a:r>
          </a:p>
          <a:p>
            <a:pPr marL="285750" indent="-285750">
              <a:buFont typeface="Wingdings" charset="2"/>
              <a:buChar char="Ø"/>
            </a:pPr>
            <a:r>
              <a:rPr lang="fr-FR" b="1" dirty="0">
                <a:sym typeface="Wingdings"/>
              </a:rPr>
              <a:t>Pas assez de production en nombre = pas assez d’hémoglobine transportée = anémie</a:t>
            </a:r>
          </a:p>
          <a:p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673693" y="2302458"/>
            <a:ext cx="2444719" cy="4001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Anémie périphérique</a:t>
            </a:r>
            <a:endParaRPr lang="fr-F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3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/>
      <p:bldP spid="10" grpId="0"/>
      <p:bldP spid="12" grpId="0"/>
      <p:bldP spid="7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0763" y="1637210"/>
            <a:ext cx="8783060" cy="348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691693" y="6402944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249705" y="939817"/>
            <a:ext cx="3294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>
                <a:solidFill>
                  <a:srgbClr val="FF0000"/>
                </a:solidFill>
                <a:latin typeface="Apple Chancery" charset="0"/>
                <a:ea typeface="Apple Chancery" charset="0"/>
                <a:cs typeface="Apple Chancery" charset="0"/>
              </a:rPr>
              <a:t>PATHOLOGIES</a:t>
            </a:r>
            <a:endParaRPr lang="fr-FR" sz="2800" b="1" u="sng" dirty="0">
              <a:solidFill>
                <a:srgbClr val="FF0000"/>
              </a:solidFill>
              <a:latin typeface="Apple Chancery" charset="0"/>
              <a:ea typeface="Apple Chancery" charset="0"/>
              <a:cs typeface="Apple Chancery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22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31940" y="814887"/>
            <a:ext cx="5264060" cy="1899085"/>
          </a:xfrm>
        </p:spPr>
        <p:txBody>
          <a:bodyPr>
            <a:normAutofit fontScale="90000"/>
          </a:bodyPr>
          <a:lstStyle/>
          <a:p>
            <a:r>
              <a:rPr lang="fr-FR" sz="5400" b="1" dirty="0" smtClean="0">
                <a:solidFill>
                  <a:srgbClr val="7030A0"/>
                </a:solidFill>
                <a:latin typeface="Andale Mono" charset="0"/>
                <a:ea typeface="Andale Mono" charset="0"/>
                <a:cs typeface="Andale Mono" charset="0"/>
              </a:rPr>
              <a:t>LES PLAQUETTES = THROMBOCYTES</a:t>
            </a:r>
            <a:endParaRPr lang="fr-FR" sz="5400" b="1" dirty="0">
              <a:solidFill>
                <a:srgbClr val="7030A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3549" y="749425"/>
            <a:ext cx="4584902" cy="517650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0494" y="3083983"/>
            <a:ext cx="3766951" cy="289301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3279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50031" y="348459"/>
            <a:ext cx="3559628" cy="426296"/>
          </a:xfrm>
        </p:spPr>
        <p:txBody>
          <a:bodyPr/>
          <a:lstStyle/>
          <a:p>
            <a:pPr marL="0" indent="0">
              <a:buNone/>
            </a:pPr>
            <a:r>
              <a:rPr lang="fr-FR" sz="2400" b="1" u="sng" dirty="0" smtClean="0">
                <a:latin typeface="Apple Chancery" charset="0"/>
                <a:ea typeface="Apple Chancery" charset="0"/>
                <a:cs typeface="Apple Chancery" charset="0"/>
              </a:rPr>
              <a:t>LA THROMBOPOIESE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sz="2000" dirty="0" smtClean="0"/>
          </a:p>
          <a:p>
            <a:pPr marL="0" indent="0">
              <a:buNone/>
            </a:pPr>
            <a:endParaRPr lang="fr-FR" sz="2000" dirty="0" smtClean="0"/>
          </a:p>
          <a:p>
            <a:pPr marL="0" indent="0">
              <a:buNone/>
            </a:pPr>
            <a:endParaRPr lang="fr-FR" sz="2000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306237" y="1075606"/>
            <a:ext cx="84745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2000" u="sng" dirty="0" smtClean="0">
                <a:solidFill>
                  <a:prstClr val="black"/>
                </a:solidFill>
              </a:rPr>
              <a:t>Rappel :</a:t>
            </a:r>
            <a:r>
              <a:rPr lang="fr-FR" sz="2000" b="1" dirty="0" smtClean="0">
                <a:solidFill>
                  <a:prstClr val="black"/>
                </a:solidFill>
              </a:rPr>
              <a:t> CSM (cellule souche) </a:t>
            </a:r>
            <a:r>
              <a:rPr lang="fr-FR" sz="2000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 CFU-S/CFU-GEMM  </a:t>
            </a:r>
            <a:r>
              <a:rPr lang="fr-FR" sz="2000" b="1" u="sng" dirty="0" smtClean="0">
                <a:solidFill>
                  <a:schemeClr val="accent5">
                    <a:lumMod val="75000"/>
                  </a:schemeClr>
                </a:solidFill>
                <a:sym typeface="Wingdings" panose="05000000000000000000" pitchFamily="2" charset="2"/>
              </a:rPr>
              <a:t>CFU-Meg</a:t>
            </a:r>
            <a:r>
              <a:rPr lang="fr-FR" sz="2000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 (</a:t>
            </a:r>
            <a:r>
              <a:rPr lang="fr-FR" sz="2000" b="1" dirty="0" err="1" smtClean="0">
                <a:solidFill>
                  <a:prstClr val="black"/>
                </a:solidFill>
                <a:sym typeface="Wingdings" panose="05000000000000000000" pitchFamily="2" charset="2"/>
              </a:rPr>
              <a:t>progéniteurs</a:t>
            </a:r>
            <a:r>
              <a:rPr lang="fr-FR" sz="2000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)</a:t>
            </a:r>
            <a:endParaRPr lang="fr-FR" sz="2000" b="1" dirty="0">
              <a:solidFill>
                <a:prstClr val="black"/>
              </a:solidFill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561620"/>
              </p:ext>
            </p:extLst>
          </p:nvPr>
        </p:nvGraphicFramePr>
        <p:xfrm>
          <a:off x="306237" y="2125650"/>
          <a:ext cx="11716880" cy="348710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98141"/>
                <a:gridCol w="2617939"/>
                <a:gridCol w="3144033"/>
                <a:gridCol w="3256767"/>
              </a:tblGrid>
              <a:tr h="7233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u="sng" dirty="0" err="1" smtClean="0">
                          <a:solidFill>
                            <a:srgbClr val="7030A0"/>
                          </a:solidFill>
                        </a:rPr>
                        <a:t>Méga</a:t>
                      </a:r>
                      <a:r>
                        <a:rPr lang="fr-FR" sz="1800" dirty="0" err="1" smtClean="0">
                          <a:solidFill>
                            <a:srgbClr val="7030A0"/>
                          </a:solidFill>
                        </a:rPr>
                        <a:t>caryoblaste</a:t>
                      </a:r>
                      <a:endParaRPr lang="fr-FR" sz="1800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>
                          <a:solidFill>
                            <a:srgbClr val="7030A0"/>
                          </a:solidFill>
                        </a:rPr>
                        <a:t>Mégacaryocyte basophile</a:t>
                      </a:r>
                    </a:p>
                    <a:p>
                      <a:pPr algn="ctr"/>
                      <a:endParaRPr lang="fr-FR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>
                          <a:solidFill>
                            <a:srgbClr val="7030A0"/>
                          </a:solidFill>
                        </a:rPr>
                        <a:t>Mégacaryocyte spumeux/granuleux</a:t>
                      </a:r>
                    </a:p>
                    <a:p>
                      <a:pPr algn="ctr"/>
                      <a:endParaRPr lang="fr-FR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>
                          <a:solidFill>
                            <a:srgbClr val="7030A0"/>
                          </a:solidFill>
                        </a:rPr>
                        <a:t>Plaquettes (fragments cellulaires) isolées</a:t>
                      </a:r>
                    </a:p>
                    <a:p>
                      <a:pPr algn="ctr"/>
                      <a:endParaRPr lang="fr-FR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CCCFF"/>
                    </a:solidFill>
                  </a:tcPr>
                </a:tc>
              </a:tr>
              <a:tr h="2572701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CCCCFF"/>
                    </a:solidFill>
                  </a:tcPr>
                </a:tc>
              </a:tr>
            </a:tbl>
          </a:graphicData>
        </a:graphic>
      </p:graphicFrame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/>
          <a:srcRect l="12944" t="1206" r="7858" b="8761"/>
          <a:stretch/>
        </p:blipFill>
        <p:spPr>
          <a:xfrm>
            <a:off x="518128" y="3327822"/>
            <a:ext cx="2407082" cy="19026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11759" b="14055"/>
          <a:stretch/>
        </p:blipFill>
        <p:spPr>
          <a:xfrm>
            <a:off x="3134025" y="3196366"/>
            <a:ext cx="2342387" cy="2281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400" y="5608087"/>
            <a:ext cx="814026" cy="76821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306237" y="5738546"/>
            <a:ext cx="77197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2000" dirty="0" smtClean="0">
                <a:solidFill>
                  <a:prstClr val="black"/>
                </a:solidFill>
              </a:rPr>
              <a:t>Processus d’</a:t>
            </a:r>
            <a:r>
              <a:rPr lang="fr-FR" sz="2000" b="1" dirty="0" err="1" smtClean="0">
                <a:solidFill>
                  <a:prstClr val="black"/>
                </a:solidFill>
              </a:rPr>
              <a:t>endomytose</a:t>
            </a:r>
            <a:r>
              <a:rPr lang="fr-FR" sz="2000" dirty="0" smtClean="0">
                <a:solidFill>
                  <a:prstClr val="black"/>
                </a:solidFill>
              </a:rPr>
              <a:t> </a:t>
            </a: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 smtClean="0">
                <a:solidFill>
                  <a:srgbClr val="FF0000"/>
                </a:solidFill>
                <a:sym typeface="Wingdings" panose="05000000000000000000" pitchFamily="2" charset="2"/>
              </a:rPr>
              <a:t>cellule </a:t>
            </a:r>
            <a:r>
              <a:rPr lang="fr-FR" sz="20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multi-</a:t>
            </a:r>
            <a:r>
              <a:rPr lang="fr-FR" sz="2000" b="1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nuclée</a:t>
            </a:r>
            <a:r>
              <a:rPr lang="fr-FR" sz="2000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 </a:t>
            </a: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et de </a:t>
            </a:r>
            <a:r>
              <a:rPr lang="fr-FR" sz="2000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grand volume.</a:t>
            </a:r>
            <a:endParaRPr lang="fr-FR" sz="2000" b="1" dirty="0">
              <a:solidFill>
                <a:prstClr val="black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9391426" y="5633150"/>
            <a:ext cx="2631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b="1" dirty="0" smtClean="0">
                <a:solidFill>
                  <a:srgbClr val="C00000"/>
                </a:solidFill>
              </a:rPr>
              <a:t>LES PLAQUETTES NE SONT PAS DES CELLULES !</a:t>
            </a:r>
            <a:endParaRPr lang="fr-FR" b="1" dirty="0">
              <a:solidFill>
                <a:srgbClr val="C00000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4911" y="3244154"/>
            <a:ext cx="2924748" cy="21858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6"/>
          <a:srcRect l="10547" t="1616" r="8043" b="-1333"/>
          <a:stretch/>
        </p:blipFill>
        <p:spPr>
          <a:xfrm>
            <a:off x="5756945" y="3196366"/>
            <a:ext cx="2883292" cy="2281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/>
          <p:cNvSpPr txBox="1"/>
          <p:nvPr/>
        </p:nvSpPr>
        <p:spPr>
          <a:xfrm>
            <a:off x="306237" y="1558464"/>
            <a:ext cx="14340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u="sng" dirty="0" smtClean="0"/>
              <a:t>Précurseurs</a:t>
            </a:r>
            <a:endParaRPr lang="fr-FR" sz="2000" b="1" u="sng" dirty="0"/>
          </a:p>
        </p:txBody>
      </p:sp>
      <p:sp>
        <p:nvSpPr>
          <p:cNvPr id="14" name="Rectangle 13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  <p:sp>
        <p:nvSpPr>
          <p:cNvPr id="19" name="ZoneTexte 1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0556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47" t="1714" b="-72"/>
          <a:stretch/>
        </p:blipFill>
        <p:spPr>
          <a:xfrm>
            <a:off x="274529" y="2903493"/>
            <a:ext cx="5076622" cy="32335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405075" y="943725"/>
            <a:ext cx="378708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2400" smtClean="0">
                <a:solidFill>
                  <a:prstClr val="black"/>
                </a:solidFill>
              </a:rPr>
              <a:t>Les</a:t>
            </a:r>
            <a:r>
              <a:rPr lang="fr-FR" sz="2400">
                <a:solidFill>
                  <a:prstClr val="black"/>
                </a:solidFill>
              </a:rPr>
              <a:t> </a:t>
            </a:r>
            <a:r>
              <a:rPr lang="fr-FR" sz="2400" smtClean="0">
                <a:solidFill>
                  <a:prstClr val="black"/>
                </a:solidFill>
              </a:rPr>
              <a:t>mégacaryocytes </a:t>
            </a:r>
            <a:r>
              <a:rPr lang="fr-FR" sz="2400" dirty="0">
                <a:solidFill>
                  <a:prstClr val="black"/>
                </a:solidFill>
              </a:rPr>
              <a:t>(moelle osseuse) se fragmentent et libèrent des plaquettes directement dans </a:t>
            </a:r>
            <a:r>
              <a:rPr lang="fr-FR" sz="2400">
                <a:solidFill>
                  <a:prstClr val="black"/>
                </a:solidFill>
              </a:rPr>
              <a:t>le </a:t>
            </a:r>
            <a:r>
              <a:rPr lang="fr-FR" sz="2400" smtClean="0">
                <a:solidFill>
                  <a:prstClr val="black"/>
                </a:solidFill>
              </a:rPr>
              <a:t>sang.</a:t>
            </a:r>
            <a:endParaRPr lang="fr-FR" sz="2400" dirty="0">
              <a:solidFill>
                <a:prstClr val="black"/>
              </a:solidFill>
            </a:endParaRPr>
          </a:p>
          <a:p>
            <a:pPr defTabSz="914400"/>
            <a:endParaRPr lang="fr-FR" sz="2000" dirty="0">
              <a:solidFill>
                <a:prstClr val="black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2370" y="273773"/>
            <a:ext cx="3489283" cy="26082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/>
          <p:cNvSpPr txBox="1"/>
          <p:nvPr/>
        </p:nvSpPr>
        <p:spPr>
          <a:xfrm>
            <a:off x="4192161" y="1186506"/>
            <a:ext cx="4739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914400">
              <a:buFont typeface="Wingdings" panose="05000000000000000000" pitchFamily="2" charset="2"/>
              <a:buChar char="§"/>
            </a:pPr>
            <a:r>
              <a:rPr lang="fr-FR" b="1" dirty="0" smtClean="0">
                <a:solidFill>
                  <a:prstClr val="black"/>
                </a:solidFill>
              </a:rPr>
              <a:t>Petite taille </a:t>
            </a:r>
            <a:r>
              <a:rPr lang="fr-FR" dirty="0" smtClean="0">
                <a:solidFill>
                  <a:prstClr val="black"/>
                </a:solidFill>
              </a:rPr>
              <a:t>(2-5 </a:t>
            </a:r>
            <a:r>
              <a:rPr lang="fr-FR" smtClean="0">
                <a:solidFill>
                  <a:prstClr val="black"/>
                </a:solidFill>
              </a:rPr>
              <a:t>microns)</a:t>
            </a:r>
            <a:endParaRPr lang="fr-FR" dirty="0" smtClean="0">
              <a:solidFill>
                <a:prstClr val="black"/>
              </a:solidFill>
            </a:endParaRPr>
          </a:p>
          <a:p>
            <a:pPr marL="342900" indent="-342900" defTabSz="914400">
              <a:buFont typeface="Wingdings" panose="05000000000000000000" pitchFamily="2" charset="2"/>
              <a:buChar char="§"/>
            </a:pPr>
            <a:endParaRPr lang="fr-FR" dirty="0" smtClean="0">
              <a:solidFill>
                <a:prstClr val="black"/>
              </a:solidFill>
            </a:endParaRPr>
          </a:p>
          <a:p>
            <a:pPr marL="342900" indent="-342900" defTabSz="914400">
              <a:buFont typeface="Wingdings" panose="05000000000000000000" pitchFamily="2" charset="2"/>
              <a:buChar char="§"/>
            </a:pPr>
            <a:r>
              <a:rPr lang="fr-FR" dirty="0" smtClean="0">
                <a:solidFill>
                  <a:prstClr val="black"/>
                </a:solidFill>
              </a:rPr>
              <a:t>Souvent </a:t>
            </a:r>
            <a:r>
              <a:rPr lang="fr-FR" b="1" dirty="0" smtClean="0">
                <a:solidFill>
                  <a:prstClr val="black"/>
                </a:solidFill>
              </a:rPr>
              <a:t>en amas</a:t>
            </a:r>
            <a:r>
              <a:rPr lang="fr-FR" dirty="0" smtClean="0">
                <a:solidFill>
                  <a:prstClr val="black"/>
                </a:solidFill>
              </a:rPr>
              <a:t>.</a:t>
            </a:r>
          </a:p>
          <a:p>
            <a:pPr defTabSz="914400"/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471676" y="2794484"/>
            <a:ext cx="29555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914400">
              <a:buFont typeface="Wingdings" panose="05000000000000000000" pitchFamily="2" charset="2"/>
              <a:buChar char="§"/>
            </a:pPr>
            <a:r>
              <a:rPr lang="fr-FR" b="1" u="sng" dirty="0" smtClean="0">
                <a:solidFill>
                  <a:prstClr val="black"/>
                </a:solidFill>
              </a:rPr>
              <a:t>Durée de vie </a:t>
            </a:r>
            <a:r>
              <a:rPr lang="fr-FR" dirty="0" smtClean="0">
                <a:solidFill>
                  <a:prstClr val="black"/>
                </a:solidFill>
              </a:rPr>
              <a:t>: 8 à 10 jours dans le sang.</a:t>
            </a:r>
          </a:p>
          <a:p>
            <a:pPr defTabSz="914400"/>
            <a:endParaRPr lang="fr-FR" dirty="0" smtClean="0">
              <a:solidFill>
                <a:prstClr val="black"/>
              </a:solidFill>
            </a:endParaRPr>
          </a:p>
          <a:p>
            <a:pPr marL="285750" indent="-285750" defTabSz="914400">
              <a:buFont typeface="Wingdings" panose="05000000000000000000" pitchFamily="2" charset="2"/>
              <a:buChar char="§"/>
            </a:pPr>
            <a:r>
              <a:rPr lang="fr-FR" dirty="0" smtClean="0">
                <a:solidFill>
                  <a:prstClr val="black"/>
                </a:solidFill>
              </a:rPr>
              <a:t>Captée (détruite) par la </a:t>
            </a:r>
            <a:r>
              <a:rPr lang="fr-FR" b="1" dirty="0" smtClean="0">
                <a:solidFill>
                  <a:prstClr val="black"/>
                </a:solidFill>
              </a:rPr>
              <a:t>rate</a:t>
            </a:r>
            <a:r>
              <a:rPr lang="fr-FR" dirty="0" smtClean="0">
                <a:solidFill>
                  <a:prstClr val="black"/>
                </a:solidFill>
              </a:rPr>
              <a:t>.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3416" b="2771"/>
          <a:stretch/>
        </p:blipFill>
        <p:spPr>
          <a:xfrm>
            <a:off x="6574050" y="4515635"/>
            <a:ext cx="2436526" cy="17173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0920" y="3841740"/>
            <a:ext cx="3071080" cy="245686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4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16373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641915" y="373927"/>
            <a:ext cx="3107499" cy="4916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fr-FR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Aspect du cytoplasme</a:t>
            </a:r>
            <a:endParaRPr lang="fr-FR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88983" y="888096"/>
            <a:ext cx="63502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914400">
              <a:buFont typeface="Wingdings" charset="2"/>
              <a:buChar char="§"/>
            </a:pPr>
            <a:r>
              <a:rPr lang="fr-FR" sz="2000" dirty="0" smtClean="0">
                <a:solidFill>
                  <a:prstClr val="black"/>
                </a:solidFill>
              </a:rPr>
              <a:t>Grand nombre de </a:t>
            </a:r>
            <a:r>
              <a:rPr lang="fr-FR" sz="2000" b="1" dirty="0" smtClean="0">
                <a:solidFill>
                  <a:prstClr val="black"/>
                </a:solidFill>
              </a:rPr>
              <a:t>granules</a:t>
            </a:r>
            <a:r>
              <a:rPr lang="fr-FR" sz="2000" dirty="0" smtClean="0">
                <a:solidFill>
                  <a:prstClr val="black"/>
                </a:solidFill>
              </a:rPr>
              <a:t> dans les fragments cellulaires </a:t>
            </a: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 </a:t>
            </a:r>
            <a:r>
              <a:rPr lang="fr-FR" sz="2000" b="1" i="1" dirty="0" smtClean="0">
                <a:solidFill>
                  <a:prstClr val="black"/>
                </a:solidFill>
                <a:sym typeface="Wingdings" panose="05000000000000000000" pitchFamily="2" charset="2"/>
              </a:rPr>
              <a:t>cytoplasme granulaire</a:t>
            </a: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.</a:t>
            </a:r>
          </a:p>
          <a:p>
            <a:pPr defTabSz="914400"/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Les grains les plus nombreux sont les </a:t>
            </a:r>
            <a:r>
              <a:rPr lang="fr-FR" sz="2000" b="1" u="sng" dirty="0" smtClean="0">
                <a:solidFill>
                  <a:prstClr val="black"/>
                </a:solidFill>
                <a:sym typeface="Wingdings" panose="05000000000000000000" pitchFamily="2" charset="2"/>
              </a:rPr>
              <a:t>grains alpha</a:t>
            </a:r>
            <a:r>
              <a:rPr lang="fr-FR" sz="2000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 </a:t>
            </a: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 ils renferment les </a:t>
            </a:r>
            <a:r>
              <a:rPr lang="fr-FR" sz="2000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activateurs de l’</a:t>
            </a:r>
            <a:r>
              <a:rPr lang="fr-FR" sz="2000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hémostase</a:t>
            </a: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.</a:t>
            </a:r>
          </a:p>
          <a:p>
            <a:pPr defTabSz="914400"/>
            <a:endParaRPr lang="fr-FR" sz="2000" dirty="0">
              <a:solidFill>
                <a:prstClr val="black"/>
              </a:solidFill>
              <a:sym typeface="Wingdings" panose="05000000000000000000" pitchFamily="2" charset="2"/>
            </a:endParaRPr>
          </a:p>
          <a:p>
            <a:pPr marL="342900" indent="-342900" defTabSz="914400">
              <a:buFont typeface="Wingdings" charset="2"/>
              <a:buChar char="§"/>
            </a:pP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La plaquette sanguine </a:t>
            </a:r>
            <a:r>
              <a:rPr lang="fr-FR" sz="2000" dirty="0">
                <a:solidFill>
                  <a:prstClr val="black"/>
                </a:solidFill>
                <a:sym typeface="Wingdings" panose="05000000000000000000" pitchFamily="2" charset="2"/>
              </a:rPr>
              <a:t>possède un cytosquelette, des grains, du glycogènes, des mitochondries, un </a:t>
            </a:r>
            <a:r>
              <a:rPr lang="fr-FR" sz="2000" b="1" dirty="0">
                <a:solidFill>
                  <a:prstClr val="black"/>
                </a:solidFill>
                <a:sym typeface="Wingdings" panose="05000000000000000000" pitchFamily="2" charset="2"/>
              </a:rPr>
              <a:t>système tubulaire dense </a:t>
            </a:r>
            <a:r>
              <a:rPr lang="fr-FR" sz="2000" dirty="0">
                <a:solidFill>
                  <a:prstClr val="black"/>
                </a:solidFill>
                <a:sym typeface="Wingdings" panose="05000000000000000000" pitchFamily="2" charset="2"/>
              </a:rPr>
              <a:t>et un </a:t>
            </a:r>
            <a:r>
              <a:rPr lang="fr-FR" sz="2000" b="1" dirty="0">
                <a:solidFill>
                  <a:prstClr val="black"/>
                </a:solidFill>
                <a:sym typeface="Wingdings" panose="05000000000000000000" pitchFamily="2" charset="2"/>
              </a:rPr>
              <a:t>système canaliculaire ouvert</a:t>
            </a:r>
            <a:r>
              <a:rPr lang="fr-FR" sz="2000" dirty="0">
                <a:solidFill>
                  <a:prstClr val="black"/>
                </a:solidFill>
                <a:sym typeface="Wingdings" panose="05000000000000000000" pitchFamily="2" charset="2"/>
              </a:rPr>
              <a:t>. (</a:t>
            </a:r>
            <a:r>
              <a:rPr lang="fr-FR" sz="2000" b="1" dirty="0">
                <a:solidFill>
                  <a:srgbClr val="C00000"/>
                </a:solidFill>
                <a:sym typeface="Wingdings" panose="05000000000000000000" pitchFamily="2" charset="2"/>
              </a:rPr>
              <a:t>Echanges</a:t>
            </a:r>
            <a:r>
              <a:rPr lang="fr-FR" sz="2000" dirty="0">
                <a:solidFill>
                  <a:prstClr val="black"/>
                </a:solidFill>
                <a:sym typeface="Wingdings" panose="05000000000000000000" pitchFamily="2" charset="2"/>
              </a:rPr>
              <a:t> rapides entre </a:t>
            </a: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contenu plaquettaire et environnement).</a:t>
            </a:r>
          </a:p>
          <a:p>
            <a:pPr defTabSz="914400"/>
            <a:endParaRPr lang="fr-FR" sz="2000" dirty="0">
              <a:solidFill>
                <a:prstClr val="black"/>
              </a:solidFill>
              <a:sym typeface="Wingdings" panose="05000000000000000000" pitchFamily="2" charset="2"/>
            </a:endParaRPr>
          </a:p>
          <a:p>
            <a:pPr marL="342900" indent="-342900" defTabSz="914400">
              <a:buFont typeface="Wingdings" charset="2"/>
              <a:buChar char="§"/>
            </a:pP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Le système tubulaire dense (tubules courts et aplatis)  </a:t>
            </a:r>
            <a:r>
              <a:rPr lang="fr-FR" sz="2000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dérive du réticulum endoplasmique </a:t>
            </a:r>
            <a:r>
              <a:rPr lang="fr-FR" sz="2000" dirty="0" smtClean="0">
                <a:solidFill>
                  <a:prstClr val="black"/>
                </a:solidFill>
                <a:sym typeface="Wingdings" panose="05000000000000000000" pitchFamily="2" charset="2"/>
              </a:rPr>
              <a:t>du mégacaryocyte.</a:t>
            </a:r>
            <a:endParaRPr lang="fr-FR" sz="2000" dirty="0" smtClean="0">
              <a:solidFill>
                <a:prstClr val="black"/>
              </a:solidFill>
            </a:endParaRPr>
          </a:p>
          <a:p>
            <a:pPr defTabSz="914400"/>
            <a:endParaRPr lang="fr-FR" sz="2000" dirty="0">
              <a:solidFill>
                <a:prstClr val="black"/>
              </a:solidFill>
            </a:endParaRPr>
          </a:p>
          <a:p>
            <a:pPr marL="342900" indent="-342900" defTabSz="914400">
              <a:buFont typeface="Wingdings" charset="2"/>
              <a:buChar char="§"/>
            </a:pPr>
            <a:r>
              <a:rPr lang="fr-FR" sz="2000" dirty="0" smtClean="0">
                <a:solidFill>
                  <a:prstClr val="black"/>
                </a:solidFill>
              </a:rPr>
              <a:t>On retrouve également du </a:t>
            </a:r>
            <a:r>
              <a:rPr lang="fr-FR" sz="2000" b="1" dirty="0" smtClean="0">
                <a:solidFill>
                  <a:srgbClr val="70AD47">
                    <a:lumMod val="75000"/>
                  </a:srgbClr>
                </a:solidFill>
              </a:rPr>
              <a:t>calcium</a:t>
            </a:r>
            <a:r>
              <a:rPr lang="fr-FR" sz="2000" dirty="0" smtClean="0">
                <a:solidFill>
                  <a:prstClr val="black"/>
                </a:solidFill>
              </a:rPr>
              <a:t>, de l’</a:t>
            </a:r>
            <a:r>
              <a:rPr lang="fr-FR" sz="2000" b="1" dirty="0" smtClean="0">
                <a:solidFill>
                  <a:srgbClr val="70AD47">
                    <a:lumMod val="75000"/>
                  </a:srgbClr>
                </a:solidFill>
              </a:rPr>
              <a:t>ADP</a:t>
            </a:r>
            <a:r>
              <a:rPr lang="fr-FR" sz="2000" dirty="0" smtClean="0">
                <a:solidFill>
                  <a:srgbClr val="70AD47">
                    <a:lumMod val="75000"/>
                  </a:srgbClr>
                </a:solidFill>
              </a:rPr>
              <a:t> </a:t>
            </a:r>
            <a:r>
              <a:rPr lang="fr-FR" sz="2000" dirty="0" smtClean="0">
                <a:solidFill>
                  <a:prstClr val="black"/>
                </a:solidFill>
              </a:rPr>
              <a:t>et de la </a:t>
            </a:r>
            <a:r>
              <a:rPr lang="fr-FR" sz="2000" b="1" dirty="0" smtClean="0">
                <a:solidFill>
                  <a:srgbClr val="70AD47">
                    <a:lumMod val="75000"/>
                  </a:srgbClr>
                </a:solidFill>
              </a:rPr>
              <a:t>sérotonine</a:t>
            </a:r>
            <a:r>
              <a:rPr lang="fr-FR" sz="2000" dirty="0" smtClean="0">
                <a:solidFill>
                  <a:srgbClr val="70AD47">
                    <a:lumMod val="75000"/>
                  </a:srgbClr>
                </a:solidFill>
              </a:rPr>
              <a:t>.</a:t>
            </a:r>
            <a:endParaRPr lang="fr-FR" sz="2000" dirty="0">
              <a:solidFill>
                <a:srgbClr val="70AD47">
                  <a:lumMod val="75000"/>
                </a:srgbClr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0849" y="962435"/>
            <a:ext cx="3934471" cy="25337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642" y="3735851"/>
            <a:ext cx="3954887" cy="24767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1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186283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2249" y="1042564"/>
            <a:ext cx="5250538" cy="3315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dirty="0" smtClean="0"/>
              <a:t>Bien arrondie lorsqu’elle n’est pas activée (1), une fois </a:t>
            </a:r>
            <a:r>
              <a:rPr lang="fr-FR" sz="2000" b="1" dirty="0" smtClean="0">
                <a:solidFill>
                  <a:srgbClr val="FF0000"/>
                </a:solidFill>
              </a:rPr>
              <a:t>activée</a:t>
            </a:r>
            <a:r>
              <a:rPr lang="fr-FR" sz="2000" dirty="0" smtClean="0"/>
              <a:t>, elle émet d’abord de </a:t>
            </a:r>
            <a:r>
              <a:rPr lang="fr-FR" sz="2000" b="1" i="1" dirty="0" smtClean="0"/>
              <a:t>longs prolongements </a:t>
            </a:r>
            <a:r>
              <a:rPr lang="fr-FR" sz="2000" dirty="0" smtClean="0"/>
              <a:t>(2) = </a:t>
            </a:r>
            <a:r>
              <a:rPr lang="fr-FR" sz="2000" b="1" i="1" dirty="0" smtClean="0">
                <a:solidFill>
                  <a:srgbClr val="FF0000"/>
                </a:solidFill>
              </a:rPr>
              <a:t>pseudopodes</a:t>
            </a:r>
            <a:r>
              <a:rPr lang="fr-FR" sz="2000" dirty="0" smtClean="0"/>
              <a:t> puis </a:t>
            </a:r>
            <a:r>
              <a:rPr lang="fr-FR" sz="2000" b="1" i="1" dirty="0" smtClean="0"/>
              <a:t>adhère</a:t>
            </a:r>
            <a:r>
              <a:rPr lang="fr-FR" sz="2000" dirty="0" smtClean="0"/>
              <a:t> au tissu lésé et </a:t>
            </a:r>
            <a:r>
              <a:rPr lang="fr-FR" sz="2000" b="1" i="1" dirty="0" smtClean="0"/>
              <a:t>s’étale progressivement</a:t>
            </a:r>
            <a:r>
              <a:rPr lang="fr-FR" sz="2000" dirty="0" smtClean="0"/>
              <a:t> (3 et 4).</a:t>
            </a:r>
          </a:p>
          <a:p>
            <a:pPr marL="0" indent="0">
              <a:buNone/>
            </a:pPr>
            <a:endParaRPr lang="fr-FR" sz="2000" dirty="0"/>
          </a:p>
          <a:p>
            <a:pPr marL="0" indent="0">
              <a:buNone/>
            </a:pPr>
            <a:r>
              <a:rPr lang="fr-FR" sz="2000" dirty="0" smtClean="0"/>
              <a:t>Elle libère alors les </a:t>
            </a:r>
            <a:r>
              <a:rPr lang="fr-FR" sz="2000" b="1" dirty="0" smtClean="0"/>
              <a:t>facteurs de la coagulation </a:t>
            </a:r>
            <a:r>
              <a:rPr lang="fr-FR" sz="2000" dirty="0" smtClean="0"/>
              <a:t>contenus dans ses granules (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ADP, facteur 4, sérotonine</a:t>
            </a:r>
            <a:r>
              <a:rPr lang="fr-FR" sz="2000" dirty="0" smtClean="0"/>
              <a:t>) via son </a:t>
            </a:r>
            <a:r>
              <a:rPr lang="fr-FR" sz="2000" b="1" dirty="0" smtClean="0"/>
              <a:t>système canaliculaire ouvert</a:t>
            </a:r>
            <a:r>
              <a:rPr lang="fr-FR" sz="2000" dirty="0" smtClean="0"/>
              <a:t>. </a:t>
            </a:r>
            <a:r>
              <a:rPr lang="fr-FR" sz="1600" i="1" dirty="0" smtClean="0"/>
              <a:t>D’autres plaquettes se collent à celles qui sont en place</a:t>
            </a:r>
            <a:r>
              <a:rPr lang="fr-FR" sz="1600" dirty="0" smtClean="0"/>
              <a:t>.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/>
          <a:srcRect l="7314" t="619" r="10579" b="2736"/>
          <a:stretch/>
        </p:blipFill>
        <p:spPr>
          <a:xfrm>
            <a:off x="6055497" y="1087500"/>
            <a:ext cx="5252372" cy="3029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/>
          <p:cNvSpPr txBox="1"/>
          <p:nvPr/>
        </p:nvSpPr>
        <p:spPr>
          <a:xfrm>
            <a:off x="547337" y="4727277"/>
            <a:ext cx="2796033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914400"/>
            <a:r>
              <a:rPr lang="fr-FR" dirty="0">
                <a:solidFill>
                  <a:srgbClr val="5B9BD5">
                    <a:lumMod val="75000"/>
                  </a:srgbClr>
                </a:solidFill>
              </a:rPr>
              <a:t>Forme de repos</a:t>
            </a:r>
            <a:r>
              <a:rPr lang="fr-FR" dirty="0">
                <a:solidFill>
                  <a:srgbClr val="5B9BD5">
                    <a:lumMod val="75000"/>
                  </a:srgbClr>
                </a:solidFill>
                <a:sym typeface="Wingdings" panose="05000000000000000000" pitchFamily="2" charset="2"/>
              </a:rPr>
              <a:t> </a:t>
            </a:r>
            <a:r>
              <a:rPr lang="fr-FR" dirty="0" smtClean="0">
                <a:solidFill>
                  <a:srgbClr val="5B9BD5">
                    <a:lumMod val="75000"/>
                  </a:srgbClr>
                </a:solidFill>
                <a:sym typeface="Wingdings" panose="05000000000000000000" pitchFamily="2" charset="2"/>
              </a:rPr>
              <a:t>/ </a:t>
            </a:r>
            <a:r>
              <a:rPr lang="fr-FR" dirty="0" smtClean="0">
                <a:solidFill>
                  <a:srgbClr val="5B9BD5">
                    <a:lumMod val="75000"/>
                  </a:srgbClr>
                </a:solidFill>
              </a:rPr>
              <a:t>Plaquette </a:t>
            </a:r>
            <a:r>
              <a:rPr lang="fr-FR" dirty="0">
                <a:solidFill>
                  <a:srgbClr val="5B9BD5">
                    <a:lumMod val="75000"/>
                  </a:srgbClr>
                </a:solidFill>
              </a:rPr>
              <a:t>non activée </a:t>
            </a:r>
            <a:endParaRPr lang="fr-FR" dirty="0" smtClean="0">
              <a:solidFill>
                <a:srgbClr val="5B9BD5">
                  <a:lumMod val="75000"/>
                </a:srgbClr>
              </a:solidFill>
            </a:endParaRPr>
          </a:p>
          <a:p>
            <a:pPr marL="285750" indent="-285750" defTabSz="914400">
              <a:buFont typeface="Arial" panose="020B0604020202020204" pitchFamily="34" charset="0"/>
              <a:buChar char="•"/>
            </a:pPr>
            <a:r>
              <a:rPr lang="fr-FR" b="1" dirty="0" err="1" smtClean="0">
                <a:solidFill>
                  <a:prstClr val="black"/>
                </a:solidFill>
                <a:sym typeface="Wingdings" panose="05000000000000000000" pitchFamily="2" charset="2"/>
              </a:rPr>
              <a:t>Discocyte</a:t>
            </a:r>
            <a:r>
              <a:rPr lang="fr-FR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 (= forme discoïde)</a:t>
            </a:r>
            <a:endParaRPr lang="fr-FR" b="1" dirty="0">
              <a:solidFill>
                <a:prstClr val="black"/>
              </a:solidFill>
              <a:sym typeface="Wingdings" panose="05000000000000000000" pitchFamily="2" charset="2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992265" y="4588778"/>
            <a:ext cx="3638168" cy="147732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914400"/>
            <a:r>
              <a:rPr lang="fr-FR" dirty="0">
                <a:solidFill>
                  <a:srgbClr val="FF0000"/>
                </a:solidFill>
                <a:sym typeface="Wingdings" panose="05000000000000000000" pitchFamily="2" charset="2"/>
              </a:rPr>
              <a:t>Plaquette </a:t>
            </a:r>
            <a:r>
              <a:rPr lang="fr-FR" dirty="0" smtClean="0">
                <a:solidFill>
                  <a:srgbClr val="FF0000"/>
                </a:solidFill>
                <a:sym typeface="Wingdings" panose="05000000000000000000" pitchFamily="2" charset="2"/>
              </a:rPr>
              <a:t>activée -&gt; pseudopodes</a:t>
            </a:r>
          </a:p>
          <a:p>
            <a:pPr marL="285750" indent="-285750" defTabSz="914400">
              <a:buFont typeface="Arial" panose="020B0604020202020204" pitchFamily="34" charset="0"/>
              <a:buChar char="•"/>
            </a:pPr>
            <a:r>
              <a:rPr lang="fr-FR" b="1" dirty="0" err="1" smtClean="0">
                <a:solidFill>
                  <a:prstClr val="black"/>
                </a:solidFill>
                <a:sym typeface="Wingdings" panose="05000000000000000000" pitchFamily="2" charset="2"/>
              </a:rPr>
              <a:t>Echynocyte</a:t>
            </a:r>
            <a:r>
              <a:rPr lang="fr-FR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 (= forme </a:t>
            </a:r>
            <a:r>
              <a:rPr lang="fr-FR" b="1" dirty="0" err="1" smtClean="0">
                <a:solidFill>
                  <a:prstClr val="black"/>
                </a:solidFill>
                <a:sym typeface="Wingdings" panose="05000000000000000000" pitchFamily="2" charset="2"/>
              </a:rPr>
              <a:t>échynoïde</a:t>
            </a:r>
            <a:r>
              <a:rPr lang="fr-FR" b="1" dirty="0" smtClean="0">
                <a:solidFill>
                  <a:prstClr val="black"/>
                </a:solidFill>
                <a:sym typeface="Wingdings" panose="05000000000000000000" pitchFamily="2" charset="2"/>
              </a:rPr>
              <a:t>)</a:t>
            </a:r>
          </a:p>
          <a:p>
            <a:pPr defTabSz="914400"/>
            <a:endParaRPr lang="fr-FR" dirty="0">
              <a:solidFill>
                <a:prstClr val="black"/>
              </a:solidFill>
              <a:sym typeface="Wingdings" panose="05000000000000000000" pitchFamily="2" charset="2"/>
            </a:endParaRPr>
          </a:p>
          <a:p>
            <a:pPr defTabSz="914400"/>
            <a:r>
              <a:rPr lang="fr-FR" i="1" dirty="0" smtClean="0">
                <a:solidFill>
                  <a:prstClr val="black"/>
                </a:solidFill>
                <a:sym typeface="Wingdings" panose="05000000000000000000" pitchFamily="2" charset="2"/>
              </a:rPr>
              <a:t>cytosquelette </a:t>
            </a:r>
            <a:r>
              <a:rPr lang="fr-FR" i="1" dirty="0">
                <a:solidFill>
                  <a:prstClr val="black"/>
                </a:solidFill>
                <a:sym typeface="Wingdings" panose="05000000000000000000" pitchFamily="2" charset="2"/>
              </a:rPr>
              <a:t>riche en actine et myosine = </a:t>
            </a:r>
            <a:r>
              <a:rPr lang="fr-FR" i="1" dirty="0" smtClean="0">
                <a:solidFill>
                  <a:prstClr val="black"/>
                </a:solidFill>
                <a:sym typeface="Wingdings" panose="05000000000000000000" pitchFamily="2" charset="2"/>
              </a:rPr>
              <a:t>mobilité (</a:t>
            </a:r>
            <a:r>
              <a:rPr lang="fr-FR" i="1" dirty="0" err="1" smtClean="0">
                <a:solidFill>
                  <a:prstClr val="black"/>
                </a:solidFill>
                <a:sym typeface="Wingdings" panose="05000000000000000000" pitchFamily="2" charset="2"/>
              </a:rPr>
              <a:t>cf</a:t>
            </a:r>
            <a:r>
              <a:rPr lang="fr-FR" i="1" dirty="0" smtClean="0">
                <a:solidFill>
                  <a:prstClr val="black"/>
                </a:solidFill>
                <a:sym typeface="Wingdings" panose="05000000000000000000" pitchFamily="2" charset="2"/>
              </a:rPr>
              <a:t> </a:t>
            </a:r>
            <a:r>
              <a:rPr lang="fr-FR" i="1" dirty="0" err="1" smtClean="0">
                <a:solidFill>
                  <a:prstClr val="black"/>
                </a:solidFill>
                <a:sym typeface="Wingdings" panose="05000000000000000000" pitchFamily="2" charset="2"/>
              </a:rPr>
              <a:t>Biocell</a:t>
            </a:r>
            <a:r>
              <a:rPr lang="fr-FR" i="1" dirty="0" smtClean="0">
                <a:solidFill>
                  <a:prstClr val="black"/>
                </a:solidFill>
                <a:sym typeface="Wingdings" panose="05000000000000000000" pitchFamily="2" charset="2"/>
              </a:rPr>
              <a:t>)</a:t>
            </a:r>
            <a:endParaRPr lang="fr-FR" i="1" dirty="0">
              <a:solidFill>
                <a:prstClr val="black"/>
              </a:solidFill>
            </a:endParaRPr>
          </a:p>
        </p:txBody>
      </p:sp>
      <p:sp>
        <p:nvSpPr>
          <p:cNvPr id="8" name="Flèche droite 7"/>
          <p:cNvSpPr/>
          <p:nvPr/>
        </p:nvSpPr>
        <p:spPr>
          <a:xfrm>
            <a:off x="3500707" y="5381043"/>
            <a:ext cx="1341486" cy="501041"/>
          </a:xfrm>
          <a:prstGeom prst="rightArrow">
            <a:avLst>
              <a:gd name="adj1" fmla="val 50000"/>
              <a:gd name="adj2" fmla="val 102500"/>
            </a:avLst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fr-FR">
              <a:solidFill>
                <a:prstClr val="white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0577" y="4381509"/>
            <a:ext cx="2377292" cy="182336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9068844" y="413496"/>
            <a:ext cx="28058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2000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COAGULATION</a:t>
            </a:r>
            <a:endParaRPr lang="fr-FR" sz="2000" u="sng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4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48172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2627" y="1103922"/>
            <a:ext cx="8518743" cy="4986456"/>
          </a:xfr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fr-FR" sz="2600" dirty="0" smtClean="0"/>
          </a:p>
          <a:p>
            <a:pPr marL="0" indent="0">
              <a:buNone/>
            </a:pPr>
            <a:r>
              <a:rPr lang="fr-FR" sz="2600" dirty="0" smtClean="0"/>
              <a:t>La </a:t>
            </a:r>
            <a:r>
              <a:rPr lang="fr-FR" sz="2600" dirty="0"/>
              <a:t>plaquette sanguine est donc l'élément figuré du sang responsable de </a:t>
            </a:r>
            <a:r>
              <a:rPr lang="fr-FR" sz="2600" dirty="0" smtClean="0"/>
              <a:t>l'</a:t>
            </a:r>
            <a:r>
              <a:rPr lang="fr-FR" sz="2600" b="1" dirty="0" smtClean="0">
                <a:solidFill>
                  <a:srgbClr val="FF0000"/>
                </a:solidFill>
              </a:rPr>
              <a:t>hémostase</a:t>
            </a:r>
            <a:r>
              <a:rPr lang="fr-FR" sz="2600" b="1" dirty="0"/>
              <a:t> </a:t>
            </a:r>
            <a:r>
              <a:rPr lang="fr-FR" sz="2600" b="1" dirty="0" smtClean="0"/>
              <a:t>(= coagulation du sang).  </a:t>
            </a:r>
            <a:r>
              <a:rPr lang="fr-FR" sz="2600" i="1" dirty="0"/>
              <a:t>Résumons schématiquement cette fonction</a:t>
            </a:r>
            <a:r>
              <a:rPr lang="fr-FR" sz="2600" i="1" dirty="0" smtClean="0"/>
              <a:t>.</a:t>
            </a:r>
          </a:p>
          <a:p>
            <a:pPr marL="0" indent="0">
              <a:buNone/>
            </a:pPr>
            <a:endParaRPr lang="fr-FR" sz="2600" i="1" dirty="0"/>
          </a:p>
          <a:p>
            <a:pPr marL="514350" indent="-514350">
              <a:buFont typeface="+mj-lt"/>
              <a:buAutoNum type="arabicPeriod"/>
            </a:pPr>
            <a:r>
              <a:rPr lang="fr-FR" sz="2600" dirty="0"/>
              <a:t>Dès qu'il y a </a:t>
            </a:r>
            <a:r>
              <a:rPr lang="fr-FR" sz="2600" b="1" dirty="0"/>
              <a:t>lésion endothéliale, </a:t>
            </a:r>
            <a:r>
              <a:rPr lang="fr-FR" sz="2600" dirty="0"/>
              <a:t>les plaquettes adhèrent au tissu conjonctif et forment un</a:t>
            </a:r>
            <a:r>
              <a:rPr lang="fr-FR" sz="2600" b="1" dirty="0"/>
              <a:t> clou plaquettaire </a:t>
            </a:r>
            <a:r>
              <a:rPr lang="fr-FR" sz="2600" dirty="0"/>
              <a:t>qui colmate la brèche</a:t>
            </a:r>
            <a:r>
              <a:rPr lang="fr-FR" sz="2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fr-FR" sz="2600" dirty="0"/>
          </a:p>
          <a:p>
            <a:pPr marL="514350" indent="-514350">
              <a:buFont typeface="+mj-lt"/>
              <a:buAutoNum type="arabicPeriod"/>
            </a:pPr>
            <a:r>
              <a:rPr lang="fr-FR" sz="2600" dirty="0"/>
              <a:t>Elles libèrent des </a:t>
            </a:r>
            <a:r>
              <a:rPr lang="fr-FR" sz="2600" b="1" dirty="0"/>
              <a:t>facteurs plaquettaires</a:t>
            </a:r>
            <a:r>
              <a:rPr lang="fr-FR" sz="2600" b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fr-FR" sz="2600" dirty="0"/>
          </a:p>
          <a:p>
            <a:pPr marL="514350" indent="-514350">
              <a:buFont typeface="+mj-lt"/>
              <a:buAutoNum type="arabicPeriod"/>
            </a:pPr>
            <a:r>
              <a:rPr lang="fr-FR" sz="2600" dirty="0"/>
              <a:t>Ceux-ci induisent une </a:t>
            </a:r>
            <a:r>
              <a:rPr lang="fr-FR" sz="2600" b="1" dirty="0"/>
              <a:t>agrégation plaquettaire d'abord </a:t>
            </a:r>
            <a:r>
              <a:rPr lang="fr-FR" sz="2600" b="1" dirty="0" smtClean="0"/>
              <a:t>réversible </a:t>
            </a:r>
            <a:r>
              <a:rPr lang="fr-FR" sz="2600" i="1" dirty="0" smtClean="0"/>
              <a:t>(fibrinogène).</a:t>
            </a:r>
          </a:p>
          <a:p>
            <a:pPr marL="514350" indent="-514350">
              <a:buFont typeface="+mj-lt"/>
              <a:buAutoNum type="arabicPeriod"/>
            </a:pPr>
            <a:endParaRPr lang="fr-FR" sz="2600" dirty="0"/>
          </a:p>
          <a:p>
            <a:pPr marL="514350" indent="-514350">
              <a:buFont typeface="+mj-lt"/>
              <a:buAutoNum type="arabicPeriod"/>
            </a:pPr>
            <a:r>
              <a:rPr lang="fr-FR" sz="2600" dirty="0"/>
              <a:t>Lorsque les plaquettes sont enveloppées dans un </a:t>
            </a:r>
            <a:r>
              <a:rPr lang="fr-FR" sz="2600" b="1" dirty="0"/>
              <a:t>réseau de fibrine, </a:t>
            </a:r>
            <a:r>
              <a:rPr lang="fr-FR" sz="2600" dirty="0"/>
              <a:t>l'agrégation devient </a:t>
            </a:r>
            <a:r>
              <a:rPr lang="fr-FR" sz="2600" b="1" dirty="0"/>
              <a:t>irréversible</a:t>
            </a:r>
            <a:r>
              <a:rPr lang="fr-FR" sz="2600" b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fr-FR" sz="2600" dirty="0"/>
          </a:p>
          <a:p>
            <a:pPr marL="0" indent="0">
              <a:buNone/>
            </a:pPr>
            <a:endParaRPr lang="fr-FR" sz="20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877" y="1514552"/>
            <a:ext cx="2243328" cy="4572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9081370" y="404396"/>
            <a:ext cx="26429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2000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COAGULATION</a:t>
            </a:r>
          </a:p>
          <a:p>
            <a:pPr defTabSz="914400"/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27838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010448" y="319637"/>
            <a:ext cx="2467628" cy="5639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FR" sz="3200" b="1" u="sng" dirty="0" smtClean="0">
                <a:solidFill>
                  <a:srgbClr val="002060"/>
                </a:solidFill>
              </a:rPr>
              <a:t>Physiologie </a:t>
            </a:r>
            <a:endParaRPr lang="fr-FR" sz="3200" b="1" u="sng" dirty="0">
              <a:solidFill>
                <a:srgbClr val="00206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767481" y="1304365"/>
            <a:ext cx="271059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fr-FR" sz="2000" dirty="0" smtClean="0">
                <a:solidFill>
                  <a:prstClr val="black"/>
                </a:solidFill>
              </a:rPr>
              <a:t>Le </a:t>
            </a:r>
            <a:r>
              <a:rPr lang="fr-FR" sz="2000" b="1" dirty="0" smtClean="0">
                <a:solidFill>
                  <a:srgbClr val="FFC000"/>
                </a:solidFill>
              </a:rPr>
              <a:t>facteur de Von </a:t>
            </a:r>
            <a:r>
              <a:rPr lang="fr-FR" sz="2000" b="1" dirty="0" err="1" smtClean="0">
                <a:solidFill>
                  <a:srgbClr val="FFC000"/>
                </a:solidFill>
              </a:rPr>
              <a:t>Willebrand</a:t>
            </a:r>
            <a:r>
              <a:rPr lang="fr-FR" sz="2000" b="1" dirty="0" smtClean="0">
                <a:solidFill>
                  <a:srgbClr val="FFC000"/>
                </a:solidFill>
              </a:rPr>
              <a:t> </a:t>
            </a:r>
            <a:r>
              <a:rPr lang="fr-FR" sz="2000" dirty="0" smtClean="0">
                <a:solidFill>
                  <a:prstClr val="black"/>
                </a:solidFill>
              </a:rPr>
              <a:t>est produit en permanence par les cellules endothéliales.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endParaRPr lang="fr-FR" sz="2000" dirty="0">
              <a:solidFill>
                <a:prstClr val="black"/>
              </a:solidFill>
            </a:endParaRP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fr-FR" sz="2000" dirty="0" smtClean="0">
                <a:solidFill>
                  <a:prstClr val="black"/>
                </a:solidFill>
              </a:rPr>
              <a:t>Le </a:t>
            </a:r>
            <a:r>
              <a:rPr lang="fr-FR" sz="2000" b="1" dirty="0" smtClean="0">
                <a:solidFill>
                  <a:srgbClr val="FFC000"/>
                </a:solidFill>
              </a:rPr>
              <a:t>facteur de VW </a:t>
            </a:r>
            <a:r>
              <a:rPr lang="fr-FR" sz="2000" dirty="0" smtClean="0">
                <a:solidFill>
                  <a:prstClr val="black"/>
                </a:solidFill>
              </a:rPr>
              <a:t>et les plaquettes possèdent des </a:t>
            </a:r>
            <a:r>
              <a:rPr lang="fr-FR" sz="2000" b="1" dirty="0" smtClean="0">
                <a:solidFill>
                  <a:srgbClr val="00B050"/>
                </a:solidFill>
              </a:rPr>
              <a:t>Récepteurs au collagène (tissu conjonctif).</a:t>
            </a:r>
          </a:p>
          <a:p>
            <a:pPr defTabSz="914400"/>
            <a:endParaRPr lang="fr-FR" dirty="0">
              <a:solidFill>
                <a:prstClr val="black"/>
              </a:solidFill>
            </a:endParaRPr>
          </a:p>
          <a:p>
            <a:pPr defTabSz="914400"/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t="229" r="5693" b="61961"/>
          <a:stretch/>
        </p:blipFill>
        <p:spPr>
          <a:xfrm>
            <a:off x="672353" y="1237252"/>
            <a:ext cx="7775526" cy="47602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165916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440454" y="1374688"/>
            <a:ext cx="3196225" cy="5163898"/>
          </a:xfrm>
        </p:spPr>
        <p:txBody>
          <a:bodyPr>
            <a:normAutofit lnSpcReduction="10000"/>
          </a:bodyPr>
          <a:lstStyle/>
          <a:p>
            <a:r>
              <a:rPr lang="fr-FR" sz="2000" dirty="0" smtClean="0"/>
              <a:t>Le </a:t>
            </a:r>
            <a:r>
              <a:rPr lang="fr-FR" sz="2000" b="1" dirty="0" smtClean="0"/>
              <a:t>collagène</a:t>
            </a:r>
            <a:r>
              <a:rPr lang="fr-FR" sz="2000" dirty="0" smtClean="0"/>
              <a:t> du tissu conjonctif bordant les vaisseaux est </a:t>
            </a:r>
            <a:r>
              <a:rPr lang="fr-FR" sz="2000" b="1" dirty="0" smtClean="0"/>
              <a:t>mis à nu</a:t>
            </a:r>
            <a:r>
              <a:rPr lang="fr-FR" sz="2000" dirty="0" smtClean="0"/>
              <a:t>. </a:t>
            </a:r>
          </a:p>
          <a:p>
            <a:endParaRPr lang="fr-FR" sz="2000" dirty="0" smtClean="0"/>
          </a:p>
          <a:p>
            <a:r>
              <a:rPr lang="fr-FR" sz="2000" dirty="0" smtClean="0"/>
              <a:t>Le </a:t>
            </a:r>
            <a:r>
              <a:rPr lang="fr-FR" sz="2000" b="1" dirty="0" smtClean="0">
                <a:solidFill>
                  <a:srgbClr val="FFC000"/>
                </a:solidFill>
              </a:rPr>
              <a:t>facteur de VW </a:t>
            </a:r>
            <a:r>
              <a:rPr lang="fr-FR" sz="2000" dirty="0" smtClean="0"/>
              <a:t>et les plaquettes vont s’accrocher au </a:t>
            </a:r>
            <a:r>
              <a:rPr lang="fr-FR" sz="2000" b="1" dirty="0" smtClean="0">
                <a:solidFill>
                  <a:srgbClr val="00B050"/>
                </a:solidFill>
              </a:rPr>
              <a:t>collagène</a:t>
            </a:r>
            <a:r>
              <a:rPr lang="fr-FR" sz="2000" dirty="0" smtClean="0"/>
              <a:t>.</a:t>
            </a:r>
          </a:p>
          <a:p>
            <a:endParaRPr lang="fr-FR" sz="2000" dirty="0"/>
          </a:p>
          <a:p>
            <a:r>
              <a:rPr lang="fr-FR" sz="2000" dirty="0" smtClean="0"/>
              <a:t>Les plaquettes s’accrochent au facteur de VW via le </a:t>
            </a:r>
            <a:r>
              <a:rPr lang="fr-FR" sz="2000" b="1" dirty="0" smtClean="0">
                <a:solidFill>
                  <a:srgbClr val="FFC000"/>
                </a:solidFill>
              </a:rPr>
              <a:t>Récepteurs Gp </a:t>
            </a:r>
            <a:r>
              <a:rPr lang="fr-FR" sz="2000" b="1" dirty="0" err="1" smtClean="0">
                <a:solidFill>
                  <a:srgbClr val="FFC000"/>
                </a:solidFill>
              </a:rPr>
              <a:t>Ib</a:t>
            </a:r>
            <a:r>
              <a:rPr lang="fr-FR" sz="2000" b="1" dirty="0" smtClean="0">
                <a:solidFill>
                  <a:srgbClr val="FFC000"/>
                </a:solidFill>
              </a:rPr>
              <a:t>.</a:t>
            </a:r>
          </a:p>
          <a:p>
            <a:endParaRPr lang="fr-FR" sz="2000" dirty="0"/>
          </a:p>
          <a:p>
            <a:r>
              <a:rPr lang="fr-FR" sz="2000" dirty="0" smtClean="0"/>
              <a:t>Les plaquettes ont aussi leur propre </a:t>
            </a:r>
            <a:r>
              <a:rPr lang="fr-FR" sz="2000" b="1" dirty="0" err="1" smtClean="0">
                <a:solidFill>
                  <a:srgbClr val="00B050"/>
                </a:solidFill>
              </a:rPr>
              <a:t>Rc</a:t>
            </a:r>
            <a:r>
              <a:rPr lang="fr-FR" sz="2000" b="1" dirty="0" smtClean="0">
                <a:solidFill>
                  <a:srgbClr val="00B050"/>
                </a:solidFill>
              </a:rPr>
              <a:t> au collagène</a:t>
            </a:r>
            <a:r>
              <a:rPr lang="fr-FR" sz="2000" dirty="0" smtClean="0">
                <a:solidFill>
                  <a:srgbClr val="00B050"/>
                </a:solidFill>
              </a:rPr>
              <a:t>.</a:t>
            </a:r>
          </a:p>
          <a:p>
            <a:endParaRPr lang="fr-FR" sz="2000" dirty="0"/>
          </a:p>
          <a:p>
            <a:endParaRPr lang="fr-FR" sz="2000" dirty="0"/>
          </a:p>
        </p:txBody>
      </p:sp>
      <p:sp>
        <p:nvSpPr>
          <p:cNvPr id="4" name="ZoneTexte 3"/>
          <p:cNvSpPr txBox="1"/>
          <p:nvPr/>
        </p:nvSpPr>
        <p:spPr>
          <a:xfrm>
            <a:off x="8440454" y="427696"/>
            <a:ext cx="35761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3200" b="1" u="sng" dirty="0" smtClean="0">
                <a:solidFill>
                  <a:srgbClr val="002060"/>
                </a:solidFill>
              </a:rPr>
              <a:t>Brèche vasculaire</a:t>
            </a:r>
            <a:endParaRPr lang="fr-FR" sz="3200" b="1" u="sng" dirty="0">
              <a:solidFill>
                <a:srgbClr val="00206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" t="49804" r="28344" b="17843"/>
          <a:stretch/>
        </p:blipFill>
        <p:spPr>
          <a:xfrm>
            <a:off x="571340" y="1138019"/>
            <a:ext cx="7035771" cy="44822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0" name="Titre 1"/>
          <p:cNvSpPr txBox="1">
            <a:spLocks/>
          </p:cNvSpPr>
          <p:nvPr/>
        </p:nvSpPr>
        <p:spPr>
          <a:xfrm>
            <a:off x="274529" y="150312"/>
            <a:ext cx="7629395" cy="656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400" b="1" smtClean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45375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" t="361" r="31016" b="67479"/>
          <a:stretch/>
        </p:blipFill>
        <p:spPr>
          <a:xfrm>
            <a:off x="1956263" y="1036429"/>
            <a:ext cx="7732059" cy="50809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9212231" y="321350"/>
            <a:ext cx="18143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3200" b="1" u="sng" dirty="0" smtClean="0">
                <a:solidFill>
                  <a:srgbClr val="002060"/>
                </a:solidFill>
              </a:rPr>
              <a:t>Adhésion</a:t>
            </a:r>
            <a:endParaRPr lang="fr-FR" sz="3200" b="1" u="sng" dirty="0">
              <a:solidFill>
                <a:srgbClr val="00206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53010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54651" y="1750469"/>
            <a:ext cx="3444657" cy="4161816"/>
          </a:xfrm>
        </p:spPr>
        <p:txBody>
          <a:bodyPr>
            <a:normAutofit/>
          </a:bodyPr>
          <a:lstStyle/>
          <a:p>
            <a:r>
              <a:rPr lang="fr-FR" sz="2000" dirty="0" smtClean="0"/>
              <a:t>La plaquette activée (forme </a:t>
            </a:r>
            <a:r>
              <a:rPr lang="fr-FR" sz="2000" dirty="0" err="1" smtClean="0"/>
              <a:t>échynoïde</a:t>
            </a:r>
            <a:r>
              <a:rPr lang="fr-FR" sz="2000" dirty="0" smtClean="0"/>
              <a:t>) va libérer les facteurs contenus dans ses granules cytoplasmiques.</a:t>
            </a:r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Sérotonine, ADP, Ca2+, facteur 4</a:t>
            </a:r>
            <a:r>
              <a:rPr lang="fr-FR" sz="2000" dirty="0" smtClean="0"/>
              <a:t>. </a:t>
            </a:r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b="1" dirty="0" smtClean="0"/>
              <a:t>Activation des plaquettes circulantes +++</a:t>
            </a:r>
            <a:endParaRPr lang="fr-FR" sz="20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9018739" y="509115"/>
            <a:ext cx="2680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3200" b="1" u="sng" dirty="0" smtClean="0">
                <a:solidFill>
                  <a:srgbClr val="002060"/>
                </a:solidFill>
              </a:rPr>
              <a:t>Activation</a:t>
            </a:r>
            <a:endParaRPr lang="fr-FR" sz="3200" b="1" u="sng" dirty="0">
              <a:solidFill>
                <a:srgbClr val="00206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" t="50196" r="23760" b="18432"/>
          <a:stretch/>
        </p:blipFill>
        <p:spPr>
          <a:xfrm>
            <a:off x="576964" y="1093890"/>
            <a:ext cx="7326960" cy="46997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0" name="Titre 1"/>
          <p:cNvSpPr txBox="1">
            <a:spLocks/>
          </p:cNvSpPr>
          <p:nvPr/>
        </p:nvSpPr>
        <p:spPr>
          <a:xfrm>
            <a:off x="274529" y="150312"/>
            <a:ext cx="7629395" cy="656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400" b="1" smtClean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173515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79704" y="1750418"/>
            <a:ext cx="3444656" cy="3544866"/>
          </a:xfrm>
        </p:spPr>
        <p:txBody>
          <a:bodyPr>
            <a:noAutofit/>
          </a:bodyPr>
          <a:lstStyle/>
          <a:p>
            <a:r>
              <a:rPr lang="fr-FR" sz="1900" dirty="0" smtClean="0"/>
              <a:t>Les plaquettes possèdent un 3</a:t>
            </a:r>
            <a:r>
              <a:rPr lang="fr-FR" sz="1900" baseline="30000" dirty="0" smtClean="0"/>
              <a:t>ème</a:t>
            </a:r>
            <a:r>
              <a:rPr lang="fr-FR" sz="1900" dirty="0" smtClean="0"/>
              <a:t> type de récepteur : </a:t>
            </a:r>
            <a:r>
              <a:rPr lang="fr-FR" sz="1900" b="1" dirty="0" err="1" smtClean="0">
                <a:solidFill>
                  <a:srgbClr val="00B0F0"/>
                </a:solidFill>
              </a:rPr>
              <a:t>Rc</a:t>
            </a:r>
            <a:r>
              <a:rPr lang="fr-FR" sz="1900" b="1" dirty="0" smtClean="0">
                <a:solidFill>
                  <a:srgbClr val="00B0F0"/>
                </a:solidFill>
              </a:rPr>
              <a:t> au fibrinogène = </a:t>
            </a:r>
            <a:r>
              <a:rPr lang="fr-FR" sz="1900" b="1" dirty="0" err="1" smtClean="0">
                <a:solidFill>
                  <a:srgbClr val="00B0F0"/>
                </a:solidFill>
              </a:rPr>
              <a:t>Rc</a:t>
            </a:r>
            <a:r>
              <a:rPr lang="fr-FR" sz="1900" b="1" dirty="0" smtClean="0">
                <a:solidFill>
                  <a:srgbClr val="00B0F0"/>
                </a:solidFill>
              </a:rPr>
              <a:t> </a:t>
            </a:r>
            <a:r>
              <a:rPr lang="fr-FR" sz="1900" b="1" dirty="0" err="1" smtClean="0">
                <a:solidFill>
                  <a:srgbClr val="00B0F0"/>
                </a:solidFill>
              </a:rPr>
              <a:t>GpIIb</a:t>
            </a:r>
            <a:r>
              <a:rPr lang="fr-FR" sz="1900" b="1" dirty="0" smtClean="0">
                <a:solidFill>
                  <a:srgbClr val="00B0F0"/>
                </a:solidFill>
              </a:rPr>
              <a:t>/3a.</a:t>
            </a:r>
          </a:p>
          <a:p>
            <a:endParaRPr lang="fr-FR" sz="1900" dirty="0"/>
          </a:p>
          <a:p>
            <a:r>
              <a:rPr lang="fr-FR" sz="1900" dirty="0" smtClean="0"/>
              <a:t>Une plaquette activée augmente son nombre de récepteurs au fibrinogène.</a:t>
            </a:r>
          </a:p>
          <a:p>
            <a:r>
              <a:rPr lang="fr-FR" sz="1900" dirty="0" smtClean="0"/>
              <a:t>Plus il y a de récepteurs au fibrinogène, plus les plaquettes </a:t>
            </a:r>
            <a:r>
              <a:rPr lang="fr-FR" sz="1900" b="1" dirty="0" smtClean="0"/>
              <a:t>s’accrochent entre elles</a:t>
            </a:r>
            <a:r>
              <a:rPr lang="fr-FR" sz="1900" dirty="0" smtClean="0"/>
              <a:t>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8630433" y="352539"/>
            <a:ext cx="30939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3200" b="1" u="sng" dirty="0" smtClean="0">
                <a:solidFill>
                  <a:srgbClr val="002060"/>
                </a:solidFill>
              </a:rPr>
              <a:t>Agrégation</a:t>
            </a:r>
          </a:p>
          <a:p>
            <a:pPr defTabSz="914400"/>
            <a:r>
              <a:rPr lang="fr-FR" sz="3200" b="1" u="sng" dirty="0" smtClean="0">
                <a:solidFill>
                  <a:prstClr val="white">
                    <a:lumMod val="75000"/>
                  </a:prstClr>
                </a:solidFill>
              </a:rPr>
              <a:t>Thrombus blanc</a:t>
            </a:r>
            <a:endParaRPr lang="fr-FR" sz="3200" b="1" u="sng" dirty="0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86669" y="5481363"/>
            <a:ext cx="1160014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914400">
              <a:buFont typeface="Arial" charset="0"/>
              <a:buChar char="•"/>
            </a:pPr>
            <a:r>
              <a:rPr lang="fr-FR" sz="2000" dirty="0">
                <a:solidFill>
                  <a:prstClr val="black"/>
                </a:solidFill>
              </a:rPr>
              <a:t>Les plaquettes activées libèrent des cytokines </a:t>
            </a:r>
            <a:r>
              <a:rPr lang="fr-FR" sz="2000" b="1" dirty="0">
                <a:solidFill>
                  <a:srgbClr val="70AD47">
                    <a:lumMod val="75000"/>
                  </a:srgbClr>
                </a:solidFill>
              </a:rPr>
              <a:t>VEGF et PDGF</a:t>
            </a:r>
            <a:r>
              <a:rPr lang="fr-FR" sz="2000" dirty="0">
                <a:solidFill>
                  <a:srgbClr val="70AD47">
                    <a:lumMod val="75000"/>
                  </a:srgbClr>
                </a:solidFill>
              </a:rPr>
              <a:t> </a:t>
            </a:r>
            <a:r>
              <a:rPr lang="fr-FR" sz="2000" dirty="0">
                <a:solidFill>
                  <a:prstClr val="black"/>
                </a:solidFill>
              </a:rPr>
              <a:t>(</a:t>
            </a:r>
            <a:r>
              <a:rPr lang="fr-FR" sz="2000" i="1" dirty="0">
                <a:solidFill>
                  <a:prstClr val="black"/>
                </a:solidFill>
              </a:rPr>
              <a:t>GF = </a:t>
            </a:r>
            <a:r>
              <a:rPr lang="fr-FR" sz="2000" i="1" dirty="0" err="1">
                <a:solidFill>
                  <a:prstClr val="black"/>
                </a:solidFill>
              </a:rPr>
              <a:t>growth</a:t>
            </a:r>
            <a:r>
              <a:rPr lang="fr-FR" sz="2000" i="1" dirty="0">
                <a:solidFill>
                  <a:prstClr val="black"/>
                </a:solidFill>
              </a:rPr>
              <a:t> factor = facteur de croissance</a:t>
            </a:r>
            <a:r>
              <a:rPr lang="fr-FR" sz="2000" dirty="0">
                <a:solidFill>
                  <a:prstClr val="black"/>
                </a:solidFill>
              </a:rPr>
              <a:t>) qui stimulent la </a:t>
            </a:r>
            <a:r>
              <a:rPr lang="fr-FR" sz="2000" b="1" dirty="0">
                <a:solidFill>
                  <a:prstClr val="black"/>
                </a:solidFill>
              </a:rPr>
              <a:t>prolifération des cellules endothéliales </a:t>
            </a:r>
            <a:r>
              <a:rPr lang="fr-FR" sz="2000" dirty="0">
                <a:solidFill>
                  <a:prstClr val="black"/>
                </a:solidFill>
              </a:rPr>
              <a:t>pour la </a:t>
            </a:r>
            <a:r>
              <a:rPr lang="fr-FR" sz="2000" b="1" dirty="0">
                <a:solidFill>
                  <a:prstClr val="black"/>
                </a:solidFill>
              </a:rPr>
              <a:t>régénération</a:t>
            </a:r>
            <a:r>
              <a:rPr lang="fr-FR" sz="2000" dirty="0">
                <a:solidFill>
                  <a:prstClr val="black"/>
                </a:solidFill>
              </a:rPr>
              <a:t> de la paroi vasculaire.</a:t>
            </a:r>
          </a:p>
          <a:p>
            <a:pPr defTabSz="914400"/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" r="36165" b="62745"/>
          <a:stretch/>
        </p:blipFill>
        <p:spPr>
          <a:xfrm>
            <a:off x="591855" y="910758"/>
            <a:ext cx="6769948" cy="43845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1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208396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03504" y="1433635"/>
            <a:ext cx="3658644" cy="4913378"/>
          </a:xfrm>
        </p:spPr>
        <p:txBody>
          <a:bodyPr>
            <a:noAutofit/>
          </a:bodyPr>
          <a:lstStyle/>
          <a:p>
            <a:r>
              <a:rPr lang="fr-FR" sz="2000" dirty="0" smtClean="0"/>
              <a:t>Liaison irréversible.</a:t>
            </a:r>
          </a:p>
          <a:p>
            <a:endParaRPr lang="fr-FR" sz="2000" dirty="0"/>
          </a:p>
          <a:p>
            <a:r>
              <a:rPr lang="fr-FR" sz="2000" dirty="0" smtClean="0"/>
              <a:t>Transformation du </a:t>
            </a:r>
            <a:r>
              <a:rPr lang="fr-FR" sz="2000" b="1" dirty="0" smtClean="0">
                <a:solidFill>
                  <a:srgbClr val="00B0F0"/>
                </a:solidFill>
              </a:rPr>
              <a:t>fibrinogène</a:t>
            </a:r>
            <a:r>
              <a:rPr lang="fr-FR" sz="2000" dirty="0" smtClean="0"/>
              <a:t> en </a:t>
            </a:r>
            <a:r>
              <a:rPr lang="fr-FR" sz="2000" b="1" dirty="0" smtClean="0">
                <a:solidFill>
                  <a:srgbClr val="002060"/>
                </a:solidFill>
              </a:rPr>
              <a:t>fibrine</a:t>
            </a:r>
            <a:r>
              <a:rPr lang="fr-FR" sz="2000" dirty="0" smtClean="0"/>
              <a:t> grâce à la </a:t>
            </a:r>
            <a:r>
              <a:rPr lang="fr-FR" sz="2000" b="1" dirty="0" smtClean="0">
                <a:solidFill>
                  <a:srgbClr val="C00000"/>
                </a:solidFill>
              </a:rPr>
              <a:t>thrombine</a:t>
            </a:r>
            <a:r>
              <a:rPr lang="fr-FR" sz="2000" dirty="0" smtClean="0"/>
              <a:t>. ++</a:t>
            </a:r>
          </a:p>
          <a:p>
            <a:endParaRPr lang="fr-FR" sz="2000" dirty="0"/>
          </a:p>
          <a:p>
            <a:r>
              <a:rPr lang="fr-FR" sz="2000" dirty="0"/>
              <a:t>Le fibrinogène soluble, une fois transformé en </a:t>
            </a:r>
            <a:r>
              <a:rPr lang="fr-FR" sz="2000" b="1" dirty="0">
                <a:solidFill>
                  <a:srgbClr val="002060"/>
                </a:solidFill>
              </a:rPr>
              <a:t>fibrine</a:t>
            </a:r>
            <a:r>
              <a:rPr lang="fr-FR" sz="2000" dirty="0"/>
              <a:t>, </a:t>
            </a:r>
            <a:r>
              <a:rPr lang="fr-FR" sz="2000" dirty="0" smtClean="0"/>
              <a:t>est </a:t>
            </a:r>
            <a:r>
              <a:rPr lang="fr-FR" sz="2000" b="1" dirty="0" smtClean="0"/>
              <a:t>insoluble</a:t>
            </a:r>
            <a:r>
              <a:rPr lang="fr-FR" sz="2000" dirty="0" smtClean="0"/>
              <a:t> dans le plasma sanguin, et permet la formation du </a:t>
            </a:r>
            <a:r>
              <a:rPr lang="fr-FR" sz="2000" b="1" dirty="0" smtClean="0"/>
              <a:t>caillot</a:t>
            </a:r>
            <a:r>
              <a:rPr lang="fr-FR" sz="2000" dirty="0" smtClean="0"/>
              <a:t>.</a:t>
            </a:r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dirty="0" smtClean="0"/>
              <a:t>Incorporation d’</a:t>
            </a:r>
            <a:r>
              <a:rPr lang="fr-FR" sz="2000" b="1" dirty="0" smtClean="0">
                <a:solidFill>
                  <a:srgbClr val="FF0000"/>
                </a:solidFill>
              </a:rPr>
              <a:t>hématies</a:t>
            </a:r>
            <a:r>
              <a:rPr lang="fr-FR" sz="2000" dirty="0" smtClean="0"/>
              <a:t> dans le clou plaquettaire !</a:t>
            </a:r>
            <a:endParaRPr lang="fr-FR" sz="2000" dirty="0"/>
          </a:p>
        </p:txBody>
      </p:sp>
      <p:sp>
        <p:nvSpPr>
          <p:cNvPr id="4" name="ZoneTexte 3"/>
          <p:cNvSpPr txBox="1"/>
          <p:nvPr/>
        </p:nvSpPr>
        <p:spPr>
          <a:xfrm>
            <a:off x="8505173" y="510214"/>
            <a:ext cx="3356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3200" b="1" u="sng" dirty="0" smtClean="0">
                <a:solidFill>
                  <a:srgbClr val="FF0000"/>
                </a:solidFill>
              </a:rPr>
              <a:t>Thrombus rouge</a:t>
            </a:r>
            <a:endParaRPr lang="fr-FR" sz="3200" b="1" u="sng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" t="42745" r="27535" b="24118"/>
          <a:stretch/>
        </p:blipFill>
        <p:spPr>
          <a:xfrm>
            <a:off x="735076" y="1340286"/>
            <a:ext cx="7043587" cy="45261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274529" y="150312"/>
            <a:ext cx="7629395" cy="656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400" b="1" smtClean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</p:spTree>
    <p:extLst>
      <p:ext uri="{BB962C8B-B14F-4D97-AF65-F5344CB8AC3E}">
        <p14:creationId xmlns:p14="http://schemas.microsoft.com/office/powerpoint/2010/main" val="183771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4529" y="150312"/>
            <a:ext cx="7629395" cy="656512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7030A0"/>
                </a:solidFill>
              </a:rPr>
              <a:t>LES PLAQUETTES = THROMBOCYTES</a:t>
            </a:r>
            <a:endParaRPr lang="fr-FR" sz="3400" dirty="0"/>
          </a:p>
        </p:txBody>
      </p:sp>
      <p:sp>
        <p:nvSpPr>
          <p:cNvPr id="5" name="ZoneTexte 4"/>
          <p:cNvSpPr txBox="1"/>
          <p:nvPr/>
        </p:nvSpPr>
        <p:spPr>
          <a:xfrm>
            <a:off x="8509349" y="301261"/>
            <a:ext cx="3682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fr-FR" sz="3200" b="1" u="sng" dirty="0" err="1" smtClean="0">
                <a:solidFill>
                  <a:srgbClr val="002060"/>
                </a:solidFill>
              </a:rPr>
              <a:t>Récap</a:t>
            </a:r>
            <a:r>
              <a:rPr lang="fr-FR" sz="3200" b="1" u="sng" dirty="0" smtClean="0">
                <a:solidFill>
                  <a:srgbClr val="002060"/>
                </a:solidFill>
              </a:rPr>
              <a:t> du prof</a:t>
            </a:r>
            <a:endParaRPr lang="fr-FR" sz="3200" b="1" u="sng" dirty="0">
              <a:solidFill>
                <a:srgbClr val="00206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BF99EB"/>
          </a:solidFill>
          <a:ln>
            <a:solidFill>
              <a:srgbClr val="BF99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472B81"/>
          </a:solidFill>
          <a:ln>
            <a:solidFill>
              <a:srgbClr val="472B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06822" y="1336710"/>
            <a:ext cx="83730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On a donc </a:t>
            </a:r>
            <a:r>
              <a:rPr lang="fr-FR" sz="2800" b="1" u="sng" dirty="0" smtClean="0">
                <a:solidFill>
                  <a:srgbClr val="FF0000"/>
                </a:solidFill>
              </a:rPr>
              <a:t>2 scénarios possibles</a:t>
            </a:r>
            <a:r>
              <a:rPr lang="fr-FR" sz="2800" b="1" dirty="0" smtClean="0"/>
              <a:t> pour les plaquettes :</a:t>
            </a:r>
          </a:p>
          <a:p>
            <a:endParaRPr lang="fr-FR" sz="2800" b="1" dirty="0" smtClean="0"/>
          </a:p>
          <a:p>
            <a:endParaRPr lang="fr-FR" sz="2800" b="1" dirty="0"/>
          </a:p>
          <a:p>
            <a:pPr marL="342900" indent="-342900">
              <a:buAutoNum type="arabicParenR"/>
            </a:pPr>
            <a:r>
              <a:rPr lang="fr-FR" sz="2800" b="1" dirty="0" smtClean="0"/>
              <a:t>ADHESION </a:t>
            </a:r>
            <a:r>
              <a:rPr lang="fr-FR" sz="2800" b="1" dirty="0" smtClean="0">
                <a:sym typeface="Wingdings"/>
              </a:rPr>
              <a:t> </a:t>
            </a:r>
            <a:r>
              <a:rPr lang="fr-FR" sz="2800" b="1" u="sng" dirty="0" smtClean="0">
                <a:sym typeface="Wingdings"/>
              </a:rPr>
              <a:t>ACTIVATION</a:t>
            </a:r>
            <a:r>
              <a:rPr lang="fr-FR" sz="2800" b="1" dirty="0" smtClean="0">
                <a:sym typeface="Wingdings"/>
              </a:rPr>
              <a:t>  AGREGATION</a:t>
            </a:r>
          </a:p>
          <a:p>
            <a:pPr marL="342900" indent="-342900">
              <a:buAutoNum type="arabicParenR"/>
            </a:pPr>
            <a:endParaRPr lang="fr-FR" sz="2800" b="1" dirty="0" smtClean="0">
              <a:sym typeface="Wingdings"/>
            </a:endParaRPr>
          </a:p>
          <a:p>
            <a:pPr marL="342900" indent="-342900">
              <a:buAutoNum type="arabicParenR"/>
            </a:pPr>
            <a:endParaRPr lang="fr-FR" sz="2800" b="1" dirty="0">
              <a:sym typeface="Wingdings"/>
            </a:endParaRPr>
          </a:p>
          <a:p>
            <a:r>
              <a:rPr lang="fr-FR" sz="2800" b="1" dirty="0" smtClean="0">
                <a:sym typeface="Wingdings"/>
              </a:rPr>
              <a:t>OU</a:t>
            </a:r>
          </a:p>
          <a:p>
            <a:endParaRPr lang="fr-FR" sz="2800" b="1" dirty="0">
              <a:sym typeface="Wingdings"/>
            </a:endParaRPr>
          </a:p>
          <a:p>
            <a:endParaRPr lang="fr-FR" sz="2800" b="1" dirty="0" smtClean="0">
              <a:sym typeface="Wingdings"/>
            </a:endParaRPr>
          </a:p>
          <a:p>
            <a:r>
              <a:rPr lang="fr-FR" sz="2800" b="1" dirty="0" smtClean="0">
                <a:sym typeface="Wingdings"/>
              </a:rPr>
              <a:t>2) </a:t>
            </a:r>
            <a:r>
              <a:rPr lang="fr-FR" sz="2800" b="1" u="sng" dirty="0" smtClean="0">
                <a:sym typeface="Wingdings"/>
              </a:rPr>
              <a:t>ACTIVATION</a:t>
            </a:r>
            <a:r>
              <a:rPr lang="fr-FR" sz="2800" b="1" dirty="0" smtClean="0">
                <a:sym typeface="Wingdings"/>
              </a:rPr>
              <a:t>  ADHESION  AGREGATION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30794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6937" y="232779"/>
            <a:ext cx="7379368" cy="922254"/>
          </a:xfrm>
        </p:spPr>
        <p:txBody>
          <a:bodyPr>
            <a:normAutofit/>
          </a:bodyPr>
          <a:lstStyle/>
          <a:p>
            <a:r>
              <a:rPr lang="fr-FR" sz="3600" b="1" dirty="0" smtClean="0">
                <a:solidFill>
                  <a:schemeClr val="accent6">
                    <a:lumMod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LES GLOBULES BLANCS = LEUCOCYTES</a:t>
            </a:r>
            <a:endParaRPr lang="fr-FR" sz="3600" b="1" dirty="0">
              <a:solidFill>
                <a:schemeClr val="accent6">
                  <a:lumMod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 vers le bas 4"/>
          <p:cNvSpPr/>
          <p:nvPr/>
        </p:nvSpPr>
        <p:spPr>
          <a:xfrm rot="19941036">
            <a:off x="6875059" y="1181103"/>
            <a:ext cx="436973" cy="1063721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vers le bas 5"/>
          <p:cNvSpPr/>
          <p:nvPr/>
        </p:nvSpPr>
        <p:spPr>
          <a:xfrm rot="1810845">
            <a:off x="3518678" y="1169493"/>
            <a:ext cx="413127" cy="1103627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1275348" y="2573674"/>
            <a:ext cx="3922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rgbClr val="FFC000"/>
                </a:solidFill>
              </a:rPr>
              <a:t>Les polynucléaires</a:t>
            </a:r>
            <a:endParaRPr lang="fr-FR" sz="3600" b="1" dirty="0">
              <a:solidFill>
                <a:srgbClr val="FFC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182852" y="2512119"/>
            <a:ext cx="413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accent6"/>
                </a:solidFill>
              </a:rPr>
              <a:t>Les mononucléaires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733925" y="3818203"/>
            <a:ext cx="794085" cy="0"/>
          </a:xfrm>
          <a:prstGeom prst="straightConnector1">
            <a:avLst/>
          </a:prstGeom>
          <a:ln>
            <a:solidFill>
              <a:srgbClr val="F5E32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>
            <a:off x="733925" y="4812632"/>
            <a:ext cx="794085" cy="0"/>
          </a:xfrm>
          <a:prstGeom prst="straightConnector1">
            <a:avLst/>
          </a:prstGeom>
          <a:ln>
            <a:solidFill>
              <a:srgbClr val="F5E32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>
            <a:off x="733925" y="5717476"/>
            <a:ext cx="794085" cy="0"/>
          </a:xfrm>
          <a:prstGeom prst="straightConnector1">
            <a:avLst/>
          </a:prstGeom>
          <a:ln>
            <a:solidFill>
              <a:srgbClr val="F5E32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1702335" y="3644328"/>
            <a:ext cx="3188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Polynucléaires neutrophiles (PNN)</a:t>
            </a:r>
            <a:endParaRPr lang="fr-FR" sz="2000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1702335" y="4551944"/>
            <a:ext cx="2875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Polynucléaires éosinophiles (PNE)</a:t>
            </a:r>
            <a:endParaRPr lang="fr-FR" sz="2000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1702335" y="5525990"/>
            <a:ext cx="29597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Polynucléaires basophiles (PNB)</a:t>
            </a:r>
            <a:endParaRPr lang="fr-FR" sz="20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070213"/>
              </p:ext>
            </p:extLst>
          </p:nvPr>
        </p:nvGraphicFramePr>
        <p:xfrm>
          <a:off x="6220325" y="5645277"/>
          <a:ext cx="5668158" cy="58859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88976"/>
                <a:gridCol w="1889591"/>
                <a:gridCol w="1889591"/>
              </a:tblGrid>
              <a:tr h="3118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</a:rPr>
                        <a:t>Polynucléaires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Lucida Sans Unicode" charset="0"/>
                        <a:cs typeface="Tahoma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Lymphocytes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Lucida Sans Unicode" charset="0"/>
                        <a:cs typeface="Tahoma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Monocytes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Lucida Sans Unicode" charset="0"/>
                        <a:cs typeface="Tahoma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767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50 </a:t>
                      </a:r>
                      <a:r>
                        <a:rPr lang="en-US" sz="1800" dirty="0" err="1">
                          <a:effectLst/>
                        </a:rPr>
                        <a:t>à</a:t>
                      </a:r>
                      <a:r>
                        <a:rPr lang="en-US" sz="1800" dirty="0">
                          <a:effectLst/>
                        </a:rPr>
                        <a:t> 70 %</a:t>
                      </a:r>
                      <a:endParaRPr lang="fr-FR" sz="1800" b="1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Lucida Sans Unicode" charset="0"/>
                        <a:cs typeface="Tahoma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25 </a:t>
                      </a:r>
                      <a:r>
                        <a:rPr lang="en-US" sz="1800" dirty="0" err="1">
                          <a:effectLst/>
                        </a:rPr>
                        <a:t>à</a:t>
                      </a:r>
                      <a:r>
                        <a:rPr lang="en-US" sz="1800" dirty="0">
                          <a:effectLst/>
                        </a:rPr>
                        <a:t> 40 %</a:t>
                      </a:r>
                      <a:endParaRPr lang="fr-FR" sz="1800" b="1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Lucida Sans Unicode" charset="0"/>
                        <a:cs typeface="Tahoma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 </a:t>
                      </a:r>
                      <a:r>
                        <a:rPr lang="en-US" sz="1800" dirty="0" err="1">
                          <a:effectLst/>
                        </a:rPr>
                        <a:t>à</a:t>
                      </a:r>
                      <a:r>
                        <a:rPr lang="en-US" sz="1800" dirty="0">
                          <a:effectLst/>
                        </a:rPr>
                        <a:t> 10%</a:t>
                      </a:r>
                      <a:endParaRPr lang="fr-FR" sz="1800" b="1" dirty="0">
                        <a:solidFill>
                          <a:srgbClr val="000000"/>
                        </a:solidFill>
                        <a:effectLst/>
                        <a:latin typeface="Times New Roman" charset="0"/>
                        <a:ea typeface="Lucida Sans Unicode" charset="0"/>
                        <a:cs typeface="Tahoma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24" name="Connecteur droit avec flèche 23"/>
          <p:cNvCxnSpPr/>
          <p:nvPr/>
        </p:nvCxnSpPr>
        <p:spPr>
          <a:xfrm flipV="1">
            <a:off x="6653194" y="3904556"/>
            <a:ext cx="782322" cy="13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5" name="ZoneTexte 24"/>
          <p:cNvSpPr txBox="1"/>
          <p:nvPr/>
        </p:nvSpPr>
        <p:spPr>
          <a:xfrm>
            <a:off x="7664115" y="3684749"/>
            <a:ext cx="3368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Les monocytes/macrophages</a:t>
            </a:r>
            <a:endParaRPr lang="fr-FR" sz="2000" b="1" dirty="0"/>
          </a:p>
        </p:txBody>
      </p:sp>
      <p:cxnSp>
        <p:nvCxnSpPr>
          <p:cNvPr id="27" name="Connecteur droit avec flèche 26"/>
          <p:cNvCxnSpPr/>
          <p:nvPr/>
        </p:nvCxnSpPr>
        <p:spPr>
          <a:xfrm>
            <a:off x="6653194" y="4845067"/>
            <a:ext cx="782322" cy="39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" name="ZoneTexte 27"/>
          <p:cNvSpPr txBox="1"/>
          <p:nvPr/>
        </p:nvSpPr>
        <p:spPr>
          <a:xfrm>
            <a:off x="7664115" y="4645012"/>
            <a:ext cx="3056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Les lymphocytes (LT et LB)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97212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6" grpId="0"/>
      <p:bldP spid="17" grpId="0"/>
      <p:bldP spid="25" grpId="0"/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400" b="1" u="sng" dirty="0" smtClean="0">
                <a:solidFill>
                  <a:schemeClr val="accent6"/>
                </a:solidFill>
                <a:latin typeface="Andale Mono" charset="0"/>
                <a:ea typeface="Andale Mono" charset="0"/>
                <a:cs typeface="Andale Mono" charset="0"/>
              </a:rPr>
              <a:t>Monocytes (sanguin) – Macrophage (tissulaire)</a:t>
            </a:r>
            <a:endParaRPr lang="fr-FR" sz="3400" b="1" u="sng" dirty="0">
              <a:solidFill>
                <a:schemeClr val="accent6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3767" y="1427412"/>
            <a:ext cx="7154096" cy="45643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9240252" y="1427412"/>
            <a:ext cx="21175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Macrophage phagocytant une cellule étrangère.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6130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èche vers la droite 10"/>
          <p:cNvSpPr/>
          <p:nvPr/>
        </p:nvSpPr>
        <p:spPr>
          <a:xfrm>
            <a:off x="364685" y="5156793"/>
            <a:ext cx="8127337" cy="613269"/>
          </a:xfrm>
          <a:prstGeom prst="rightArrow">
            <a:avLst>
              <a:gd name="adj1" fmla="val 50000"/>
              <a:gd name="adj2" fmla="val 95492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lèche vers la droite 11"/>
          <p:cNvSpPr/>
          <p:nvPr/>
        </p:nvSpPr>
        <p:spPr>
          <a:xfrm flipV="1">
            <a:off x="364685" y="5743354"/>
            <a:ext cx="10714480" cy="481041"/>
          </a:xfrm>
          <a:prstGeom prst="rightArrow">
            <a:avLst>
              <a:gd name="adj1" fmla="val 60053"/>
              <a:gd name="adj2" fmla="val 138883"/>
            </a:avLst>
          </a:prstGeom>
          <a:solidFill>
            <a:srgbClr val="FFD579"/>
          </a:solidFill>
          <a:ln>
            <a:solidFill>
              <a:srgbClr val="FF9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400" b="1" u="sng" dirty="0" smtClean="0">
                <a:solidFill>
                  <a:schemeClr val="accent6"/>
                </a:solidFill>
                <a:latin typeface="Andale Mono" charset="0"/>
                <a:ea typeface="Andale Mono" charset="0"/>
                <a:cs typeface="Andale Mono" charset="0"/>
              </a:rPr>
              <a:t>Monocytes (sanguin) – Macrophage (tissulaire)</a:t>
            </a:r>
            <a:endParaRPr lang="fr-FR" sz="3400" b="1" u="sng" dirty="0">
              <a:solidFill>
                <a:schemeClr val="accent6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4813" y="1029895"/>
            <a:ext cx="282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err="1" smtClean="0">
                <a:latin typeface="Apple Chancery" charset="0"/>
                <a:ea typeface="Apple Chancery" charset="0"/>
                <a:cs typeface="Apple Chancery" charset="0"/>
              </a:rPr>
              <a:t>Monocytopoïèse</a:t>
            </a:r>
            <a:endParaRPr lang="fr-FR" sz="2800" b="1" u="sng" dirty="0"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092824" y="1075764"/>
            <a:ext cx="2452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CELLULE SOUCHE </a:t>
            </a:r>
            <a:r>
              <a:rPr lang="fr-FR" dirty="0" smtClean="0"/>
              <a:t>= CSM (</a:t>
            </a:r>
            <a:r>
              <a:rPr lang="fr-FR" dirty="0" err="1" smtClean="0"/>
              <a:t>multipotente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805365" y="1079682"/>
            <a:ext cx="6386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PROGENITEURS</a:t>
            </a:r>
          </a:p>
          <a:p>
            <a:pPr marL="285750" indent="-285750">
              <a:buFont typeface="Wingdings" charset="2"/>
              <a:buChar char="§"/>
            </a:pPr>
            <a:r>
              <a:rPr lang="fr-FR" dirty="0"/>
              <a:t>CFU-S (in-vivo) = CFU-GEMM (in-vitro</a:t>
            </a:r>
            <a:r>
              <a:rPr lang="fr-FR" dirty="0" smtClean="0"/>
              <a:t>)</a:t>
            </a:r>
            <a:r>
              <a:rPr lang="fr-FR" b="1" dirty="0" smtClean="0"/>
              <a:t> </a:t>
            </a:r>
            <a:r>
              <a:rPr lang="fr-FR" b="1" dirty="0" smtClean="0">
                <a:sym typeface="Wingdings"/>
              </a:rPr>
              <a:t> </a:t>
            </a:r>
            <a:r>
              <a:rPr lang="fr-FR" b="1" u="sng" dirty="0" smtClean="0">
                <a:solidFill>
                  <a:srgbClr val="00B050"/>
                </a:solidFill>
                <a:sym typeface="Wingdings"/>
              </a:rPr>
              <a:t>CFU-GM</a:t>
            </a:r>
            <a:endParaRPr lang="fr-FR" b="1" u="sng" dirty="0">
              <a:solidFill>
                <a:srgbClr val="00B05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4685" y="1841933"/>
            <a:ext cx="16226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PRECURSEURS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630183"/>
              </p:ext>
            </p:extLst>
          </p:nvPr>
        </p:nvGraphicFramePr>
        <p:xfrm>
          <a:off x="364685" y="2247757"/>
          <a:ext cx="5440680" cy="2906857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589904"/>
                <a:gridCol w="2850776"/>
              </a:tblGrid>
              <a:tr h="6037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Monoblaste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Pro-monocyte</a:t>
                      </a:r>
                      <a:endParaRPr lang="fr-FR" sz="2000" dirty="0"/>
                    </a:p>
                  </a:txBody>
                  <a:tcPr/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6017760" y="1878424"/>
            <a:ext cx="24742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CELLULES DIFFÉRENCIÉS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25534"/>
              </p:ext>
            </p:extLst>
          </p:nvPr>
        </p:nvGraphicFramePr>
        <p:xfrm>
          <a:off x="6017760" y="2247756"/>
          <a:ext cx="5440680" cy="2933713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589904"/>
                <a:gridCol w="2850776"/>
              </a:tblGrid>
              <a:tr h="7278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Monocyte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Macrophage</a:t>
                      </a:r>
                      <a:endParaRPr lang="fr-FR" sz="2000" dirty="0"/>
                    </a:p>
                  </a:txBody>
                  <a:tcPr/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ZoneTexte 9"/>
          <p:cNvSpPr txBox="1"/>
          <p:nvPr/>
        </p:nvSpPr>
        <p:spPr>
          <a:xfrm>
            <a:off x="347813" y="5278762"/>
            <a:ext cx="5949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Diminution progressive de la taille (basophilie </a:t>
            </a:r>
            <a:r>
              <a:rPr lang="fr-FR" b="1" dirty="0" smtClean="0">
                <a:sym typeface="Wingdings"/>
              </a:rPr>
              <a:t> </a:t>
            </a:r>
            <a:r>
              <a:rPr lang="fr-FR" b="1" dirty="0" err="1" smtClean="0">
                <a:sym typeface="Wingdings"/>
              </a:rPr>
              <a:t>acidophilie</a:t>
            </a:r>
            <a:r>
              <a:rPr lang="fr-FR" b="1" dirty="0">
                <a:sym typeface="Wingdings"/>
              </a:rPr>
              <a:t>)</a:t>
            </a:r>
            <a:endParaRPr lang="fr-FR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343231" y="5797771"/>
            <a:ext cx="5674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Teinte de plus en plus en plus </a:t>
            </a:r>
            <a:r>
              <a:rPr lang="fr-FR" b="1" dirty="0" smtClean="0"/>
              <a:t>orangé</a:t>
            </a:r>
            <a:endParaRPr lang="fr-FR" b="1" dirty="0"/>
          </a:p>
        </p:txBody>
      </p:sp>
      <p:sp>
        <p:nvSpPr>
          <p:cNvPr id="16" name="Flèche vers la droite 15"/>
          <p:cNvSpPr/>
          <p:nvPr/>
        </p:nvSpPr>
        <p:spPr>
          <a:xfrm>
            <a:off x="8279201" y="2587810"/>
            <a:ext cx="1153557" cy="6497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TISSUS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 rotWithShape="1">
          <a:blip r:embed="rId2"/>
          <a:srcRect l="73750" t="7451" r="1406" b="51960"/>
          <a:stretch/>
        </p:blipFill>
        <p:spPr>
          <a:xfrm>
            <a:off x="687299" y="3102520"/>
            <a:ext cx="1975219" cy="1928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Image 18"/>
          <p:cNvPicPr>
            <a:picLocks noChangeAspect="1"/>
          </p:cNvPicPr>
          <p:nvPr/>
        </p:nvPicPr>
        <p:blipFill rotWithShape="1">
          <a:blip r:embed="rId2"/>
          <a:srcRect l="49960" t="7843" r="26602" b="51765"/>
          <a:stretch/>
        </p:blipFill>
        <p:spPr>
          <a:xfrm>
            <a:off x="3496235" y="3112995"/>
            <a:ext cx="1862290" cy="19181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 rotWithShape="1">
          <a:blip r:embed="rId2"/>
          <a:srcRect l="1914" t="51961" r="73008" b="9020"/>
          <a:stretch/>
        </p:blipFill>
        <p:spPr>
          <a:xfrm>
            <a:off x="6297070" y="3187958"/>
            <a:ext cx="1982131" cy="18431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Image 20"/>
          <p:cNvPicPr>
            <a:picLocks noChangeAspect="1"/>
          </p:cNvPicPr>
          <p:nvPr/>
        </p:nvPicPr>
        <p:blipFill rotWithShape="1">
          <a:blip r:embed="rId3"/>
          <a:srcRect l="3187" t="15098" r="69901" b="51569"/>
          <a:stretch/>
        </p:blipFill>
        <p:spPr>
          <a:xfrm>
            <a:off x="9168063" y="3250814"/>
            <a:ext cx="2023720" cy="18799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" name="Rectangle 21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25" name="Flèche vers la droite 24"/>
          <p:cNvSpPr/>
          <p:nvPr/>
        </p:nvSpPr>
        <p:spPr>
          <a:xfrm>
            <a:off x="5218838" y="2509385"/>
            <a:ext cx="1322883" cy="666805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SANG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63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835549" y="996265"/>
            <a:ext cx="3026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/>
              <a:t>Look du monocyte</a:t>
            </a:r>
            <a:endParaRPr lang="fr-FR" sz="2800" b="1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835549" y="1571416"/>
            <a:ext cx="82964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Plus </a:t>
            </a:r>
            <a:r>
              <a:rPr lang="fr-FR" sz="2400" b="1" dirty="0" smtClean="0"/>
              <a:t>grosse</a:t>
            </a:r>
            <a:r>
              <a:rPr lang="fr-FR" sz="2400" dirty="0" smtClean="0"/>
              <a:t> que les autres leucocytes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Noyau volumineux, clair, </a:t>
            </a:r>
            <a:r>
              <a:rPr lang="fr-FR" sz="2400" b="1" dirty="0" smtClean="0"/>
              <a:t>réniforme (fer à cheval)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Granulations très petites dans le cytoplasme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Voiles cytoplasmique</a:t>
            </a:r>
            <a:r>
              <a:rPr lang="fr-FR" sz="2400" dirty="0" smtClean="0"/>
              <a:t> lorsque la cellule se déplace  (</a:t>
            </a:r>
            <a:r>
              <a:rPr lang="fr-FR" sz="2400" dirty="0" smtClean="0">
                <a:sym typeface="Wingdings"/>
              </a:rPr>
              <a:t> </a:t>
            </a:r>
            <a:r>
              <a:rPr lang="fr-FR" sz="2400" dirty="0" smtClean="0"/>
              <a:t>mobile)</a:t>
            </a:r>
            <a:endParaRPr lang="fr-FR" sz="2400" dirty="0"/>
          </a:p>
        </p:txBody>
      </p:sp>
      <p:sp>
        <p:nvSpPr>
          <p:cNvPr id="6" name="Rectangle 5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400" b="1" u="sng" dirty="0" smtClean="0">
                <a:solidFill>
                  <a:schemeClr val="accent6"/>
                </a:solidFill>
                <a:latin typeface="Andale Mono" charset="0"/>
                <a:ea typeface="Andale Mono" charset="0"/>
                <a:cs typeface="Andale Mono" charset="0"/>
              </a:rPr>
              <a:t>Monocytes (sanguin) – Macrophage (tissulaire)</a:t>
            </a:r>
            <a:endParaRPr lang="fr-FR" sz="3400" b="1" u="sng" dirty="0">
              <a:solidFill>
                <a:schemeClr val="accent6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835549" y="3311608"/>
            <a:ext cx="4723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/>
              <a:t>Look du macrophage</a:t>
            </a:r>
            <a:endParaRPr lang="fr-FR" sz="2800" b="1" u="sng" dirty="0"/>
          </a:p>
        </p:txBody>
      </p:sp>
      <p:sp>
        <p:nvSpPr>
          <p:cNvPr id="8" name="ZoneTexte 7"/>
          <p:cNvSpPr txBox="1"/>
          <p:nvPr/>
        </p:nvSpPr>
        <p:spPr>
          <a:xfrm>
            <a:off x="835549" y="3927093"/>
            <a:ext cx="811734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Noyau </a:t>
            </a:r>
            <a:r>
              <a:rPr lang="fr-FR" sz="2400" b="1" dirty="0" smtClean="0"/>
              <a:t>réniforme</a:t>
            </a:r>
            <a:r>
              <a:rPr lang="fr-FR" sz="2400" dirty="0" smtClean="0"/>
              <a:t>, très clair, petit nucléole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Granulations très petites dans le cytoplasme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Pseudopodes</a:t>
            </a:r>
            <a:r>
              <a:rPr lang="fr-FR" sz="2400" dirty="0" smtClean="0"/>
              <a:t> : </a:t>
            </a:r>
            <a:r>
              <a:rPr lang="fr-FR" sz="2400" dirty="0"/>
              <a:t>émission cytoplasmique de part et d’autres de la particule à phagocyter.</a:t>
            </a:r>
            <a:endParaRPr lang="fr-FR" sz="2400" dirty="0" smtClean="0"/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Vacuoles </a:t>
            </a:r>
            <a:r>
              <a:rPr lang="fr-FR" sz="2400" b="1" dirty="0"/>
              <a:t>de phagocytose </a:t>
            </a:r>
            <a:endParaRPr lang="fr-FR" sz="2400" b="1" dirty="0" smtClean="0"/>
          </a:p>
          <a:p>
            <a:pPr marL="285750" indent="-285750">
              <a:buFont typeface="Wingdings" charset="2"/>
              <a:buChar char="§"/>
            </a:pPr>
            <a:r>
              <a:rPr lang="fr-FR" sz="2400" b="1" dirty="0" smtClean="0"/>
              <a:t>Voiles cytoplasmique </a:t>
            </a:r>
            <a:r>
              <a:rPr lang="fr-FR" sz="2400" dirty="0" smtClean="0"/>
              <a:t>lorsque la cellule se déplace</a:t>
            </a:r>
          </a:p>
          <a:p>
            <a:endParaRPr lang="fr-FR" sz="2400" dirty="0"/>
          </a:p>
        </p:txBody>
      </p:sp>
      <p:sp>
        <p:nvSpPr>
          <p:cNvPr id="12" name="Rectangle 11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2"/>
          <a:srcRect l="1914" t="51961" r="73008" b="9020"/>
          <a:stretch/>
        </p:blipFill>
        <p:spPr>
          <a:xfrm>
            <a:off x="9131969" y="1285098"/>
            <a:ext cx="2524452" cy="23475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Image 15"/>
          <p:cNvPicPr>
            <a:picLocks noChangeAspect="1"/>
          </p:cNvPicPr>
          <p:nvPr/>
        </p:nvPicPr>
        <p:blipFill rotWithShape="1">
          <a:blip r:embed="rId3"/>
          <a:srcRect l="3187" t="15098" r="69901" b="51569"/>
          <a:stretch/>
        </p:blipFill>
        <p:spPr>
          <a:xfrm>
            <a:off x="9131969" y="3801919"/>
            <a:ext cx="2541078" cy="23605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/>
          <p:cNvSpPr txBox="1"/>
          <p:nvPr/>
        </p:nvSpPr>
        <p:spPr>
          <a:xfrm>
            <a:off x="4894221" y="3351303"/>
            <a:ext cx="3601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Le plus gros leucocyte +++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57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89625" y="5734152"/>
            <a:ext cx="1053891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fr-FR" b="1" dirty="0" smtClean="0"/>
              <a:t>Durée </a:t>
            </a:r>
            <a:r>
              <a:rPr lang="fr-FR" b="1" dirty="0"/>
              <a:t>de séjour </a:t>
            </a:r>
            <a:r>
              <a:rPr lang="fr-FR" b="1" dirty="0">
                <a:solidFill>
                  <a:srgbClr val="FF0000"/>
                </a:solidFill>
              </a:rPr>
              <a:t>dans le sang </a:t>
            </a:r>
            <a:r>
              <a:rPr lang="fr-FR" b="1" dirty="0"/>
              <a:t>est de </a:t>
            </a:r>
            <a:r>
              <a:rPr lang="fr-FR" b="1" dirty="0">
                <a:solidFill>
                  <a:srgbClr val="FF0000"/>
                </a:solidFill>
              </a:rPr>
              <a:t>1 à 2 </a:t>
            </a:r>
            <a:r>
              <a:rPr lang="fr-FR" b="1" dirty="0" smtClean="0">
                <a:solidFill>
                  <a:srgbClr val="FF0000"/>
                </a:solidFill>
              </a:rPr>
              <a:t>jours </a:t>
            </a:r>
            <a:r>
              <a:rPr lang="fr-FR" dirty="0" smtClean="0">
                <a:sym typeface="Wingdings"/>
              </a:rPr>
              <a:t> </a:t>
            </a:r>
            <a:r>
              <a:rPr lang="fr-FR" dirty="0" smtClean="0"/>
              <a:t>passent </a:t>
            </a:r>
            <a:r>
              <a:rPr lang="fr-FR" dirty="0"/>
              <a:t>dans les tissus pour se transformer en macrophages.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400" b="1" u="sng" dirty="0" smtClean="0">
                <a:solidFill>
                  <a:schemeClr val="accent6"/>
                </a:solidFill>
                <a:latin typeface="Andale Mono" charset="0"/>
                <a:ea typeface="Andale Mono" charset="0"/>
                <a:cs typeface="Andale Mono" charset="0"/>
              </a:rPr>
              <a:t>Monocytes (sanguin) – Macrophage (tissulaire)</a:t>
            </a:r>
            <a:endParaRPr lang="fr-FR" sz="3400" b="1" u="sng" dirty="0">
              <a:solidFill>
                <a:schemeClr val="accent6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27051" y="1152783"/>
            <a:ext cx="9804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/>
              <a:t>Fonctions du monocyte-macrophage ++</a:t>
            </a:r>
            <a:endParaRPr lang="fr-FR" sz="2800" b="1" u="sng" dirty="0"/>
          </a:p>
        </p:txBody>
      </p:sp>
      <p:sp>
        <p:nvSpPr>
          <p:cNvPr id="5" name="ZoneTexte 4"/>
          <p:cNvSpPr txBox="1"/>
          <p:nvPr/>
        </p:nvSpPr>
        <p:spPr>
          <a:xfrm>
            <a:off x="827051" y="1941586"/>
            <a:ext cx="9149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Mécanismes de défense spécifique et non spécifiques. </a:t>
            </a:r>
          </a:p>
          <a:p>
            <a:r>
              <a:rPr lang="fr-FR" i="1" dirty="0" smtClean="0"/>
              <a:t>Cellules « accessoires » de l’immunité, </a:t>
            </a:r>
          </a:p>
          <a:p>
            <a:r>
              <a:rPr lang="fr-FR" i="1" dirty="0" smtClean="0"/>
              <a:t>Mais fondamentales dans les réactions inflammatoires et immunitaires.</a:t>
            </a:r>
            <a:endParaRPr lang="fr-FR" i="1" dirty="0"/>
          </a:p>
        </p:txBody>
      </p:sp>
      <p:sp>
        <p:nvSpPr>
          <p:cNvPr id="6" name="ZoneTexte 5"/>
          <p:cNvSpPr txBox="1"/>
          <p:nvPr/>
        </p:nvSpPr>
        <p:spPr>
          <a:xfrm>
            <a:off x="827051" y="3043296"/>
            <a:ext cx="322971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200" b="1" dirty="0" smtClean="0"/>
              <a:t>Chimiotactisme + sécrétion </a:t>
            </a:r>
            <a:r>
              <a:rPr lang="fr-FR" sz="2200" b="1" dirty="0"/>
              <a:t>de </a:t>
            </a:r>
            <a:r>
              <a:rPr lang="fr-FR" sz="2200" b="1" dirty="0" err="1" smtClean="0"/>
              <a:t>monokine</a:t>
            </a:r>
            <a:endParaRPr lang="fr-FR" sz="2200" b="1" dirty="0" smtClean="0"/>
          </a:p>
          <a:p>
            <a:pPr marL="285750" indent="-285750">
              <a:buFont typeface="Wingdings" charset="2"/>
              <a:buChar char="§"/>
            </a:pPr>
            <a:endParaRPr lang="fr-FR" sz="2200" b="1" dirty="0" smtClean="0"/>
          </a:p>
          <a:p>
            <a:pPr marL="285750" indent="-285750">
              <a:buFont typeface="Wingdings" charset="2"/>
              <a:buChar char="§"/>
            </a:pPr>
            <a:r>
              <a:rPr lang="fr-FR" sz="2200" b="1" dirty="0" smtClean="0"/>
              <a:t>Phagocytose </a:t>
            </a:r>
            <a:r>
              <a:rPr lang="fr-FR" sz="2200" dirty="0" smtClean="0"/>
              <a:t>(+++)</a:t>
            </a:r>
            <a:endParaRPr lang="fr-FR" sz="2200" i="1" dirty="0" smtClean="0"/>
          </a:p>
          <a:p>
            <a:pPr marL="285750" lvl="0" indent="-285750">
              <a:buFont typeface="Wingdings" charset="2"/>
              <a:buChar char="§"/>
            </a:pPr>
            <a:r>
              <a:rPr lang="fr-FR" sz="2200" b="1" dirty="0" smtClean="0"/>
              <a:t>Cellule présentatrice d’antigène </a:t>
            </a:r>
            <a:r>
              <a:rPr lang="fr-FR" sz="2200" dirty="0" smtClean="0"/>
              <a:t>(CPA)</a:t>
            </a:r>
          </a:p>
          <a:p>
            <a:pPr marL="285750" lvl="0" indent="-285750">
              <a:buFont typeface="Wingdings" charset="2"/>
              <a:buChar char="§"/>
            </a:pPr>
            <a:r>
              <a:rPr lang="fr-FR" sz="2200" b="1" dirty="0" smtClean="0"/>
              <a:t>Capacité bactéricide</a:t>
            </a:r>
            <a:endParaRPr lang="fr-FR" sz="2200" i="1" dirty="0"/>
          </a:p>
        </p:txBody>
      </p:sp>
      <p:sp>
        <p:nvSpPr>
          <p:cNvPr id="7" name="Rectangle 6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683" y="3425460"/>
            <a:ext cx="5658853" cy="20292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062" y="1005576"/>
            <a:ext cx="3304474" cy="216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11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smtClean="0">
                <a:solidFill>
                  <a:schemeClr val="accent2"/>
                </a:solidFill>
                <a:latin typeface="Andale Mono" charset="0"/>
                <a:ea typeface="Andale Mono" charset="0"/>
                <a:cs typeface="Andale Mono" charset="0"/>
              </a:rPr>
              <a:t>Polynucléaires Neutrophiles (PNN)</a:t>
            </a:r>
            <a:endParaRPr lang="fr-FR" sz="3400" b="1" u="sng" dirty="0">
              <a:solidFill>
                <a:schemeClr val="accent2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092824" y="1075764"/>
            <a:ext cx="2452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CELLULE SOUCHE </a:t>
            </a:r>
            <a:r>
              <a:rPr lang="fr-FR" dirty="0" smtClean="0"/>
              <a:t>= CSM (</a:t>
            </a:r>
            <a:r>
              <a:rPr lang="fr-FR" dirty="0" err="1" smtClean="0"/>
              <a:t>multipotente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805365" y="1079682"/>
            <a:ext cx="6386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PROGENITEURS</a:t>
            </a:r>
          </a:p>
          <a:p>
            <a:pPr marL="285750" indent="-285750">
              <a:buFont typeface="Wingdings" charset="2"/>
              <a:buChar char="§"/>
            </a:pPr>
            <a:r>
              <a:rPr lang="fr-FR" dirty="0"/>
              <a:t>CFU-S (in-vivo) = CFU-GEMM (in-vitro</a:t>
            </a:r>
            <a:r>
              <a:rPr lang="fr-FR" dirty="0" smtClean="0"/>
              <a:t>) </a:t>
            </a:r>
            <a:r>
              <a:rPr lang="fr-FR" dirty="0" smtClean="0">
                <a:sym typeface="Wingdings"/>
              </a:rPr>
              <a:t> </a:t>
            </a:r>
            <a:r>
              <a:rPr lang="fr-FR" b="1" u="sng" dirty="0" smtClean="0">
                <a:solidFill>
                  <a:srgbClr val="C00000"/>
                </a:solidFill>
                <a:sym typeface="Wingdings"/>
              </a:rPr>
              <a:t>CFU-GM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685" y="1841933"/>
            <a:ext cx="16226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PRECURSEURS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375446"/>
              </p:ext>
            </p:extLst>
          </p:nvPr>
        </p:nvGraphicFramePr>
        <p:xfrm>
          <a:off x="364685" y="2247757"/>
          <a:ext cx="2102744" cy="293371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102744"/>
              </a:tblGrid>
              <a:tr h="7278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Myéloblaste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6017760" y="1878424"/>
            <a:ext cx="24742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CELLULES DIFFÉRENCIÉS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6994"/>
              </p:ext>
            </p:extLst>
          </p:nvPr>
        </p:nvGraphicFramePr>
        <p:xfrm>
          <a:off x="3207656" y="2247756"/>
          <a:ext cx="8250784" cy="293371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963793"/>
                <a:gridCol w="2011404"/>
                <a:gridCol w="2153652"/>
                <a:gridCol w="2121935"/>
              </a:tblGrid>
              <a:tr h="727896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Promyélocyte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Myélocyte 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u="sng" dirty="0" smtClean="0"/>
                        <a:t>Méta</a:t>
                      </a:r>
                      <a:r>
                        <a:rPr lang="fr-FR" sz="2000" dirty="0" smtClean="0"/>
                        <a:t>myélocyte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Polynucléaire neutrophile</a:t>
                      </a:r>
                      <a:endParaRPr lang="fr-FR" sz="2000" dirty="0"/>
                    </a:p>
                  </a:txBody>
                  <a:tcPr/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2"/>
          <a:srcRect l="2381" t="10370" r="67936" b="59365"/>
          <a:stretch/>
        </p:blipFill>
        <p:spPr>
          <a:xfrm>
            <a:off x="457593" y="3254559"/>
            <a:ext cx="1913177" cy="14630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 16"/>
          <p:cNvPicPr>
            <a:picLocks noChangeAspect="1"/>
          </p:cNvPicPr>
          <p:nvPr/>
        </p:nvPicPr>
        <p:blipFill rotWithShape="1">
          <a:blip r:embed="rId2"/>
          <a:srcRect l="34603" t="13122" r="35873" b="57037"/>
          <a:stretch/>
        </p:blipFill>
        <p:spPr>
          <a:xfrm>
            <a:off x="3293702" y="3316113"/>
            <a:ext cx="1813273" cy="1374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Image 17"/>
          <p:cNvPicPr>
            <a:picLocks noChangeAspect="1"/>
          </p:cNvPicPr>
          <p:nvPr/>
        </p:nvPicPr>
        <p:blipFill rotWithShape="1">
          <a:blip r:embed="rId2"/>
          <a:srcRect l="67143" t="15662" r="3492" b="54286"/>
          <a:stretch/>
        </p:blipFill>
        <p:spPr>
          <a:xfrm>
            <a:off x="5263702" y="3322599"/>
            <a:ext cx="1817399" cy="13949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Image 18"/>
          <p:cNvPicPr>
            <a:picLocks noChangeAspect="1"/>
          </p:cNvPicPr>
          <p:nvPr/>
        </p:nvPicPr>
        <p:blipFill rotWithShape="1">
          <a:blip r:embed="rId2"/>
          <a:srcRect l="49365" t="55026" r="21111" b="14709"/>
          <a:stretch/>
        </p:blipFill>
        <p:spPr>
          <a:xfrm>
            <a:off x="7263726" y="3318806"/>
            <a:ext cx="1973419" cy="1411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 rotWithShape="1">
          <a:blip r:embed="rId2"/>
          <a:srcRect l="13651" t="60317" r="56984" b="11111"/>
          <a:stretch/>
        </p:blipFill>
        <p:spPr>
          <a:xfrm>
            <a:off x="9419770" y="3330494"/>
            <a:ext cx="1924500" cy="14043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Flèche vers la droite 11"/>
          <p:cNvSpPr/>
          <p:nvPr/>
        </p:nvSpPr>
        <p:spPr>
          <a:xfrm flipV="1">
            <a:off x="381555" y="5237027"/>
            <a:ext cx="10962715" cy="481041"/>
          </a:xfrm>
          <a:prstGeom prst="rightArrow">
            <a:avLst>
              <a:gd name="adj1" fmla="val 60053"/>
              <a:gd name="adj2" fmla="val 158892"/>
            </a:avLst>
          </a:prstGeom>
          <a:solidFill>
            <a:srgbClr val="FFD579">
              <a:alpha val="69020"/>
            </a:srgbClr>
          </a:solidFill>
          <a:ln>
            <a:solidFill>
              <a:srgbClr val="FF9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ZoneTexte 23"/>
          <p:cNvSpPr txBox="1"/>
          <p:nvPr/>
        </p:nvSpPr>
        <p:spPr>
          <a:xfrm>
            <a:off x="394542" y="5286034"/>
            <a:ext cx="245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Segmentation du noyau</a:t>
            </a:r>
            <a:endParaRPr lang="fr-FR" b="1" dirty="0"/>
          </a:p>
        </p:txBody>
      </p:sp>
      <p:sp>
        <p:nvSpPr>
          <p:cNvPr id="22" name="Flèche vers la droite 21"/>
          <p:cNvSpPr/>
          <p:nvPr/>
        </p:nvSpPr>
        <p:spPr>
          <a:xfrm>
            <a:off x="3207656" y="5599909"/>
            <a:ext cx="8250782" cy="421372"/>
          </a:xfrm>
          <a:prstGeom prst="rightArrow">
            <a:avLst>
              <a:gd name="adj1" fmla="val 50000"/>
              <a:gd name="adj2" fmla="val 122795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ZoneTexte 22"/>
          <p:cNvSpPr txBox="1"/>
          <p:nvPr/>
        </p:nvSpPr>
        <p:spPr>
          <a:xfrm>
            <a:off x="3181306" y="5620379"/>
            <a:ext cx="324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Synthèse des granules primaires</a:t>
            </a:r>
            <a:endParaRPr lang="fr-FR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Flèche vers la droite 24"/>
          <p:cNvSpPr/>
          <p:nvPr/>
        </p:nvSpPr>
        <p:spPr>
          <a:xfrm>
            <a:off x="5125528" y="5940891"/>
            <a:ext cx="6332909" cy="421372"/>
          </a:xfrm>
          <a:prstGeom prst="rightArrow">
            <a:avLst>
              <a:gd name="adj1" fmla="val 50000"/>
              <a:gd name="adj2" fmla="val 122795"/>
            </a:avLst>
          </a:prstGeom>
          <a:solidFill>
            <a:srgbClr val="7030A0">
              <a:alpha val="34118"/>
            </a:srgb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/>
          <p:cNvSpPr txBox="1"/>
          <p:nvPr/>
        </p:nvSpPr>
        <p:spPr>
          <a:xfrm>
            <a:off x="5125527" y="5961996"/>
            <a:ext cx="3381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7030A0"/>
                </a:solidFill>
              </a:rPr>
              <a:t>Synthèse des granules secondaire</a:t>
            </a:r>
            <a:endParaRPr lang="fr-FR" b="1" dirty="0">
              <a:solidFill>
                <a:srgbClr val="7030A0"/>
              </a:solidFill>
            </a:endParaRPr>
          </a:p>
        </p:txBody>
      </p:sp>
      <p:sp>
        <p:nvSpPr>
          <p:cNvPr id="28" name="Flèche vers la droite 27"/>
          <p:cNvSpPr/>
          <p:nvPr/>
        </p:nvSpPr>
        <p:spPr>
          <a:xfrm>
            <a:off x="364685" y="4856857"/>
            <a:ext cx="11093755" cy="540699"/>
          </a:xfrm>
          <a:prstGeom prst="rightArrow">
            <a:avLst>
              <a:gd name="adj1" fmla="val 50000"/>
              <a:gd name="adj2" fmla="val 170149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364685" y="4944342"/>
            <a:ext cx="349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Diminution progressive de la taille </a:t>
            </a:r>
            <a:endParaRPr lang="fr-FR" b="1" dirty="0"/>
          </a:p>
        </p:txBody>
      </p:sp>
      <p:sp>
        <p:nvSpPr>
          <p:cNvPr id="26" name="Rectangle 2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54369" y="1104169"/>
            <a:ext cx="2593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err="1" smtClean="0">
                <a:latin typeface="Apple Chancery" charset="0"/>
                <a:ea typeface="Apple Chancery" charset="0"/>
                <a:cs typeface="Apple Chancery" charset="0"/>
              </a:rPr>
              <a:t>Granulopoïèse</a:t>
            </a:r>
            <a:endParaRPr lang="fr-FR" sz="2800" b="1" u="sng" dirty="0">
              <a:latin typeface="Apple Chancery" charset="0"/>
              <a:ea typeface="Apple Chancery" charset="0"/>
              <a:cs typeface="Apple Chancery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78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4" grpId="0"/>
      <p:bldP spid="22" grpId="0" animBg="1"/>
      <p:bldP spid="23" grpId="0"/>
      <p:bldP spid="25" grpId="0" animBg="1"/>
      <p:bldP spid="27" grpId="0"/>
      <p:bldP spid="28" grpId="0" animBg="1"/>
      <p:bldP spid="2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0914" y="1897298"/>
            <a:ext cx="5797006" cy="3672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charset="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400" b="1" dirty="0">
                <a:latin typeface="Calibri" charset="0"/>
                <a:ea typeface="Times New Roman" charset="0"/>
                <a:cs typeface="Helvetica Neue" charset="0"/>
              </a:rPr>
              <a:t>O</a:t>
            </a:r>
            <a:r>
              <a:rPr lang="fr-FR" sz="2400" b="1" i="0" dirty="0" smtClean="0">
                <a:effectLst/>
                <a:latin typeface="Calibri" charset="0"/>
                <a:ea typeface="Times New Roman" charset="0"/>
                <a:cs typeface="Helvetica Neue" charset="0"/>
              </a:rPr>
              <a:t>n a contre la paroi du vaisseau 50% des PN circulants</a:t>
            </a:r>
            <a:r>
              <a:rPr lang="fr-FR" sz="2400" i="0" dirty="0" smtClean="0">
                <a:effectLst/>
                <a:latin typeface="Calibri" charset="0"/>
                <a:ea typeface="Times New Roman" charset="0"/>
                <a:cs typeface="Helvetica Neue" charset="0"/>
              </a:rPr>
              <a:t>.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charset="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fr-FR" sz="2400" i="0" dirty="0" smtClean="0">
              <a:effectLst/>
              <a:latin typeface="Calibri" charset="0"/>
              <a:ea typeface="Times New Roman" charset="0"/>
              <a:cs typeface="Helvetica Neue" charset="0"/>
            </a:endParaRP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Arial" charset="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400" b="1" i="0" dirty="0" smtClean="0">
                <a:effectLst/>
                <a:latin typeface="Calibri" charset="0"/>
                <a:ea typeface="Times New Roman" charset="0"/>
                <a:cs typeface="Helvetica Neue" charset="0"/>
              </a:rPr>
              <a:t>En cas de besoin, ils sont décollés de la paroi vasculaire et vont passer au niveau tissulaire : </a:t>
            </a:r>
            <a:r>
              <a:rPr lang="fr-FR" sz="2400" b="1" i="0" dirty="0" smtClean="0">
                <a:solidFill>
                  <a:srgbClr val="7030A0"/>
                </a:solidFill>
                <a:effectLst/>
                <a:latin typeface="Calibri" charset="0"/>
                <a:ea typeface="Times New Roman" charset="0"/>
                <a:cs typeface="Helvetica Neue" charset="0"/>
              </a:rPr>
              <a:t>diapédèse ++</a:t>
            </a:r>
            <a:endParaRPr lang="fr-FR" sz="1600" i="1" dirty="0">
              <a:solidFill>
                <a:srgbClr val="7030A0"/>
              </a:solidFill>
              <a:effectLst/>
              <a:latin typeface="Calibri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22553" y="895898"/>
            <a:ext cx="979171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800" b="1" u="sng" dirty="0" smtClean="0">
                <a:latin typeface="Calibri" charset="0"/>
                <a:ea typeface="Times New Roman" charset="0"/>
                <a:cs typeface="Helvetica Neue" charset="0"/>
              </a:rPr>
              <a:t>Dans le compartiment sanguin </a:t>
            </a:r>
            <a:r>
              <a:rPr lang="fr-FR" sz="2800" b="1" u="sng" dirty="0" smtClean="0">
                <a:latin typeface="Calibri" charset="0"/>
                <a:ea typeface="Times New Roman" charset="0"/>
                <a:cs typeface="Helvetica Neue" charset="0"/>
                <a:sym typeface="Wingdings"/>
              </a:rPr>
              <a:t> </a:t>
            </a:r>
            <a:r>
              <a:rPr lang="fr-FR" sz="2800" b="1" u="sng" dirty="0">
                <a:latin typeface="Calibri" charset="0"/>
                <a:ea typeface="Times New Roman" charset="0"/>
                <a:cs typeface="Helvetica Neue" charset="0"/>
                <a:sym typeface="Wingdings"/>
              </a:rPr>
              <a:t>P</a:t>
            </a:r>
            <a:r>
              <a:rPr lang="fr-FR" sz="2800" b="1" i="0" u="sng" dirty="0" smtClean="0">
                <a:effectLst/>
                <a:latin typeface="Calibri" charset="0"/>
                <a:ea typeface="Times New Roman" charset="0"/>
                <a:cs typeface="Helvetica Neue" charset="0"/>
              </a:rPr>
              <a:t>ool marginal &amp; Pool circulant</a:t>
            </a:r>
            <a:r>
              <a:rPr lang="fr-FR" sz="2400" b="1" i="0" u="sng" dirty="0" smtClean="0">
                <a:effectLst/>
                <a:latin typeface="Calibri" charset="0"/>
                <a:ea typeface="Times New Roman" charset="0"/>
                <a:cs typeface="Helvetica Neue" charset="0"/>
              </a:rPr>
              <a:t>.</a:t>
            </a:r>
            <a:endParaRPr lang="fr-FR" sz="1600" i="1" u="sng" dirty="0">
              <a:effectLst/>
              <a:latin typeface="Calibri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smtClean="0">
                <a:solidFill>
                  <a:schemeClr val="accent2"/>
                </a:solidFill>
                <a:latin typeface="Andale Mono" charset="0"/>
                <a:ea typeface="Andale Mono" charset="0"/>
                <a:cs typeface="Andale Mono" charset="0"/>
              </a:rPr>
              <a:t>Polynucléaires Neutrophiles (PNN)</a:t>
            </a:r>
            <a:endParaRPr lang="fr-FR" sz="3400" b="1" u="sng" dirty="0">
              <a:solidFill>
                <a:schemeClr val="accent2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23097" y="5529710"/>
            <a:ext cx="51926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400" b="1" dirty="0">
                <a:solidFill>
                  <a:srgbClr val="C00000"/>
                </a:solidFill>
                <a:latin typeface="Calibri" charset="0"/>
                <a:ea typeface="Times New Roman" charset="0"/>
                <a:cs typeface="Helvetica Neue" charset="0"/>
              </a:rPr>
              <a:t>Ils exercent leur fonction hors du </a:t>
            </a:r>
            <a:r>
              <a:rPr lang="fr-FR" sz="2400" b="1" dirty="0" smtClean="0">
                <a:solidFill>
                  <a:srgbClr val="C00000"/>
                </a:solidFill>
                <a:latin typeface="Calibri" charset="0"/>
                <a:ea typeface="Times New Roman" charset="0"/>
                <a:cs typeface="Helvetica Neue" charset="0"/>
              </a:rPr>
              <a:t>sang !</a:t>
            </a:r>
            <a:endParaRPr lang="fr-FR" sz="1600" i="1" dirty="0">
              <a:solidFill>
                <a:srgbClr val="C00000"/>
              </a:solidFill>
              <a:effectLst/>
              <a:latin typeface="Calibri" charset="0"/>
              <a:ea typeface="Times New Roman" charset="0"/>
              <a:cs typeface="Times New Roman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/>
          <a:srcRect l="5545" t="2441" r="5461" b="346"/>
          <a:stretch/>
        </p:blipFill>
        <p:spPr>
          <a:xfrm>
            <a:off x="6582575" y="1594174"/>
            <a:ext cx="5609425" cy="459547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1599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smtClean="0">
                <a:solidFill>
                  <a:schemeClr val="accent2"/>
                </a:solidFill>
                <a:latin typeface="Andale Mono" charset="0"/>
                <a:ea typeface="Andale Mono" charset="0"/>
                <a:cs typeface="Andale Mono" charset="0"/>
              </a:rPr>
              <a:t>Polynucléaires Neutrophiles (PNN)</a:t>
            </a:r>
            <a:endParaRPr lang="fr-FR" sz="3400" b="1" u="sng" dirty="0">
              <a:solidFill>
                <a:schemeClr val="accent2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003448" y="879570"/>
            <a:ext cx="43257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u="sng" dirty="0" smtClean="0"/>
              <a:t>Les granulations </a:t>
            </a:r>
            <a:r>
              <a:rPr lang="fr-FR" sz="3200" b="1" u="sng" smtClean="0"/>
              <a:t>du PNN</a:t>
            </a:r>
            <a:endParaRPr lang="fr-FR" sz="3200" b="1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226353" y="1553888"/>
            <a:ext cx="5580528" cy="156966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000" b="1" u="sng" dirty="0">
                <a:solidFill>
                  <a:srgbClr val="00B0F0"/>
                </a:solidFill>
              </a:rPr>
              <a:t>G</a:t>
            </a:r>
            <a:r>
              <a:rPr lang="fr-FR" sz="2000" b="1" u="sng" dirty="0" smtClean="0">
                <a:solidFill>
                  <a:srgbClr val="00B0F0"/>
                </a:solidFill>
              </a:rPr>
              <a:t>rains </a:t>
            </a:r>
            <a:r>
              <a:rPr lang="fr-FR" sz="2000" b="1" u="sng" dirty="0">
                <a:solidFill>
                  <a:srgbClr val="00B0F0"/>
                </a:solidFill>
              </a:rPr>
              <a:t>azurophiles </a:t>
            </a:r>
            <a:r>
              <a:rPr lang="fr-FR" sz="2000" b="1" u="sng" dirty="0" smtClean="0">
                <a:solidFill>
                  <a:srgbClr val="00B0F0"/>
                </a:solidFill>
              </a:rPr>
              <a:t>= granules primaires = précoces</a:t>
            </a:r>
            <a:endParaRPr lang="fr-FR" sz="2000" i="1" u="sng" dirty="0">
              <a:solidFill>
                <a:srgbClr val="00B0F0"/>
              </a:solidFill>
            </a:endParaRPr>
          </a:p>
          <a:p>
            <a:pPr lvl="0"/>
            <a:endParaRPr lang="fr-FR" dirty="0" smtClean="0"/>
          </a:p>
          <a:p>
            <a:pPr marL="285750" lvl="0" indent="-285750">
              <a:buFont typeface="Wingdings" charset="2"/>
              <a:buChar char="§"/>
            </a:pPr>
            <a:r>
              <a:rPr lang="fr-FR" sz="2000" b="1" dirty="0"/>
              <a:t>G</a:t>
            </a:r>
            <a:r>
              <a:rPr lang="fr-FR" sz="2000" b="1" dirty="0" smtClean="0"/>
              <a:t>ros </a:t>
            </a:r>
            <a:r>
              <a:rPr lang="fr-FR" sz="2000" b="1" dirty="0"/>
              <a:t>grains </a:t>
            </a:r>
            <a:r>
              <a:rPr lang="fr-FR" sz="2000" b="1" dirty="0" smtClean="0"/>
              <a:t>denses.</a:t>
            </a:r>
          </a:p>
          <a:p>
            <a:pPr marL="285750" lvl="0" indent="-285750">
              <a:buFont typeface="Wingdings" charset="2"/>
              <a:buChar char="§"/>
            </a:pPr>
            <a:r>
              <a:rPr lang="fr-FR" sz="2000" b="1" dirty="0" smtClean="0"/>
              <a:t>Lysosomes</a:t>
            </a:r>
            <a:r>
              <a:rPr lang="fr-FR" sz="2000" dirty="0"/>
              <a:t>.</a:t>
            </a:r>
            <a:endParaRPr lang="fr-FR" sz="2000" dirty="0" smtClean="0"/>
          </a:p>
          <a:p>
            <a:pPr lvl="0"/>
            <a:endParaRPr lang="fr-FR" b="1" dirty="0" smtClean="0"/>
          </a:p>
        </p:txBody>
      </p:sp>
      <p:sp>
        <p:nvSpPr>
          <p:cNvPr id="5" name="Rectangle 4"/>
          <p:cNvSpPr/>
          <p:nvPr/>
        </p:nvSpPr>
        <p:spPr>
          <a:xfrm>
            <a:off x="6175717" y="1553887"/>
            <a:ext cx="5886296" cy="1143903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1000"/>
              </a:spcAft>
              <a:buClr>
                <a:srgbClr val="000000"/>
              </a:buClr>
              <a:buSzPts val="900"/>
              <a:tabLst>
                <a:tab pos="12700" algn="l"/>
                <a:tab pos="192405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b="1" i="0" u="sng" dirty="0" smtClean="0">
                <a:solidFill>
                  <a:srgbClr val="7030A0"/>
                </a:solidFill>
                <a:effectLst/>
                <a:latin typeface="Calibri" charset="0"/>
                <a:ea typeface="Times New Roman" charset="0"/>
                <a:cs typeface="Helvetica Neue" charset="0"/>
              </a:rPr>
              <a:t>Les granules spécifiques (secondaires)</a:t>
            </a:r>
          </a:p>
          <a:p>
            <a:pPr marL="342900" lvl="0" indent="-342900">
              <a:lnSpc>
                <a:spcPct val="150000"/>
              </a:lnSpc>
              <a:spcAft>
                <a:spcPts val="1000"/>
              </a:spcAft>
              <a:buClr>
                <a:srgbClr val="000000"/>
              </a:buClr>
              <a:buSzPts val="900"/>
              <a:buFont typeface="Wingdings" charset="2"/>
              <a:buChar char="§"/>
              <a:tabLst>
                <a:tab pos="12700" algn="l"/>
                <a:tab pos="192405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i="0" dirty="0" smtClean="0">
                <a:effectLst/>
                <a:latin typeface="Calibri" charset="0"/>
                <a:ea typeface="Times New Roman" charset="0"/>
                <a:cs typeface="Helvetica Neue" charset="0"/>
              </a:rPr>
              <a:t>Ils ne contiennent </a:t>
            </a:r>
            <a:r>
              <a:rPr lang="fr-FR" sz="2000" b="1" i="0" dirty="0" smtClean="0">
                <a:effectLst/>
                <a:latin typeface="Calibri" charset="0"/>
                <a:ea typeface="Times New Roman" charset="0"/>
                <a:cs typeface="Helvetica Neue" charset="0"/>
              </a:rPr>
              <a:t>pas d’enzymes </a:t>
            </a:r>
            <a:r>
              <a:rPr lang="fr-FR" sz="2000" b="1" i="0" dirty="0" err="1" smtClean="0">
                <a:effectLst/>
                <a:latin typeface="Calibri" charset="0"/>
                <a:ea typeface="Times New Roman" charset="0"/>
                <a:cs typeface="Helvetica Neue" charset="0"/>
              </a:rPr>
              <a:t>lysosomiales</a:t>
            </a:r>
            <a:endParaRPr lang="fr-FR" sz="2000" b="1" i="0" dirty="0" smtClean="0">
              <a:effectLst/>
              <a:latin typeface="Calibri" charset="0"/>
              <a:ea typeface="Times New Roman" charset="0"/>
              <a:cs typeface="Helvetica Neue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346" y="3405613"/>
            <a:ext cx="4340270" cy="28124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8" name="Connecteur droit avec flèche 7"/>
          <p:cNvCxnSpPr/>
          <p:nvPr/>
        </p:nvCxnSpPr>
        <p:spPr>
          <a:xfrm>
            <a:off x="2337954" y="3552388"/>
            <a:ext cx="145473" cy="353291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3685310" y="3405612"/>
            <a:ext cx="48490" cy="376958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flipH="1" flipV="1">
            <a:off x="4545007" y="6047031"/>
            <a:ext cx="332510" cy="41563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>
            <a:off x="4160213" y="3918673"/>
            <a:ext cx="325378" cy="6928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>
            <a:off x="2590169" y="4347102"/>
            <a:ext cx="429491" cy="65809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1446" y="3163084"/>
            <a:ext cx="4665078" cy="30229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23" name="Connecteur droit avec flèche 22"/>
          <p:cNvCxnSpPr/>
          <p:nvPr/>
        </p:nvCxnSpPr>
        <p:spPr>
          <a:xfrm>
            <a:off x="8090863" y="3421366"/>
            <a:ext cx="342900" cy="321539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 flipV="1">
            <a:off x="8965322" y="3925601"/>
            <a:ext cx="451485" cy="11430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/>
          <p:nvPr/>
        </p:nvCxnSpPr>
        <p:spPr>
          <a:xfrm flipV="1">
            <a:off x="9170955" y="4312812"/>
            <a:ext cx="284405" cy="34290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 flipH="1">
            <a:off x="10298083" y="3817215"/>
            <a:ext cx="177165" cy="427760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5042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1706" y="1366536"/>
            <a:ext cx="5657623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ct val="57000"/>
              <a:buFont typeface="Wingdings" charset="2"/>
              <a:buChar char="q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Les polynucléaire neutrophiles </a:t>
            </a:r>
            <a:r>
              <a:rPr lang="fr-FR" dirty="0" smtClean="0">
                <a:latin typeface="Calibri" charset="0"/>
                <a:ea typeface="Calibri" charset="0"/>
                <a:cs typeface="Helvetica Neue" charset="0"/>
              </a:rPr>
              <a:t>allongent </a:t>
            </a: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leurs pseudopodes pour </a:t>
            </a:r>
            <a:r>
              <a:rPr lang="fr-FR" b="1" dirty="0">
                <a:latin typeface="Calibri" charset="0"/>
                <a:ea typeface="Calibri" charset="0"/>
                <a:cs typeface="Helvetica Neue" charset="0"/>
              </a:rPr>
              <a:t>envelopper une bactérie</a:t>
            </a: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. </a:t>
            </a:r>
            <a:endParaRPr lang="fr-FR" i="1" dirty="0">
              <a:latin typeface="Calibri" charset="0"/>
              <a:ea typeface="Calibri" charset="0"/>
              <a:cs typeface="Times New Roman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ct val="57000"/>
              <a:buFont typeface="Wingdings" charset="2"/>
              <a:buChar char="q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 smtClean="0">
                <a:latin typeface="Calibri" charset="0"/>
                <a:ea typeface="Calibri" charset="0"/>
                <a:cs typeface="Helvetica Neue" charset="0"/>
              </a:rPr>
              <a:t>Cette </a:t>
            </a:r>
            <a:r>
              <a:rPr lang="fr-FR" b="1" dirty="0" smtClean="0">
                <a:latin typeface="Calibri" charset="0"/>
                <a:ea typeface="Calibri" charset="0"/>
                <a:cs typeface="Helvetica Neue" charset="0"/>
              </a:rPr>
              <a:t>vésicule </a:t>
            </a:r>
            <a:r>
              <a:rPr lang="fr-FR" b="1" dirty="0">
                <a:latin typeface="Calibri" charset="0"/>
                <a:ea typeface="Calibri" charset="0"/>
                <a:cs typeface="Helvetica Neue" charset="0"/>
              </a:rPr>
              <a:t>de phagocytose </a:t>
            </a:r>
            <a:r>
              <a:rPr lang="fr-FR" dirty="0" smtClean="0">
                <a:latin typeface="Calibri" charset="0"/>
                <a:ea typeface="Calibri" charset="0"/>
                <a:cs typeface="Helvetica Neue" charset="0"/>
              </a:rPr>
              <a:t>migre </a:t>
            </a: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dans le cytoplasme. </a:t>
            </a:r>
            <a:endParaRPr lang="fr-FR" i="1" dirty="0">
              <a:latin typeface="Calibri" charset="0"/>
              <a:ea typeface="Calibri" charset="0"/>
              <a:cs typeface="Times New Roman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ct val="57000"/>
              <a:buFont typeface="Wingdings" charset="2"/>
              <a:buChar char="q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latin typeface="Calibri" charset="0"/>
                <a:ea typeface="Calibri" charset="0"/>
                <a:cs typeface="Helvetica Neue" charset="0"/>
              </a:rPr>
              <a:t>Fusion avec </a:t>
            </a:r>
            <a:r>
              <a:rPr lang="fr-FR" b="1" dirty="0">
                <a:latin typeface="Calibri" charset="0"/>
                <a:ea typeface="Calibri" charset="0"/>
                <a:cs typeface="Helvetica Neue" charset="0"/>
              </a:rPr>
              <a:t>les </a:t>
            </a:r>
            <a:r>
              <a:rPr lang="fr-FR" b="1" dirty="0" smtClean="0">
                <a:latin typeface="Calibri" charset="0"/>
                <a:ea typeface="Calibri" charset="0"/>
                <a:cs typeface="Helvetica Neue" charset="0"/>
              </a:rPr>
              <a:t>grains (lysosomes) </a:t>
            </a: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qui y déversent leurs enzymes. </a:t>
            </a:r>
            <a:endParaRPr lang="fr-FR" dirty="0" smtClean="0">
              <a:latin typeface="Calibri" charset="0"/>
              <a:ea typeface="Calibri" charset="0"/>
              <a:cs typeface="Helvetica Neue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ct val="57000"/>
              <a:buFont typeface="Wingdings" charset="2"/>
              <a:buChar char="q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fr-FR" dirty="0" smtClean="0">
              <a:latin typeface="Calibri" charset="0"/>
              <a:ea typeface="Calibri" charset="0"/>
              <a:cs typeface="Helvetica Neue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/>
                </a:solidFill>
                <a:latin typeface="Andale Mono" charset="0"/>
                <a:ea typeface="Andale Mono" charset="0"/>
                <a:cs typeface="Andale Mono" charset="0"/>
              </a:rPr>
              <a:t>Polynucléaires Neutrophiles (PNN)</a:t>
            </a:r>
            <a:endParaRPr lang="fr-FR" sz="3400" b="1" u="sng" dirty="0">
              <a:solidFill>
                <a:schemeClr val="accent2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01707" y="904871"/>
            <a:ext cx="3996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smtClean="0"/>
              <a:t>Mode d’action du neutrophile</a:t>
            </a:r>
            <a:endParaRPr lang="fr-FR" sz="2400" b="1" u="sng" dirty="0"/>
          </a:p>
        </p:txBody>
      </p:sp>
      <p:sp>
        <p:nvSpPr>
          <p:cNvPr id="9" name="ZoneTexte 8"/>
          <p:cNvSpPr txBox="1"/>
          <p:nvPr/>
        </p:nvSpPr>
        <p:spPr>
          <a:xfrm>
            <a:off x="6085614" y="2946925"/>
            <a:ext cx="561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</a:t>
            </a:r>
            <a:r>
              <a:rPr lang="fr-FR" baseline="30000" dirty="0" smtClean="0"/>
              <a:t>•</a:t>
            </a:r>
            <a:r>
              <a:rPr lang="fr-FR" dirty="0" smtClean="0"/>
              <a:t> </a:t>
            </a:r>
            <a:r>
              <a:rPr lang="fr-FR" dirty="0">
                <a:sym typeface="Wingdings"/>
              </a:rPr>
              <a:t> </a:t>
            </a:r>
            <a:r>
              <a:rPr lang="fr-FR" dirty="0" smtClean="0">
                <a:sym typeface="Wingdings"/>
              </a:rPr>
              <a:t>                            H</a:t>
            </a:r>
            <a:r>
              <a:rPr lang="fr-FR" baseline="-25000" dirty="0" smtClean="0">
                <a:sym typeface="Wingdings"/>
              </a:rPr>
              <a:t>2</a:t>
            </a:r>
            <a:r>
              <a:rPr lang="fr-FR" dirty="0" smtClean="0">
                <a:sym typeface="Wingdings"/>
              </a:rPr>
              <a:t>O</a:t>
            </a:r>
            <a:r>
              <a:rPr lang="fr-FR" baseline="-25000" dirty="0" smtClean="0">
                <a:sym typeface="Wingdings"/>
              </a:rPr>
              <a:t>2</a:t>
            </a:r>
            <a:r>
              <a:rPr lang="fr-FR" dirty="0" smtClean="0">
                <a:sym typeface="Wingdings"/>
              </a:rPr>
              <a:t>                                H</a:t>
            </a:r>
            <a:r>
              <a:rPr lang="fr-FR" baseline="-25000" dirty="0" smtClean="0">
                <a:sym typeface="Wingdings"/>
              </a:rPr>
              <a:t>2</a:t>
            </a:r>
            <a:r>
              <a:rPr lang="fr-FR" dirty="0" smtClean="0">
                <a:sym typeface="Wingdings"/>
              </a:rPr>
              <a:t>O</a:t>
            </a:r>
            <a:endParaRPr lang="fr-FR" baseline="30000" dirty="0"/>
          </a:p>
        </p:txBody>
      </p:sp>
      <p:sp>
        <p:nvSpPr>
          <p:cNvPr id="10" name="ZoneTexte 9"/>
          <p:cNvSpPr txBox="1"/>
          <p:nvPr/>
        </p:nvSpPr>
        <p:spPr>
          <a:xfrm>
            <a:off x="6776367" y="2690762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SOD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8505109" y="2708542"/>
            <a:ext cx="1246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Péroxydase</a:t>
            </a:r>
            <a:endParaRPr lang="fr-FR" dirty="0"/>
          </a:p>
        </p:txBody>
      </p:sp>
      <p:sp>
        <p:nvSpPr>
          <p:cNvPr id="13" name="Flèche vers la droite 12"/>
          <p:cNvSpPr/>
          <p:nvPr/>
        </p:nvSpPr>
        <p:spPr>
          <a:xfrm>
            <a:off x="6521751" y="3060094"/>
            <a:ext cx="1282700" cy="142993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vers la droite 13"/>
          <p:cNvSpPr/>
          <p:nvPr/>
        </p:nvSpPr>
        <p:spPr>
          <a:xfrm>
            <a:off x="8591851" y="3065829"/>
            <a:ext cx="1282700" cy="142993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5830263" y="972190"/>
            <a:ext cx="6096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000000"/>
              </a:buClr>
              <a:buSzPct val="57000"/>
              <a:buFont typeface="Wingdings" charset="2"/>
              <a:buChar char="q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Les enzymes lysosomiales provoquent la </a:t>
            </a:r>
            <a:r>
              <a:rPr lang="fr-FR" b="1" dirty="0">
                <a:latin typeface="Calibri" charset="0"/>
                <a:ea typeface="Calibri" charset="0"/>
                <a:cs typeface="Helvetica Neue" charset="0"/>
              </a:rPr>
              <a:t>libération d’</a:t>
            </a:r>
            <a:r>
              <a:rPr lang="fr-FR" b="1" dirty="0">
                <a:solidFill>
                  <a:schemeClr val="accent2">
                    <a:lumMod val="75000"/>
                  </a:schemeClr>
                </a:solidFill>
                <a:latin typeface="Calibri" charset="0"/>
                <a:ea typeface="Calibri" charset="0"/>
                <a:cs typeface="Helvetica Neue" charset="0"/>
              </a:rPr>
              <a:t>oxygène radicalaire (ion superoxyde : O</a:t>
            </a:r>
            <a:r>
              <a:rPr lang="fr-FR" b="1" baseline="30000" dirty="0">
                <a:solidFill>
                  <a:schemeClr val="accent2">
                    <a:lumMod val="75000"/>
                  </a:schemeClr>
                </a:solidFill>
                <a:latin typeface="Calibri" charset="0"/>
                <a:ea typeface="Calibri" charset="0"/>
                <a:cs typeface="Helvetica Neue" charset="0"/>
              </a:rPr>
              <a:t>•</a:t>
            </a:r>
            <a:r>
              <a:rPr lang="fr-FR" b="1" dirty="0">
                <a:solidFill>
                  <a:schemeClr val="accent2">
                    <a:lumMod val="75000"/>
                  </a:schemeClr>
                </a:solidFill>
                <a:latin typeface="Calibri" charset="0"/>
                <a:ea typeface="Calibri" charset="0"/>
                <a:cs typeface="Helvetica Neue" charset="0"/>
              </a:rPr>
              <a:t>) </a:t>
            </a:r>
            <a:r>
              <a:rPr lang="fr-FR" b="1" dirty="0">
                <a:latin typeface="Calibri" charset="0"/>
                <a:ea typeface="Calibri" charset="0"/>
                <a:cs typeface="Helvetica Neue" charset="0"/>
              </a:rPr>
              <a:t>fortement bactéricide</a:t>
            </a:r>
            <a:r>
              <a:rPr lang="fr-FR" b="1" dirty="0" smtClean="0">
                <a:latin typeface="Calibri" charset="0"/>
                <a:ea typeface="Calibri" charset="0"/>
                <a:cs typeface="Helvetica Neue" charset="0"/>
              </a:rPr>
              <a:t>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74813" y="4157662"/>
            <a:ext cx="62561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Wingdings" charset="2"/>
              <a:buChar char="v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Cette activité est </a:t>
            </a:r>
            <a:r>
              <a:rPr lang="fr-FR" b="1" dirty="0">
                <a:latin typeface="Calibri" charset="0"/>
                <a:ea typeface="Calibri" charset="0"/>
                <a:cs typeface="Helvetica Neue" charset="0"/>
              </a:rPr>
              <a:t>très rapide </a:t>
            </a:r>
            <a:endParaRPr lang="fr-FR" b="1" dirty="0" smtClean="0">
              <a:latin typeface="Calibri" charset="0"/>
              <a:ea typeface="Calibri" charset="0"/>
              <a:cs typeface="Helvetica Neue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Wingdings" charset="2"/>
              <a:buChar char="v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>
                <a:latin typeface="Calibri" charset="0"/>
                <a:ea typeface="Calibri" charset="0"/>
                <a:cs typeface="Helvetica Neue" charset="0"/>
              </a:rPr>
              <a:t>D</a:t>
            </a:r>
            <a:r>
              <a:rPr lang="fr-FR" b="1" dirty="0" smtClean="0">
                <a:latin typeface="Calibri" charset="0"/>
                <a:ea typeface="Calibri" charset="0"/>
                <a:cs typeface="Helvetica Neue" charset="0"/>
              </a:rPr>
              <a:t>égranulation </a:t>
            </a:r>
            <a:r>
              <a:rPr lang="fr-FR" b="1" dirty="0">
                <a:latin typeface="Calibri" charset="0"/>
                <a:ea typeface="Calibri" charset="0"/>
                <a:cs typeface="Helvetica Neue" charset="0"/>
              </a:rPr>
              <a:t>complète</a:t>
            </a: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 du neutrophile. </a:t>
            </a:r>
            <a:endParaRPr lang="fr-FR" i="1" dirty="0">
              <a:latin typeface="Calibri" charset="0"/>
              <a:ea typeface="Calibri" charset="0"/>
              <a:cs typeface="Times New Roman" charset="0"/>
            </a:endParaRPr>
          </a:p>
        </p:txBody>
      </p:sp>
      <p:cxnSp>
        <p:nvCxnSpPr>
          <p:cNvPr id="18" name="Connecteur droit 17"/>
          <p:cNvCxnSpPr/>
          <p:nvPr/>
        </p:nvCxnSpPr>
        <p:spPr>
          <a:xfrm>
            <a:off x="0" y="3998337"/>
            <a:ext cx="121920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4" y="1353325"/>
            <a:ext cx="5747152" cy="264369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5759015" y="2229186"/>
            <a:ext cx="64598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Clr>
                <a:srgbClr val="000000"/>
              </a:buClr>
              <a:buSzPct val="57000"/>
              <a:buFont typeface="Wingdings" charset="2"/>
              <a:buChar char="q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>
                <a:latin typeface="Calibri" charset="0"/>
                <a:ea typeface="Times New Roman" charset="0"/>
                <a:cs typeface="Helvetica Neue" charset="0"/>
              </a:rPr>
              <a:t>Les radicaux libres sont </a:t>
            </a:r>
            <a:r>
              <a:rPr lang="fr-FR" b="1" dirty="0">
                <a:latin typeface="Calibri" charset="0"/>
                <a:ea typeface="Times New Roman" charset="0"/>
                <a:cs typeface="Helvetica Neue" charset="0"/>
              </a:rPr>
              <a:t>inactivés grâce à la </a:t>
            </a:r>
            <a:r>
              <a:rPr lang="fr-FR" b="1" dirty="0" smtClean="0">
                <a:latin typeface="Calibri" charset="0"/>
                <a:ea typeface="Times New Roman" charset="0"/>
                <a:cs typeface="Helvetica Neue" charset="0"/>
              </a:rPr>
              <a:t>SOD </a:t>
            </a:r>
            <a:r>
              <a:rPr lang="fr-FR" sz="1600" b="1" dirty="0" smtClean="0">
                <a:latin typeface="Calibri" charset="0"/>
                <a:ea typeface="Times New Roman" charset="0"/>
                <a:cs typeface="Helvetica Neue" charset="0"/>
              </a:rPr>
              <a:t>(</a:t>
            </a:r>
            <a:r>
              <a:rPr lang="fr-FR" sz="1600" i="1" dirty="0" err="1" smtClean="0">
                <a:solidFill>
                  <a:srgbClr val="00B050"/>
                </a:solidFill>
                <a:latin typeface="Calibri" charset="0"/>
                <a:ea typeface="Times New Roman" charset="0"/>
                <a:cs typeface="Helvetica Neue" charset="0"/>
              </a:rPr>
              <a:t>SuperOxydeDismutase</a:t>
            </a:r>
            <a:r>
              <a:rPr lang="fr-FR" dirty="0" smtClean="0">
                <a:latin typeface="Calibri" charset="0"/>
                <a:ea typeface="Times New Roman" charset="0"/>
                <a:cs typeface="Helvetica Neue" charset="0"/>
              </a:rPr>
              <a:t>), </a:t>
            </a:r>
            <a:endParaRPr lang="fr-FR" dirty="0">
              <a:latin typeface="Calibri" charset="0"/>
              <a:ea typeface="Times New Roman" charset="0"/>
              <a:cs typeface="Helvetica Neue" charset="0"/>
            </a:endParaRPr>
          </a:p>
          <a:p>
            <a:pPr marL="285750" lvl="0" indent="-285750">
              <a:lnSpc>
                <a:spcPct val="150000"/>
              </a:lnSpc>
              <a:buClr>
                <a:srgbClr val="000000"/>
              </a:buClr>
              <a:buSzPct val="57000"/>
              <a:buFont typeface="Wingdings" charset="2"/>
              <a:buChar char="q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>
                <a:latin typeface="Calibri" charset="0"/>
                <a:ea typeface="Times New Roman" charset="0"/>
                <a:cs typeface="Helvetica Neue" charset="0"/>
              </a:rPr>
              <a:t>Les </a:t>
            </a:r>
            <a:r>
              <a:rPr lang="fr-FR" b="1" i="1" dirty="0">
                <a:solidFill>
                  <a:srgbClr val="00B050"/>
                </a:solidFill>
                <a:latin typeface="Calibri" charset="0"/>
                <a:ea typeface="Times New Roman" charset="0"/>
                <a:cs typeface="Helvetica Neue" charset="0"/>
              </a:rPr>
              <a:t>peroxydases</a:t>
            </a:r>
            <a:r>
              <a:rPr lang="fr-FR" dirty="0">
                <a:latin typeface="Calibri" charset="0"/>
                <a:ea typeface="Times New Roman" charset="0"/>
                <a:cs typeface="Helvetica Neue" charset="0"/>
              </a:rPr>
              <a:t> ou de la </a:t>
            </a:r>
            <a:r>
              <a:rPr lang="fr-FR" i="1" dirty="0">
                <a:solidFill>
                  <a:srgbClr val="00B050"/>
                </a:solidFill>
                <a:latin typeface="Calibri" charset="0"/>
                <a:ea typeface="Times New Roman" charset="0"/>
                <a:cs typeface="Helvetica Neue" charset="0"/>
              </a:rPr>
              <a:t>glutathion peroxydase</a:t>
            </a:r>
            <a:r>
              <a:rPr lang="fr-FR" dirty="0">
                <a:latin typeface="Calibri" charset="0"/>
                <a:ea typeface="Times New Roman" charset="0"/>
                <a:cs typeface="Helvetica Neue" charset="0"/>
              </a:rPr>
              <a:t>, </a:t>
            </a:r>
            <a:r>
              <a:rPr lang="fr-FR" b="1" dirty="0">
                <a:latin typeface="Calibri" charset="0"/>
                <a:ea typeface="Times New Roman" charset="0"/>
                <a:cs typeface="Helvetica Neue" charset="0"/>
              </a:rPr>
              <a:t>transformant le peroxyde d’hydrogène (H</a:t>
            </a:r>
            <a:r>
              <a:rPr lang="fr-FR" b="1" baseline="-25000" dirty="0">
                <a:latin typeface="Calibri" charset="0"/>
                <a:ea typeface="Times New Roman" charset="0"/>
                <a:cs typeface="Helvetica Neue" charset="0"/>
              </a:rPr>
              <a:t>2</a:t>
            </a:r>
            <a:r>
              <a:rPr lang="fr-FR" b="1" dirty="0">
                <a:latin typeface="Calibri" charset="0"/>
                <a:ea typeface="Times New Roman" charset="0"/>
                <a:cs typeface="Helvetica Neue" charset="0"/>
              </a:rPr>
              <a:t>O</a:t>
            </a:r>
            <a:r>
              <a:rPr lang="fr-FR" b="1" baseline="-25000" dirty="0">
                <a:latin typeface="Calibri" charset="0"/>
                <a:ea typeface="Times New Roman" charset="0"/>
                <a:cs typeface="Helvetica Neue" charset="0"/>
              </a:rPr>
              <a:t>2</a:t>
            </a:r>
            <a:r>
              <a:rPr lang="fr-FR" b="1" dirty="0">
                <a:latin typeface="Calibri" charset="0"/>
                <a:ea typeface="Times New Roman" charset="0"/>
                <a:cs typeface="Helvetica Neue" charset="0"/>
              </a:rPr>
              <a:t>) en eau (H</a:t>
            </a:r>
            <a:r>
              <a:rPr lang="fr-FR" b="1" baseline="-25000" dirty="0">
                <a:latin typeface="Calibri" charset="0"/>
                <a:ea typeface="Times New Roman" charset="0"/>
                <a:cs typeface="Helvetica Neue" charset="0"/>
              </a:rPr>
              <a:t>2</a:t>
            </a:r>
            <a:r>
              <a:rPr lang="fr-FR" b="1" dirty="0">
                <a:latin typeface="Calibri" charset="0"/>
                <a:ea typeface="Times New Roman" charset="0"/>
                <a:cs typeface="Helvetica Neue" charset="0"/>
              </a:rPr>
              <a:t>O).</a:t>
            </a:r>
            <a:endParaRPr lang="fr-FR" b="1" dirty="0">
              <a:latin typeface="Calibri" charset="0"/>
              <a:ea typeface="Calibri" charset="0"/>
              <a:cs typeface="Helvetica Neue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792453" y="415766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Wingdings" charset="2"/>
              <a:buChar char="v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 smtClean="0">
                <a:latin typeface="Calibri" charset="0"/>
                <a:ea typeface="Calibri" charset="0"/>
                <a:cs typeface="Helvetica Neue" charset="0"/>
              </a:rPr>
              <a:t>Il ne peut plus </a:t>
            </a: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élaborer de nouveaux </a:t>
            </a:r>
            <a:r>
              <a:rPr lang="fr-FR" dirty="0" smtClean="0">
                <a:latin typeface="Calibri" charset="0"/>
                <a:ea typeface="Calibri" charset="0"/>
                <a:cs typeface="Helvetica Neue" charset="0"/>
              </a:rPr>
              <a:t>granules</a:t>
            </a:r>
          </a:p>
          <a:p>
            <a:pPr marL="342900" indent="-342900">
              <a:lnSpc>
                <a:spcPct val="150000"/>
              </a:lnSpc>
              <a:buClr>
                <a:srgbClr val="000000"/>
              </a:buClr>
              <a:buSzPts val="900"/>
              <a:buFont typeface="Wingdings" charset="2"/>
              <a:buChar char="v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>
                <a:latin typeface="Calibri" charset="0"/>
                <a:ea typeface="Calibri" charset="0"/>
                <a:cs typeface="Helvetica Neue" charset="0"/>
              </a:rPr>
              <a:t>Ce processus épuise toute la réserve de </a:t>
            </a:r>
            <a:r>
              <a:rPr lang="fr-FR" dirty="0" smtClean="0">
                <a:latin typeface="Calibri" charset="0"/>
                <a:ea typeface="Calibri" charset="0"/>
                <a:cs typeface="Helvetica Neue" charset="0"/>
              </a:rPr>
              <a:t>glucose</a:t>
            </a:r>
            <a:endParaRPr lang="fr-FR" dirty="0">
              <a:latin typeface="Calibri" charset="0"/>
              <a:ea typeface="Calibri" charset="0"/>
              <a:cs typeface="Helvetica Neue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344910" y="5671031"/>
            <a:ext cx="54955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spcAft>
                <a:spcPts val="1000"/>
              </a:spcAft>
              <a:buClr>
                <a:srgbClr val="000000"/>
              </a:buClr>
              <a:buSzPts val="900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400" b="1" dirty="0" smtClean="0">
                <a:solidFill>
                  <a:srgbClr val="FF9300"/>
                </a:solidFill>
                <a:latin typeface="Calibri" charset="0"/>
                <a:ea typeface="Calibri" charset="0"/>
                <a:cs typeface="Helvetica Neue" charset="0"/>
                <a:sym typeface="Wingdings"/>
              </a:rPr>
              <a:t> </a:t>
            </a:r>
            <a:r>
              <a:rPr lang="fr-FR" sz="2400" b="1" dirty="0" smtClean="0">
                <a:solidFill>
                  <a:srgbClr val="FF9300"/>
                </a:solidFill>
                <a:latin typeface="Calibri" charset="0"/>
                <a:ea typeface="Calibri" charset="0"/>
                <a:cs typeface="Helvetica Neue" charset="0"/>
              </a:rPr>
              <a:t>Les </a:t>
            </a:r>
            <a:r>
              <a:rPr lang="fr-FR" sz="2400" b="1" dirty="0">
                <a:solidFill>
                  <a:srgbClr val="FF9300"/>
                </a:solidFill>
                <a:latin typeface="Calibri" charset="0"/>
                <a:ea typeface="Calibri" charset="0"/>
                <a:cs typeface="Helvetica Neue" charset="0"/>
              </a:rPr>
              <a:t>neutrophiles morts forment le pus.</a:t>
            </a:r>
            <a:endParaRPr lang="fr-FR" sz="2400" b="1" i="1" dirty="0">
              <a:solidFill>
                <a:srgbClr val="FF9300"/>
              </a:solidFill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407108" y="5240316"/>
            <a:ext cx="622928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900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dirty="0" smtClean="0">
                <a:latin typeface="Calibri" charset="0"/>
                <a:ea typeface="Calibri" charset="0"/>
                <a:cs typeface="Helvetica Neue" charset="0"/>
                <a:sym typeface="Wingdings"/>
              </a:rPr>
              <a:t> </a:t>
            </a:r>
            <a:r>
              <a:rPr lang="fr-FR" sz="2000" dirty="0" smtClean="0">
                <a:latin typeface="Calibri" charset="0"/>
                <a:ea typeface="Calibri" charset="0"/>
                <a:cs typeface="Helvetica Neue" charset="0"/>
              </a:rPr>
              <a:t>Il </a:t>
            </a:r>
            <a:r>
              <a:rPr lang="fr-FR" sz="2000" dirty="0">
                <a:latin typeface="Calibri" charset="0"/>
                <a:ea typeface="Calibri" charset="0"/>
                <a:cs typeface="Helvetica Neue" charset="0"/>
              </a:rPr>
              <a:t>meurt et devient la proie des macrophages.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ZoneTexte 25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695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 animBg="1"/>
      <p:bldP spid="14" grpId="0" animBg="1"/>
      <p:bldP spid="15" grpId="0"/>
      <p:bldP spid="16" grpId="0"/>
      <p:bldP spid="20" grpId="0"/>
      <p:bldP spid="20" grpId="1"/>
      <p:bldP spid="21" grpId="0"/>
      <p:bldP spid="22" grpId="0"/>
      <p:bldP spid="2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-1" r="-99" b="9112"/>
          <a:stretch/>
        </p:blipFill>
        <p:spPr>
          <a:xfrm>
            <a:off x="2258252" y="889872"/>
            <a:ext cx="8209115" cy="53845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err="1" smtClean="0">
                <a:solidFill>
                  <a:schemeClr val="accent2"/>
                </a:solidFill>
                <a:latin typeface="Andale Mono" charset="0"/>
                <a:ea typeface="Andale Mono" charset="0"/>
                <a:cs typeface="Andale Mono" charset="0"/>
              </a:rPr>
              <a:t>Récap</a:t>
            </a:r>
            <a:r>
              <a:rPr lang="fr-FR" sz="3400" b="1" u="sng" dirty="0" smtClean="0">
                <a:solidFill>
                  <a:schemeClr val="accent2"/>
                </a:solidFill>
                <a:latin typeface="Andale Mono" charset="0"/>
                <a:ea typeface="Andale Mono" charset="0"/>
                <a:cs typeface="Andale Mono" charset="0"/>
              </a:rPr>
              <a:t>’ action Neutrophiles et Macrophage</a:t>
            </a:r>
            <a:endParaRPr lang="fr-FR" sz="3400" b="1" u="sng" dirty="0">
              <a:solidFill>
                <a:schemeClr val="accent2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14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F95378">
              <a:alpha val="50196"/>
            </a:srgbClr>
          </a:solidFill>
          <a:ln>
            <a:solidFill>
              <a:srgbClr val="F95378">
                <a:alpha val="45098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F95378"/>
          </a:solidFill>
          <a:ln>
            <a:solidFill>
              <a:srgbClr val="F953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F95378"/>
                </a:solidFill>
                <a:latin typeface="Andale Mono" charset="0"/>
                <a:ea typeface="Andale Mono" charset="0"/>
                <a:cs typeface="Andale Mono" charset="0"/>
              </a:rPr>
              <a:t>Polynucléaires éosinophiles(PNE)</a:t>
            </a:r>
            <a:endParaRPr lang="fr-FR" sz="3400" b="1" u="sng" dirty="0">
              <a:solidFill>
                <a:srgbClr val="F95378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264460" y="1002831"/>
            <a:ext cx="282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err="1" smtClean="0">
                <a:latin typeface="Apple Chancery" charset="0"/>
                <a:ea typeface="Apple Chancery" charset="0"/>
                <a:cs typeface="Apple Chancery" charset="0"/>
              </a:rPr>
              <a:t>Monocytopoïèse</a:t>
            </a:r>
            <a:endParaRPr lang="fr-FR" sz="2800" b="1" u="sng" dirty="0"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3092824" y="1075764"/>
            <a:ext cx="2452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CELLULE SOUCHE </a:t>
            </a:r>
            <a:r>
              <a:rPr lang="fr-FR" dirty="0" smtClean="0"/>
              <a:t>= CSM (</a:t>
            </a:r>
            <a:r>
              <a:rPr lang="fr-FR" dirty="0" err="1" smtClean="0"/>
              <a:t>multipotente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29" name="ZoneTexte 28"/>
          <p:cNvSpPr txBox="1"/>
          <p:nvPr/>
        </p:nvSpPr>
        <p:spPr>
          <a:xfrm>
            <a:off x="5805365" y="1079682"/>
            <a:ext cx="6386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PROGENITEURS</a:t>
            </a:r>
          </a:p>
          <a:p>
            <a:pPr marL="285750" indent="-285750">
              <a:buFont typeface="Wingdings" charset="2"/>
              <a:buChar char="§"/>
            </a:pPr>
            <a:r>
              <a:rPr lang="fr-FR" dirty="0"/>
              <a:t>CFU-S (in-vivo) = CFU-GEMM (in-vitro</a:t>
            </a:r>
            <a:r>
              <a:rPr lang="fr-FR" dirty="0" smtClean="0"/>
              <a:t>) </a:t>
            </a:r>
            <a:r>
              <a:rPr lang="fr-FR" dirty="0" smtClean="0">
                <a:sym typeface="Wingdings"/>
              </a:rPr>
              <a:t> </a:t>
            </a:r>
            <a:r>
              <a:rPr lang="fr-FR" b="1" u="sng" dirty="0" smtClean="0">
                <a:sym typeface="Wingdings"/>
              </a:rPr>
              <a:t>CFU-GM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64685" y="1841933"/>
            <a:ext cx="16226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PRECURSEURS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31" name="Tableau 30"/>
          <p:cNvGraphicFramePr>
            <a:graphicFrameLocks noGrp="1"/>
          </p:cNvGraphicFramePr>
          <p:nvPr>
            <p:extLst/>
          </p:nvPr>
        </p:nvGraphicFramePr>
        <p:xfrm>
          <a:off x="364685" y="2247757"/>
          <a:ext cx="2102744" cy="293371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102744"/>
              </a:tblGrid>
              <a:tr h="7278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Myéloblaste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5378">
                        <a:alpha val="27843"/>
                      </a:srgbClr>
                    </a:solidFill>
                  </a:tcPr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7B4"/>
                    </a:solidFill>
                  </a:tcPr>
                </a:tc>
              </a:tr>
            </a:tbl>
          </a:graphicData>
        </a:graphic>
      </p:graphicFrame>
      <p:sp>
        <p:nvSpPr>
          <p:cNvPr id="32" name="Rectangle 31"/>
          <p:cNvSpPr/>
          <p:nvPr/>
        </p:nvSpPr>
        <p:spPr>
          <a:xfrm>
            <a:off x="3207656" y="1920956"/>
            <a:ext cx="24742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CELLULES DIFFÉRENCIÉS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33" name="Tableau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650495"/>
              </p:ext>
            </p:extLst>
          </p:nvPr>
        </p:nvGraphicFramePr>
        <p:xfrm>
          <a:off x="3207656" y="2286000"/>
          <a:ext cx="8250784" cy="290685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963793"/>
                <a:gridCol w="1963793"/>
                <a:gridCol w="2161599"/>
                <a:gridCol w="2161599"/>
              </a:tblGrid>
              <a:tr h="689652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Prom</a:t>
                      </a:r>
                      <a:r>
                        <a:rPr lang="fr-FR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yélo</a:t>
                      </a:r>
                      <a:r>
                        <a:rPr lang="fr-FR" sz="2000" dirty="0" smtClean="0"/>
                        <a:t>cyte</a:t>
                      </a:r>
                      <a:endParaRPr lang="fr-FR" sz="2000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5378">
                        <a:alpha val="2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Myélocyte</a:t>
                      </a:r>
                      <a:r>
                        <a:rPr lang="fr-FR" sz="2000" dirty="0" smtClean="0"/>
                        <a:t> 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5378">
                        <a:alpha val="2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u="sng" dirty="0" smtClean="0"/>
                        <a:t>Méta</a:t>
                      </a:r>
                      <a:r>
                        <a:rPr lang="fr-FR" sz="2000" dirty="0" smtClean="0"/>
                        <a:t>myélocyte</a:t>
                      </a:r>
                      <a:endParaRPr lang="fr-FR" sz="2000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5378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Polynucléaire éosinophile</a:t>
                      </a:r>
                      <a:endParaRPr lang="fr-FR" sz="2000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5378">
                        <a:alpha val="25882"/>
                      </a:srgbClr>
                    </a:solidFill>
                  </a:tcPr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7B4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7B4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7B4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997B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7B4"/>
                    </a:solidFill>
                  </a:tcPr>
                </a:tc>
              </a:tr>
            </a:tbl>
          </a:graphicData>
        </a:graphic>
      </p:graphicFrame>
      <p:pic>
        <p:nvPicPr>
          <p:cNvPr id="34" name="Image 33"/>
          <p:cNvPicPr>
            <a:picLocks noChangeAspect="1"/>
          </p:cNvPicPr>
          <p:nvPr/>
        </p:nvPicPr>
        <p:blipFill rotWithShape="1">
          <a:blip r:embed="rId2"/>
          <a:srcRect l="2381" t="10370" r="67936" b="59365"/>
          <a:stretch/>
        </p:blipFill>
        <p:spPr>
          <a:xfrm>
            <a:off x="434055" y="3299594"/>
            <a:ext cx="1913177" cy="14630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Image 34"/>
          <p:cNvPicPr>
            <a:picLocks noChangeAspect="1"/>
          </p:cNvPicPr>
          <p:nvPr/>
        </p:nvPicPr>
        <p:blipFill rotWithShape="1">
          <a:blip r:embed="rId2"/>
          <a:srcRect l="34603" t="13122" r="35873" b="57037"/>
          <a:stretch/>
        </p:blipFill>
        <p:spPr>
          <a:xfrm>
            <a:off x="3312256" y="3415014"/>
            <a:ext cx="1813273" cy="1374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6" name="Image 35"/>
          <p:cNvPicPr>
            <a:picLocks noChangeAspect="1"/>
          </p:cNvPicPr>
          <p:nvPr/>
        </p:nvPicPr>
        <p:blipFill rotWithShape="1">
          <a:blip r:embed="rId2"/>
          <a:srcRect l="67143" t="15662" r="3492" b="54286"/>
          <a:stretch/>
        </p:blipFill>
        <p:spPr>
          <a:xfrm>
            <a:off x="5230129" y="3405139"/>
            <a:ext cx="1817399" cy="13949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" name="Image 36"/>
          <p:cNvPicPr>
            <a:picLocks noChangeAspect="1"/>
          </p:cNvPicPr>
          <p:nvPr/>
        </p:nvPicPr>
        <p:blipFill rotWithShape="1">
          <a:blip r:embed="rId2"/>
          <a:srcRect l="49365" t="55026" r="21111" b="14709"/>
          <a:stretch/>
        </p:blipFill>
        <p:spPr>
          <a:xfrm>
            <a:off x="7254891" y="3428550"/>
            <a:ext cx="1836506" cy="1411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9" name="Flèche vers la droite 38"/>
          <p:cNvSpPr/>
          <p:nvPr/>
        </p:nvSpPr>
        <p:spPr>
          <a:xfrm flipV="1">
            <a:off x="340935" y="5674471"/>
            <a:ext cx="10962715" cy="481041"/>
          </a:xfrm>
          <a:prstGeom prst="rightArrow">
            <a:avLst>
              <a:gd name="adj1" fmla="val 60053"/>
              <a:gd name="adj2" fmla="val 158892"/>
            </a:avLst>
          </a:prstGeom>
          <a:solidFill>
            <a:srgbClr val="FFD579">
              <a:alpha val="69020"/>
            </a:srgbClr>
          </a:solidFill>
          <a:ln>
            <a:solidFill>
              <a:srgbClr val="FF9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ZoneTexte 39"/>
          <p:cNvSpPr txBox="1"/>
          <p:nvPr/>
        </p:nvSpPr>
        <p:spPr>
          <a:xfrm>
            <a:off x="310727" y="5718510"/>
            <a:ext cx="245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Segmentation du noyau</a:t>
            </a:r>
            <a:endParaRPr lang="fr-FR" b="1" dirty="0"/>
          </a:p>
        </p:txBody>
      </p:sp>
      <p:sp>
        <p:nvSpPr>
          <p:cNvPr id="42" name="Flèche vers la droite 41"/>
          <p:cNvSpPr/>
          <p:nvPr/>
        </p:nvSpPr>
        <p:spPr>
          <a:xfrm>
            <a:off x="310727" y="5177810"/>
            <a:ext cx="11093755" cy="540699"/>
          </a:xfrm>
          <a:prstGeom prst="rightArrow">
            <a:avLst>
              <a:gd name="adj1" fmla="val 50000"/>
              <a:gd name="adj2" fmla="val 170149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3" name="ZoneTexte 42"/>
          <p:cNvSpPr txBox="1"/>
          <p:nvPr/>
        </p:nvSpPr>
        <p:spPr>
          <a:xfrm>
            <a:off x="264460" y="5251907"/>
            <a:ext cx="349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Diminution progressive de la taille </a:t>
            </a:r>
            <a:endParaRPr lang="fr-FR" b="1" dirty="0"/>
          </a:p>
        </p:txBody>
      </p:sp>
      <p:pic>
        <p:nvPicPr>
          <p:cNvPr id="44" name="Imag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708" y="3148584"/>
            <a:ext cx="1781249" cy="17812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047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2" grpId="0" animBg="1"/>
      <p:bldP spid="4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F95378">
              <a:alpha val="50196"/>
            </a:srgbClr>
          </a:solidFill>
          <a:ln>
            <a:solidFill>
              <a:srgbClr val="F95378">
                <a:alpha val="45098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F95378"/>
          </a:solidFill>
          <a:ln>
            <a:solidFill>
              <a:srgbClr val="F953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F95378"/>
                </a:solidFill>
                <a:latin typeface="Andale Mono" charset="0"/>
                <a:ea typeface="Andale Mono" charset="0"/>
                <a:cs typeface="Andale Mono" charset="0"/>
              </a:rPr>
              <a:t>Polynucléaires éosinophiles(PNE)</a:t>
            </a:r>
            <a:endParaRPr lang="fr-FR" sz="3400" b="1" u="sng" dirty="0">
              <a:solidFill>
                <a:srgbClr val="F95378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7674" y="904660"/>
            <a:ext cx="8505220" cy="2528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b="1" dirty="0">
                <a:latin typeface="Calibri" charset="0"/>
                <a:ea typeface="Times New Roman" charset="0"/>
                <a:cs typeface="Helvetica Neue" charset="0"/>
              </a:rPr>
              <a:t>Les polynucléaires éosinophiles sont des cellules essentiellement </a:t>
            </a:r>
            <a:r>
              <a:rPr lang="fr-FR" sz="2000" b="1" u="sng" dirty="0">
                <a:latin typeface="Calibri" charset="0"/>
                <a:ea typeface="Times New Roman" charset="0"/>
                <a:cs typeface="Helvetica Neue" charset="0"/>
              </a:rPr>
              <a:t>tissulaires</a:t>
            </a:r>
            <a:r>
              <a:rPr lang="fr-FR" sz="2000" dirty="0">
                <a:latin typeface="Calibri" charset="0"/>
                <a:ea typeface="Times New Roman" charset="0"/>
                <a:cs typeface="Helvetica Neue" charset="0"/>
              </a:rPr>
              <a:t> : </a:t>
            </a:r>
            <a:endParaRPr lang="fr-FR" sz="2000" i="1" dirty="0">
              <a:latin typeface="Calibri" charset="0"/>
              <a:ea typeface="Times New Roman" charset="0"/>
              <a:cs typeface="Times New Roman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dirty="0">
                <a:latin typeface="Calibri" charset="0"/>
                <a:ea typeface="Times New Roman" charset="0"/>
                <a:cs typeface="Helvetica Neue" charset="0"/>
              </a:rPr>
              <a:t>ils naissent </a:t>
            </a:r>
            <a:r>
              <a:rPr lang="fr-FR" sz="2000" dirty="0" smtClean="0">
                <a:latin typeface="Calibri" charset="0"/>
                <a:ea typeface="Times New Roman" charset="0"/>
                <a:cs typeface="Helvetica Neue" charset="0"/>
              </a:rPr>
              <a:t>et deviennent mature dans </a:t>
            </a:r>
            <a:r>
              <a:rPr lang="fr-FR" sz="2000" dirty="0">
                <a:latin typeface="Calibri" charset="0"/>
                <a:ea typeface="Times New Roman" charset="0"/>
                <a:cs typeface="Helvetica Neue" charset="0"/>
              </a:rPr>
              <a:t>la </a:t>
            </a:r>
            <a:r>
              <a:rPr lang="fr-FR" sz="2000" b="1" dirty="0">
                <a:latin typeface="Calibri" charset="0"/>
                <a:ea typeface="Times New Roman" charset="0"/>
                <a:cs typeface="Helvetica Neue" charset="0"/>
              </a:rPr>
              <a:t>moelle osseuse</a:t>
            </a:r>
            <a:r>
              <a:rPr lang="fr-FR" sz="2000" dirty="0">
                <a:latin typeface="Calibri" charset="0"/>
                <a:ea typeface="Times New Roman" charset="0"/>
                <a:cs typeface="Helvetica Neue" charset="0"/>
              </a:rPr>
              <a:t>, </a:t>
            </a:r>
            <a:endParaRPr lang="fr-FR" sz="2000" i="1" dirty="0">
              <a:latin typeface="Calibri" charset="0"/>
              <a:ea typeface="Times New Roman" charset="0"/>
              <a:cs typeface="Helvetica Neue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dirty="0">
                <a:latin typeface="Calibri" charset="0"/>
                <a:ea typeface="Times New Roman" charset="0"/>
                <a:cs typeface="Helvetica Neue" charset="0"/>
              </a:rPr>
              <a:t>transitent </a:t>
            </a:r>
            <a:r>
              <a:rPr lang="fr-FR" sz="2000" b="1" dirty="0">
                <a:latin typeface="Calibri" charset="0"/>
                <a:ea typeface="Times New Roman" charset="0"/>
                <a:cs typeface="Helvetica Neue" charset="0"/>
              </a:rPr>
              <a:t>brièvement dans le sang </a:t>
            </a:r>
            <a:r>
              <a:rPr lang="fr-FR" sz="2000" dirty="0" smtClean="0">
                <a:latin typeface="Calibri" charset="0"/>
                <a:ea typeface="Times New Roman" charset="0"/>
                <a:cs typeface="Helvetica Neue" charset="0"/>
              </a:rPr>
              <a:t>(3 à 8h)</a:t>
            </a:r>
            <a:endParaRPr lang="fr-FR" sz="2000" i="1" dirty="0">
              <a:latin typeface="Calibri" charset="0"/>
              <a:ea typeface="Times New Roman" charset="0"/>
              <a:cs typeface="Helvetica Neue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1000"/>
              </a:spcAft>
              <a:buClr>
                <a:srgbClr val="000000"/>
              </a:buClr>
              <a:buSzPts val="900"/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dirty="0">
                <a:latin typeface="Calibri" charset="0"/>
                <a:ea typeface="Times New Roman" charset="0"/>
                <a:cs typeface="Helvetica Neue" charset="0"/>
              </a:rPr>
              <a:t>avant de passer par </a:t>
            </a:r>
            <a:r>
              <a:rPr lang="fr-FR" sz="2000" u="sng" dirty="0">
                <a:latin typeface="Calibri" charset="0"/>
                <a:ea typeface="Times New Roman" charset="0"/>
                <a:cs typeface="Helvetica Neue" charset="0"/>
              </a:rPr>
              <a:t>diapédèse</a:t>
            </a:r>
            <a:r>
              <a:rPr lang="fr-FR" sz="2000" dirty="0">
                <a:latin typeface="Calibri" charset="0"/>
                <a:ea typeface="Times New Roman" charset="0"/>
                <a:cs typeface="Helvetica Neue" charset="0"/>
              </a:rPr>
              <a:t> dans les tissus où ils exercent leurs </a:t>
            </a:r>
            <a:r>
              <a:rPr lang="fr-FR" sz="2000" dirty="0" smtClean="0">
                <a:latin typeface="Calibri" charset="0"/>
                <a:ea typeface="Times New Roman" charset="0"/>
                <a:cs typeface="Helvetica Neue" charset="0"/>
              </a:rPr>
              <a:t>fonctions</a:t>
            </a:r>
            <a:r>
              <a:rPr lang="fr-FR" sz="2000" dirty="0">
                <a:latin typeface="Calibri" charset="0"/>
                <a:ea typeface="Times New Roman" charset="0"/>
                <a:cs typeface="Helvetica Neue" charset="0"/>
              </a:rPr>
              <a:t> </a:t>
            </a:r>
            <a:r>
              <a:rPr lang="fr-FR" sz="2000" dirty="0" smtClean="0">
                <a:latin typeface="Calibri" charset="0"/>
                <a:ea typeface="Times New Roman" charset="0"/>
                <a:cs typeface="Helvetica Neue" charset="0"/>
              </a:rPr>
              <a:t>(peau + muqueuse digestive et pulmonaire) </a:t>
            </a:r>
            <a:r>
              <a:rPr lang="is-IS" sz="2000" dirty="0" smtClean="0">
                <a:latin typeface="Calibri" charset="0"/>
                <a:ea typeface="Times New Roman" charset="0"/>
                <a:cs typeface="Helvetica Neue" charset="0"/>
              </a:rPr>
              <a:t>→ 10 j</a:t>
            </a:r>
            <a:endParaRPr lang="fr-FR" sz="2000" i="1" dirty="0">
              <a:effectLst/>
              <a:latin typeface="Calibri" charset="0"/>
              <a:ea typeface="Times New Roman" charset="0"/>
              <a:cs typeface="Helvetica Neue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0598" y="3840699"/>
            <a:ext cx="5100157" cy="2010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is-IS" sz="2400" b="1" dirty="0">
                <a:latin typeface="Calibri" charset="0"/>
                <a:ea typeface="Times New Roman" charset="0"/>
                <a:cs typeface="Helvetica Neue" charset="0"/>
              </a:rPr>
              <a:t>→ </a:t>
            </a:r>
            <a:r>
              <a:rPr lang="fr-FR" sz="2400" b="1" dirty="0">
                <a:latin typeface="Calibri" charset="0"/>
                <a:ea typeface="Times New Roman" charset="0"/>
                <a:cs typeface="Helvetica Neue" charset="0"/>
              </a:rPr>
              <a:t>Bien moins </a:t>
            </a:r>
            <a:r>
              <a:rPr lang="fr-FR" sz="2400" b="1" dirty="0" smtClean="0">
                <a:latin typeface="Calibri" charset="0"/>
                <a:ea typeface="Times New Roman" charset="0"/>
                <a:cs typeface="Helvetica Neue" charset="0"/>
              </a:rPr>
              <a:t>nombreux que les PNN</a:t>
            </a:r>
          </a:p>
          <a:p>
            <a:pPr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is-IS" sz="2400" b="1" dirty="0" smtClean="0">
                <a:latin typeface="Calibri" charset="0"/>
                <a:ea typeface="Times New Roman" charset="0"/>
                <a:cs typeface="Helvetica Neue" charset="0"/>
              </a:rPr>
              <a:t>→ Cellule plus grande que les PNN</a:t>
            </a:r>
          </a:p>
          <a:p>
            <a:pPr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is-IS" sz="2400" b="1" dirty="0" smtClean="0">
                <a:latin typeface="Calibri" charset="0"/>
                <a:ea typeface="Times New Roman" charset="0"/>
                <a:cs typeface="Helvetica Neue" charset="0"/>
                <a:sym typeface="Wingdings"/>
              </a:rPr>
              <a:t> Noyau bilobé</a:t>
            </a:r>
            <a:r>
              <a:rPr lang="fr-FR" sz="2400" b="1" dirty="0" smtClean="0">
                <a:latin typeface="Calibri" charset="0"/>
                <a:ea typeface="Times New Roman" charset="0"/>
                <a:cs typeface="Helvetica Neue" charset="0"/>
              </a:rPr>
              <a:t> </a:t>
            </a:r>
            <a:endParaRPr lang="fr-FR" sz="1600" i="1" dirty="0">
              <a:latin typeface="Calibri" charset="0"/>
              <a:ea typeface="Times New Roman" charset="0"/>
              <a:cs typeface="Times New Roman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300755" y="3800826"/>
            <a:ext cx="689124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s-IS" sz="2000" dirty="0" smtClean="0"/>
          </a:p>
          <a:p>
            <a:pPr marL="285750" indent="-285750">
              <a:buFont typeface="Wingdings" charset="2"/>
              <a:buChar char="à"/>
            </a:pPr>
            <a:r>
              <a:rPr lang="fr-FR" sz="2000" dirty="0" smtClean="0"/>
              <a:t>Les granulations </a:t>
            </a:r>
            <a:r>
              <a:rPr lang="fr-FR" sz="2000" dirty="0"/>
              <a:t>contiennent un </a:t>
            </a:r>
            <a:r>
              <a:rPr lang="fr-FR" sz="2000" b="1" u="sng" dirty="0" smtClean="0">
                <a:solidFill>
                  <a:srgbClr val="F95378"/>
                </a:solidFill>
              </a:rPr>
              <a:t>cristalloïde</a:t>
            </a:r>
            <a:r>
              <a:rPr lang="fr-FR" sz="2000" dirty="0" smtClean="0"/>
              <a:t>.</a:t>
            </a:r>
          </a:p>
          <a:p>
            <a:r>
              <a:rPr lang="fr-FR" sz="2000" dirty="0" smtClean="0"/>
              <a:t>	Rôle </a:t>
            </a:r>
            <a:r>
              <a:rPr lang="fr-FR" sz="2000" dirty="0"/>
              <a:t>de </a:t>
            </a:r>
            <a:r>
              <a:rPr lang="fr-FR" sz="2000" b="1" dirty="0"/>
              <a:t>destruction</a:t>
            </a:r>
            <a:r>
              <a:rPr lang="fr-FR" sz="2000" dirty="0"/>
              <a:t> sur un certain nombre de </a:t>
            </a:r>
            <a:r>
              <a:rPr lang="fr-FR" sz="2000" b="1" u="sng" dirty="0"/>
              <a:t>parasites</a:t>
            </a:r>
            <a:r>
              <a:rPr lang="fr-FR" sz="2000" dirty="0" smtClean="0"/>
              <a:t>. </a:t>
            </a:r>
            <a:r>
              <a:rPr lang="fr-FR" sz="2000" b="1" dirty="0" smtClean="0"/>
              <a:t>++</a:t>
            </a:r>
          </a:p>
          <a:p>
            <a:pPr lvl="1"/>
            <a:endParaRPr lang="fr-FR" sz="2000" u="dash" dirty="0" smtClean="0"/>
          </a:p>
          <a:p>
            <a:pPr marL="285750" indent="-285750">
              <a:buFont typeface="Wingdings" charset="2"/>
              <a:buChar char="à"/>
            </a:pPr>
            <a:r>
              <a:rPr lang="fr-FR" sz="2000" dirty="0"/>
              <a:t>Les granulations </a:t>
            </a:r>
            <a:r>
              <a:rPr lang="fr-FR" sz="2000" dirty="0" smtClean="0"/>
              <a:t>contiennent </a:t>
            </a:r>
            <a:r>
              <a:rPr lang="fr-FR" sz="2000" dirty="0"/>
              <a:t>plusieurs </a:t>
            </a:r>
            <a:r>
              <a:rPr lang="fr-FR" sz="2000" b="1" u="sng" dirty="0"/>
              <a:t>enzymes lysosomiales</a:t>
            </a:r>
            <a:r>
              <a:rPr lang="fr-FR" sz="2000" dirty="0"/>
              <a:t>.</a:t>
            </a:r>
            <a:endParaRPr lang="fr-FR" sz="2000" i="1" dirty="0"/>
          </a:p>
          <a:p>
            <a:pPr marL="285750" indent="-285750">
              <a:buFont typeface="Wingdings" charset="2"/>
              <a:buChar char="à"/>
            </a:pPr>
            <a:endParaRPr lang="fr-FR" sz="2000" dirty="0" smtClean="0"/>
          </a:p>
          <a:p>
            <a:pPr marL="742950" lvl="1" indent="-285750">
              <a:buFont typeface="Wingdings" charset="2"/>
              <a:buChar char="à"/>
            </a:pPr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6330" y="1079494"/>
            <a:ext cx="2537698" cy="25376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5463916" y="5781805"/>
            <a:ext cx="5444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Lysosome ≠ enzymes </a:t>
            </a:r>
            <a:r>
              <a:rPr lang="fr-FR" sz="2000" b="1" dirty="0" err="1" smtClean="0">
                <a:solidFill>
                  <a:srgbClr val="FF0000"/>
                </a:solidFill>
              </a:rPr>
              <a:t>lysosomiales</a:t>
            </a:r>
            <a:r>
              <a:rPr lang="fr-FR" sz="2000" b="1" dirty="0" smtClean="0">
                <a:solidFill>
                  <a:srgbClr val="FF0000"/>
                </a:solidFill>
              </a:rPr>
              <a:t> </a:t>
            </a:r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12" name="pasted-image.t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69012" y="5467213"/>
            <a:ext cx="894904" cy="768587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10615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rgbClr val="F95378">
              <a:alpha val="50196"/>
            </a:srgbClr>
          </a:solidFill>
          <a:ln>
            <a:solidFill>
              <a:srgbClr val="F95378">
                <a:alpha val="45098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F95378"/>
          </a:solidFill>
          <a:ln>
            <a:solidFill>
              <a:srgbClr val="F953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F95378"/>
                </a:solidFill>
                <a:latin typeface="Andale Mono" charset="0"/>
                <a:ea typeface="Andale Mono" charset="0"/>
                <a:cs typeface="Andale Mono" charset="0"/>
              </a:rPr>
              <a:t>Polynucléaires éosinophiles(PNE)</a:t>
            </a:r>
            <a:endParaRPr lang="fr-FR" sz="3400" b="1" u="sng" dirty="0">
              <a:solidFill>
                <a:srgbClr val="F95378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525" y="1101534"/>
            <a:ext cx="8339138" cy="2821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400" b="1" u="sng" dirty="0" smtClean="0">
                <a:latin typeface="Calibri" charset="0"/>
                <a:ea typeface="Times New Roman" charset="0"/>
                <a:cs typeface="Helvetica Neue" charset="0"/>
              </a:rPr>
              <a:t>Principales fonctions du PNE :</a:t>
            </a:r>
          </a:p>
          <a:p>
            <a:pPr marL="342900" lvl="0" indent="-342900">
              <a:lnSpc>
                <a:spcPct val="150000"/>
              </a:lnSpc>
              <a:spcAft>
                <a:spcPts val="1000"/>
              </a:spcAft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>
                <a:latin typeface="Calibri" charset="0"/>
                <a:ea typeface="Times New Roman" charset="0"/>
                <a:cs typeface="Helvetica Neue" charset="0"/>
              </a:rPr>
              <a:t>Défense contre les </a:t>
            </a:r>
            <a:r>
              <a:rPr lang="fr-FR" b="1" dirty="0" smtClean="0">
                <a:latin typeface="Calibri" charset="0"/>
                <a:ea typeface="Times New Roman" charset="0"/>
                <a:cs typeface="Helvetica Neue" charset="0"/>
              </a:rPr>
              <a:t>parasites ++</a:t>
            </a:r>
          </a:p>
          <a:p>
            <a:pPr marL="342900" lvl="0" indent="-342900">
              <a:lnSpc>
                <a:spcPct val="150000"/>
              </a:lnSpc>
              <a:spcAft>
                <a:spcPts val="1000"/>
              </a:spcAft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latin typeface="Calibri" charset="0"/>
                <a:ea typeface="Times New Roman" charset="0"/>
                <a:cs typeface="Helvetica Neue" charset="0"/>
              </a:rPr>
              <a:t>Détruisent les complexes Ag/</a:t>
            </a:r>
            <a:r>
              <a:rPr lang="fr-FR" b="1" dirty="0" err="1" smtClean="0">
                <a:latin typeface="Calibri" charset="0"/>
                <a:ea typeface="Times New Roman" charset="0"/>
                <a:cs typeface="Helvetica Neue" charset="0"/>
              </a:rPr>
              <a:t>Ac</a:t>
            </a:r>
            <a:r>
              <a:rPr lang="fr-FR" b="1" dirty="0" smtClean="0">
                <a:latin typeface="Calibri" charset="0"/>
                <a:ea typeface="Times New Roman" charset="0"/>
                <a:cs typeface="Helvetica Neue" charset="0"/>
              </a:rPr>
              <a:t> ++</a:t>
            </a:r>
            <a:endParaRPr lang="fr-FR" i="1" dirty="0">
              <a:latin typeface="Calibri" charset="0"/>
              <a:ea typeface="Times New Roman" charset="0"/>
              <a:cs typeface="Times New Roman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1000"/>
              </a:spcAft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latin typeface="Calibri" charset="0"/>
                <a:ea typeface="Times New Roman" charset="0"/>
                <a:cs typeface="Helvetica Neue" charset="0"/>
              </a:rPr>
              <a:t>Chimiotactisme</a:t>
            </a:r>
            <a:endParaRPr lang="fr-FR" i="1" dirty="0">
              <a:latin typeface="Calibri" charset="0"/>
              <a:ea typeface="Times New Roman" charset="0"/>
              <a:cs typeface="Helvetica Neue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1000"/>
              </a:spcAft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latin typeface="Calibri" charset="0"/>
                <a:ea typeface="Times New Roman" charset="0"/>
                <a:cs typeface="Helvetica Neue" charset="0"/>
              </a:rPr>
              <a:t>Faible </a:t>
            </a:r>
            <a:r>
              <a:rPr lang="fr-FR" b="1" dirty="0">
                <a:latin typeface="Calibri" charset="0"/>
                <a:ea typeface="Times New Roman" charset="0"/>
                <a:cs typeface="Helvetica Neue" charset="0"/>
              </a:rPr>
              <a:t>capacité de phagocytose</a:t>
            </a:r>
            <a:r>
              <a:rPr lang="fr-FR" dirty="0">
                <a:latin typeface="Calibri" charset="0"/>
                <a:ea typeface="Times New Roman" charset="0"/>
                <a:cs typeface="Helvetica Neue" charset="0"/>
              </a:rPr>
              <a:t>. </a:t>
            </a:r>
            <a:endParaRPr lang="fr-FR" i="1" dirty="0">
              <a:latin typeface="Calibri" charset="0"/>
              <a:ea typeface="Times New Roman" charset="0"/>
              <a:cs typeface="Helvetica Neue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0525" y="4024345"/>
            <a:ext cx="11268075" cy="2056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b="1" dirty="0" err="1" smtClean="0">
                <a:ea typeface="Times New Roman" charset="0"/>
                <a:cs typeface="Helvetica Neue" charset="0"/>
              </a:rPr>
              <a:t>Patho</a:t>
            </a:r>
            <a:r>
              <a:rPr lang="fr-FR" sz="2000" b="1" dirty="0" smtClean="0">
                <a:ea typeface="Times New Roman" charset="0"/>
                <a:cs typeface="Helvetica Neue" charset="0"/>
              </a:rPr>
              <a:t> :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ea typeface="Times New Roman" charset="0"/>
                <a:cs typeface="Helvetica Neue" charset="0"/>
              </a:rPr>
              <a:t>Une </a:t>
            </a:r>
            <a:r>
              <a:rPr lang="fr-FR" b="1" u="dash" dirty="0">
                <a:ea typeface="Times New Roman" charset="0"/>
                <a:cs typeface="Helvetica Neue" charset="0"/>
              </a:rPr>
              <a:t>hyper-éosinophilie</a:t>
            </a:r>
            <a:r>
              <a:rPr lang="fr-FR" b="1" dirty="0">
                <a:ea typeface="Times New Roman" charset="0"/>
                <a:cs typeface="Helvetica Neue" charset="0"/>
              </a:rPr>
              <a:t> sanguine et tissulaire accompagne de nombreuses </a:t>
            </a:r>
            <a:r>
              <a:rPr lang="fr-FR" b="1" u="sng" dirty="0" smtClean="0">
                <a:solidFill>
                  <a:srgbClr val="F95378"/>
                </a:solidFill>
                <a:ea typeface="Times New Roman" charset="0"/>
                <a:cs typeface="Helvetica Neue" charset="0"/>
              </a:rPr>
              <a:t>maladies parasitaires.</a:t>
            </a:r>
            <a:endParaRPr lang="fr-FR" b="1" dirty="0" smtClean="0">
              <a:ea typeface="Times New Roman" charset="0"/>
              <a:cs typeface="Helvetica Neue" charset="0"/>
            </a:endParaRP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/>
              <a:t>Dans certains cas, l’accumulation importante d’éosinophiles pourrait être responsable de </a:t>
            </a:r>
            <a:r>
              <a:rPr lang="fr-FR" b="1" u="sng" dirty="0"/>
              <a:t>lésions tissulaires</a:t>
            </a:r>
            <a:r>
              <a:rPr lang="fr-FR" b="1" dirty="0"/>
              <a:t>, dues aux substances présentes dans les granulations. </a:t>
            </a:r>
            <a:endParaRPr lang="fr-FR" i="1" dirty="0"/>
          </a:p>
        </p:txBody>
      </p:sp>
      <p:sp>
        <p:nvSpPr>
          <p:cNvPr id="4" name="Rectangle 3"/>
          <p:cNvSpPr/>
          <p:nvPr/>
        </p:nvSpPr>
        <p:spPr>
          <a:xfrm>
            <a:off x="4397188" y="3303103"/>
            <a:ext cx="826293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1000"/>
              </a:spcAft>
              <a:buClr>
                <a:srgbClr val="000000"/>
              </a:buClr>
              <a:buSzPts val="900"/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>
                <a:latin typeface="Calibri" charset="0"/>
                <a:ea typeface="Times New Roman" charset="0"/>
                <a:cs typeface="Helvetica Neue" charset="0"/>
              </a:rPr>
              <a:t>Ils synthétisent un certain nombre de </a:t>
            </a:r>
            <a:r>
              <a:rPr lang="fr-FR" b="1" u="sng" dirty="0">
                <a:latin typeface="Calibri" charset="0"/>
                <a:ea typeface="Times New Roman" charset="0"/>
                <a:cs typeface="Helvetica Neue" charset="0"/>
              </a:rPr>
              <a:t>cytokines</a:t>
            </a:r>
            <a:r>
              <a:rPr lang="fr-FR" dirty="0">
                <a:latin typeface="Calibri" charset="0"/>
                <a:ea typeface="Times New Roman" charset="0"/>
                <a:cs typeface="Helvetica Neue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4397188" y="3778668"/>
            <a:ext cx="77948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Wingdings" charset="2"/>
              <a:buChar char="§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000" b="1" dirty="0" smtClean="0">
                <a:solidFill>
                  <a:srgbClr val="F95378"/>
                </a:solidFill>
                <a:latin typeface="Calibri" charset="0"/>
                <a:ea typeface="Times New Roman" charset="0"/>
                <a:cs typeface="Helvetica Neue" charset="0"/>
              </a:rPr>
              <a:t>Mais l’absence </a:t>
            </a:r>
            <a:r>
              <a:rPr lang="fr-FR" sz="2000" b="1" dirty="0">
                <a:solidFill>
                  <a:srgbClr val="F95378"/>
                </a:solidFill>
                <a:latin typeface="Calibri" charset="0"/>
                <a:ea typeface="Times New Roman" charset="0"/>
                <a:cs typeface="Helvetica Neue" charset="0"/>
              </a:rPr>
              <a:t>de lysozyme les prive de pouvoir bactéricide efficace.</a:t>
            </a:r>
            <a:endParaRPr lang="fr-FR" sz="2000" b="1" i="1" dirty="0">
              <a:solidFill>
                <a:srgbClr val="F95378"/>
              </a:solidFill>
              <a:latin typeface="Calibri" charset="0"/>
              <a:ea typeface="Times New Roman" charset="0"/>
              <a:cs typeface="Helvetica Neue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057" y="1000211"/>
            <a:ext cx="3091443" cy="205721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1445" y="1002404"/>
            <a:ext cx="2427903" cy="24279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44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solidFill>
              <a:schemeClr val="accent5">
                <a:lumMod val="60000"/>
                <a:lumOff val="40000"/>
                <a:alpha val="45098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5228" y="130375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5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Polynucléaires Basophiles (PNB)</a:t>
            </a:r>
            <a:endParaRPr lang="fr-FR" sz="3400" b="1" u="sng" dirty="0">
              <a:solidFill>
                <a:schemeClr val="accent5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64460" y="1003245"/>
            <a:ext cx="282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err="1" smtClean="0">
                <a:latin typeface="Apple Chancery" charset="0"/>
                <a:ea typeface="Apple Chancery" charset="0"/>
                <a:cs typeface="Apple Chancery" charset="0"/>
              </a:rPr>
              <a:t>Monocytopoïèse</a:t>
            </a:r>
            <a:endParaRPr lang="fr-FR" sz="2800" b="1" u="sng" dirty="0"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092824" y="1075764"/>
            <a:ext cx="2452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CELLULE SOUCHE </a:t>
            </a:r>
            <a:r>
              <a:rPr lang="fr-FR" dirty="0" smtClean="0"/>
              <a:t>= CSM (</a:t>
            </a:r>
            <a:r>
              <a:rPr lang="fr-FR" dirty="0" err="1" smtClean="0"/>
              <a:t>multipotente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5805365" y="1079682"/>
            <a:ext cx="6386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PROGENITEURS</a:t>
            </a:r>
          </a:p>
          <a:p>
            <a:pPr marL="285750" indent="-285750">
              <a:buFont typeface="Wingdings" charset="2"/>
              <a:buChar char="§"/>
            </a:pPr>
            <a:r>
              <a:rPr lang="fr-FR" dirty="0"/>
              <a:t>CFU-S (in-vivo) = CFU-GEMM (in-vitro</a:t>
            </a:r>
            <a:r>
              <a:rPr lang="fr-FR" dirty="0" smtClean="0"/>
              <a:t>) </a:t>
            </a:r>
            <a:r>
              <a:rPr lang="fr-FR" dirty="0" smtClean="0">
                <a:sym typeface="Wingdings"/>
              </a:rPr>
              <a:t> </a:t>
            </a:r>
            <a:r>
              <a:rPr lang="fr-FR" b="1" u="sng" dirty="0" smtClean="0">
                <a:sym typeface="Wingdings"/>
              </a:rPr>
              <a:t>CFU-GM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64685" y="1841933"/>
            <a:ext cx="16226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PRECURSEURS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/>
          </p:nvPr>
        </p:nvGraphicFramePr>
        <p:xfrm>
          <a:off x="364685" y="2247757"/>
          <a:ext cx="2102744" cy="293371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102744"/>
              </a:tblGrid>
              <a:tr h="7278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Myéloblaste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6017760" y="1878424"/>
            <a:ext cx="24742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CELLULES DIFFÉRENCIÉS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16" name="Tableau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117339"/>
              </p:ext>
            </p:extLst>
          </p:nvPr>
        </p:nvGraphicFramePr>
        <p:xfrm>
          <a:off x="3207656" y="2286000"/>
          <a:ext cx="8250784" cy="290685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963793"/>
                <a:gridCol w="1963793"/>
                <a:gridCol w="2161599"/>
                <a:gridCol w="2161599"/>
              </a:tblGrid>
              <a:tr h="689652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Prom</a:t>
                      </a:r>
                      <a:r>
                        <a:rPr lang="fr-FR" sz="2000" kern="1200" dirty="0" smtClean="0"/>
                        <a:t>yélo</a:t>
                      </a:r>
                      <a:r>
                        <a:rPr lang="fr-FR" sz="2000" dirty="0" smtClean="0"/>
                        <a:t>cyte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kern="1200" dirty="0" smtClean="0"/>
                        <a:t>Myélocyte</a:t>
                      </a:r>
                      <a:r>
                        <a:rPr lang="fr-FR" sz="2000" dirty="0" smtClean="0"/>
                        <a:t> 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u="sng" dirty="0" smtClean="0"/>
                        <a:t>Méta</a:t>
                      </a:r>
                      <a:r>
                        <a:rPr lang="fr-FR" sz="2000" dirty="0" smtClean="0"/>
                        <a:t>myélocyte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Polynucléaire basophile</a:t>
                      </a:r>
                      <a:endParaRPr lang="fr-FR" sz="2000" dirty="0"/>
                    </a:p>
                  </a:txBody>
                  <a:tcPr/>
                </a:tc>
              </a:tr>
              <a:tr h="220581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" name="Image 16"/>
          <p:cNvPicPr>
            <a:picLocks noChangeAspect="1"/>
          </p:cNvPicPr>
          <p:nvPr/>
        </p:nvPicPr>
        <p:blipFill rotWithShape="1">
          <a:blip r:embed="rId2"/>
          <a:srcRect l="2381" t="10370" r="67936" b="59365"/>
          <a:stretch/>
        </p:blipFill>
        <p:spPr>
          <a:xfrm>
            <a:off x="434055" y="3299594"/>
            <a:ext cx="1913177" cy="14630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Image 17"/>
          <p:cNvPicPr>
            <a:picLocks noChangeAspect="1"/>
          </p:cNvPicPr>
          <p:nvPr/>
        </p:nvPicPr>
        <p:blipFill rotWithShape="1">
          <a:blip r:embed="rId2"/>
          <a:srcRect l="34603" t="13122" r="35873" b="57037"/>
          <a:stretch/>
        </p:blipFill>
        <p:spPr>
          <a:xfrm>
            <a:off x="3312256" y="3415014"/>
            <a:ext cx="1813273" cy="1374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Image 18"/>
          <p:cNvPicPr>
            <a:picLocks noChangeAspect="1"/>
          </p:cNvPicPr>
          <p:nvPr/>
        </p:nvPicPr>
        <p:blipFill rotWithShape="1">
          <a:blip r:embed="rId2"/>
          <a:srcRect l="67143" t="15662" r="3492" b="54286"/>
          <a:stretch/>
        </p:blipFill>
        <p:spPr>
          <a:xfrm>
            <a:off x="5230129" y="3405139"/>
            <a:ext cx="1817399" cy="13949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 rotWithShape="1">
          <a:blip r:embed="rId2"/>
          <a:srcRect l="49365" t="55026" r="21111" b="14709"/>
          <a:stretch/>
        </p:blipFill>
        <p:spPr>
          <a:xfrm>
            <a:off x="7254891" y="3428550"/>
            <a:ext cx="1836506" cy="1411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Flèche vers la droite 20"/>
          <p:cNvSpPr/>
          <p:nvPr/>
        </p:nvSpPr>
        <p:spPr>
          <a:xfrm flipV="1">
            <a:off x="364684" y="5586791"/>
            <a:ext cx="10962715" cy="481041"/>
          </a:xfrm>
          <a:prstGeom prst="rightArrow">
            <a:avLst>
              <a:gd name="adj1" fmla="val 60053"/>
              <a:gd name="adj2" fmla="val 158892"/>
            </a:avLst>
          </a:prstGeom>
          <a:solidFill>
            <a:schemeClr val="accent5">
              <a:lumMod val="60000"/>
              <a:lumOff val="40000"/>
              <a:alpha val="6902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Flèche vers la droite 22"/>
          <p:cNvSpPr/>
          <p:nvPr/>
        </p:nvSpPr>
        <p:spPr>
          <a:xfrm>
            <a:off x="364685" y="5108583"/>
            <a:ext cx="11093755" cy="540699"/>
          </a:xfrm>
          <a:prstGeom prst="rightArrow">
            <a:avLst>
              <a:gd name="adj1" fmla="val 50000"/>
              <a:gd name="adj2" fmla="val 170149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364684" y="5182326"/>
            <a:ext cx="349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Diminution progressive de la taille </a:t>
            </a:r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9375" t="25000" r="26750" b="19792"/>
          <a:stretch/>
        </p:blipFill>
        <p:spPr>
          <a:xfrm>
            <a:off x="9561083" y="3413716"/>
            <a:ext cx="1697625" cy="13842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6" name="ZoneTexte 25"/>
          <p:cNvSpPr txBox="1"/>
          <p:nvPr/>
        </p:nvSpPr>
        <p:spPr>
          <a:xfrm>
            <a:off x="353966" y="5630911"/>
            <a:ext cx="4771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Synthèse protéique importante : REG ++ ARN ++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35076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/>
      <p:bldP spid="2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solidFill>
              <a:schemeClr val="accent5">
                <a:lumMod val="60000"/>
                <a:lumOff val="40000"/>
                <a:alpha val="45098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5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Polynucléaires Basophiles (PNB)</a:t>
            </a:r>
            <a:endParaRPr lang="fr-FR" sz="3400" b="1" u="sng" dirty="0">
              <a:solidFill>
                <a:schemeClr val="accent5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885825" y="1740433"/>
            <a:ext cx="64490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fr-FR" sz="2000" dirty="0" smtClean="0"/>
              <a:t>Noyau volumineux </a:t>
            </a:r>
            <a:r>
              <a:rPr lang="fr-FR" sz="2000" u="sng" dirty="0"/>
              <a:t>irrégulier</a:t>
            </a:r>
            <a:r>
              <a:rPr lang="fr-FR" sz="2000" dirty="0"/>
              <a:t> et comporte </a:t>
            </a:r>
            <a:r>
              <a:rPr lang="fr-FR" sz="2000" u="sng" dirty="0"/>
              <a:t>plusieurs lobes</a:t>
            </a:r>
            <a:r>
              <a:rPr lang="fr-FR" sz="2000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fr-FR" sz="2000" dirty="0" smtClean="0"/>
              <a:t>Grosse granulation basique : </a:t>
            </a:r>
            <a:r>
              <a:rPr lang="fr-FR" sz="2000" b="1" dirty="0" smtClean="0"/>
              <a:t>Héparine + Histamine + PAF</a:t>
            </a:r>
          </a:p>
          <a:p>
            <a:pPr marL="285750" indent="-285750">
              <a:buFont typeface="Arial" charset="0"/>
              <a:buChar char="•"/>
            </a:pPr>
            <a:r>
              <a:rPr lang="fr-FR" sz="2000" b="1" dirty="0" err="1" smtClean="0"/>
              <a:t>Rc</a:t>
            </a:r>
            <a:r>
              <a:rPr lang="fr-FR" sz="2000" b="1" dirty="0" smtClean="0"/>
              <a:t> aux IgE à sa surface ++</a:t>
            </a:r>
            <a:endParaRPr lang="fr-FR" sz="2000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885825" y="1134783"/>
            <a:ext cx="31838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dirty="0"/>
              <a:t>L</a:t>
            </a:r>
            <a:r>
              <a:rPr lang="fr-FR" sz="2400" dirty="0" smtClean="0"/>
              <a:t>eucocyte </a:t>
            </a:r>
            <a:r>
              <a:rPr lang="fr-FR" sz="2400" dirty="0"/>
              <a:t>le plus rare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51855" y="4788479"/>
            <a:ext cx="112882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Ce </a:t>
            </a:r>
            <a:r>
              <a:rPr lang="fr-FR" sz="2400" b="1" dirty="0"/>
              <a:t>terme de basophilie ne doit pas être confondu avec la basophilie cytoplasmique, rencontrée dans les cellules riches en ARN comme les </a:t>
            </a:r>
            <a:r>
              <a:rPr lang="fr-FR" sz="2400" b="1" dirty="0" smtClean="0"/>
              <a:t>lymphocytes</a:t>
            </a:r>
            <a:r>
              <a:rPr lang="fr-FR" sz="2400" b="1" dirty="0"/>
              <a:t>.</a:t>
            </a:r>
            <a:endParaRPr lang="fr-FR" sz="2400" b="1" i="1" dirty="0"/>
          </a:p>
        </p:txBody>
      </p:sp>
      <p:sp>
        <p:nvSpPr>
          <p:cNvPr id="5" name="ZoneTexte 4"/>
          <p:cNvSpPr txBox="1"/>
          <p:nvPr/>
        </p:nvSpPr>
        <p:spPr>
          <a:xfrm>
            <a:off x="885825" y="3008128"/>
            <a:ext cx="71225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L’histamine est un vasodilatateur qui augmente la perméabilité vasculaire.</a:t>
            </a:r>
            <a:endParaRPr lang="fr-FR" i="1" dirty="0"/>
          </a:p>
          <a:p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885825" y="3469794"/>
            <a:ext cx="3182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L’héparine </a:t>
            </a:r>
            <a:r>
              <a:rPr lang="fr-FR" dirty="0"/>
              <a:t>est un </a:t>
            </a:r>
            <a:r>
              <a:rPr lang="fr-FR" dirty="0" smtClean="0"/>
              <a:t>anticoagulant.</a:t>
            </a:r>
            <a:endParaRPr lang="fr-FR" i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885825" y="3961912"/>
            <a:ext cx="7204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Le PAF (</a:t>
            </a:r>
            <a:r>
              <a:rPr lang="fr-FR" dirty="0" err="1" smtClean="0"/>
              <a:t>Patelet</a:t>
            </a:r>
            <a:r>
              <a:rPr lang="fr-FR" dirty="0" smtClean="0"/>
              <a:t> </a:t>
            </a:r>
            <a:r>
              <a:rPr lang="fr-FR" dirty="0" err="1" smtClean="0"/>
              <a:t>Activating</a:t>
            </a:r>
            <a:r>
              <a:rPr lang="fr-FR" dirty="0" smtClean="0"/>
              <a:t> Factor) intervient dans les chocs et dans l’asthme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376904" y="5906392"/>
            <a:ext cx="11483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 smtClean="0"/>
              <a:t>PS : Pas </a:t>
            </a:r>
            <a:r>
              <a:rPr lang="fr-FR" i="1" dirty="0"/>
              <a:t>de capacité de phagocytose et ne sont pas bactéricides</a:t>
            </a:r>
            <a:r>
              <a:rPr lang="fr-FR" i="1" dirty="0" smtClean="0"/>
              <a:t>. Les granules ne contiennent pas d’enzymes lysosomiales </a:t>
            </a:r>
            <a:endParaRPr lang="fr-FR" i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2"/>
          <a:srcRect l="29375" t="25000" r="26750" b="19792"/>
          <a:stretch/>
        </p:blipFill>
        <p:spPr>
          <a:xfrm>
            <a:off x="8891389" y="1038017"/>
            <a:ext cx="2968530" cy="24204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asted-image.t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403" y="4827565"/>
            <a:ext cx="894904" cy="768587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ZoneTexte 14"/>
          <p:cNvSpPr txBox="1"/>
          <p:nvPr/>
        </p:nvSpPr>
        <p:spPr>
          <a:xfrm>
            <a:off x="9064248" y="3913530"/>
            <a:ext cx="262281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Le </a:t>
            </a:r>
            <a:r>
              <a:rPr lang="fr-FR" b="1" u="sng" dirty="0" smtClean="0">
                <a:solidFill>
                  <a:srgbClr val="00B0F0"/>
                </a:solidFill>
              </a:rPr>
              <a:t>mastocyte</a:t>
            </a:r>
            <a:r>
              <a:rPr lang="fr-FR" dirty="0" smtClean="0"/>
              <a:t> est un basophile tissulaire </a:t>
            </a:r>
            <a:r>
              <a:rPr lang="fr-FR" dirty="0" smtClean="0">
                <a:sym typeface="Wingdings"/>
              </a:rPr>
              <a:t>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696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solidFill>
              <a:schemeClr val="accent5">
                <a:lumMod val="60000"/>
                <a:lumOff val="40000"/>
                <a:alpha val="45098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5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Polynucléaires Basophiles (PNB)</a:t>
            </a:r>
            <a:endParaRPr lang="fr-FR" sz="3400" b="1" u="sng" dirty="0">
              <a:solidFill>
                <a:schemeClr val="accent5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303" y="1826897"/>
            <a:ext cx="3028950" cy="323403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8253" y="1826897"/>
            <a:ext cx="3900488" cy="323506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4813" y="5083350"/>
            <a:ext cx="1181386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fr-FR" sz="2000" dirty="0"/>
              <a:t>E</a:t>
            </a:r>
            <a:r>
              <a:rPr lang="fr-FR" sz="2000" dirty="0" smtClean="0"/>
              <a:t>xpulsion </a:t>
            </a:r>
            <a:r>
              <a:rPr lang="fr-FR" sz="2000" dirty="0"/>
              <a:t>de la totalité du contenu sécrétoire </a:t>
            </a:r>
            <a:r>
              <a:rPr lang="fr-FR" sz="2000" dirty="0" smtClean="0"/>
              <a:t>: processus </a:t>
            </a:r>
            <a:r>
              <a:rPr lang="fr-FR" sz="2000" dirty="0"/>
              <a:t>de </a:t>
            </a:r>
            <a:r>
              <a:rPr lang="fr-FR" sz="2000" b="1" u="sng" dirty="0">
                <a:solidFill>
                  <a:schemeClr val="accent1">
                    <a:lumMod val="75000"/>
                  </a:schemeClr>
                </a:solidFill>
              </a:rPr>
              <a:t>fusion séquentielle des </a:t>
            </a:r>
            <a:r>
              <a:rPr lang="fr-FR" sz="2000" b="1" u="sng" dirty="0" smtClean="0">
                <a:solidFill>
                  <a:schemeClr val="accent1">
                    <a:lumMod val="75000"/>
                  </a:schemeClr>
                </a:solidFill>
              </a:rPr>
              <a:t>membranes </a:t>
            </a:r>
            <a:r>
              <a:rPr lang="fr-FR" sz="2000" b="1" u="sng" dirty="0">
                <a:solidFill>
                  <a:schemeClr val="accent1">
                    <a:lumMod val="75000"/>
                  </a:schemeClr>
                </a:solidFill>
              </a:rPr>
              <a:t>des granules</a:t>
            </a:r>
            <a:r>
              <a:rPr lang="fr-FR" sz="2000" b="1" dirty="0" smtClean="0"/>
              <a:t>.</a:t>
            </a:r>
            <a:endParaRPr lang="fr-FR" dirty="0" smtClean="0"/>
          </a:p>
          <a:p>
            <a:pPr marL="342900" indent="-342900">
              <a:buFont typeface="Arial" charset="0"/>
              <a:buChar char="•"/>
            </a:pPr>
            <a:r>
              <a:rPr lang="fr-FR" sz="2000" b="1" dirty="0" smtClean="0"/>
              <a:t>Il </a:t>
            </a:r>
            <a:r>
              <a:rPr lang="fr-FR" sz="2000" b="1" dirty="0"/>
              <a:t>explique la brutalité de la </a:t>
            </a:r>
            <a:r>
              <a:rPr lang="fr-FR" sz="2000" b="1" u="sng" dirty="0"/>
              <a:t>réponse allergique</a:t>
            </a:r>
            <a:r>
              <a:rPr lang="fr-FR" sz="2000" b="1" dirty="0"/>
              <a:t>, avec libération massive in-situ d’histamine, </a:t>
            </a:r>
            <a:r>
              <a:rPr lang="fr-FR" sz="2000" b="1" dirty="0" smtClean="0"/>
              <a:t>d’héparine, de PAF..</a:t>
            </a:r>
            <a:endParaRPr lang="fr-FR" sz="2000" b="1" i="1" dirty="0"/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l="50208"/>
          <a:stretch/>
        </p:blipFill>
        <p:spPr>
          <a:xfrm>
            <a:off x="8228741" y="1826897"/>
            <a:ext cx="2458143" cy="323507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349773" y="876191"/>
            <a:ext cx="11115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Les </a:t>
            </a:r>
            <a:r>
              <a:rPr lang="fr-FR" sz="2400" b="1" dirty="0">
                <a:solidFill>
                  <a:schemeClr val="accent1">
                    <a:lumMod val="75000"/>
                  </a:schemeClr>
                </a:solidFill>
              </a:rPr>
              <a:t>interactions des IgE membranaire avec l’antigène </a:t>
            </a:r>
            <a:r>
              <a:rPr lang="fr-FR" sz="2400" b="1" dirty="0"/>
              <a:t>correspondant entraînent une </a:t>
            </a:r>
            <a:r>
              <a:rPr lang="fr-FR" sz="2400" b="1" u="sng" dirty="0">
                <a:solidFill>
                  <a:srgbClr val="FF0000"/>
                </a:solidFill>
              </a:rPr>
              <a:t>dégranulation des </a:t>
            </a:r>
            <a:r>
              <a:rPr lang="fr-FR" sz="2400" b="1" u="sng" dirty="0" smtClean="0">
                <a:solidFill>
                  <a:srgbClr val="FF0000"/>
                </a:solidFill>
              </a:rPr>
              <a:t>basophiles</a:t>
            </a:r>
            <a:r>
              <a:rPr lang="fr-FR" sz="2400" b="1" dirty="0"/>
              <a:t> </a:t>
            </a:r>
            <a:r>
              <a:rPr lang="fr-FR" sz="2400" b="1" dirty="0" smtClean="0"/>
              <a:t>++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7543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solidFill>
              <a:schemeClr val="accent5">
                <a:lumMod val="60000"/>
                <a:lumOff val="40000"/>
                <a:alpha val="45098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400" y="0"/>
            <a:ext cx="8387667" cy="629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92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solidFill>
              <a:schemeClr val="accent5">
                <a:lumMod val="60000"/>
                <a:lumOff val="40000"/>
                <a:alpha val="45098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813" y="201706"/>
            <a:ext cx="1188719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5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Polynucléaires Basophiles (PNB)</a:t>
            </a:r>
            <a:endParaRPr lang="fr-FR" sz="3400" b="1" u="sng" dirty="0">
              <a:solidFill>
                <a:schemeClr val="accent5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2"/>
          <a:srcRect t="9082" b="2361"/>
          <a:stretch/>
        </p:blipFill>
        <p:spPr>
          <a:xfrm>
            <a:off x="1617785" y="108536"/>
            <a:ext cx="9277026" cy="530313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13519" y="5653093"/>
            <a:ext cx="9073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B0F0"/>
                </a:solidFill>
                <a:hlinkClick r:id="rId3"/>
              </a:rPr>
              <a:t>https://</a:t>
            </a:r>
            <a:r>
              <a:rPr lang="fr-FR" sz="2800" b="1" dirty="0" smtClean="0">
                <a:solidFill>
                  <a:srgbClr val="00B0F0"/>
                </a:solidFill>
                <a:hlinkClick r:id="rId3"/>
              </a:rPr>
              <a:t>www.youtube.com/watch?v=zQGOcOUBi6s</a:t>
            </a:r>
            <a:r>
              <a:rPr lang="fr-FR" sz="2800" b="1" dirty="0" smtClean="0">
                <a:solidFill>
                  <a:srgbClr val="00B0F0"/>
                </a:solidFill>
              </a:rPr>
              <a:t> </a:t>
            </a:r>
            <a:endParaRPr lang="fr-FR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5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4459" y="1823350"/>
            <a:ext cx="11582399" cy="135815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/>
          <a:lstStyle/>
          <a:p>
            <a:r>
              <a:rPr lang="fr-FR" sz="2000" dirty="0" smtClean="0"/>
              <a:t>THYMUS </a:t>
            </a:r>
          </a:p>
          <a:p>
            <a:r>
              <a:rPr lang="fr-FR" sz="2000" dirty="0" smtClean="0"/>
              <a:t>(organe lymphoïde)</a:t>
            </a:r>
            <a:endParaRPr lang="fr-FR" sz="2000" dirty="0"/>
          </a:p>
        </p:txBody>
      </p:sp>
      <p:sp>
        <p:nvSpPr>
          <p:cNvPr id="2" name="Rectangle 1"/>
          <p:cNvSpPr/>
          <p:nvPr/>
        </p:nvSpPr>
        <p:spPr>
          <a:xfrm>
            <a:off x="4273460" y="179892"/>
            <a:ext cx="416055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400" b="1" u="sng" dirty="0" smtClean="0">
                <a:solidFill>
                  <a:srgbClr val="0070C0"/>
                </a:solidFill>
                <a:latin typeface="Andale Mono" charset="0"/>
                <a:ea typeface="Andale Mono" charset="0"/>
                <a:cs typeface="Andale Mono" charset="0"/>
              </a:rPr>
              <a:t>LES LYMPHOCYTES</a:t>
            </a:r>
            <a:endParaRPr lang="fr-FR" sz="3400" b="1" u="sng" dirty="0">
              <a:solidFill>
                <a:srgbClr val="0070C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6834" y="363251"/>
            <a:ext cx="282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>
                <a:latin typeface="Apple Chancery" charset="0"/>
                <a:ea typeface="Apple Chancery" charset="0"/>
                <a:cs typeface="Apple Chancery" charset="0"/>
              </a:rPr>
              <a:t>Lymphopoïèse LT</a:t>
            </a:r>
            <a:endParaRPr lang="fr-FR" sz="2800" b="1" u="sng" dirty="0"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092824" y="1075764"/>
            <a:ext cx="2452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 SOUCHE </a:t>
            </a:r>
            <a:r>
              <a:rPr lang="fr-FR" dirty="0" smtClean="0"/>
              <a:t>= CSM (</a:t>
            </a:r>
            <a:r>
              <a:rPr lang="fr-FR" dirty="0" err="1" smtClean="0"/>
              <a:t>multipotente</a:t>
            </a:r>
            <a:r>
              <a:rPr lang="fr-FR" dirty="0" smtClean="0"/>
              <a:t>)</a:t>
            </a:r>
            <a:endParaRPr lang="fr-FR" dirty="0"/>
          </a:p>
          <a:p>
            <a:endParaRPr lang="fr-FR" dirty="0"/>
          </a:p>
          <a:p>
            <a:endParaRPr lang="fr-FR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6360459" y="1077410"/>
            <a:ext cx="4208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PROGENITEURS</a:t>
            </a:r>
          </a:p>
          <a:p>
            <a:pPr marL="285750" indent="-285750">
              <a:buFont typeface="Wingdings" charset="2"/>
              <a:buChar char="§"/>
            </a:pPr>
            <a:r>
              <a:rPr lang="fr-FR" dirty="0" smtClean="0"/>
              <a:t>Lignée </a:t>
            </a:r>
            <a:r>
              <a:rPr lang="fr-FR" dirty="0" err="1" smtClean="0"/>
              <a:t>T</a:t>
            </a:r>
            <a:r>
              <a:rPr lang="fr-FR" dirty="0"/>
              <a:t> </a:t>
            </a:r>
            <a:r>
              <a:rPr lang="fr-FR" dirty="0" smtClean="0">
                <a:sym typeface="Wingdings"/>
              </a:rPr>
              <a:t> CFU-L</a:t>
            </a:r>
            <a:endParaRPr lang="fr-FR" dirty="0"/>
          </a:p>
        </p:txBody>
      </p:sp>
      <p:sp>
        <p:nvSpPr>
          <p:cNvPr id="9" name="Ellipse 8"/>
          <p:cNvSpPr/>
          <p:nvPr/>
        </p:nvSpPr>
        <p:spPr>
          <a:xfrm>
            <a:off x="2405575" y="1835524"/>
            <a:ext cx="1440284" cy="13065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LT4</a:t>
            </a:r>
            <a:endParaRPr lang="fr-FR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8464922" y="1835523"/>
            <a:ext cx="1415077" cy="13683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LT8</a:t>
            </a:r>
            <a:endParaRPr lang="fr-FR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Ellipse 19"/>
          <p:cNvSpPr/>
          <p:nvPr/>
        </p:nvSpPr>
        <p:spPr>
          <a:xfrm>
            <a:off x="5757583" y="2247861"/>
            <a:ext cx="596152" cy="533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LT</a:t>
            </a:r>
            <a:endParaRPr lang="fr-FR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2" name="Connecteur droit avec flèche 21"/>
          <p:cNvCxnSpPr>
            <a:stCxn id="20" idx="6"/>
            <a:endCxn id="10" idx="2"/>
          </p:cNvCxnSpPr>
          <p:nvPr/>
        </p:nvCxnSpPr>
        <p:spPr>
          <a:xfrm>
            <a:off x="6353735" y="2514599"/>
            <a:ext cx="2111187" cy="51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>
            <a:stCxn id="20" idx="2"/>
            <a:endCxn id="9" idx="6"/>
          </p:cNvCxnSpPr>
          <p:nvPr/>
        </p:nvCxnSpPr>
        <p:spPr>
          <a:xfrm flipH="1" flipV="1">
            <a:off x="3845859" y="2488803"/>
            <a:ext cx="1911724" cy="257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6575700" y="2221291"/>
            <a:ext cx="1576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Différenciation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4013588" y="2203209"/>
            <a:ext cx="1576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Différenciation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26" name="Flèche vers le bas 25"/>
          <p:cNvSpPr/>
          <p:nvPr/>
        </p:nvSpPr>
        <p:spPr>
          <a:xfrm rot="19116690">
            <a:off x="3693248" y="2872466"/>
            <a:ext cx="410571" cy="82708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0" y="3783463"/>
            <a:ext cx="2828364" cy="15388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fr-FR" sz="2200" b="1" u="sng" dirty="0" smtClean="0"/>
              <a:t>LT auxiliaires / </a:t>
            </a:r>
            <a:r>
              <a:rPr lang="fr-FR" sz="2200" b="1" u="sng" dirty="0" err="1" smtClean="0"/>
              <a:t>helper</a:t>
            </a:r>
            <a:endParaRPr lang="fr-FR" sz="2200" b="1" u="sng" dirty="0" smtClean="0"/>
          </a:p>
          <a:p>
            <a:endParaRPr lang="fr-FR" dirty="0" smtClean="0"/>
          </a:p>
          <a:p>
            <a:r>
              <a:rPr lang="fr-FR" dirty="0" smtClean="0"/>
              <a:t>Sécrète une cytokine (IL-2) : </a:t>
            </a:r>
            <a:r>
              <a:rPr lang="fr-FR" b="1" dirty="0" smtClean="0"/>
              <a:t>stimulant</a:t>
            </a:r>
            <a:r>
              <a:rPr lang="fr-FR" dirty="0" smtClean="0"/>
              <a:t> la prolifération (hyperplasie) des LB et LT 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933697" y="3783463"/>
            <a:ext cx="3697984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fr-FR" sz="2200" b="1" u="sng" dirty="0" smtClean="0"/>
              <a:t>LT </a:t>
            </a:r>
            <a:r>
              <a:rPr lang="fr-FR" sz="2200" b="1" u="sng" dirty="0" err="1" smtClean="0"/>
              <a:t>regulateurs</a:t>
            </a:r>
            <a:r>
              <a:rPr lang="fr-FR" sz="2200" b="1" u="sng" dirty="0" smtClean="0"/>
              <a:t> / Suppresseur</a:t>
            </a:r>
            <a:endParaRPr lang="fr-FR" sz="2200" dirty="0" smtClean="0"/>
          </a:p>
          <a:p>
            <a:pPr lvl="0"/>
            <a:endParaRPr lang="fr-FR" b="1" dirty="0" smtClean="0"/>
          </a:p>
          <a:p>
            <a:pPr lvl="0"/>
            <a:r>
              <a:rPr lang="fr-FR" b="1" dirty="0"/>
              <a:t>I</a:t>
            </a:r>
            <a:r>
              <a:rPr lang="fr-FR" b="1" dirty="0" smtClean="0"/>
              <a:t>nhibent</a:t>
            </a:r>
            <a:r>
              <a:rPr lang="fr-FR" dirty="0" smtClean="0"/>
              <a:t> les réponses des </a:t>
            </a:r>
            <a:r>
              <a:rPr lang="fr-FR" dirty="0" err="1" smtClean="0"/>
              <a:t>LTaux</a:t>
            </a:r>
            <a:r>
              <a:rPr lang="fr-FR" dirty="0" smtClean="0"/>
              <a:t> +LT B (favorisent l’hypoplasie)</a:t>
            </a:r>
          </a:p>
          <a:p>
            <a:pPr lvl="0"/>
            <a:r>
              <a:rPr lang="fr-FR" dirty="0" smtClean="0">
                <a:sym typeface="Wingdings"/>
              </a:rPr>
              <a:t> Tolérance immunitaire</a:t>
            </a:r>
            <a:endParaRPr lang="fr-FR" dirty="0" smtClean="0"/>
          </a:p>
          <a:p>
            <a:pPr lvl="0"/>
            <a:r>
              <a:rPr lang="fr-FR" i="1" dirty="0" smtClean="0">
                <a:sym typeface="Wingdings"/>
              </a:rPr>
              <a:t> </a:t>
            </a:r>
            <a:r>
              <a:rPr lang="fr-FR" b="1" i="1" dirty="0" smtClean="0">
                <a:sym typeface="Wingdings"/>
              </a:rPr>
              <a:t>Homéostasie</a:t>
            </a:r>
            <a:endParaRPr lang="fr-FR" b="1" i="1" dirty="0" smtClean="0"/>
          </a:p>
        </p:txBody>
      </p:sp>
      <p:sp>
        <p:nvSpPr>
          <p:cNvPr id="21" name="ZoneTexte 20"/>
          <p:cNvSpPr txBox="1"/>
          <p:nvPr/>
        </p:nvSpPr>
        <p:spPr>
          <a:xfrm>
            <a:off x="6737014" y="3783463"/>
            <a:ext cx="1727909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fr-FR" sz="2200" b="1" u="sng" dirty="0" smtClean="0"/>
              <a:t>Natural Killer</a:t>
            </a:r>
            <a:endParaRPr lang="fr-FR" sz="2200" b="1" u="sng" dirty="0"/>
          </a:p>
        </p:txBody>
      </p:sp>
      <p:sp>
        <p:nvSpPr>
          <p:cNvPr id="23" name="ZoneTexte 22"/>
          <p:cNvSpPr txBox="1"/>
          <p:nvPr/>
        </p:nvSpPr>
        <p:spPr>
          <a:xfrm>
            <a:off x="8570256" y="3776278"/>
            <a:ext cx="3518650" cy="21544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200" b="1" u="sng" dirty="0" smtClean="0"/>
              <a:t>Cytotoxiques / cytolytique</a:t>
            </a:r>
          </a:p>
          <a:p>
            <a:endParaRPr lang="fr-FR" dirty="0" smtClean="0"/>
          </a:p>
          <a:p>
            <a:r>
              <a:rPr lang="fr-FR" dirty="0"/>
              <a:t>C</a:t>
            </a:r>
            <a:r>
              <a:rPr lang="fr-FR" dirty="0" smtClean="0"/>
              <a:t>ontact </a:t>
            </a:r>
            <a:r>
              <a:rPr lang="fr-FR" dirty="0" err="1"/>
              <a:t>étroit</a:t>
            </a:r>
            <a:r>
              <a:rPr lang="fr-FR" dirty="0"/>
              <a:t> avec </a:t>
            </a:r>
            <a:r>
              <a:rPr lang="fr-FR" dirty="0" smtClean="0"/>
              <a:t>la cellule </a:t>
            </a:r>
            <a:r>
              <a:rPr lang="fr-FR" dirty="0"/>
              <a:t>cible porteuse de </a:t>
            </a:r>
            <a:r>
              <a:rPr lang="fr-FR" dirty="0" smtClean="0"/>
              <a:t>l’Ag </a:t>
            </a:r>
            <a:r>
              <a:rPr lang="fr-FR" dirty="0" err="1" smtClean="0"/>
              <a:t>spécifique</a:t>
            </a:r>
            <a:r>
              <a:rPr lang="fr-FR" dirty="0"/>
              <a:t>, </a:t>
            </a:r>
            <a:endParaRPr lang="fr-FR" dirty="0" smtClean="0"/>
          </a:p>
          <a:p>
            <a:pPr marL="285750" indent="-285750">
              <a:buFont typeface="Wingdings" charset="2"/>
              <a:buChar char="à"/>
            </a:pPr>
            <a:r>
              <a:rPr lang="fr-FR" dirty="0" smtClean="0"/>
              <a:t>perforent </a:t>
            </a:r>
            <a:r>
              <a:rPr lang="fr-FR" dirty="0"/>
              <a:t>sa </a:t>
            </a:r>
            <a:r>
              <a:rPr lang="fr-FR" dirty="0" smtClean="0"/>
              <a:t>membrane </a:t>
            </a:r>
            <a:r>
              <a:rPr lang="fr-FR" dirty="0" smtClean="0">
                <a:sym typeface="Wingdings"/>
              </a:rPr>
              <a:t> </a:t>
            </a:r>
            <a:r>
              <a:rPr lang="fr-FR" dirty="0" smtClean="0"/>
              <a:t>tuent</a:t>
            </a:r>
          </a:p>
          <a:p>
            <a:endParaRPr lang="fr-FR" sz="2200" b="1" u="sng" dirty="0"/>
          </a:p>
        </p:txBody>
      </p:sp>
      <p:sp>
        <p:nvSpPr>
          <p:cNvPr id="33" name="Flèche vers le bas 32"/>
          <p:cNvSpPr/>
          <p:nvPr/>
        </p:nvSpPr>
        <p:spPr>
          <a:xfrm rot="2693201">
            <a:off x="2043015" y="2848903"/>
            <a:ext cx="410571" cy="82708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Flèche vers le bas 33"/>
          <p:cNvSpPr/>
          <p:nvPr/>
        </p:nvSpPr>
        <p:spPr>
          <a:xfrm rot="2693201">
            <a:off x="8087353" y="2848901"/>
            <a:ext cx="410571" cy="82708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Flèche vers le bas 34"/>
          <p:cNvSpPr/>
          <p:nvPr/>
        </p:nvSpPr>
        <p:spPr>
          <a:xfrm rot="19116690">
            <a:off x="9762176" y="2848901"/>
            <a:ext cx="410571" cy="82708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ZoneTexte 29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4250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1" grpId="0" animBg="1"/>
      <p:bldP spid="21" grpId="1" animBg="1"/>
      <p:bldP spid="23" grpId="0" animBg="1"/>
      <p:bldP spid="23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0550" y="169338"/>
            <a:ext cx="416055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400" b="1" u="sng" dirty="0" smtClean="0">
                <a:solidFill>
                  <a:srgbClr val="0070C0"/>
                </a:solidFill>
                <a:latin typeface="Andale Mono" charset="0"/>
                <a:ea typeface="Andale Mono" charset="0"/>
                <a:cs typeface="Andale Mono" charset="0"/>
              </a:rPr>
              <a:t>LES LYMPHOCYTES</a:t>
            </a:r>
            <a:endParaRPr lang="fr-FR" sz="3400" b="1" u="sng" dirty="0">
              <a:solidFill>
                <a:srgbClr val="0070C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45917" y="377805"/>
            <a:ext cx="282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>
                <a:latin typeface="Apple Chancery" charset="0"/>
                <a:ea typeface="Apple Chancery" charset="0"/>
                <a:cs typeface="Apple Chancery" charset="0"/>
              </a:rPr>
              <a:t>Lymphopoïèse LB</a:t>
            </a:r>
            <a:endParaRPr lang="fr-FR" sz="2800" b="1" u="sng" dirty="0"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79362" y="1031082"/>
            <a:ext cx="2452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 SOUCHE </a:t>
            </a:r>
            <a:r>
              <a:rPr lang="fr-FR" dirty="0" smtClean="0"/>
              <a:t>= CSM (</a:t>
            </a:r>
            <a:r>
              <a:rPr lang="fr-FR" dirty="0" err="1" smtClean="0"/>
              <a:t>multipotente</a:t>
            </a:r>
            <a:r>
              <a:rPr lang="fr-FR" dirty="0" smtClean="0"/>
              <a:t>)</a:t>
            </a:r>
            <a:endParaRPr lang="fr-FR" dirty="0"/>
          </a:p>
          <a:p>
            <a:endParaRPr lang="fr-FR" dirty="0"/>
          </a:p>
          <a:p>
            <a:endParaRPr lang="fr-FR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3463074" y="1044594"/>
            <a:ext cx="6386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PROGENITEURS</a:t>
            </a:r>
          </a:p>
          <a:p>
            <a:pPr marL="285750" indent="-285750">
              <a:buFont typeface="Wingdings" charset="2"/>
              <a:buChar char="§"/>
            </a:pPr>
            <a:r>
              <a:rPr lang="fr-FR" dirty="0"/>
              <a:t>CFU-S (in-vivo) = CFU-GEMM (in-vitro</a:t>
            </a:r>
            <a:r>
              <a:rPr lang="fr-FR" dirty="0" smtClean="0"/>
              <a:t>) </a:t>
            </a:r>
            <a:r>
              <a:rPr lang="fr-FR" dirty="0" smtClean="0">
                <a:sym typeface="Wingdings"/>
              </a:rPr>
              <a:t> </a:t>
            </a:r>
            <a:r>
              <a:rPr lang="fr-FR" b="1" u="sng" dirty="0" smtClean="0">
                <a:sym typeface="Wingdings"/>
              </a:rPr>
              <a:t>CFU-L</a:t>
            </a:r>
            <a:endParaRPr lang="fr-FR" b="1" u="sng" dirty="0"/>
          </a:p>
        </p:txBody>
      </p:sp>
      <p:sp>
        <p:nvSpPr>
          <p:cNvPr id="6" name="Rectangle 5"/>
          <p:cNvSpPr/>
          <p:nvPr/>
        </p:nvSpPr>
        <p:spPr>
          <a:xfrm>
            <a:off x="1181140" y="2014666"/>
            <a:ext cx="3823367" cy="1200329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002060"/>
                </a:solidFill>
              </a:rPr>
              <a:t>Activation du Lymphocyte B par un Ag</a:t>
            </a:r>
          </a:p>
          <a:p>
            <a:pPr algn="ctr"/>
            <a:r>
              <a:rPr lang="fr-FR" sz="2400" b="1" dirty="0" smtClean="0">
                <a:solidFill>
                  <a:srgbClr val="002060"/>
                </a:solidFill>
              </a:rPr>
              <a:t> = Réponse inflammatoire</a:t>
            </a:r>
          </a:p>
        </p:txBody>
      </p:sp>
      <p:sp>
        <p:nvSpPr>
          <p:cNvPr id="7" name="Flèche vers le bas 6"/>
          <p:cNvSpPr/>
          <p:nvPr/>
        </p:nvSpPr>
        <p:spPr>
          <a:xfrm rot="1607491">
            <a:off x="1458307" y="3404546"/>
            <a:ext cx="440671" cy="741913"/>
          </a:xfrm>
          <a:prstGeom prst="downArrow">
            <a:avLst>
              <a:gd name="adj1" fmla="val 50000"/>
              <a:gd name="adj2" fmla="val 77293"/>
            </a:avLst>
          </a:prstGeom>
          <a:solidFill>
            <a:srgbClr val="00206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vers le bas 7"/>
          <p:cNvSpPr/>
          <p:nvPr/>
        </p:nvSpPr>
        <p:spPr>
          <a:xfrm rot="19779554">
            <a:off x="3990320" y="3364562"/>
            <a:ext cx="440671" cy="755068"/>
          </a:xfrm>
          <a:prstGeom prst="downArrow">
            <a:avLst>
              <a:gd name="adj1" fmla="val 50000"/>
              <a:gd name="adj2" fmla="val 77293"/>
            </a:avLst>
          </a:prstGeom>
          <a:solidFill>
            <a:srgbClr val="00206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474219" y="4213962"/>
            <a:ext cx="28000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Lymphocytes B mémoire</a:t>
            </a:r>
            <a:endParaRPr lang="fr-FR" sz="20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4626723" y="3691702"/>
            <a:ext cx="14041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Plasmocyte</a:t>
            </a:r>
            <a:endParaRPr lang="fr-FR" sz="2000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6656392" y="2665952"/>
            <a:ext cx="553560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charset="2"/>
              <a:buChar char="§"/>
            </a:pPr>
            <a:r>
              <a:rPr lang="fr-FR" sz="2000" u="sng" dirty="0"/>
              <a:t>P</a:t>
            </a:r>
            <a:r>
              <a:rPr lang="fr-FR" sz="2000" u="sng" dirty="0" smtClean="0"/>
              <a:t>as </a:t>
            </a:r>
            <a:r>
              <a:rPr lang="fr-FR" sz="2000" u="sng" dirty="0"/>
              <a:t>dans le </a:t>
            </a:r>
            <a:r>
              <a:rPr lang="fr-FR" sz="2000" u="sng" dirty="0" smtClean="0"/>
              <a:t>sang</a:t>
            </a:r>
            <a:r>
              <a:rPr lang="fr-FR" sz="2000" dirty="0"/>
              <a:t> </a:t>
            </a:r>
            <a:r>
              <a:rPr lang="fr-FR" sz="2000" dirty="0" smtClean="0">
                <a:sym typeface="Wingdings"/>
              </a:rPr>
              <a:t> </a:t>
            </a:r>
            <a:r>
              <a:rPr lang="fr-FR" sz="2000" b="1" dirty="0" smtClean="0">
                <a:solidFill>
                  <a:srgbClr val="7030A0"/>
                </a:solidFill>
                <a:sym typeface="Wingdings"/>
              </a:rPr>
              <a:t>D</a:t>
            </a:r>
            <a:r>
              <a:rPr lang="fr-FR" sz="2000" b="1" dirty="0" smtClean="0">
                <a:solidFill>
                  <a:srgbClr val="7030A0"/>
                </a:solidFill>
              </a:rPr>
              <a:t>ans </a:t>
            </a:r>
            <a:r>
              <a:rPr lang="fr-FR" sz="2000" b="1" dirty="0">
                <a:solidFill>
                  <a:srgbClr val="7030A0"/>
                </a:solidFill>
              </a:rPr>
              <a:t>les tissus</a:t>
            </a:r>
            <a:r>
              <a:rPr lang="fr-FR" sz="2000" dirty="0" smtClean="0"/>
              <a:t>.</a:t>
            </a:r>
          </a:p>
          <a:p>
            <a:r>
              <a:rPr lang="fr-FR" sz="2000" dirty="0" smtClean="0"/>
              <a:t> </a:t>
            </a:r>
            <a:endParaRPr lang="fr-FR" sz="2000" i="1" dirty="0"/>
          </a:p>
          <a:p>
            <a:pPr marL="342900" lvl="0" indent="-342900">
              <a:buFont typeface="Wingdings" charset="2"/>
              <a:buChar char="§"/>
            </a:pPr>
            <a:r>
              <a:rPr lang="fr-FR" sz="2000" b="1" dirty="0" smtClean="0">
                <a:solidFill>
                  <a:srgbClr val="FF9300"/>
                </a:solidFill>
              </a:rPr>
              <a:t>Chromatine </a:t>
            </a:r>
            <a:r>
              <a:rPr lang="fr-FR" sz="2000" b="1" dirty="0">
                <a:solidFill>
                  <a:srgbClr val="FF9300"/>
                </a:solidFill>
              </a:rPr>
              <a:t>en rayon de roue</a:t>
            </a:r>
            <a:r>
              <a:rPr lang="fr-FR" sz="2000" dirty="0" smtClean="0"/>
              <a:t>.</a:t>
            </a:r>
          </a:p>
          <a:p>
            <a:pPr lvl="0"/>
            <a:endParaRPr lang="fr-FR" sz="2000" i="1" dirty="0"/>
          </a:p>
          <a:p>
            <a:pPr marL="342900" lvl="0" indent="-342900">
              <a:buFont typeface="Wingdings" charset="2"/>
              <a:buChar char="§"/>
            </a:pPr>
            <a:r>
              <a:rPr lang="fr-FR" sz="2000" b="1" u="sng" dirty="0">
                <a:solidFill>
                  <a:schemeClr val="accent6">
                    <a:lumMod val="75000"/>
                  </a:schemeClr>
                </a:solidFill>
              </a:rPr>
              <a:t>Zone claire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2000" dirty="0"/>
              <a:t>au contact du noyau,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l’</a:t>
            </a:r>
            <a:r>
              <a:rPr lang="fr-FR" sz="2000" b="1" u="sng" dirty="0" err="1">
                <a:solidFill>
                  <a:schemeClr val="accent6">
                    <a:lumMod val="75000"/>
                  </a:schemeClr>
                </a:solidFill>
              </a:rPr>
              <a:t>arcoplasme</a:t>
            </a:r>
            <a:r>
              <a:rPr lang="fr-FR" sz="2000" dirty="0"/>
              <a:t>, qui correspond à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l’</a:t>
            </a:r>
            <a:r>
              <a:rPr lang="fr-FR" sz="2000" b="1" u="sng" dirty="0">
                <a:solidFill>
                  <a:schemeClr val="accent6">
                    <a:lumMod val="75000"/>
                  </a:schemeClr>
                </a:solidFill>
              </a:rPr>
              <a:t>appareil de Golgi</a:t>
            </a:r>
            <a:r>
              <a:rPr lang="fr-FR" sz="2000" dirty="0"/>
              <a:t>. </a:t>
            </a:r>
            <a:endParaRPr lang="fr-FR" sz="2000" dirty="0" smtClean="0"/>
          </a:p>
          <a:p>
            <a:pPr lvl="0"/>
            <a:endParaRPr lang="fr-FR" sz="2000" i="1" dirty="0"/>
          </a:p>
          <a:p>
            <a:pPr marL="342900" lvl="0" indent="-342900">
              <a:buFont typeface="Wingdings" charset="2"/>
              <a:buChar char="§"/>
            </a:pP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fr-FR" sz="2000" b="1" dirty="0" smtClean="0">
                <a:solidFill>
                  <a:schemeClr val="accent1">
                    <a:lumMod val="75000"/>
                  </a:schemeClr>
                </a:solidFill>
              </a:rPr>
              <a:t>ytoplasme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/>
              <a:t>: </a:t>
            </a:r>
            <a:r>
              <a:rPr lang="fr-FR" sz="2000" b="1" dirty="0" smtClean="0">
                <a:solidFill>
                  <a:schemeClr val="accent1">
                    <a:lumMod val="75000"/>
                  </a:schemeClr>
                </a:solidFill>
              </a:rPr>
              <a:t>foncé</a:t>
            </a:r>
            <a:r>
              <a:rPr lang="fr-FR" sz="2000" dirty="0"/>
              <a:t>, </a:t>
            </a: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basophile</a:t>
            </a:r>
            <a:r>
              <a:rPr lang="fr-FR" sz="2000" dirty="0"/>
              <a:t>, très riche en </a:t>
            </a:r>
            <a:r>
              <a:rPr lang="fr-FR" sz="2000" b="1" dirty="0" err="1">
                <a:solidFill>
                  <a:schemeClr val="accent1">
                    <a:lumMod val="75000"/>
                  </a:schemeClr>
                </a:solidFill>
              </a:rPr>
              <a:t>REGranuleux</a:t>
            </a:r>
            <a:r>
              <a:rPr lang="fr-FR" sz="2000" dirty="0"/>
              <a:t>, </a:t>
            </a:r>
            <a:endParaRPr lang="fr-FR" sz="2000" dirty="0" smtClean="0"/>
          </a:p>
          <a:p>
            <a:pPr marL="285750" lvl="0" indent="-285750">
              <a:buFont typeface="Wingdings" charset="2"/>
              <a:buChar char="à"/>
            </a:pPr>
            <a:r>
              <a:rPr lang="fr-FR" sz="2000" dirty="0" smtClean="0"/>
              <a:t>activité </a:t>
            </a:r>
            <a:r>
              <a:rPr lang="fr-FR" sz="2000" dirty="0"/>
              <a:t>de </a:t>
            </a: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synthèse protéique </a:t>
            </a:r>
            <a:r>
              <a:rPr lang="fr-FR" sz="2000" dirty="0"/>
              <a:t>très </a:t>
            </a:r>
            <a:r>
              <a:rPr lang="fr-FR" sz="2000" dirty="0" smtClean="0"/>
              <a:t>importante.</a:t>
            </a:r>
          </a:p>
          <a:p>
            <a:pPr marL="285750" lvl="0" indent="-285750">
              <a:buFont typeface="Wingdings" charset="2"/>
              <a:buChar char="à"/>
            </a:pPr>
            <a:r>
              <a:rPr lang="fr-FR" sz="2000" dirty="0"/>
              <a:t>v</a:t>
            </a:r>
            <a:r>
              <a:rPr lang="fr-FR" sz="2000" dirty="0" smtClean="0"/>
              <a:t>ont synthétiser </a:t>
            </a:r>
            <a:r>
              <a:rPr lang="fr-FR" sz="2000" dirty="0"/>
              <a:t>et sécréter les </a:t>
            </a:r>
            <a:r>
              <a:rPr lang="fr-FR" sz="2000" b="1" dirty="0" err="1">
                <a:solidFill>
                  <a:schemeClr val="accent1">
                    <a:lumMod val="75000"/>
                  </a:schemeClr>
                </a:solidFill>
              </a:rPr>
              <a:t>Ig</a:t>
            </a:r>
            <a:r>
              <a:rPr lang="fr-FR" sz="2000" dirty="0"/>
              <a:t>, les </a:t>
            </a:r>
            <a:r>
              <a:rPr lang="fr-FR" sz="2000" b="1" dirty="0">
                <a:solidFill>
                  <a:schemeClr val="accent1">
                    <a:lumMod val="75000"/>
                  </a:schemeClr>
                </a:solidFill>
              </a:rPr>
              <a:t>anticorps</a:t>
            </a:r>
            <a:r>
              <a:rPr lang="fr-FR" sz="2000" dirty="0"/>
              <a:t>.</a:t>
            </a:r>
            <a:endParaRPr lang="fr-FR" sz="2000" i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6889668" y="1896705"/>
            <a:ext cx="41264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i="1" u="sng" dirty="0" smtClean="0">
                <a:solidFill>
                  <a:srgbClr val="FF0000"/>
                </a:solidFill>
                <a:latin typeface="Apple Chancery" charset="0"/>
                <a:ea typeface="Apple Chancery" charset="0"/>
                <a:cs typeface="Apple Chancery" charset="0"/>
              </a:rPr>
              <a:t>Caractéristiques du plasmocyte</a:t>
            </a:r>
            <a:endParaRPr lang="fr-FR" sz="2400" b="1" i="1" u="sng" dirty="0">
              <a:solidFill>
                <a:srgbClr val="FF0000"/>
              </a:solidFill>
              <a:latin typeface="Apple Chancery" charset="0"/>
              <a:ea typeface="Apple Chancery" charset="0"/>
              <a:cs typeface="Apple Chancery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2"/>
          <a:srcRect l="10774" t="11972" r="8552" b="19240"/>
          <a:stretch/>
        </p:blipFill>
        <p:spPr>
          <a:xfrm>
            <a:off x="3649031" y="4292292"/>
            <a:ext cx="2704811" cy="18542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3"/>
          <a:srcRect l="61761" t="954" r="3654" b="65258"/>
          <a:stretch/>
        </p:blipFill>
        <p:spPr>
          <a:xfrm>
            <a:off x="811932" y="4712897"/>
            <a:ext cx="2124635" cy="14681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Rectangle 14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8736667" y="179785"/>
            <a:ext cx="3390314" cy="92333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Produits dans les os.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Stockés dans les ganglions lymphatiques.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4626723" y="3354070"/>
            <a:ext cx="1469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70C0"/>
                </a:solidFill>
              </a:rPr>
              <a:t>ANTICORPS</a:t>
            </a:r>
            <a:endParaRPr lang="fr-FR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65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16405" y="736397"/>
            <a:ext cx="10359189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4400" dirty="0">
              <a:latin typeface="Chalkduster" charset="0"/>
              <a:ea typeface="Chalkduster" charset="0"/>
              <a:cs typeface="Chalkduster" charset="0"/>
            </a:endParaRPr>
          </a:p>
          <a:p>
            <a:pPr algn="ctr"/>
            <a:r>
              <a:rPr lang="fr-FR" sz="11500" dirty="0" smtClean="0">
                <a:latin typeface="Chalkduster" charset="0"/>
                <a:ea typeface="Chalkduster" charset="0"/>
                <a:cs typeface="Chalkduster" charset="0"/>
              </a:rPr>
              <a:t>PLACE AUX </a:t>
            </a:r>
            <a:r>
              <a:rPr lang="fr-FR" sz="11500" dirty="0" err="1" smtClean="0">
                <a:solidFill>
                  <a:srgbClr val="C00000"/>
                </a:solidFill>
                <a:latin typeface="Chalkduster" charset="0"/>
                <a:ea typeface="Chalkduster" charset="0"/>
                <a:cs typeface="Chalkduster" charset="0"/>
              </a:rPr>
              <a:t>QCMs</a:t>
            </a:r>
            <a:r>
              <a:rPr lang="fr-FR" sz="11500" dirty="0" smtClean="0">
                <a:latin typeface="Chalkduster" charset="0"/>
                <a:ea typeface="Chalkduster" charset="0"/>
                <a:cs typeface="Chalkduster" charset="0"/>
              </a:rPr>
              <a:t> !</a:t>
            </a:r>
            <a:endParaRPr lang="fr-FR" sz="11500" dirty="0"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51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1354" y="261702"/>
            <a:ext cx="11980985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900" b="1" cap="all" dirty="0" smtClean="0">
                <a:latin typeface="Calibri" charset="0"/>
                <a:ea typeface="Calibri" charset="0"/>
                <a:cs typeface="Calibri" charset="0"/>
              </a:rPr>
              <a:t>A </a:t>
            </a:r>
            <a:r>
              <a:rPr lang="fr-FR" sz="2900" b="1" cap="all" dirty="0">
                <a:latin typeface="Calibri" charset="0"/>
                <a:ea typeface="Calibri" charset="0"/>
                <a:cs typeface="Calibri" charset="0"/>
              </a:rPr>
              <a:t>propos des cellules de la </a:t>
            </a:r>
            <a:r>
              <a:rPr lang="fr-FR" sz="2900" b="1" u="sng" cap="all" dirty="0" smtClean="0">
                <a:latin typeface="Calibri" charset="0"/>
                <a:ea typeface="Calibri" charset="0"/>
                <a:cs typeface="Calibri" charset="0"/>
              </a:rPr>
              <a:t>lignée </a:t>
            </a:r>
            <a:r>
              <a:rPr lang="fr-FR" sz="2900" b="1" u="sng" cap="all" dirty="0" err="1" smtClean="0">
                <a:latin typeface="Calibri" charset="0"/>
                <a:ea typeface="Calibri" charset="0"/>
                <a:cs typeface="Calibri" charset="0"/>
              </a:rPr>
              <a:t>erythrocytaire</a:t>
            </a:r>
            <a:r>
              <a:rPr lang="fr-FR" sz="2900" b="1" cap="all" dirty="0"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fr-FR" sz="2800" dirty="0">
                <a:latin typeface="Calibri" charset="0"/>
                <a:ea typeface="Calibri" charset="0"/>
                <a:cs typeface="Calibri" charset="0"/>
              </a:rPr>
              <a:t>donnez les propositions exactes :</a:t>
            </a:r>
          </a:p>
          <a:p>
            <a:endParaRPr lang="fr-FR" sz="2800" b="1" cap="all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La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cellule « BFU-E » appartient aux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progéniteurs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 la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lignée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érythrocytaire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proérythroblaste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est le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précurseur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érythroblastes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basophiles.</a:t>
            </a: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Au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stade de l’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érythroblaste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basophile, l’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érythroblaste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condense son noyau et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l’expulse.</a:t>
            </a: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réticulocyte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ne contient aucun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organite.</a:t>
            </a: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cytoplasme du globule rouge à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maturite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́ ne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possède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aucun organite</a:t>
            </a:r>
            <a:r>
              <a:rPr lang="fr-FR" sz="2800" dirty="0">
                <a:latin typeface="Calibri" charset="0"/>
                <a:ea typeface="Calibri" charset="0"/>
                <a:cs typeface="Calibri" charset="0"/>
              </a:rPr>
              <a:t>.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9115865" y="5606107"/>
            <a:ext cx="2257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ABE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48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2831" y="305046"/>
            <a:ext cx="1144633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A PROPOS DE LA </a:t>
            </a:r>
            <a:r>
              <a:rPr lang="fr-FR" sz="2800" b="1" u="sng" dirty="0" smtClean="0">
                <a:latin typeface="Calibri" charset="0"/>
                <a:ea typeface="Calibri" charset="0"/>
                <a:cs typeface="Calibri" charset="0"/>
              </a:rPr>
              <a:t>LIGNÉE PLAQUETTAIRE</a:t>
            </a:r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fr-FR" b="1" dirty="0" smtClean="0">
                <a:latin typeface="Calibri" charset="0"/>
                <a:ea typeface="Calibri" charset="0"/>
                <a:cs typeface="Calibri" charset="0"/>
              </a:rPr>
              <a:t>donnez </a:t>
            </a:r>
            <a:r>
              <a:rPr lang="fr-FR" b="1" dirty="0">
                <a:latin typeface="Calibri" charset="0"/>
                <a:ea typeface="Calibri" charset="0"/>
                <a:cs typeface="Calibri" charset="0"/>
              </a:rPr>
              <a:t>les propositions exactes. </a:t>
            </a:r>
            <a:endParaRPr lang="fr-FR" b="1" dirty="0" smtClean="0">
              <a:latin typeface="Calibri" charset="0"/>
              <a:ea typeface="Calibri" charset="0"/>
              <a:cs typeface="Calibri" charset="0"/>
            </a:endParaRPr>
          </a:p>
          <a:p>
            <a:endParaRPr lang="fr-FR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La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plaquette est le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résultat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d’une fragmentation cytoplasmique du </a:t>
            </a:r>
            <a:r>
              <a:rPr lang="fr-FR" sz="2400" dirty="0" err="1" smtClean="0">
                <a:latin typeface="Calibri" charset="0"/>
                <a:ea typeface="Calibri" charset="0"/>
                <a:cs typeface="Calibri" charset="0"/>
              </a:rPr>
              <a:t>mégacaryocyte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thrombocytogène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. </a:t>
            </a: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plaquettes doivent d’abord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adhérer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à la membrane basale avant d’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être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activées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par le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collagène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. </a:t>
            </a: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plaquettes s’activent d’abord au contact du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collagène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et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adhèrent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ensuite au </a:t>
            </a:r>
            <a:r>
              <a:rPr lang="fr-FR" sz="2400" dirty="0" err="1" smtClean="0">
                <a:latin typeface="Calibri" charset="0"/>
                <a:ea typeface="Calibri" charset="0"/>
                <a:cs typeface="Calibri" charset="0"/>
              </a:rPr>
              <a:t>collagène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L’</a:t>
            </a:r>
            <a:r>
              <a:rPr lang="fr-FR" sz="2400" dirty="0" err="1" smtClean="0">
                <a:latin typeface="Calibri" charset="0"/>
                <a:ea typeface="Calibri" charset="0"/>
                <a:cs typeface="Calibri" charset="0"/>
              </a:rPr>
              <a:t>agrégation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plaquettaire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résulte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d’une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adhésion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 nouvelles plaquettes non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activées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qui viennent se fixer sur celles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déja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̀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adhérentes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.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9208086" y="5702925"/>
            <a:ext cx="21064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</a:t>
            </a:r>
            <a:r>
              <a:rPr lang="fr-FR" sz="2400" b="1" dirty="0" smtClean="0">
                <a:solidFill>
                  <a:srgbClr val="00B050"/>
                </a:solidFill>
              </a:rPr>
              <a:t>AB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19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6321" y="369503"/>
            <a:ext cx="12129851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A PROPOS DES CELLULES DE LA </a:t>
            </a:r>
            <a:r>
              <a:rPr lang="fr-FR" sz="2800" b="1" u="sng" dirty="0" smtClean="0">
                <a:latin typeface="Calibri" charset="0"/>
                <a:ea typeface="Calibri" charset="0"/>
                <a:cs typeface="Calibri" charset="0"/>
              </a:rPr>
              <a:t>LIGNÉE PLAQUETTAIRE</a:t>
            </a:r>
            <a:r>
              <a:rPr lang="fr-FR" b="1" dirty="0" smtClean="0"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fr-FR" b="1" dirty="0">
                <a:latin typeface="Calibri" charset="0"/>
                <a:ea typeface="Calibri" charset="0"/>
                <a:cs typeface="Calibri" charset="0"/>
              </a:rPr>
              <a:t>donnez les propositions exactes. </a:t>
            </a:r>
            <a:endParaRPr lang="fr-FR" b="1" dirty="0" smtClean="0">
              <a:latin typeface="Calibri" charset="0"/>
              <a:ea typeface="Calibri" charset="0"/>
              <a:cs typeface="Calibri" charset="0"/>
            </a:endParaRPr>
          </a:p>
          <a:p>
            <a:endParaRPr lang="fr-FR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 </a:t>
            </a:r>
            <a:r>
              <a:rPr lang="fr-FR" sz="2400" dirty="0" err="1" smtClean="0">
                <a:latin typeface="Calibri" charset="0"/>
                <a:ea typeface="Calibri" charset="0"/>
                <a:cs typeface="Calibri" charset="0"/>
              </a:rPr>
              <a:t>mégacaryocyte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basophile se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différencie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en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mégacaryocyte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acidophile.</a:t>
            </a: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Lors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d’une rupture vasculaire, les plaquettes : 1/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adhérent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dans un premier temps au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collagène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du stroma conjonctif par un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récepteur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spécifique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puis 2/ s’activent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après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l’interaction entre le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récepteur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et son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ligand.</a:t>
            </a: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facteur de Von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Willbrant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sécréte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́ par les cellules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endothéliales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permet l’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adhésion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des plaquettes par leur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récepteur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GpIb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sur le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collagène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 la membrane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basale.</a:t>
            </a: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facteurs plaquettaires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secrétés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lors de l’activation plaquettaire, activent par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paracrinie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, d’autres plaquettes qui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émettent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des pseudopodes.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8952894" y="5573375"/>
            <a:ext cx="2428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BCDE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63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" y="302"/>
            <a:ext cx="1219199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Lors </a:t>
            </a:r>
            <a:r>
              <a:rPr lang="fr-FR" b="1" dirty="0"/>
              <a:t>de la formation d’une plaie vasculaire, classer </a:t>
            </a:r>
            <a:r>
              <a:rPr lang="fr-FR" b="1" u="sng" dirty="0"/>
              <a:t>par ordre chronologique les </a:t>
            </a:r>
            <a:r>
              <a:rPr lang="fr-FR" b="1" u="sng" dirty="0" err="1"/>
              <a:t>étapes</a:t>
            </a:r>
            <a:r>
              <a:rPr lang="fr-FR" b="1" u="sng" dirty="0"/>
              <a:t> permettant exclusivement la formation du thrombus blanc </a:t>
            </a:r>
            <a:r>
              <a:rPr lang="fr-FR" b="1" dirty="0" smtClean="0"/>
              <a:t>:</a:t>
            </a:r>
            <a:r>
              <a:rPr lang="fr-FR" b="1" dirty="0"/>
              <a:t/>
            </a:r>
            <a:br>
              <a:rPr lang="fr-FR" b="1" dirty="0"/>
            </a:br>
            <a:r>
              <a:rPr lang="fr-FR" sz="2000" dirty="0" smtClean="0">
                <a:ea typeface="Calibri" charset="0"/>
                <a:cs typeface="Calibri" charset="0"/>
              </a:rPr>
              <a:t>1) </a:t>
            </a:r>
            <a:r>
              <a:rPr lang="fr-FR" sz="2000" dirty="0" err="1">
                <a:ea typeface="Calibri" charset="0"/>
                <a:cs typeface="Calibri" charset="0"/>
              </a:rPr>
              <a:t>libération</a:t>
            </a:r>
            <a:r>
              <a:rPr lang="fr-FR" sz="2000" dirty="0">
                <a:ea typeface="Calibri" charset="0"/>
                <a:cs typeface="Calibri" charset="0"/>
              </a:rPr>
              <a:t> des facteurs d’activation plaquettaire (ADP, F3P, </a:t>
            </a:r>
            <a:r>
              <a:rPr lang="fr-FR" sz="2000" dirty="0" err="1">
                <a:ea typeface="Calibri" charset="0"/>
                <a:cs typeface="Calibri" charset="0"/>
              </a:rPr>
              <a:t>sérotonine</a:t>
            </a:r>
            <a:r>
              <a:rPr lang="fr-FR" sz="2000" dirty="0">
                <a:ea typeface="Calibri" charset="0"/>
                <a:cs typeface="Calibri" charset="0"/>
              </a:rPr>
              <a:t>) par les plaquettes </a:t>
            </a:r>
            <a:r>
              <a:rPr lang="fr-FR" sz="2000" dirty="0" err="1">
                <a:ea typeface="Calibri" charset="0"/>
                <a:cs typeface="Calibri" charset="0"/>
              </a:rPr>
              <a:t>liées</a:t>
            </a:r>
            <a:r>
              <a:rPr lang="fr-FR" sz="2000" dirty="0">
                <a:ea typeface="Calibri" charset="0"/>
                <a:cs typeface="Calibri" charset="0"/>
              </a:rPr>
              <a:t> aux facteurs de </a:t>
            </a:r>
            <a:r>
              <a:rPr lang="fr-FR" sz="2000" dirty="0" err="1">
                <a:ea typeface="Calibri" charset="0"/>
                <a:cs typeface="Calibri" charset="0"/>
              </a:rPr>
              <a:t>Willebrant</a:t>
            </a:r>
            <a:r>
              <a:rPr lang="fr-FR" sz="2000" dirty="0">
                <a:ea typeface="Calibri" charset="0"/>
                <a:cs typeface="Calibri" charset="0"/>
              </a:rPr>
              <a:t> et </a:t>
            </a:r>
            <a:r>
              <a:rPr lang="fr-FR" sz="2000" dirty="0" err="1">
                <a:ea typeface="Calibri" charset="0"/>
                <a:cs typeface="Calibri" charset="0"/>
              </a:rPr>
              <a:t>élévation</a:t>
            </a:r>
            <a:r>
              <a:rPr lang="fr-FR" sz="2000" dirty="0">
                <a:ea typeface="Calibri" charset="0"/>
                <a:cs typeface="Calibri" charset="0"/>
              </a:rPr>
              <a:t> du nombre de leurs </a:t>
            </a:r>
            <a:r>
              <a:rPr lang="fr-FR" sz="2000" dirty="0" err="1">
                <a:ea typeface="Calibri" charset="0"/>
                <a:cs typeface="Calibri" charset="0"/>
              </a:rPr>
              <a:t>récepteurs</a:t>
            </a:r>
            <a:r>
              <a:rPr lang="fr-FR" sz="2000" dirty="0">
                <a:ea typeface="Calibri" charset="0"/>
                <a:cs typeface="Calibri" charset="0"/>
              </a:rPr>
              <a:t> </a:t>
            </a:r>
            <a:r>
              <a:rPr lang="fr-FR" sz="2000" dirty="0" err="1">
                <a:ea typeface="Calibri" charset="0"/>
                <a:cs typeface="Calibri" charset="0"/>
              </a:rPr>
              <a:t>GpIIb</a:t>
            </a:r>
            <a:r>
              <a:rPr lang="fr-FR" sz="2000" dirty="0">
                <a:ea typeface="Calibri" charset="0"/>
                <a:cs typeface="Calibri" charset="0"/>
              </a:rPr>
              <a:t>/</a:t>
            </a:r>
            <a:r>
              <a:rPr lang="fr-FR" sz="2000" dirty="0" err="1">
                <a:ea typeface="Calibri" charset="0"/>
                <a:cs typeface="Calibri" charset="0"/>
              </a:rPr>
              <a:t>IIIa</a:t>
            </a:r>
            <a:r>
              <a:rPr lang="fr-FR" sz="2000" dirty="0">
                <a:ea typeface="Calibri" charset="0"/>
                <a:cs typeface="Calibri" charset="0"/>
              </a:rPr>
              <a:t> (</a:t>
            </a:r>
            <a:r>
              <a:rPr lang="fr-FR" sz="2000" dirty="0" err="1">
                <a:ea typeface="Calibri" charset="0"/>
                <a:cs typeface="Calibri" charset="0"/>
              </a:rPr>
              <a:t>Glycoprotéine</a:t>
            </a:r>
            <a:r>
              <a:rPr lang="fr-FR" sz="2000" dirty="0">
                <a:ea typeface="Calibri" charset="0"/>
                <a:cs typeface="Calibri" charset="0"/>
              </a:rPr>
              <a:t> </a:t>
            </a:r>
            <a:r>
              <a:rPr lang="fr-FR" sz="2000" dirty="0" err="1">
                <a:ea typeface="Calibri" charset="0"/>
                <a:cs typeface="Calibri" charset="0"/>
              </a:rPr>
              <a:t>IIb</a:t>
            </a:r>
            <a:r>
              <a:rPr lang="fr-FR" sz="2000" dirty="0">
                <a:ea typeface="Calibri" charset="0"/>
                <a:cs typeface="Calibri" charset="0"/>
              </a:rPr>
              <a:t>/</a:t>
            </a:r>
            <a:r>
              <a:rPr lang="fr-FR" sz="2000" dirty="0" err="1">
                <a:ea typeface="Calibri" charset="0"/>
                <a:cs typeface="Calibri" charset="0"/>
              </a:rPr>
              <a:t>IIIa</a:t>
            </a:r>
            <a:r>
              <a:rPr lang="fr-FR" sz="2000" dirty="0">
                <a:ea typeface="Calibri" charset="0"/>
                <a:cs typeface="Calibri" charset="0"/>
              </a:rPr>
              <a:t>). </a:t>
            </a:r>
            <a:endParaRPr lang="fr-FR" sz="2000" dirty="0" smtClean="0">
              <a:ea typeface="Calibri" charset="0"/>
              <a:cs typeface="Calibri" charset="0"/>
            </a:endParaRPr>
          </a:p>
          <a:p>
            <a:endParaRPr lang="fr-FR" sz="2000" dirty="0" smtClean="0">
              <a:ea typeface="Calibri" charset="0"/>
              <a:cs typeface="Calibri" charset="0"/>
            </a:endParaRPr>
          </a:p>
          <a:p>
            <a:r>
              <a:rPr lang="fr-FR" sz="2000" dirty="0" smtClean="0">
                <a:ea typeface="Calibri" charset="0"/>
                <a:cs typeface="Calibri" charset="0"/>
              </a:rPr>
              <a:t>2) </a:t>
            </a:r>
            <a:r>
              <a:rPr lang="fr-FR" sz="2000" dirty="0" err="1" smtClean="0">
                <a:ea typeface="Calibri" charset="0"/>
                <a:cs typeface="Calibri" charset="0"/>
              </a:rPr>
              <a:t>adhésion</a:t>
            </a:r>
            <a:r>
              <a:rPr lang="fr-FR" sz="2000" dirty="0" smtClean="0">
                <a:ea typeface="Calibri" charset="0"/>
                <a:cs typeface="Calibri" charset="0"/>
              </a:rPr>
              <a:t> </a:t>
            </a:r>
            <a:r>
              <a:rPr lang="fr-FR" sz="2000" dirty="0">
                <a:ea typeface="Calibri" charset="0"/>
                <a:cs typeface="Calibri" charset="0"/>
              </a:rPr>
              <a:t>du facteur de </a:t>
            </a:r>
            <a:r>
              <a:rPr lang="fr-FR" sz="2000" dirty="0" err="1">
                <a:ea typeface="Calibri" charset="0"/>
                <a:cs typeface="Calibri" charset="0"/>
              </a:rPr>
              <a:t>Willebrant</a:t>
            </a:r>
            <a:r>
              <a:rPr lang="fr-FR" sz="2000" dirty="0">
                <a:ea typeface="Calibri" charset="0"/>
                <a:cs typeface="Calibri" charset="0"/>
              </a:rPr>
              <a:t> circulant aux fibres de </a:t>
            </a:r>
            <a:r>
              <a:rPr lang="fr-FR" sz="2000" dirty="0" err="1">
                <a:ea typeface="Calibri" charset="0"/>
                <a:cs typeface="Calibri" charset="0"/>
              </a:rPr>
              <a:t>collagène</a:t>
            </a:r>
            <a:r>
              <a:rPr lang="fr-FR" sz="2000" dirty="0">
                <a:ea typeface="Calibri" charset="0"/>
                <a:cs typeface="Calibri" charset="0"/>
              </a:rPr>
              <a:t> du </a:t>
            </a:r>
            <a:r>
              <a:rPr lang="fr-FR" sz="2000" dirty="0" err="1">
                <a:ea typeface="Calibri" charset="0"/>
                <a:cs typeface="Calibri" charset="0"/>
              </a:rPr>
              <a:t>sous-endothélium</a:t>
            </a:r>
            <a:r>
              <a:rPr lang="fr-FR" sz="2000" dirty="0" smtClean="0">
                <a:ea typeface="Calibri" charset="0"/>
                <a:cs typeface="Calibri" charset="0"/>
              </a:rPr>
              <a:t>.</a:t>
            </a:r>
          </a:p>
          <a:p>
            <a:r>
              <a:rPr lang="fr-FR" sz="2000" dirty="0">
                <a:ea typeface="Calibri" charset="0"/>
                <a:cs typeface="Calibri" charset="0"/>
              </a:rPr>
              <a:t/>
            </a:r>
            <a:br>
              <a:rPr lang="fr-FR" sz="2000" dirty="0">
                <a:ea typeface="Calibri" charset="0"/>
                <a:cs typeface="Calibri" charset="0"/>
              </a:rPr>
            </a:br>
            <a:r>
              <a:rPr lang="fr-FR" sz="2000" dirty="0" smtClean="0">
                <a:ea typeface="Calibri" charset="0"/>
                <a:cs typeface="Calibri" charset="0"/>
              </a:rPr>
              <a:t>3) </a:t>
            </a:r>
            <a:r>
              <a:rPr lang="fr-FR" sz="2000" dirty="0">
                <a:ea typeface="Calibri" charset="0"/>
                <a:cs typeface="Calibri" charset="0"/>
              </a:rPr>
              <a:t>Fixation des </a:t>
            </a:r>
            <a:r>
              <a:rPr lang="fr-FR" sz="2000" dirty="0" err="1">
                <a:ea typeface="Calibri" charset="0"/>
                <a:cs typeface="Calibri" charset="0"/>
              </a:rPr>
              <a:t>récepteurs</a:t>
            </a:r>
            <a:r>
              <a:rPr lang="fr-FR" sz="2000" dirty="0">
                <a:ea typeface="Calibri" charset="0"/>
                <a:cs typeface="Calibri" charset="0"/>
              </a:rPr>
              <a:t> Gp1b (</a:t>
            </a:r>
            <a:r>
              <a:rPr lang="fr-FR" sz="2000" dirty="0" err="1">
                <a:ea typeface="Calibri" charset="0"/>
                <a:cs typeface="Calibri" charset="0"/>
              </a:rPr>
              <a:t>Glycoprotéine</a:t>
            </a:r>
            <a:r>
              <a:rPr lang="fr-FR" sz="2000" dirty="0">
                <a:ea typeface="Calibri" charset="0"/>
                <a:cs typeface="Calibri" charset="0"/>
              </a:rPr>
              <a:t> </a:t>
            </a:r>
            <a:r>
              <a:rPr lang="fr-FR" sz="2000" dirty="0" err="1">
                <a:ea typeface="Calibri" charset="0"/>
                <a:cs typeface="Calibri" charset="0"/>
              </a:rPr>
              <a:t>Ib</a:t>
            </a:r>
            <a:r>
              <a:rPr lang="fr-FR" sz="2000" dirty="0">
                <a:ea typeface="Calibri" charset="0"/>
                <a:cs typeface="Calibri" charset="0"/>
              </a:rPr>
              <a:t>) plaquettaire aux facteurs de </a:t>
            </a:r>
            <a:r>
              <a:rPr lang="fr-FR" sz="2000" dirty="0" err="1">
                <a:ea typeface="Calibri" charset="0"/>
                <a:cs typeface="Calibri" charset="0"/>
              </a:rPr>
              <a:t>Willebrant</a:t>
            </a:r>
            <a:r>
              <a:rPr lang="fr-FR" sz="2000" dirty="0">
                <a:ea typeface="Calibri" charset="0"/>
                <a:cs typeface="Calibri" charset="0"/>
              </a:rPr>
              <a:t> </a:t>
            </a:r>
            <a:r>
              <a:rPr lang="fr-FR" sz="2000" dirty="0" err="1">
                <a:ea typeface="Calibri" charset="0"/>
                <a:cs typeface="Calibri" charset="0"/>
              </a:rPr>
              <a:t>liés</a:t>
            </a:r>
            <a:r>
              <a:rPr lang="fr-FR" sz="2000" dirty="0">
                <a:ea typeface="Calibri" charset="0"/>
                <a:cs typeface="Calibri" charset="0"/>
              </a:rPr>
              <a:t> aux fibres de </a:t>
            </a:r>
            <a:r>
              <a:rPr lang="fr-FR" sz="2000" dirty="0" err="1">
                <a:ea typeface="Calibri" charset="0"/>
                <a:cs typeface="Calibri" charset="0"/>
              </a:rPr>
              <a:t>collagène</a:t>
            </a:r>
            <a:r>
              <a:rPr lang="fr-FR" sz="2000" dirty="0">
                <a:ea typeface="Calibri" charset="0"/>
                <a:cs typeface="Calibri" charset="0"/>
              </a:rPr>
              <a:t> du </a:t>
            </a:r>
            <a:r>
              <a:rPr lang="fr-FR" sz="2000" dirty="0" err="1">
                <a:ea typeface="Calibri" charset="0"/>
                <a:cs typeface="Calibri" charset="0"/>
              </a:rPr>
              <a:t>sous-endothélium</a:t>
            </a:r>
            <a:r>
              <a:rPr lang="fr-FR" sz="2000" dirty="0" smtClean="0">
                <a:ea typeface="Calibri" charset="0"/>
                <a:cs typeface="Calibri" charset="0"/>
              </a:rPr>
              <a:t>.</a:t>
            </a:r>
          </a:p>
          <a:p>
            <a:r>
              <a:rPr lang="fr-FR" sz="2000" dirty="0">
                <a:ea typeface="Calibri" charset="0"/>
                <a:cs typeface="Calibri" charset="0"/>
              </a:rPr>
              <a:t/>
            </a:r>
            <a:br>
              <a:rPr lang="fr-FR" sz="2000" dirty="0">
                <a:ea typeface="Calibri" charset="0"/>
                <a:cs typeface="Calibri" charset="0"/>
              </a:rPr>
            </a:br>
            <a:r>
              <a:rPr lang="fr-FR" sz="2000" dirty="0" smtClean="0">
                <a:ea typeface="Calibri" charset="0"/>
                <a:cs typeface="Calibri" charset="0"/>
              </a:rPr>
              <a:t>4) </a:t>
            </a:r>
            <a:r>
              <a:rPr lang="fr-FR" sz="2000" dirty="0">
                <a:ea typeface="Calibri" charset="0"/>
                <a:cs typeface="Calibri" charset="0"/>
              </a:rPr>
              <a:t>activation des plaquettes </a:t>
            </a:r>
            <a:r>
              <a:rPr lang="fr-FR" sz="2000" dirty="0" err="1">
                <a:ea typeface="Calibri" charset="0"/>
                <a:cs typeface="Calibri" charset="0"/>
              </a:rPr>
              <a:t>fixées</a:t>
            </a:r>
            <a:r>
              <a:rPr lang="fr-FR" sz="2000" dirty="0">
                <a:ea typeface="Calibri" charset="0"/>
                <a:cs typeface="Calibri" charset="0"/>
              </a:rPr>
              <a:t> au </a:t>
            </a:r>
            <a:r>
              <a:rPr lang="fr-FR" sz="2000" dirty="0" err="1">
                <a:ea typeface="Calibri" charset="0"/>
                <a:cs typeface="Calibri" charset="0"/>
              </a:rPr>
              <a:t>sous-endothélium</a:t>
            </a:r>
            <a:r>
              <a:rPr lang="fr-FR" sz="2000" dirty="0" smtClean="0">
                <a:ea typeface="Calibri" charset="0"/>
                <a:cs typeface="Calibri" charset="0"/>
              </a:rPr>
              <a:t>.</a:t>
            </a:r>
          </a:p>
          <a:p>
            <a:r>
              <a:rPr lang="fr-FR" sz="2000" dirty="0">
                <a:ea typeface="Calibri" charset="0"/>
                <a:cs typeface="Calibri" charset="0"/>
              </a:rPr>
              <a:t/>
            </a:r>
            <a:br>
              <a:rPr lang="fr-FR" sz="2000" dirty="0">
                <a:ea typeface="Calibri" charset="0"/>
                <a:cs typeface="Calibri" charset="0"/>
              </a:rPr>
            </a:br>
            <a:r>
              <a:rPr lang="fr-FR" sz="2000" dirty="0" smtClean="0">
                <a:ea typeface="Calibri" charset="0"/>
                <a:cs typeface="Calibri" charset="0"/>
              </a:rPr>
              <a:t>5) </a:t>
            </a:r>
            <a:r>
              <a:rPr lang="fr-FR" sz="2000" dirty="0">
                <a:ea typeface="Calibri" charset="0"/>
                <a:cs typeface="Calibri" charset="0"/>
              </a:rPr>
              <a:t>activation de plaquettes circulantes par l’ADN plasmatique </a:t>
            </a:r>
            <a:r>
              <a:rPr lang="fr-FR" sz="2000" dirty="0" err="1">
                <a:ea typeface="Calibri" charset="0"/>
                <a:cs typeface="Calibri" charset="0"/>
              </a:rPr>
              <a:t>libére</a:t>
            </a:r>
            <a:r>
              <a:rPr lang="fr-FR" sz="2000" dirty="0">
                <a:ea typeface="Calibri" charset="0"/>
                <a:cs typeface="Calibri" charset="0"/>
              </a:rPr>
              <a:t>́ par les plaquettes </a:t>
            </a:r>
            <a:r>
              <a:rPr lang="fr-FR" sz="2000" dirty="0" err="1">
                <a:ea typeface="Calibri" charset="0"/>
                <a:cs typeface="Calibri" charset="0"/>
              </a:rPr>
              <a:t>adhérentes</a:t>
            </a:r>
            <a:r>
              <a:rPr lang="fr-FR" sz="2000" dirty="0">
                <a:ea typeface="Calibri" charset="0"/>
                <a:cs typeface="Calibri" charset="0"/>
              </a:rPr>
              <a:t> au sous- </a:t>
            </a:r>
            <a:r>
              <a:rPr lang="fr-FR" sz="2000" dirty="0" err="1">
                <a:ea typeface="Calibri" charset="0"/>
                <a:cs typeface="Calibri" charset="0"/>
              </a:rPr>
              <a:t>endothélium</a:t>
            </a:r>
            <a:r>
              <a:rPr lang="fr-FR" sz="2000" dirty="0" smtClean="0">
                <a:ea typeface="Calibri" charset="0"/>
                <a:cs typeface="Calibri" charset="0"/>
              </a:rPr>
              <a:t>.</a:t>
            </a:r>
          </a:p>
          <a:p>
            <a:r>
              <a:rPr lang="fr-FR" sz="2000" dirty="0">
                <a:ea typeface="Calibri" charset="0"/>
                <a:cs typeface="Calibri" charset="0"/>
              </a:rPr>
              <a:t/>
            </a:r>
            <a:br>
              <a:rPr lang="fr-FR" sz="2000" dirty="0">
                <a:ea typeface="Calibri" charset="0"/>
                <a:cs typeface="Calibri" charset="0"/>
              </a:rPr>
            </a:br>
            <a:r>
              <a:rPr lang="fr-FR" sz="2000" dirty="0" smtClean="0">
                <a:ea typeface="Calibri" charset="0"/>
                <a:cs typeface="Calibri" charset="0"/>
              </a:rPr>
              <a:t>6) </a:t>
            </a:r>
            <a:r>
              <a:rPr lang="fr-FR" sz="2000" dirty="0" err="1">
                <a:ea typeface="Calibri" charset="0"/>
                <a:cs typeface="Calibri" charset="0"/>
              </a:rPr>
              <a:t>adhésion</a:t>
            </a:r>
            <a:r>
              <a:rPr lang="fr-FR" sz="2000" dirty="0">
                <a:ea typeface="Calibri" charset="0"/>
                <a:cs typeface="Calibri" charset="0"/>
              </a:rPr>
              <a:t> des plaquettes entre-elles par des ponts « </a:t>
            </a:r>
            <a:r>
              <a:rPr lang="fr-FR" sz="2000" dirty="0" err="1">
                <a:ea typeface="Calibri" charset="0"/>
                <a:cs typeface="Calibri" charset="0"/>
              </a:rPr>
              <a:t>GpIIb</a:t>
            </a:r>
            <a:r>
              <a:rPr lang="fr-FR" sz="2000" dirty="0">
                <a:ea typeface="Calibri" charset="0"/>
                <a:cs typeface="Calibri" charset="0"/>
              </a:rPr>
              <a:t>/</a:t>
            </a:r>
            <a:r>
              <a:rPr lang="fr-FR" sz="2000" dirty="0" err="1">
                <a:ea typeface="Calibri" charset="0"/>
                <a:cs typeface="Calibri" charset="0"/>
              </a:rPr>
              <a:t>IIIa</a:t>
            </a:r>
            <a:r>
              <a:rPr lang="fr-FR" sz="2000" dirty="0">
                <a:ea typeface="Calibri" charset="0"/>
                <a:cs typeface="Calibri" charset="0"/>
              </a:rPr>
              <a:t> – </a:t>
            </a:r>
            <a:r>
              <a:rPr lang="fr-FR" sz="2000" dirty="0" err="1">
                <a:ea typeface="Calibri" charset="0"/>
                <a:cs typeface="Calibri" charset="0"/>
              </a:rPr>
              <a:t>fibrinogène</a:t>
            </a:r>
            <a:r>
              <a:rPr lang="fr-FR" sz="2000" dirty="0">
                <a:ea typeface="Calibri" charset="0"/>
                <a:cs typeface="Calibri" charset="0"/>
              </a:rPr>
              <a:t> </a:t>
            </a:r>
            <a:r>
              <a:rPr lang="fr-FR" sz="2000" dirty="0" smtClean="0">
                <a:ea typeface="Calibri" charset="0"/>
                <a:cs typeface="Calibri" charset="0"/>
              </a:rPr>
              <a:t>».</a:t>
            </a:r>
          </a:p>
          <a:p>
            <a:r>
              <a:rPr lang="fr-FR" sz="2000" dirty="0">
                <a:ea typeface="Calibri" charset="0"/>
                <a:cs typeface="Calibri" charset="0"/>
              </a:rPr>
              <a:t/>
            </a:r>
            <a:br>
              <a:rPr lang="fr-FR" sz="2000" dirty="0">
                <a:ea typeface="Calibri" charset="0"/>
                <a:cs typeface="Calibri" charset="0"/>
              </a:rPr>
            </a:br>
            <a:r>
              <a:rPr lang="fr-FR" sz="2000" dirty="0" smtClean="0">
                <a:ea typeface="Calibri" charset="0"/>
                <a:cs typeface="Calibri" charset="0"/>
              </a:rPr>
              <a:t>7) </a:t>
            </a:r>
            <a:r>
              <a:rPr lang="fr-FR" sz="2000" dirty="0">
                <a:ea typeface="Calibri" charset="0"/>
                <a:cs typeface="Calibri" charset="0"/>
              </a:rPr>
              <a:t>transformation du </a:t>
            </a:r>
            <a:r>
              <a:rPr lang="fr-FR" sz="2000" dirty="0" err="1">
                <a:ea typeface="Calibri" charset="0"/>
                <a:cs typeface="Calibri" charset="0"/>
              </a:rPr>
              <a:t>fibrinogène</a:t>
            </a:r>
            <a:r>
              <a:rPr lang="fr-FR" sz="2000" dirty="0">
                <a:ea typeface="Calibri" charset="0"/>
                <a:cs typeface="Calibri" charset="0"/>
              </a:rPr>
              <a:t> en fibrine.</a:t>
            </a:r>
            <a:br>
              <a:rPr lang="fr-FR" sz="2000" dirty="0">
                <a:ea typeface="Calibri" charset="0"/>
                <a:cs typeface="Calibri" charset="0"/>
              </a:rPr>
            </a:br>
            <a:endParaRPr lang="fr-FR" sz="2000" dirty="0">
              <a:ea typeface="Calibri" charset="0"/>
              <a:cs typeface="Calibri" charset="0"/>
            </a:endParaRPr>
          </a:p>
          <a:p>
            <a:r>
              <a:rPr lang="fr-FR" sz="2000" dirty="0" smtClean="0">
                <a:ea typeface="Calibri" charset="0"/>
                <a:cs typeface="Calibri" charset="0"/>
              </a:rPr>
              <a:t>8) </a:t>
            </a:r>
            <a:r>
              <a:rPr lang="fr-FR" sz="2000" dirty="0">
                <a:ea typeface="Calibri" charset="0"/>
                <a:cs typeface="Calibri" charset="0"/>
              </a:rPr>
              <a:t>contraction du cytosquelette plaquettaire</a:t>
            </a:r>
            <a:r>
              <a:rPr lang="fr-FR" sz="2000" dirty="0" smtClean="0">
                <a:ea typeface="Calibri" charset="0"/>
                <a:cs typeface="Calibri" charset="0"/>
              </a:rPr>
              <a:t>.</a:t>
            </a:r>
            <a:endParaRPr lang="fr-FR" sz="2000" dirty="0">
              <a:ea typeface="Calibri" charset="0"/>
              <a:cs typeface="Calibri" charset="0"/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30612"/>
              </p:ext>
            </p:extLst>
          </p:nvPr>
        </p:nvGraphicFramePr>
        <p:xfrm>
          <a:off x="5292995" y="5193704"/>
          <a:ext cx="6899005" cy="3708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379801"/>
                <a:gridCol w="1379801"/>
                <a:gridCol w="1379801"/>
                <a:gridCol w="1379801"/>
                <a:gridCol w="1379801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A) 23415678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B) 231456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C) 234156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D) 1234567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E) 3124567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9397218" y="5724946"/>
            <a:ext cx="3038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C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740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9265" y="521982"/>
            <a:ext cx="1140452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A PROPOS DU </a:t>
            </a:r>
            <a:r>
              <a:rPr lang="fr-FR" sz="2800" b="1" u="sng" dirty="0" smtClean="0">
                <a:latin typeface="Calibri" charset="0"/>
                <a:ea typeface="Calibri" charset="0"/>
                <a:cs typeface="Calibri" charset="0"/>
              </a:rPr>
              <a:t>GRANULOCYTE NEUTROPHILE</a:t>
            </a:r>
            <a:r>
              <a:rPr lang="fr-FR" b="1" dirty="0" smtClean="0"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fr-FR" b="1" dirty="0">
                <a:latin typeface="Calibri" charset="0"/>
                <a:ea typeface="Calibri" charset="0"/>
                <a:cs typeface="Calibri" charset="0"/>
              </a:rPr>
              <a:t>donnez les propositions exactes. </a:t>
            </a:r>
            <a:endParaRPr lang="fr-FR" b="1" dirty="0" smtClean="0">
              <a:latin typeface="Calibri" charset="0"/>
              <a:ea typeface="Calibri" charset="0"/>
              <a:cs typeface="Calibri" charset="0"/>
            </a:endParaRPr>
          </a:p>
          <a:p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polynucléaires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neutrophiles ont le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myéloblaste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comme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précurseur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lignée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. </a:t>
            </a: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enzymes des lysosomes provoquent la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libération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d’ion super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oxyde.</a:t>
            </a: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La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super oxyde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dismutase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(SOD) transforme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O°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en H2O2.</a:t>
            </a:r>
            <a:br>
              <a:rPr lang="fr-FR" sz="2400" dirty="0">
                <a:latin typeface="Calibri" charset="0"/>
                <a:ea typeface="Calibri" charset="0"/>
                <a:cs typeface="Calibri" charset="0"/>
              </a:rPr>
            </a:b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glutathion peroxydase transforme le peroxyde d’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hydrogène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en eau. </a:t>
            </a: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E) Les radicaux libres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libérés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ont une action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délabrante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sur les tissus avoisinants.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8952894" y="5348981"/>
            <a:ext cx="2614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ABCDE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914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2108" y="476841"/>
            <a:ext cx="1195754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HISTOPHYSIOLOGIE DU </a:t>
            </a:r>
            <a:r>
              <a:rPr lang="fr-FR" sz="2800" b="1" u="sng" dirty="0" smtClean="0">
                <a:latin typeface="Calibri" charset="0"/>
                <a:ea typeface="Calibri" charset="0"/>
                <a:cs typeface="Calibri" charset="0"/>
              </a:rPr>
              <a:t>MASTOCYTE</a:t>
            </a:r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 ET DES </a:t>
            </a:r>
            <a:r>
              <a:rPr lang="fr-FR" sz="2800" b="1" u="sng" dirty="0" smtClean="0">
                <a:latin typeface="Calibri" charset="0"/>
                <a:ea typeface="Calibri" charset="0"/>
                <a:cs typeface="Calibri" charset="0"/>
              </a:rPr>
              <a:t>ÉOSINOPHILES</a:t>
            </a:r>
            <a:r>
              <a:rPr lang="fr-FR" b="1" dirty="0" smtClean="0"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fr-FR" b="1" dirty="0">
                <a:latin typeface="Calibri" charset="0"/>
                <a:ea typeface="Calibri" charset="0"/>
                <a:cs typeface="Calibri" charset="0"/>
              </a:rPr>
              <a:t>donnez les propositions exactes. </a:t>
            </a:r>
            <a:endParaRPr lang="fr-FR" b="1" dirty="0" smtClean="0">
              <a:latin typeface="Calibri" charset="0"/>
              <a:ea typeface="Calibri" charset="0"/>
              <a:cs typeface="Calibri" charset="0"/>
            </a:endParaRPr>
          </a:p>
          <a:p>
            <a:endParaRPr lang="fr-FR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 mastocyte a un cytoplasme très basophile</a:t>
            </a: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Il peut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sécréter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brutalement par un processus de fusion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séquentielle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des granules. </a:t>
            </a: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Il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sécrète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l’histamine.</a:t>
            </a: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Il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possède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récepteurs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aux immunoglobulines (IgE). </a:t>
            </a: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On observe une hyper-éosinophilie dans les maladie allergique uniquement, cela peut entrainer une altération des tissus</a:t>
            </a:r>
            <a:endParaRPr lang="fr-FR" sz="24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8834510" y="5643307"/>
            <a:ext cx="227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BCD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83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6664" y="1305342"/>
            <a:ext cx="1179341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cellules des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lignées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lymphocytaires naissent uniquement dans la moelle osseuse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pPr marL="342900" indent="-342900">
              <a:buAutoNum type="alphaUcParenR"/>
            </a:pP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cellules des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lignées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lymphocytaires naissent toutes dans la moelle et les tissus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lymphopoïétiques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(ganglions, rate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...).</a:t>
            </a: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Dans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le cytoplasme des lymphocytes des lysosomes sont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majoritaires.</a:t>
            </a: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pPr marL="342900" indent="-342900">
              <a:buAutoNum type="alphaUcParenR"/>
            </a:pP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cellules des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lignées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lymphoïdes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participent à la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réponse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immunitaire.</a:t>
            </a:r>
          </a:p>
          <a:p>
            <a:pPr marL="342900" indent="-342900">
              <a:buAutoNum type="alphaUcParenR"/>
            </a:pPr>
            <a:endParaRPr lang="fr-FR" sz="24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665" y="357099"/>
            <a:ext cx="109493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A PROPOS DE LA </a:t>
            </a:r>
            <a:r>
              <a:rPr lang="fr-FR" sz="2800" b="1" u="sng" dirty="0" smtClean="0">
                <a:latin typeface="Calibri" charset="0"/>
                <a:ea typeface="Calibri" charset="0"/>
                <a:cs typeface="Calibri" charset="0"/>
              </a:rPr>
              <a:t>LIGNÉE LYMPHOCYTAIRE</a:t>
            </a:r>
            <a:r>
              <a:rPr lang="fr-FR" b="1" dirty="0" smtClean="0"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fr-FR" b="1" dirty="0">
                <a:latin typeface="Calibri" charset="0"/>
                <a:ea typeface="Calibri" charset="0"/>
                <a:cs typeface="Calibri" charset="0"/>
              </a:rPr>
              <a:t>donnez les propositions exactes. </a:t>
            </a:r>
            <a:endParaRPr lang="fr-FR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679766" y="5475889"/>
            <a:ext cx="2114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BD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559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4037" y="247055"/>
            <a:ext cx="1148392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smtClean="0">
                <a:latin typeface="Calibri" charset="0"/>
                <a:ea typeface="Calibri" charset="0"/>
                <a:cs typeface="Calibri" charset="0"/>
              </a:rPr>
              <a:t>A </a:t>
            </a:r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propos de la </a:t>
            </a:r>
            <a:r>
              <a:rPr lang="fr-FR" sz="2800" b="1" u="sng" dirty="0" err="1" smtClean="0">
                <a:latin typeface="Calibri" charset="0"/>
                <a:ea typeface="Calibri" charset="0"/>
                <a:cs typeface="Calibri" charset="0"/>
              </a:rPr>
              <a:t>réaction</a:t>
            </a:r>
            <a:r>
              <a:rPr lang="fr-FR" sz="2800" b="1" u="sng" dirty="0" smtClean="0">
                <a:latin typeface="Calibri" charset="0"/>
                <a:ea typeface="Calibri" charset="0"/>
                <a:cs typeface="Calibri" charset="0"/>
              </a:rPr>
              <a:t> inflammatoire</a:t>
            </a:r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, classer par ordre chronologique les </a:t>
            </a:r>
            <a:r>
              <a:rPr lang="fr-FR" sz="2800" b="1" dirty="0" err="1" smtClean="0">
                <a:latin typeface="Calibri" charset="0"/>
                <a:ea typeface="Calibri" charset="0"/>
                <a:cs typeface="Calibri" charset="0"/>
              </a:rPr>
              <a:t>évènements</a:t>
            </a:r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 survenant lors d’une infection </a:t>
            </a:r>
            <a:r>
              <a:rPr lang="fr-FR" sz="2800" b="1" dirty="0" err="1" smtClean="0">
                <a:latin typeface="Calibri" charset="0"/>
                <a:ea typeface="Calibri" charset="0"/>
                <a:cs typeface="Calibri" charset="0"/>
              </a:rPr>
              <a:t>développée</a:t>
            </a:r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 au cours d’une </a:t>
            </a:r>
            <a:r>
              <a:rPr lang="fr-FR" sz="2800" b="1" dirty="0" err="1" smtClean="0">
                <a:latin typeface="Calibri" charset="0"/>
                <a:ea typeface="Calibri" charset="0"/>
                <a:cs typeface="Calibri" charset="0"/>
              </a:rPr>
              <a:t>réaction</a:t>
            </a:r>
            <a:r>
              <a:rPr lang="fr-FR" sz="2800" b="1" dirty="0" smtClean="0">
                <a:latin typeface="Calibri" charset="0"/>
                <a:ea typeface="Calibri" charset="0"/>
                <a:cs typeface="Calibri" charset="0"/>
              </a:rPr>
              <a:t> inflammatoire.</a:t>
            </a:r>
          </a:p>
          <a:p>
            <a:r>
              <a:rPr lang="fr-FR" b="1" dirty="0">
                <a:latin typeface="Calibri" charset="0"/>
                <a:ea typeface="Calibri" charset="0"/>
                <a:cs typeface="Calibri" charset="0"/>
              </a:rPr>
              <a:t/>
            </a:r>
            <a:br>
              <a:rPr lang="fr-FR" b="1" dirty="0">
                <a:latin typeface="Calibri" charset="0"/>
                <a:ea typeface="Calibri" charset="0"/>
                <a:cs typeface="Calibri" charset="0"/>
              </a:rPr>
            </a:b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1/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Sécrétion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d’IL-1 (interleukine 1), TNF(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Tumor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Necrosis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Factor) et de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chémokines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par les leucocytes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/>
            </a:r>
            <a:br>
              <a:rPr lang="fr-FR" sz="2400" dirty="0">
                <a:latin typeface="Calibri" charset="0"/>
                <a:ea typeface="Calibri" charset="0"/>
                <a:cs typeface="Calibri" charset="0"/>
              </a:rPr>
            </a:b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2/ Migration intra-tissulaire massive de neutrophiles et de monocytes/macrophages en provenance des vaisseaux sanguins. </a:t>
            </a:r>
            <a:endParaRPr lang="fr-FR" sz="2400" dirty="0" smtClean="0">
              <a:latin typeface="Calibri" charset="0"/>
              <a:ea typeface="Calibri" charset="0"/>
              <a:cs typeface="Calibri" charset="0"/>
            </a:endParaRPr>
          </a:p>
          <a:p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3/ Activation des monocytes/macrophages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/>
            </a:r>
            <a:br>
              <a:rPr lang="fr-FR" sz="2400" dirty="0" smtClean="0">
                <a:latin typeface="Calibri" charset="0"/>
                <a:ea typeface="Calibri" charset="0"/>
                <a:cs typeface="Calibri" charset="0"/>
              </a:rPr>
            </a:b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4/ </a:t>
            </a:r>
            <a:r>
              <a:rPr lang="fr-FR" sz="2400" dirty="0" err="1" smtClean="0">
                <a:latin typeface="Calibri" charset="0"/>
                <a:ea typeface="Calibri" charset="0"/>
                <a:cs typeface="Calibri" charset="0"/>
              </a:rPr>
              <a:t>Libération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 d’ions radicalaires </a:t>
            </a:r>
            <a:r>
              <a:rPr lang="fr-FR" sz="2400" dirty="0" err="1" smtClean="0">
                <a:latin typeface="Calibri" charset="0"/>
                <a:ea typeface="Calibri" charset="0"/>
                <a:cs typeface="Calibri" charset="0"/>
              </a:rPr>
              <a:t>super-oxydes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 au niveau tissulaire par les monocytes et les neutrophiles. 5/ Transformation des ions radicalaires </a:t>
            </a:r>
            <a:r>
              <a:rPr lang="fr-FR" sz="2400" dirty="0" err="1" smtClean="0">
                <a:latin typeface="Calibri" charset="0"/>
                <a:ea typeface="Calibri" charset="0"/>
                <a:cs typeface="Calibri" charset="0"/>
              </a:rPr>
              <a:t>libérés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 en H2O2 et des peroxydes en eau. </a:t>
            </a:r>
          </a:p>
          <a:p>
            <a:endParaRPr lang="fr-FR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226723"/>
              </p:ext>
            </p:extLst>
          </p:nvPr>
        </p:nvGraphicFramePr>
        <p:xfrm>
          <a:off x="1790139" y="5779544"/>
          <a:ext cx="6899005" cy="3708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379801"/>
                <a:gridCol w="1379801"/>
                <a:gridCol w="1379801"/>
                <a:gridCol w="1379801"/>
                <a:gridCol w="1379801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A) 21345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B) 12345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C) 32145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D) 31245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E) 13245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9706708" y="5731323"/>
            <a:ext cx="1941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D</a:t>
            </a:r>
            <a:endParaRPr lang="fr-FR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663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4227" y="618979"/>
            <a:ext cx="9750109" cy="4684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17785" y="1477108"/>
            <a:ext cx="661181" cy="4783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542715" y="647113"/>
            <a:ext cx="860473" cy="5064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6246055" y="942534"/>
            <a:ext cx="1561513" cy="53457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7945902" y="2361028"/>
            <a:ext cx="661181" cy="4783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9697329" y="2839329"/>
            <a:ext cx="825305" cy="4947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9779390" y="914401"/>
            <a:ext cx="869853" cy="4501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2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47013"/>
            <a:ext cx="12192000" cy="510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01486" y="841829"/>
            <a:ext cx="1052285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latin typeface="Chalkduster" charset="0"/>
                <a:ea typeface="Chalkduster" charset="0"/>
                <a:cs typeface="Chalkduster" charset="0"/>
              </a:rPr>
              <a:t>MERCI POUR VOTRE ATTENTION.</a:t>
            </a:r>
            <a:r>
              <a:rPr lang="fr-FR" sz="3600" dirty="0" smtClean="0"/>
              <a:t> </a:t>
            </a:r>
          </a:p>
          <a:p>
            <a:pPr algn="ctr"/>
            <a:endParaRPr lang="fr-FR" sz="3600" dirty="0" smtClean="0"/>
          </a:p>
          <a:p>
            <a:pPr algn="ctr"/>
            <a:r>
              <a:rPr lang="fr-FR" sz="4800" dirty="0" smtClean="0"/>
              <a:t>On se retrouve au prochain cours pour les </a:t>
            </a:r>
            <a:r>
              <a:rPr lang="fr-FR" sz="4800" b="1" dirty="0" smtClean="0">
                <a:solidFill>
                  <a:srgbClr val="0070C0"/>
                </a:solidFill>
              </a:rPr>
              <a:t>Tissus Cartilagineux et Osseux </a:t>
            </a:r>
            <a:r>
              <a:rPr lang="fr-FR" sz="4800" dirty="0" smtClean="0"/>
              <a:t>!</a:t>
            </a:r>
            <a:endParaRPr lang="fr-FR" sz="4800" dirty="0"/>
          </a:p>
        </p:txBody>
      </p:sp>
    </p:spTree>
    <p:extLst>
      <p:ext uri="{BB962C8B-B14F-4D97-AF65-F5344CB8AC3E}">
        <p14:creationId xmlns:p14="http://schemas.microsoft.com/office/powerpoint/2010/main" val="159194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étrospection">
  <a:themeElements>
    <a:clrScheme name="Rétrospection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étrospectio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étrospectio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2315</TotalTime>
  <Words>3470</Words>
  <Application>Microsoft Macintosh PowerPoint</Application>
  <PresentationFormat>Grand écran</PresentationFormat>
  <Paragraphs>565</Paragraphs>
  <Slides>57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12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71" baseType="lpstr">
      <vt:lpstr>Al Nile</vt:lpstr>
      <vt:lpstr>Andale Mono</vt:lpstr>
      <vt:lpstr>Apple Chancery</vt:lpstr>
      <vt:lpstr>Calibri</vt:lpstr>
      <vt:lpstr>Calibri Light</vt:lpstr>
      <vt:lpstr>Chalkduster</vt:lpstr>
      <vt:lpstr>Helvetica Neue</vt:lpstr>
      <vt:lpstr>Lucida Sans Unicode</vt:lpstr>
      <vt:lpstr>Tahoma</vt:lpstr>
      <vt:lpstr>Times New Roman</vt:lpstr>
      <vt:lpstr>Wingdings</vt:lpstr>
      <vt:lpstr>Arial</vt:lpstr>
      <vt:lpstr>Rétrospection</vt:lpstr>
      <vt:lpstr>Thème Office</vt:lpstr>
      <vt:lpstr>LE TISSU SANGUIN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LES PLAQUETTES = THROMBOCYTES</vt:lpstr>
      <vt:lpstr>LES PLAQUETTES = THROMBOCYTES</vt:lpstr>
      <vt:lpstr>LES PLAQUETTES = THROMBOCYTES</vt:lpstr>
      <vt:lpstr>LES PLAQUETTES = THROMBOCYTES</vt:lpstr>
      <vt:lpstr>LES PLAQUETTES = THROMBOCYTES</vt:lpstr>
      <vt:lpstr>LES PLAQUETTES = THROMBOCYTES</vt:lpstr>
      <vt:lpstr>LES PLAQUETTES = THROMBOCYTES</vt:lpstr>
      <vt:lpstr>Présentation PowerPoint</vt:lpstr>
      <vt:lpstr>LES PLAQUETTES = THROMBOCYTES</vt:lpstr>
      <vt:lpstr>Présentation PowerPoint</vt:lpstr>
      <vt:lpstr>LES PLAQUETTES = THROMBOCYTES</vt:lpstr>
      <vt:lpstr>Présentation PowerPoint</vt:lpstr>
      <vt:lpstr>LES PLAQUETTES = THROMBOCYTES</vt:lpstr>
      <vt:lpstr>LES GLOBULES BLANCS = LEUCOCYTES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TISSU SANGUIN</dc:title>
  <dc:creator>0665447406</dc:creator>
  <cp:lastModifiedBy>Melanie Anton</cp:lastModifiedBy>
  <cp:revision>123</cp:revision>
  <cp:lastPrinted>2016-07-20T16:01:29Z</cp:lastPrinted>
  <dcterms:created xsi:type="dcterms:W3CDTF">2016-07-20T09:30:29Z</dcterms:created>
  <dcterms:modified xsi:type="dcterms:W3CDTF">2016-08-19T10:27:36Z</dcterms:modified>
</cp:coreProperties>
</file>