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75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D6FF"/>
    <a:srgbClr val="94A1FF"/>
    <a:srgbClr val="A2B8FF"/>
    <a:srgbClr val="BEDAF9"/>
    <a:srgbClr val="F3F4F5"/>
    <a:srgbClr val="F7F6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yle moyen 2 - Accentuation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Style moyen 2 - Accentuation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7CE84F3-28C3-443E-9E96-99CF82512B78}" styleName="Style foncé 1 - Accentuation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CF1AB2-1976-4502-BF36-3FF5EA218861}" styleName="Style moyen 4 - Accentuatio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5921"/>
  </p:normalViewPr>
  <p:slideViewPr>
    <p:cSldViewPr snapToGrid="0" snapToObjects="1">
      <p:cViewPr varScale="1">
        <p:scale>
          <a:sx n="115" d="100"/>
          <a:sy n="115" d="100"/>
        </p:scale>
        <p:origin x="47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12/30/20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74598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12/30/20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1635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12/30/20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88199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12/30/20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5787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12/30/20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6476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12/30/20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6465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12/30/20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1416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12/30/20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6973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12/30/20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‹N°›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575804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12/30/20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1490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12/30/20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9479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12/30/20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53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64" r:id="rId4"/>
    <p:sldLayoutId id="2147483765" r:id="rId5"/>
    <p:sldLayoutId id="2147483771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00" name="Rectangle 99">
            <a:extLst>
              <a:ext uri="{FF2B5EF4-FFF2-40B4-BE49-F238E27FC236}">
                <a16:creationId xmlns:a16="http://schemas.microsoft.com/office/drawing/2014/main" id="{90DD502A-2D5F-40BF-ADD0-B724C9254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937549"/>
            <a:ext cx="12191999" cy="5058137"/>
          </a:xfrm>
          <a:prstGeom prst="rect">
            <a:avLst/>
          </a:prstGeom>
          <a:gradFill flip="none" rotWithShape="1">
            <a:gsLst>
              <a:gs pos="50000">
                <a:schemeClr val="tx1">
                  <a:alpha val="30000"/>
                </a:schemeClr>
              </a:gs>
              <a:gs pos="80000">
                <a:schemeClr val="tx1">
                  <a:alpha val="15000"/>
                </a:schemeClr>
              </a:gs>
              <a:gs pos="0">
                <a:schemeClr val="tx1">
                  <a:alpha val="0"/>
                </a:schemeClr>
              </a:gs>
              <a:gs pos="20000">
                <a:schemeClr val="tx1">
                  <a:alpha val="15000"/>
                </a:schemeClr>
              </a:gs>
              <a:gs pos="10000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768722D5-CBA6-3348-B5A6-EBBA738EA2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6" y="2449742"/>
            <a:ext cx="10905059" cy="15240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b">
            <a:normAutofit/>
          </a:bodyPr>
          <a:lstStyle/>
          <a:p>
            <a:r>
              <a:rPr lang="fr-FR" sz="3600">
                <a:solidFill>
                  <a:schemeClr val="bg1"/>
                </a:solidFill>
              </a:rPr>
              <a:t>L’appareil Génital Masculin</a:t>
            </a:r>
          </a:p>
        </p:txBody>
      </p: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34E5597F-CE67-4085-9548-E6A8036DA3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393881" y="4035362"/>
            <a:ext cx="5404237" cy="0"/>
          </a:xfrm>
          <a:prstGeom prst="line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92267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6800" y="642594"/>
            <a:ext cx="10058400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romanUcPeriod"/>
            </a:pPr>
            <a:r>
              <a:rPr lang="en-US" sz="4800" cap="none" spc="0" dirty="0"/>
              <a:t>Composition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214B490-9F5B-8945-AB63-03A842D97E0D}"/>
              </a:ext>
            </a:extLst>
          </p:cNvPr>
          <p:cNvSpPr txBox="1"/>
          <p:nvPr/>
        </p:nvSpPr>
        <p:spPr>
          <a:xfrm>
            <a:off x="650748" y="1749287"/>
            <a:ext cx="10905148" cy="44661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182880" algn="ctr" defTabSz="91440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000" b="1" dirty="0">
                <a:solidFill>
                  <a:srgbClr val="0070C0"/>
                </a:solidFill>
              </a:rPr>
              <a:t>Testicules:</a:t>
            </a:r>
          </a:p>
          <a:p>
            <a:pPr marL="102870" indent="-285750" algn="just" defTabSz="914400">
              <a:lnSpc>
                <a:spcPct val="90000"/>
              </a:lnSpc>
              <a:buClr>
                <a:schemeClr val="tx1">
                  <a:lumMod val="85000"/>
                  <a:lumOff val="15000"/>
                </a:schemeClr>
              </a:buClr>
              <a:buSzPct val="115000"/>
              <a:buFont typeface="Police système Courant"/>
              <a:buChar char="★"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Fonction </a:t>
            </a:r>
            <a:r>
              <a:rPr lang="en-US" b="1" dirty="0">
                <a:solidFill>
                  <a:srgbClr val="00B0F0"/>
                </a:solidFill>
              </a:rPr>
              <a:t>exocrine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production des gamètes mâles </a:t>
            </a:r>
          </a:p>
          <a:p>
            <a:pPr marL="102870" indent="-285750" algn="just" defTabSz="914400">
              <a:lnSpc>
                <a:spcPct val="90000"/>
              </a:lnSpc>
              <a:buClr>
                <a:schemeClr val="tx1">
                  <a:lumMod val="85000"/>
                  <a:lumOff val="15000"/>
                </a:schemeClr>
              </a:buClr>
              <a:buSzPct val="115000"/>
              <a:buFont typeface="Police système Courant"/>
              <a:buChar char="★"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Fonction </a:t>
            </a:r>
            <a:r>
              <a:rPr lang="en-US" b="1" dirty="0">
                <a:solidFill>
                  <a:srgbClr val="00B0F0"/>
                </a:solidFill>
              </a:rPr>
              <a:t>endocrine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sécrétion d’androgènes </a:t>
            </a:r>
          </a:p>
          <a:p>
            <a:pPr indent="-182880" algn="just" defTabSz="91440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indent="-182880" algn="ctr" defTabSz="91440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000" b="1" dirty="0">
                <a:solidFill>
                  <a:srgbClr val="0070C0"/>
                </a:solidFill>
              </a:rPr>
              <a:t>Tractus genital: </a:t>
            </a:r>
          </a:p>
          <a:p>
            <a:pPr marL="102870" indent="-285750" algn="just" defTabSz="914400">
              <a:lnSpc>
                <a:spcPct val="90000"/>
              </a:lnSpc>
              <a:buClr>
                <a:schemeClr val="tx1">
                  <a:lumMod val="85000"/>
                  <a:lumOff val="15000"/>
                </a:schemeClr>
              </a:buClr>
              <a:buSzPct val="115000"/>
              <a:buFont typeface="Police système Courant"/>
              <a:buChar char="★"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Voies </a:t>
            </a:r>
            <a:r>
              <a:rPr lang="en-US" b="1" dirty="0">
                <a:solidFill>
                  <a:srgbClr val="00B0F0"/>
                </a:solidFill>
              </a:rPr>
              <a:t>intra-</a:t>
            </a:r>
            <a:r>
              <a:rPr lang="en-US" b="1" dirty="0" err="1">
                <a:solidFill>
                  <a:srgbClr val="00B0F0"/>
                </a:solidFill>
              </a:rPr>
              <a:t>testiculaires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tubes droits et rete testis </a:t>
            </a:r>
          </a:p>
          <a:p>
            <a:pPr marL="102870" indent="-285750" algn="just" defTabSz="914400">
              <a:lnSpc>
                <a:spcPct val="90000"/>
              </a:lnSpc>
              <a:buClr>
                <a:schemeClr val="tx1">
                  <a:lumMod val="85000"/>
                  <a:lumOff val="15000"/>
                </a:schemeClr>
              </a:buClr>
              <a:buSzPct val="115000"/>
              <a:buFont typeface="Police système Courant"/>
              <a:buChar char="★"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Voies </a:t>
            </a:r>
            <a:r>
              <a:rPr lang="en-US" b="1" dirty="0">
                <a:solidFill>
                  <a:srgbClr val="00B0F0"/>
                </a:solidFill>
              </a:rPr>
              <a:t>extra-</a:t>
            </a:r>
            <a:r>
              <a:rPr lang="en-US" b="1" dirty="0" err="1">
                <a:solidFill>
                  <a:srgbClr val="00B0F0"/>
                </a:solidFill>
              </a:rPr>
              <a:t>testiculaires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(système de canaux pairs): canaux efférents, épididyme, canal déférent, canaux éjaculateurs </a:t>
            </a:r>
          </a:p>
          <a:p>
            <a:pPr indent="-182880" algn="just" defTabSz="91440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indent="-182880" algn="ctr" defTabSz="91440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000" b="1" dirty="0">
                <a:solidFill>
                  <a:srgbClr val="0070C0"/>
                </a:solidFill>
              </a:rPr>
              <a:t>Glandes exocrines (vésicules séminales, prostate, glandes bulbo-urétrales):</a:t>
            </a:r>
          </a:p>
          <a:p>
            <a:pPr marL="102870" indent="-285750" algn="just" defTabSz="91440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SzPct val="115000"/>
              <a:buFont typeface="Police système Courant"/>
              <a:buChar char="★"/>
            </a:pPr>
            <a:r>
              <a:rPr lang="en-US" b="1" dirty="0">
                <a:solidFill>
                  <a:srgbClr val="00B0F0"/>
                </a:solidFill>
              </a:rPr>
              <a:t>Produit un liquide 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nutritif et de transport des spermatozoïdes </a:t>
            </a:r>
          </a:p>
          <a:p>
            <a:pPr algn="just" defTabSz="91440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indent="-182880" algn="ctr" defTabSz="91440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en-US" sz="2000" b="1" dirty="0">
                <a:solidFill>
                  <a:srgbClr val="0070C0"/>
                </a:solidFill>
              </a:rPr>
              <a:t>Tractus urogenital (urètre prostatique, périnéal puis pénien) : </a:t>
            </a:r>
          </a:p>
          <a:p>
            <a:pPr marL="102870" indent="-285750" algn="just" defTabSz="91440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SzPct val="115000"/>
              <a:buFont typeface="Police système Courant"/>
              <a:buChar char="★"/>
            </a:pPr>
            <a:r>
              <a:rPr lang="en-US" b="1" dirty="0">
                <a:solidFill>
                  <a:srgbClr val="00B0F0"/>
                </a:solidFill>
              </a:rPr>
              <a:t>Evacuation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du liquide via le méat urinaire </a:t>
            </a:r>
          </a:p>
        </p:txBody>
      </p:sp>
    </p:spTree>
    <p:extLst>
      <p:ext uri="{BB962C8B-B14F-4D97-AF65-F5344CB8AC3E}">
        <p14:creationId xmlns:p14="http://schemas.microsoft.com/office/powerpoint/2010/main" val="22071387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6800" y="642594"/>
            <a:ext cx="10058400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romanUcPeriod" startAt="2"/>
            </a:pPr>
            <a:r>
              <a:rPr lang="en-US" sz="4800" cap="none" spc="0" dirty="0"/>
              <a:t>Testicules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214B490-9F5B-8945-AB63-03A842D97E0D}"/>
              </a:ext>
            </a:extLst>
          </p:cNvPr>
          <p:cNvSpPr txBox="1"/>
          <p:nvPr/>
        </p:nvSpPr>
        <p:spPr>
          <a:xfrm>
            <a:off x="1371947" y="3240615"/>
            <a:ext cx="9448105" cy="1737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182880" algn="ctr" defTabSz="91440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fr-FR" sz="2000" dirty="0"/>
              <a:t>Forme </a:t>
            </a:r>
            <a:r>
              <a:rPr lang="fr-FR" sz="2000" b="1" dirty="0">
                <a:solidFill>
                  <a:srgbClr val="00B0F0"/>
                </a:solidFill>
              </a:rPr>
              <a:t>ovoïdes</a:t>
            </a:r>
          </a:p>
          <a:p>
            <a:pPr indent="-182880" algn="ctr" defTabSz="91440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fr-FR" sz="2000" dirty="0"/>
              <a:t>Apparaissent au niveau de la paroi </a:t>
            </a:r>
            <a:r>
              <a:rPr lang="fr-FR" sz="2000" b="1" dirty="0"/>
              <a:t>dorsale </a:t>
            </a:r>
            <a:r>
              <a:rPr lang="fr-FR" sz="2000" dirty="0"/>
              <a:t>de la </a:t>
            </a:r>
            <a:r>
              <a:rPr lang="fr-FR" sz="2000" b="1" dirty="0"/>
              <a:t>cavité péritonéale</a:t>
            </a:r>
          </a:p>
          <a:p>
            <a:pPr indent="-182880" algn="ctr" defTabSz="91440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fr-FR" sz="2000" dirty="0"/>
              <a:t>Migrent vers le </a:t>
            </a:r>
            <a:r>
              <a:rPr lang="fr-FR" sz="2000" b="1" dirty="0"/>
              <a:t>canal inguinal </a:t>
            </a:r>
          </a:p>
          <a:p>
            <a:pPr indent="-182880" algn="ctr" defTabSz="91440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r>
              <a:rPr lang="fr-FR" sz="2000" dirty="0"/>
              <a:t>Dans le </a:t>
            </a:r>
            <a:r>
              <a:rPr lang="fr-FR" sz="2000" b="1" dirty="0">
                <a:solidFill>
                  <a:srgbClr val="00B0F0"/>
                </a:solidFill>
              </a:rPr>
              <a:t>scrotum</a:t>
            </a:r>
            <a:r>
              <a:rPr lang="fr-FR" sz="2000" b="1" dirty="0"/>
              <a:t> </a:t>
            </a:r>
            <a:r>
              <a:rPr lang="fr-FR" sz="2000" dirty="0"/>
              <a:t>durant le </a:t>
            </a:r>
            <a:r>
              <a:rPr lang="fr-FR" sz="2000" b="1" dirty="0">
                <a:solidFill>
                  <a:srgbClr val="00B0F0"/>
                </a:solidFill>
              </a:rPr>
              <a:t>5ème-6ème mois de vie intra-utérine</a:t>
            </a:r>
            <a:r>
              <a:rPr lang="fr-FR" sz="2000" dirty="0">
                <a:solidFill>
                  <a:srgbClr val="00B0F0"/>
                </a:solidFill>
              </a:rPr>
              <a:t> </a:t>
            </a:r>
          </a:p>
          <a:p>
            <a:pPr indent="-182880" algn="ctr" defTabSz="91440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3865228" y="1631272"/>
            <a:ext cx="6649676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UcPeriod"/>
            </a:pPr>
            <a:r>
              <a:rPr lang="fr-FR" sz="4000" cap="none" spc="0" dirty="0"/>
              <a:t>Généralités</a:t>
            </a:r>
          </a:p>
        </p:txBody>
      </p:sp>
    </p:spTree>
    <p:extLst>
      <p:ext uri="{BB962C8B-B14F-4D97-AF65-F5344CB8AC3E}">
        <p14:creationId xmlns:p14="http://schemas.microsoft.com/office/powerpoint/2010/main" val="153183666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9988" y="707728"/>
            <a:ext cx="4923183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alphaUcPeriod" startAt="2"/>
            </a:pPr>
            <a:r>
              <a:rPr lang="en-US" sz="4000" cap="none" spc="0" dirty="0"/>
              <a:t>Composition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214B490-9F5B-8945-AB63-03A842D97E0D}"/>
              </a:ext>
            </a:extLst>
          </p:cNvPr>
          <p:cNvSpPr txBox="1"/>
          <p:nvPr/>
        </p:nvSpPr>
        <p:spPr>
          <a:xfrm>
            <a:off x="1371947" y="3240615"/>
            <a:ext cx="9448105" cy="1737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fr-FR" sz="2000" b="1" dirty="0">
                <a:solidFill>
                  <a:srgbClr val="00B0F0"/>
                </a:solidFill>
              </a:rPr>
              <a:t>Épaisse</a:t>
            </a:r>
            <a:r>
              <a:rPr lang="fr-FR" sz="2000" b="1" dirty="0"/>
              <a:t> </a:t>
            </a:r>
            <a:r>
              <a:rPr lang="fr-FR" sz="2000" dirty="0"/>
              <a:t>enveloppe entourant les testicules</a:t>
            </a:r>
          </a:p>
          <a:p>
            <a:pPr algn="ctr"/>
            <a:r>
              <a:rPr lang="fr-FR" sz="2000" dirty="0"/>
              <a:t>Parcourue par des vaisseaux, contient du </a:t>
            </a:r>
            <a:r>
              <a:rPr lang="fr-FR" sz="2000" b="1" dirty="0">
                <a:solidFill>
                  <a:srgbClr val="00B0F0"/>
                </a:solidFill>
              </a:rPr>
              <a:t>TC fibreux </a:t>
            </a:r>
            <a:r>
              <a:rPr lang="fr-FR" sz="2000" dirty="0"/>
              <a:t>et des </a:t>
            </a:r>
            <a:r>
              <a:rPr lang="fr-FR" sz="2000" b="1" dirty="0">
                <a:solidFill>
                  <a:srgbClr val="00B0F0"/>
                </a:solidFill>
              </a:rPr>
              <a:t>fibres musculaires lisses </a:t>
            </a:r>
            <a:r>
              <a:rPr lang="fr-FR" sz="2000" dirty="0"/>
              <a:t>surtout dans sa partie </a:t>
            </a:r>
            <a:r>
              <a:rPr lang="fr-FR" sz="2000" b="1" dirty="0">
                <a:solidFill>
                  <a:srgbClr val="00B0F0"/>
                </a:solidFill>
              </a:rPr>
              <a:t>postérieure</a:t>
            </a:r>
            <a:endParaRPr lang="fr-FR" sz="2400" dirty="0">
              <a:solidFill>
                <a:srgbClr val="00B0F0"/>
              </a:solidFill>
            </a:endParaRPr>
          </a:p>
          <a:p>
            <a:pPr indent="-182880" algn="ctr" defTabSz="91440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endParaRPr lang="en-US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4859141" y="1540159"/>
            <a:ext cx="4483642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LcPeriod"/>
            </a:pPr>
            <a:r>
              <a:rPr lang="fr-FR" sz="3200" cap="none" spc="0" dirty="0"/>
              <a:t>Albuginée</a:t>
            </a:r>
          </a:p>
        </p:txBody>
      </p:sp>
    </p:spTree>
    <p:extLst>
      <p:ext uri="{BB962C8B-B14F-4D97-AF65-F5344CB8AC3E}">
        <p14:creationId xmlns:p14="http://schemas.microsoft.com/office/powerpoint/2010/main" val="18473098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9988" y="707728"/>
            <a:ext cx="4923183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alphaUcPeriod" startAt="2"/>
            </a:pPr>
            <a:r>
              <a:rPr lang="en-US" sz="4000" cap="none" spc="0" dirty="0"/>
              <a:t>Composition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214B490-9F5B-8945-AB63-03A842D97E0D}"/>
              </a:ext>
            </a:extLst>
          </p:cNvPr>
          <p:cNvSpPr txBox="1"/>
          <p:nvPr/>
        </p:nvSpPr>
        <p:spPr>
          <a:xfrm>
            <a:off x="2064200" y="3244583"/>
            <a:ext cx="8063600" cy="1737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fr-FR" sz="2000" b="1" dirty="0">
                <a:solidFill>
                  <a:srgbClr val="00B0F0"/>
                </a:solidFill>
              </a:rPr>
              <a:t>Épaississement de l’albuginée</a:t>
            </a:r>
            <a:r>
              <a:rPr lang="fr-FR" sz="2000" dirty="0">
                <a:solidFill>
                  <a:srgbClr val="00B0F0"/>
                </a:solidFill>
              </a:rPr>
              <a:t> </a:t>
            </a:r>
            <a:r>
              <a:rPr lang="fr-FR" sz="2000" dirty="0"/>
              <a:t>à la </a:t>
            </a:r>
            <a:r>
              <a:rPr lang="fr-FR" sz="2000" b="1" dirty="0"/>
              <a:t>partie </a:t>
            </a:r>
            <a:r>
              <a:rPr lang="fr-FR" sz="2000" b="1" dirty="0">
                <a:solidFill>
                  <a:srgbClr val="00B0F0"/>
                </a:solidFill>
              </a:rPr>
              <a:t>supérieure</a:t>
            </a:r>
            <a:r>
              <a:rPr lang="fr-FR" sz="2000" b="1" dirty="0"/>
              <a:t> </a:t>
            </a:r>
            <a:r>
              <a:rPr lang="fr-FR" sz="2000" dirty="0"/>
              <a:t>du testicule </a:t>
            </a:r>
          </a:p>
          <a:p>
            <a:pPr algn="ctr">
              <a:lnSpc>
                <a:spcPct val="150000"/>
              </a:lnSpc>
            </a:pPr>
            <a:r>
              <a:rPr lang="fr-FR" sz="2000" dirty="0"/>
              <a:t>Forme de </a:t>
            </a:r>
            <a:r>
              <a:rPr lang="fr-FR" sz="2000" b="1" dirty="0">
                <a:solidFill>
                  <a:srgbClr val="00B0F0"/>
                </a:solidFill>
              </a:rPr>
              <a:t>prisme triangulaire </a:t>
            </a:r>
            <a:r>
              <a:rPr lang="fr-FR" sz="2000" dirty="0"/>
              <a:t>s’enfonçant dans le parenchyme testiculaire</a:t>
            </a:r>
            <a:endParaRPr lang="fr-FR" sz="2400" dirty="0"/>
          </a:p>
          <a:p>
            <a:pPr algn="ctr">
              <a:lnSpc>
                <a:spcPct val="150000"/>
              </a:lnSpc>
            </a:pPr>
            <a:r>
              <a:rPr lang="fr-FR" sz="2000" b="1" dirty="0">
                <a:solidFill>
                  <a:srgbClr val="00B0F0"/>
                </a:solidFill>
              </a:rPr>
              <a:t>Zone conjonctive</a:t>
            </a:r>
            <a:r>
              <a:rPr lang="fr-FR" sz="2000" dirty="0">
                <a:solidFill>
                  <a:srgbClr val="00B0F0"/>
                </a:solidFill>
              </a:rPr>
              <a:t> </a:t>
            </a:r>
            <a:r>
              <a:rPr lang="fr-FR" sz="2000" b="1" dirty="0">
                <a:solidFill>
                  <a:srgbClr val="00B0F0"/>
                </a:solidFill>
              </a:rPr>
              <a:t>perforée</a:t>
            </a:r>
            <a:r>
              <a:rPr lang="fr-FR" sz="2000" b="1" dirty="0"/>
              <a:t> de canaux: </a:t>
            </a:r>
            <a:r>
              <a:rPr lang="fr-FR" sz="2000" b="1" dirty="0">
                <a:solidFill>
                  <a:srgbClr val="00B0F0"/>
                </a:solidFill>
              </a:rPr>
              <a:t>rete testis</a:t>
            </a:r>
            <a:endParaRPr lang="fr-FR" sz="2400" dirty="0">
              <a:solidFill>
                <a:srgbClr val="00B0F0"/>
              </a:solidFill>
            </a:endParaRPr>
          </a:p>
          <a:p>
            <a:pPr indent="-182880" algn="ctr" defTabSz="91440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4859141" y="1540159"/>
            <a:ext cx="4483642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LcPeriod" startAt="2"/>
            </a:pPr>
            <a:r>
              <a:rPr lang="fr-FR" sz="3200" cap="none" spc="0" dirty="0"/>
              <a:t>Corps de Highmore</a:t>
            </a:r>
          </a:p>
        </p:txBody>
      </p:sp>
    </p:spTree>
    <p:extLst>
      <p:ext uri="{BB962C8B-B14F-4D97-AF65-F5344CB8AC3E}">
        <p14:creationId xmlns:p14="http://schemas.microsoft.com/office/powerpoint/2010/main" val="20911870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9988" y="707728"/>
            <a:ext cx="4923183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alphaUcPeriod" startAt="2"/>
            </a:pPr>
            <a:r>
              <a:rPr lang="en-US" sz="4000" cap="none" spc="0" dirty="0"/>
              <a:t>Composition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214B490-9F5B-8945-AB63-03A842D97E0D}"/>
              </a:ext>
            </a:extLst>
          </p:cNvPr>
          <p:cNvSpPr txBox="1"/>
          <p:nvPr/>
        </p:nvSpPr>
        <p:spPr>
          <a:xfrm>
            <a:off x="2576763" y="3208370"/>
            <a:ext cx="7038474" cy="1737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160000"/>
              </a:lnSpc>
            </a:pPr>
            <a:r>
              <a:rPr lang="fr-FR" sz="2000" b="1" dirty="0">
                <a:solidFill>
                  <a:srgbClr val="00B0F0"/>
                </a:solidFill>
              </a:rPr>
              <a:t>De l’albuginée vers le rete testis </a:t>
            </a:r>
          </a:p>
          <a:p>
            <a:pPr algn="ctr">
              <a:lnSpc>
                <a:spcPct val="160000"/>
              </a:lnSpc>
            </a:pPr>
            <a:r>
              <a:rPr lang="fr-FR" sz="2000" dirty="0"/>
              <a:t>Délimitent </a:t>
            </a:r>
            <a:r>
              <a:rPr lang="fr-FR" sz="2000" b="1" dirty="0">
                <a:solidFill>
                  <a:srgbClr val="00B0F0"/>
                </a:solidFill>
              </a:rPr>
              <a:t>200 à 300 lobules </a:t>
            </a:r>
            <a:r>
              <a:rPr lang="fr-FR" sz="2000" dirty="0"/>
              <a:t>communicants</a:t>
            </a:r>
          </a:p>
          <a:p>
            <a:pPr algn="ctr">
              <a:lnSpc>
                <a:spcPct val="160000"/>
              </a:lnSpc>
            </a:pPr>
            <a:r>
              <a:rPr lang="fr-FR" sz="2000" dirty="0"/>
              <a:t>et contenant les</a:t>
            </a:r>
            <a:r>
              <a:rPr lang="fr-FR" sz="2000" b="1" dirty="0"/>
              <a:t> </a:t>
            </a:r>
            <a:r>
              <a:rPr lang="fr-FR" sz="2000" b="1" dirty="0">
                <a:solidFill>
                  <a:srgbClr val="00B0F0"/>
                </a:solidFill>
              </a:rPr>
              <a:t>tubes séminifères pelotonnés et très contournés</a:t>
            </a:r>
            <a:endParaRPr lang="fr-FR" sz="2400" dirty="0">
              <a:solidFill>
                <a:srgbClr val="00B0F0"/>
              </a:solidFill>
            </a:endParaRP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4859141" y="1540159"/>
            <a:ext cx="4669172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LcPeriod" startAt="3"/>
            </a:pPr>
            <a:r>
              <a:rPr lang="fr-FR" sz="3200" cap="none" spc="0" dirty="0"/>
              <a:t>Cloisons conjonctives</a:t>
            </a:r>
          </a:p>
        </p:txBody>
      </p:sp>
    </p:spTree>
    <p:extLst>
      <p:ext uri="{BB962C8B-B14F-4D97-AF65-F5344CB8AC3E}">
        <p14:creationId xmlns:p14="http://schemas.microsoft.com/office/powerpoint/2010/main" val="35500539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9988" y="707728"/>
            <a:ext cx="4923183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alphaUcPeriod" startAt="2"/>
            </a:pPr>
            <a:r>
              <a:rPr lang="en-US" sz="4000" cap="none" spc="0" dirty="0"/>
              <a:t>Composition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214B490-9F5B-8945-AB63-03A842D97E0D}"/>
              </a:ext>
            </a:extLst>
          </p:cNvPr>
          <p:cNvSpPr txBox="1"/>
          <p:nvPr/>
        </p:nvSpPr>
        <p:spPr>
          <a:xfrm>
            <a:off x="2017251" y="3004647"/>
            <a:ext cx="8157498" cy="29419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200000"/>
              </a:lnSpc>
            </a:pPr>
            <a:r>
              <a:rPr lang="fr-FR" sz="2000" dirty="0"/>
              <a:t>Entourés chacun d’une enveloppe</a:t>
            </a:r>
            <a:br>
              <a:rPr lang="fr-FR" sz="2000" dirty="0"/>
            </a:br>
            <a:r>
              <a:rPr lang="fr-FR" sz="2000" b="1" dirty="0">
                <a:solidFill>
                  <a:srgbClr val="00B0F0"/>
                </a:solidFill>
              </a:rPr>
              <a:t>Épithélium séminifère stratifié</a:t>
            </a:r>
          </a:p>
          <a:p>
            <a:pPr algn="ctr">
              <a:lnSpc>
                <a:spcPct val="200000"/>
              </a:lnSpc>
            </a:pPr>
            <a:r>
              <a:rPr lang="fr-FR" sz="2000" dirty="0"/>
              <a:t>Cellules de la </a:t>
            </a:r>
            <a:r>
              <a:rPr lang="fr-FR" sz="2000" b="1" dirty="0">
                <a:solidFill>
                  <a:srgbClr val="00B0F0"/>
                </a:solidFill>
              </a:rPr>
              <a:t>lignée germinale </a:t>
            </a:r>
            <a:r>
              <a:rPr lang="fr-FR" sz="2000" dirty="0"/>
              <a:t>et</a:t>
            </a:r>
            <a:r>
              <a:rPr lang="fr-FR" sz="2000" b="1" dirty="0"/>
              <a:t> </a:t>
            </a:r>
            <a:r>
              <a:rPr lang="fr-FR" sz="2000" b="1" dirty="0">
                <a:solidFill>
                  <a:srgbClr val="00B0F0"/>
                </a:solidFill>
              </a:rPr>
              <a:t>somatiques</a:t>
            </a:r>
            <a:r>
              <a:rPr lang="fr-FR" sz="2000" b="1" dirty="0"/>
              <a:t> </a:t>
            </a:r>
            <a:r>
              <a:rPr lang="fr-FR" sz="2000" dirty="0"/>
              <a:t>(</a:t>
            </a:r>
            <a:r>
              <a:rPr lang="fr-FR" sz="2000" b="1" dirty="0"/>
              <a:t>Sertoli</a:t>
            </a:r>
            <a:r>
              <a:rPr lang="fr-FR" sz="2000" dirty="0"/>
              <a:t>)</a:t>
            </a:r>
            <a:br>
              <a:rPr lang="fr-FR" sz="2000" dirty="0"/>
            </a:br>
            <a:r>
              <a:rPr lang="fr-FR" sz="2000" dirty="0"/>
              <a:t>Périphérie:</a:t>
            </a:r>
            <a:r>
              <a:rPr lang="fr-FR" sz="2000" dirty="0">
                <a:solidFill>
                  <a:srgbClr val="00B0F0"/>
                </a:solidFill>
              </a:rPr>
              <a:t> </a:t>
            </a:r>
            <a:r>
              <a:rPr lang="fr-FR" sz="2000" b="1" dirty="0">
                <a:solidFill>
                  <a:srgbClr val="00B0F0"/>
                </a:solidFill>
              </a:rPr>
              <a:t>LB </a:t>
            </a:r>
            <a:r>
              <a:rPr lang="fr-FR" sz="2000" dirty="0"/>
              <a:t>et </a:t>
            </a:r>
            <a:r>
              <a:rPr lang="fr-FR" sz="2000" b="1" dirty="0">
                <a:solidFill>
                  <a:srgbClr val="00B0F0"/>
                </a:solidFill>
              </a:rPr>
              <a:t>fibroblastes</a:t>
            </a:r>
            <a:r>
              <a:rPr lang="fr-FR" sz="2000" b="1" dirty="0"/>
              <a:t> →</a:t>
            </a:r>
            <a:r>
              <a:rPr lang="fr-FR" sz="2000" dirty="0"/>
              <a:t> </a:t>
            </a:r>
            <a:r>
              <a:rPr lang="fr-FR" sz="2000" b="1" dirty="0">
                <a:solidFill>
                  <a:srgbClr val="00B0F0"/>
                </a:solidFill>
              </a:rPr>
              <a:t>rôle paracrine</a:t>
            </a:r>
            <a:endParaRPr lang="fr-FR" sz="2000" dirty="0">
              <a:solidFill>
                <a:srgbClr val="00B0F0"/>
              </a:solidFill>
              <a:effectLst/>
            </a:endParaRP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4859141" y="1540159"/>
            <a:ext cx="4669172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LcPeriod" startAt="4"/>
            </a:pPr>
            <a:r>
              <a:rPr lang="fr-FR" sz="3200" cap="none" spc="0" dirty="0"/>
              <a:t>Tubes séminifères</a:t>
            </a:r>
          </a:p>
        </p:txBody>
      </p:sp>
    </p:spTree>
    <p:extLst>
      <p:ext uri="{BB962C8B-B14F-4D97-AF65-F5344CB8AC3E}">
        <p14:creationId xmlns:p14="http://schemas.microsoft.com/office/powerpoint/2010/main" val="3428809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9988" y="707728"/>
            <a:ext cx="4923183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alphaUcPeriod" startAt="2"/>
            </a:pPr>
            <a:r>
              <a:rPr lang="en-US" sz="4000" cap="none" spc="0" dirty="0"/>
              <a:t>Composition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214B490-9F5B-8945-AB63-03A842D97E0D}"/>
              </a:ext>
            </a:extLst>
          </p:cNvPr>
          <p:cNvSpPr txBox="1"/>
          <p:nvPr/>
        </p:nvSpPr>
        <p:spPr>
          <a:xfrm>
            <a:off x="2017251" y="3048919"/>
            <a:ext cx="8157498" cy="29419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200000"/>
              </a:lnSpc>
            </a:pPr>
            <a:r>
              <a:rPr lang="fr-FR" sz="2000" dirty="0"/>
              <a:t>TS se terminent par des segments </a:t>
            </a:r>
            <a:r>
              <a:rPr lang="fr-FR" sz="2000" b="1" dirty="0">
                <a:solidFill>
                  <a:srgbClr val="00B0F0"/>
                </a:solidFill>
              </a:rPr>
              <a:t>rectilignes</a:t>
            </a:r>
          </a:p>
          <a:p>
            <a:pPr algn="ctr">
              <a:lnSpc>
                <a:spcPct val="200000"/>
              </a:lnSpc>
            </a:pPr>
            <a:r>
              <a:rPr lang="fr-FR" sz="2000" b="1" dirty="0">
                <a:solidFill>
                  <a:srgbClr val="00B0F0"/>
                </a:solidFill>
              </a:rPr>
              <a:t>S’abouchent dans le rete testis</a:t>
            </a:r>
            <a:endParaRPr lang="fr-FR" sz="2400" dirty="0">
              <a:solidFill>
                <a:srgbClr val="00B0F0"/>
              </a:solidFill>
              <a:effectLst/>
            </a:endParaRP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4859141" y="1540159"/>
            <a:ext cx="4669172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LcPeriod" startAt="5"/>
            </a:pPr>
            <a:r>
              <a:rPr lang="fr-FR" sz="3200" cap="none" spc="0" dirty="0"/>
              <a:t>Tubes droits</a:t>
            </a:r>
          </a:p>
        </p:txBody>
      </p:sp>
    </p:spTree>
    <p:extLst>
      <p:ext uri="{BB962C8B-B14F-4D97-AF65-F5344CB8AC3E}">
        <p14:creationId xmlns:p14="http://schemas.microsoft.com/office/powerpoint/2010/main" val="9361895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9988" y="707728"/>
            <a:ext cx="4923183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alphaUcPeriod" startAt="2"/>
            </a:pPr>
            <a:r>
              <a:rPr lang="en-US" sz="4000" cap="none" spc="0" dirty="0"/>
              <a:t>Composition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214B490-9F5B-8945-AB63-03A842D97E0D}"/>
              </a:ext>
            </a:extLst>
          </p:cNvPr>
          <p:cNvSpPr txBox="1"/>
          <p:nvPr/>
        </p:nvSpPr>
        <p:spPr>
          <a:xfrm>
            <a:off x="2017251" y="3260441"/>
            <a:ext cx="8157498" cy="23054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200000"/>
              </a:lnSpc>
            </a:pPr>
            <a:r>
              <a:rPr lang="fr-FR" sz="2000" dirty="0"/>
              <a:t>Canaux </a:t>
            </a:r>
            <a:r>
              <a:rPr lang="fr-FR" sz="2000" b="1" dirty="0">
                <a:solidFill>
                  <a:srgbClr val="00B0F0"/>
                </a:solidFill>
              </a:rPr>
              <a:t>pelotonnés</a:t>
            </a:r>
            <a:r>
              <a:rPr lang="fr-FR" sz="2000" b="1" dirty="0"/>
              <a:t> </a:t>
            </a:r>
          </a:p>
          <a:p>
            <a:pPr algn="ctr">
              <a:lnSpc>
                <a:spcPct val="200000"/>
              </a:lnSpc>
            </a:pPr>
            <a:r>
              <a:rPr lang="fr-FR" sz="2000" b="1" dirty="0">
                <a:solidFill>
                  <a:srgbClr val="00B0F0"/>
                </a:solidFill>
              </a:rPr>
              <a:t>Drainent le rete testis </a:t>
            </a:r>
          </a:p>
          <a:p>
            <a:pPr algn="ctr">
              <a:lnSpc>
                <a:spcPct val="200000"/>
              </a:lnSpc>
            </a:pPr>
            <a:r>
              <a:rPr lang="fr-FR" sz="2000" dirty="0"/>
              <a:t>Se prolongent par le canal de l’</a:t>
            </a:r>
            <a:r>
              <a:rPr lang="fr-FR" sz="2000" b="1" dirty="0"/>
              <a:t>épididyme </a:t>
            </a:r>
            <a:endParaRPr lang="fr-FR" sz="2400" dirty="0">
              <a:effectLst/>
            </a:endParaRP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4859141" y="1540159"/>
            <a:ext cx="4669172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LcPeriod" startAt="6"/>
            </a:pPr>
            <a:r>
              <a:rPr lang="fr-FR" sz="3200" cap="none" spc="0" dirty="0"/>
              <a:t>Cônes efférents</a:t>
            </a:r>
          </a:p>
        </p:txBody>
      </p:sp>
    </p:spTree>
    <p:extLst>
      <p:ext uri="{BB962C8B-B14F-4D97-AF65-F5344CB8AC3E}">
        <p14:creationId xmlns:p14="http://schemas.microsoft.com/office/powerpoint/2010/main" val="25163498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9988" y="707728"/>
            <a:ext cx="4923183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alphaUcPeriod" startAt="2"/>
            </a:pPr>
            <a:r>
              <a:rPr lang="en-US" sz="4000" cap="none" spc="0" dirty="0"/>
              <a:t>Composition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214B490-9F5B-8945-AB63-03A842D97E0D}"/>
              </a:ext>
            </a:extLst>
          </p:cNvPr>
          <p:cNvSpPr txBox="1"/>
          <p:nvPr/>
        </p:nvSpPr>
        <p:spPr>
          <a:xfrm>
            <a:off x="2017251" y="2924278"/>
            <a:ext cx="8157498" cy="230547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algn="ctr">
              <a:lnSpc>
                <a:spcPct val="200000"/>
              </a:lnSpc>
            </a:pPr>
            <a:r>
              <a:rPr lang="fr-FR" sz="2000" dirty="0"/>
              <a:t>Entre les TS </a:t>
            </a:r>
          </a:p>
          <a:p>
            <a:pPr algn="ctr">
              <a:lnSpc>
                <a:spcPct val="200000"/>
              </a:lnSpc>
            </a:pPr>
            <a:r>
              <a:rPr lang="fr-FR" sz="2000" b="1" dirty="0">
                <a:solidFill>
                  <a:srgbClr val="00B0F0"/>
                </a:solidFill>
              </a:rPr>
              <a:t>TC lâche</a:t>
            </a:r>
          </a:p>
          <a:p>
            <a:pPr algn="ctr">
              <a:lnSpc>
                <a:spcPct val="200000"/>
              </a:lnSpc>
            </a:pPr>
            <a:r>
              <a:rPr lang="fr-FR" sz="2000" b="1" dirty="0">
                <a:solidFill>
                  <a:srgbClr val="00B0F0"/>
                </a:solidFill>
              </a:rPr>
              <a:t>Très vascularisé</a:t>
            </a:r>
          </a:p>
          <a:p>
            <a:pPr algn="ctr">
              <a:lnSpc>
                <a:spcPct val="200000"/>
              </a:lnSpc>
            </a:pPr>
            <a:r>
              <a:rPr lang="fr-FR" sz="2000" dirty="0"/>
              <a:t>Ilots de cellules endocrines :</a:t>
            </a:r>
            <a:r>
              <a:rPr lang="fr-FR" sz="2000" b="1" dirty="0"/>
              <a:t> </a:t>
            </a:r>
            <a:r>
              <a:rPr lang="fr-FR" sz="2000" b="1" dirty="0">
                <a:solidFill>
                  <a:srgbClr val="00B0F0"/>
                </a:solidFill>
              </a:rPr>
              <a:t>Leydig</a:t>
            </a:r>
            <a:r>
              <a:rPr lang="fr-FR" sz="2000" b="1" dirty="0"/>
              <a:t> </a:t>
            </a:r>
            <a:r>
              <a:rPr lang="fr-FR" sz="2000" dirty="0"/>
              <a:t>formant la glande interstitielle </a:t>
            </a:r>
            <a:endParaRPr lang="fr-FR" sz="2400" dirty="0">
              <a:effectLst/>
            </a:endParaRP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4859141" y="1540159"/>
            <a:ext cx="4669172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LcPeriod" startAt="7"/>
            </a:pPr>
            <a:r>
              <a:rPr lang="fr-FR" sz="3200" cap="none" spc="0" dirty="0"/>
              <a:t>Interstitium</a:t>
            </a:r>
          </a:p>
        </p:txBody>
      </p:sp>
    </p:spTree>
    <p:extLst>
      <p:ext uri="{BB962C8B-B14F-4D97-AF65-F5344CB8AC3E}">
        <p14:creationId xmlns:p14="http://schemas.microsoft.com/office/powerpoint/2010/main" val="17310477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9988" y="707728"/>
            <a:ext cx="4923183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alphaUcPeriod" startAt="2"/>
            </a:pPr>
            <a:r>
              <a:rPr lang="en-US" sz="4000" cap="none" spc="0" dirty="0"/>
              <a:t>Composition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214B490-9F5B-8945-AB63-03A842D97E0D}"/>
              </a:ext>
            </a:extLst>
          </p:cNvPr>
          <p:cNvSpPr txBox="1"/>
          <p:nvPr/>
        </p:nvSpPr>
        <p:spPr>
          <a:xfrm>
            <a:off x="2629155" y="2793506"/>
            <a:ext cx="6933689" cy="23054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200000"/>
              </a:lnSpc>
            </a:pPr>
            <a:r>
              <a:rPr lang="fr-FR" sz="2000" b="1" dirty="0">
                <a:solidFill>
                  <a:srgbClr val="00B0F0"/>
                </a:solidFill>
              </a:rPr>
              <a:t>Artères testiculaires</a:t>
            </a:r>
          </a:p>
          <a:p>
            <a:pPr algn="ctr">
              <a:lnSpc>
                <a:spcPct val="200000"/>
              </a:lnSpc>
            </a:pPr>
            <a:r>
              <a:rPr lang="fr-FR" sz="2000" b="1" dirty="0">
                <a:solidFill>
                  <a:srgbClr val="00B0F0"/>
                </a:solidFill>
              </a:rPr>
              <a:t>Albuginée </a:t>
            </a:r>
            <a:r>
              <a:rPr lang="fr-FR" sz="2000" dirty="0"/>
              <a:t>→</a:t>
            </a:r>
            <a:r>
              <a:rPr lang="fr-FR" sz="2000" dirty="0">
                <a:solidFill>
                  <a:srgbClr val="00B0F0"/>
                </a:solidFill>
              </a:rPr>
              <a:t> </a:t>
            </a:r>
            <a:r>
              <a:rPr lang="fr-FR" sz="2000" b="1" dirty="0">
                <a:solidFill>
                  <a:srgbClr val="00B0F0"/>
                </a:solidFill>
              </a:rPr>
              <a:t>cloisons inter-lobulaires </a:t>
            </a:r>
            <a:r>
              <a:rPr lang="fr-FR" sz="2000" dirty="0"/>
              <a:t>→</a:t>
            </a:r>
            <a:r>
              <a:rPr lang="fr-FR" sz="2000" dirty="0">
                <a:solidFill>
                  <a:srgbClr val="00B0F0"/>
                </a:solidFill>
              </a:rPr>
              <a:t> </a:t>
            </a:r>
            <a:r>
              <a:rPr lang="fr-FR" sz="2000" b="1" dirty="0">
                <a:solidFill>
                  <a:srgbClr val="00B0F0"/>
                </a:solidFill>
              </a:rPr>
              <a:t>corps de Highmore </a:t>
            </a:r>
          </a:p>
          <a:p>
            <a:pPr algn="ctr">
              <a:lnSpc>
                <a:spcPct val="200000"/>
              </a:lnSpc>
            </a:pPr>
            <a:r>
              <a:rPr lang="fr-FR" sz="2000" b="1" dirty="0">
                <a:solidFill>
                  <a:srgbClr val="00B0F0"/>
                </a:solidFill>
              </a:rPr>
              <a:t>Vascularisation centripète</a:t>
            </a:r>
            <a:endParaRPr lang="fr-FR" sz="2800" dirty="0">
              <a:solidFill>
                <a:srgbClr val="00B0F0"/>
              </a:solidFill>
            </a:endParaRPr>
          </a:p>
          <a:p>
            <a:pPr algn="ctr">
              <a:lnSpc>
                <a:spcPct val="200000"/>
              </a:lnSpc>
            </a:pPr>
            <a:endParaRPr lang="fr-FR" sz="2800" dirty="0">
              <a:effectLst/>
            </a:endParaRP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4859141" y="1540159"/>
            <a:ext cx="4669172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LcPeriod" startAt="8"/>
            </a:pPr>
            <a:r>
              <a:rPr lang="fr-FR" sz="3200" cap="none" spc="0" dirty="0"/>
              <a:t>Vascularisation</a:t>
            </a:r>
          </a:p>
        </p:txBody>
      </p:sp>
    </p:spTree>
    <p:extLst>
      <p:ext uri="{BB962C8B-B14F-4D97-AF65-F5344CB8AC3E}">
        <p14:creationId xmlns:p14="http://schemas.microsoft.com/office/powerpoint/2010/main" val="1396566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9988" y="707728"/>
            <a:ext cx="5285299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alphaUcPeriod" startAt="2"/>
            </a:pPr>
            <a:r>
              <a:rPr lang="en-US" sz="4000" cap="none" spc="0" dirty="0"/>
              <a:t>Cellules testiculaires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214B490-9F5B-8945-AB63-03A842D97E0D}"/>
              </a:ext>
            </a:extLst>
          </p:cNvPr>
          <p:cNvSpPr txBox="1"/>
          <p:nvPr/>
        </p:nvSpPr>
        <p:spPr>
          <a:xfrm>
            <a:off x="1735776" y="2793506"/>
            <a:ext cx="8720448" cy="33567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fr-FR" sz="2000" b="1" dirty="0">
                <a:solidFill>
                  <a:srgbClr val="00B0F0"/>
                </a:solidFill>
              </a:rPr>
              <a:t>Grandes tailles</a:t>
            </a:r>
          </a:p>
          <a:p>
            <a:pPr algn="ctr">
              <a:lnSpc>
                <a:spcPct val="150000"/>
              </a:lnSpc>
            </a:pPr>
            <a:r>
              <a:rPr lang="fr-FR" sz="2000" b="1" dirty="0">
                <a:solidFill>
                  <a:srgbClr val="00B0F0"/>
                </a:solidFill>
              </a:rPr>
              <a:t>Soutien mécanique et nutritif</a:t>
            </a:r>
          </a:p>
          <a:p>
            <a:pPr algn="ctr">
              <a:lnSpc>
                <a:spcPct val="150000"/>
              </a:lnSpc>
            </a:pPr>
            <a:r>
              <a:rPr lang="fr-FR" sz="2000" b="1" dirty="0">
                <a:solidFill>
                  <a:srgbClr val="00B0F0"/>
                </a:solidFill>
              </a:rPr>
              <a:t>Libération des spermatozoïdes </a:t>
            </a:r>
            <a:r>
              <a:rPr lang="fr-FR" sz="2000" dirty="0"/>
              <a:t>→ Spermiation via activation du plasminogène par des protéases</a:t>
            </a:r>
            <a:endParaRPr lang="fr-FR" sz="2000" dirty="0">
              <a:solidFill>
                <a:srgbClr val="00B0F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fr-FR" sz="2000" b="1" dirty="0">
                <a:solidFill>
                  <a:srgbClr val="00B0F0"/>
                </a:solidFill>
              </a:rPr>
              <a:t>Contours irréguliers </a:t>
            </a:r>
          </a:p>
          <a:p>
            <a:pPr algn="ctr">
              <a:lnSpc>
                <a:spcPct val="150000"/>
              </a:lnSpc>
            </a:pPr>
            <a:r>
              <a:rPr lang="fr-FR" sz="2000" b="1" dirty="0">
                <a:solidFill>
                  <a:srgbClr val="00B0F0"/>
                </a:solidFill>
              </a:rPr>
              <a:t>Prolongements cytoplasmiques </a:t>
            </a:r>
            <a:r>
              <a:rPr lang="fr-FR" sz="2000" dirty="0"/>
              <a:t>→ Échanges Sertoli-cellules germinales</a:t>
            </a:r>
            <a:endParaRPr lang="fr-FR" sz="2800" dirty="0">
              <a:solidFill>
                <a:srgbClr val="00B0F0"/>
              </a:solidFill>
            </a:endParaRP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4859141" y="1540159"/>
            <a:ext cx="4669172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LcPeriod"/>
            </a:pPr>
            <a:r>
              <a:rPr lang="fr-FR" sz="3200" cap="none" spc="0" dirty="0"/>
              <a:t>Sertoli</a:t>
            </a:r>
          </a:p>
        </p:txBody>
      </p:sp>
    </p:spTree>
    <p:extLst>
      <p:ext uri="{BB962C8B-B14F-4D97-AF65-F5344CB8AC3E}">
        <p14:creationId xmlns:p14="http://schemas.microsoft.com/office/powerpoint/2010/main" val="15064346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9988" y="707728"/>
            <a:ext cx="5285299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alphaUcPeriod" startAt="2"/>
            </a:pPr>
            <a:r>
              <a:rPr lang="en-US" sz="4000" cap="none" spc="0" dirty="0"/>
              <a:t>Cellules testiculaires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214B490-9F5B-8945-AB63-03A842D97E0D}"/>
              </a:ext>
            </a:extLst>
          </p:cNvPr>
          <p:cNvSpPr txBox="1"/>
          <p:nvPr/>
        </p:nvSpPr>
        <p:spPr>
          <a:xfrm>
            <a:off x="599090" y="2716693"/>
            <a:ext cx="5647938" cy="335676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algn="ctr"/>
            <a:r>
              <a:rPr lang="fr-FR" sz="2000" u="sng" dirty="0"/>
              <a:t>Composition du cytoplasme :</a:t>
            </a:r>
          </a:p>
          <a:p>
            <a:pPr algn="ctr"/>
            <a:endParaRPr lang="fr-FR" sz="2000" u="sng" dirty="0"/>
          </a:p>
          <a:p>
            <a:pPr marL="342900" indent="-342900" algn="ctr">
              <a:lnSpc>
                <a:spcPct val="150000"/>
              </a:lnSpc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dirty="0"/>
              <a:t>Quelques éléments de </a:t>
            </a:r>
            <a:r>
              <a:rPr lang="fr-FR" b="1" dirty="0">
                <a:solidFill>
                  <a:srgbClr val="00B0F0"/>
                </a:solidFill>
              </a:rPr>
              <a:t>REG</a:t>
            </a:r>
          </a:p>
          <a:p>
            <a:pPr marL="342900" indent="-342900" algn="ctr">
              <a:lnSpc>
                <a:spcPct val="150000"/>
              </a:lnSpc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b="1" dirty="0">
                <a:solidFill>
                  <a:srgbClr val="00B0F0"/>
                </a:solidFill>
              </a:rPr>
              <a:t>REL</a:t>
            </a:r>
            <a:r>
              <a:rPr lang="fr-FR" b="1" dirty="0"/>
              <a:t> </a:t>
            </a:r>
            <a:r>
              <a:rPr lang="fr-FR" dirty="0"/>
              <a:t>abondant</a:t>
            </a:r>
          </a:p>
          <a:p>
            <a:pPr marL="342900" indent="-342900" algn="ctr">
              <a:lnSpc>
                <a:spcPct val="150000"/>
              </a:lnSpc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b="1" dirty="0">
                <a:solidFill>
                  <a:srgbClr val="00B0F0"/>
                </a:solidFill>
              </a:rPr>
              <a:t>Golgi </a:t>
            </a:r>
            <a:r>
              <a:rPr lang="fr-FR" dirty="0"/>
              <a:t>supra-nucléaire</a:t>
            </a:r>
          </a:p>
          <a:p>
            <a:pPr marL="342900" indent="-342900" algn="ctr">
              <a:lnSpc>
                <a:spcPct val="150000"/>
              </a:lnSpc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b="1" dirty="0">
                <a:solidFill>
                  <a:srgbClr val="00B0F0"/>
                </a:solidFill>
              </a:rPr>
              <a:t>Lysosomes</a:t>
            </a:r>
          </a:p>
          <a:p>
            <a:pPr marL="342900" indent="-342900" algn="ctr">
              <a:lnSpc>
                <a:spcPct val="150000"/>
              </a:lnSpc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dirty="0"/>
              <a:t>Important </a:t>
            </a:r>
            <a:r>
              <a:rPr lang="fr-FR" b="1" dirty="0">
                <a:solidFill>
                  <a:srgbClr val="00B0F0"/>
                </a:solidFill>
              </a:rPr>
              <a:t>cytosquelette</a:t>
            </a:r>
            <a:r>
              <a:rPr lang="fr-FR" b="1" dirty="0"/>
              <a:t> </a:t>
            </a:r>
            <a:r>
              <a:rPr lang="fr-FR" dirty="0"/>
              <a:t>associé au système de jonctions </a:t>
            </a:r>
          </a:p>
          <a:p>
            <a:pPr marL="342900" indent="-342900" algn="ctr">
              <a:lnSpc>
                <a:spcPct val="150000"/>
              </a:lnSpc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b="1" dirty="0">
                <a:solidFill>
                  <a:srgbClr val="00B0F0"/>
                </a:solidFill>
              </a:rPr>
              <a:t>Inclusions lipidiques</a:t>
            </a:r>
          </a:p>
          <a:p>
            <a:pPr marL="342900" indent="-342900" algn="ctr">
              <a:lnSpc>
                <a:spcPct val="150000"/>
              </a:lnSpc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b="1" dirty="0">
                <a:solidFill>
                  <a:srgbClr val="00B0F0"/>
                </a:solidFill>
              </a:rPr>
              <a:t>Inclusions cristallines </a:t>
            </a:r>
            <a:endParaRPr lang="fr-FR" sz="2400" dirty="0">
              <a:solidFill>
                <a:srgbClr val="00B0F0"/>
              </a:solidFill>
            </a:endParaRP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4859141" y="1540159"/>
            <a:ext cx="4669172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LcPeriod"/>
            </a:pPr>
            <a:r>
              <a:rPr lang="fr-FR" sz="3200" cap="none" spc="0" dirty="0"/>
              <a:t>Sertoli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1710EB06-92EC-4E42-AF2A-F154B46615B4}"/>
              </a:ext>
            </a:extLst>
          </p:cNvPr>
          <p:cNvSpPr txBox="1"/>
          <p:nvPr/>
        </p:nvSpPr>
        <p:spPr>
          <a:xfrm>
            <a:off x="6236045" y="2793506"/>
            <a:ext cx="5580438" cy="335676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285750" indent="-285750" algn="ctr"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b="1" dirty="0">
                <a:solidFill>
                  <a:srgbClr val="0070C0"/>
                </a:solidFill>
              </a:rPr>
              <a:t>Jonctions serrées / zonula occludens</a:t>
            </a:r>
            <a:r>
              <a:rPr lang="fr-FR" dirty="0"/>
              <a:t>:</a:t>
            </a:r>
          </a:p>
          <a:p>
            <a:pPr algn="ctr">
              <a:buClr>
                <a:schemeClr val="tx1"/>
              </a:buClr>
              <a:buSzPct val="115000"/>
            </a:pPr>
            <a:r>
              <a:rPr lang="fr-FR" dirty="0"/>
              <a:t>Sertoli-Sertoli → </a:t>
            </a:r>
            <a:r>
              <a:rPr lang="fr-FR" b="1" dirty="0">
                <a:solidFill>
                  <a:srgbClr val="00B0F0"/>
                </a:solidFill>
              </a:rPr>
              <a:t>barrière hémo-testiculaire </a:t>
            </a:r>
            <a:r>
              <a:rPr lang="fr-FR" b="1" dirty="0"/>
              <a:t>au</a:t>
            </a:r>
            <a:r>
              <a:rPr lang="fr-FR" dirty="0"/>
              <a:t> </a:t>
            </a:r>
            <a:r>
              <a:rPr lang="fr-FR" b="1" dirty="0">
                <a:solidFill>
                  <a:srgbClr val="00B0F0"/>
                </a:solidFill>
              </a:rPr>
              <a:t>pôle basal</a:t>
            </a:r>
            <a:r>
              <a:rPr lang="fr-FR" dirty="0">
                <a:solidFill>
                  <a:srgbClr val="00B0F0"/>
                </a:solidFill>
              </a:rPr>
              <a:t> </a:t>
            </a:r>
            <a:endParaRPr lang="fr-FR" sz="2000" dirty="0">
              <a:solidFill>
                <a:srgbClr val="00B0F0"/>
              </a:solidFill>
            </a:endParaRPr>
          </a:p>
          <a:p>
            <a:pPr algn="ctr"/>
            <a:endParaRPr lang="fr-FR" dirty="0"/>
          </a:p>
          <a:p>
            <a:pPr algn="ctr"/>
            <a:r>
              <a:rPr lang="fr-FR" b="1" dirty="0"/>
              <a:t>Délimite deux compartiments :</a:t>
            </a:r>
          </a:p>
          <a:p>
            <a:pPr marL="285750" indent="-285750" algn="ctr">
              <a:buClr>
                <a:schemeClr val="tx1"/>
              </a:buClr>
              <a:buSzPct val="115000"/>
              <a:buFont typeface="Zapf Dingbats"/>
              <a:buChar char="✶"/>
            </a:pPr>
            <a:r>
              <a:rPr lang="fr-FR" b="1" dirty="0">
                <a:solidFill>
                  <a:srgbClr val="00B0F0"/>
                </a:solidFill>
              </a:rPr>
              <a:t>Basal/interstitiel</a:t>
            </a:r>
            <a:r>
              <a:rPr lang="fr-FR" dirty="0">
                <a:solidFill>
                  <a:srgbClr val="00B0F0"/>
                </a:solidFill>
              </a:rPr>
              <a:t>: </a:t>
            </a:r>
            <a:r>
              <a:rPr lang="fr-FR" dirty="0"/>
              <a:t>spermatogonies et spermatocytes 1</a:t>
            </a:r>
          </a:p>
          <a:p>
            <a:pPr marL="285750" indent="-285750" algn="ctr">
              <a:buClr>
                <a:schemeClr val="tx1"/>
              </a:buClr>
              <a:buSzPct val="115000"/>
              <a:buFont typeface="Zapf Dingbats"/>
              <a:buChar char="✶"/>
            </a:pPr>
            <a:r>
              <a:rPr lang="fr-FR" b="1" dirty="0">
                <a:solidFill>
                  <a:srgbClr val="00B0F0"/>
                </a:solidFill>
              </a:rPr>
              <a:t>Adluminal/tubulaire</a:t>
            </a:r>
            <a:r>
              <a:rPr lang="fr-FR" dirty="0"/>
              <a:t>: éléments plus matures de la lignée germinale</a:t>
            </a:r>
            <a:br>
              <a:rPr lang="fr-FR" dirty="0"/>
            </a:br>
            <a:endParaRPr lang="fr-FR" dirty="0"/>
          </a:p>
          <a:p>
            <a:pPr algn="ctr">
              <a:buClr>
                <a:schemeClr val="tx1"/>
              </a:buClr>
              <a:buSzPct val="115000"/>
            </a:pPr>
            <a:r>
              <a:rPr lang="fr-FR" dirty="0"/>
              <a:t>=&gt; </a:t>
            </a:r>
            <a:r>
              <a:rPr lang="fr-FR" dirty="0">
                <a:solidFill>
                  <a:srgbClr val="00B0F0"/>
                </a:solidFill>
              </a:rPr>
              <a:t>R</a:t>
            </a:r>
            <a:r>
              <a:rPr lang="fr-FR" b="1" dirty="0">
                <a:solidFill>
                  <a:srgbClr val="00B0F0"/>
                </a:solidFill>
              </a:rPr>
              <a:t>ôle de protection </a:t>
            </a:r>
          </a:p>
          <a:p>
            <a:pPr algn="ctr"/>
            <a:endParaRPr lang="fr-FR" b="1" dirty="0"/>
          </a:p>
          <a:p>
            <a:pPr marL="285750" indent="-285750" algn="ctr"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b="1" dirty="0">
                <a:solidFill>
                  <a:srgbClr val="0070C0"/>
                </a:solidFill>
              </a:rPr>
              <a:t>Jonctions communicantes</a:t>
            </a:r>
            <a:r>
              <a:rPr lang="fr-FR" dirty="0"/>
              <a:t>:</a:t>
            </a:r>
          </a:p>
          <a:p>
            <a:pPr algn="ctr">
              <a:buClr>
                <a:schemeClr val="tx1"/>
              </a:buClr>
              <a:buSzPct val="115000"/>
            </a:pPr>
            <a:r>
              <a:rPr lang="fr-FR" b="1" dirty="0">
                <a:solidFill>
                  <a:srgbClr val="00B0F0"/>
                </a:solidFill>
              </a:rPr>
              <a:t>Échanges</a:t>
            </a:r>
            <a:r>
              <a:rPr lang="fr-FR" b="1" dirty="0"/>
              <a:t> </a:t>
            </a:r>
            <a:r>
              <a:rPr lang="fr-FR" dirty="0"/>
              <a:t>Sertoli-cellules germinales </a:t>
            </a:r>
            <a:endParaRPr lang="fr-FR" sz="20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353975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1" y="0"/>
            <a:ext cx="12192001" cy="6858000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9988" y="707728"/>
            <a:ext cx="5285299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alphaUcPeriod" startAt="2"/>
            </a:pPr>
            <a:r>
              <a:rPr lang="en-US" sz="4000" cap="none" spc="0" dirty="0"/>
              <a:t>Cellules testiculaires</a:t>
            </a: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4859141" y="1540159"/>
            <a:ext cx="4669172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LcPeriod"/>
            </a:pPr>
            <a:r>
              <a:rPr lang="fr-FR" sz="3200" cap="none" spc="0" dirty="0"/>
              <a:t>Sertoli</a:t>
            </a:r>
          </a:p>
        </p:txBody>
      </p:sp>
      <p:graphicFrame>
        <p:nvGraphicFramePr>
          <p:cNvPr id="2" name="Tableau 2">
            <a:extLst>
              <a:ext uri="{FF2B5EF4-FFF2-40B4-BE49-F238E27FC236}">
                <a16:creationId xmlns:a16="http://schemas.microsoft.com/office/drawing/2014/main" id="{06D7B377-43C1-3F49-91D4-F5FE6DAD65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5713415"/>
              </p:ext>
            </p:extLst>
          </p:nvPr>
        </p:nvGraphicFramePr>
        <p:xfrm>
          <a:off x="1986455" y="2911759"/>
          <a:ext cx="8050924" cy="240608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25462">
                  <a:extLst>
                    <a:ext uri="{9D8B030D-6E8A-4147-A177-3AD203B41FA5}">
                      <a16:colId xmlns:a16="http://schemas.microsoft.com/office/drawing/2014/main" val="1401065307"/>
                    </a:ext>
                  </a:extLst>
                </a:gridCol>
                <a:gridCol w="4025462">
                  <a:extLst>
                    <a:ext uri="{9D8B030D-6E8A-4147-A177-3AD203B41FA5}">
                      <a16:colId xmlns:a16="http://schemas.microsoft.com/office/drawing/2014/main" val="1575064211"/>
                    </a:ext>
                  </a:extLst>
                </a:gridCol>
              </a:tblGrid>
              <a:tr h="481216"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rgbClr val="0070C0"/>
                          </a:solidFill>
                        </a:rPr>
                        <a:t>Fonctions</a:t>
                      </a:r>
                    </a:p>
                  </a:txBody>
                  <a:tcPr>
                    <a:solidFill>
                      <a:srgbClr val="F3F4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>
                          <a:solidFill>
                            <a:srgbClr val="0070C0"/>
                          </a:solidFill>
                        </a:rPr>
                        <a:t>Acteurs</a:t>
                      </a:r>
                    </a:p>
                  </a:txBody>
                  <a:tcPr>
                    <a:solidFill>
                      <a:srgbClr val="F3F4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7822947"/>
                  </a:ext>
                </a:extLst>
              </a:tr>
              <a:tr h="481216"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Cohésion</a:t>
                      </a:r>
                    </a:p>
                  </a:txBody>
                  <a:tcPr>
                    <a:solidFill>
                      <a:srgbClr val="BEDA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Cytosquelette</a:t>
                      </a:r>
                    </a:p>
                  </a:txBody>
                  <a:tcPr>
                    <a:solidFill>
                      <a:srgbClr val="BEDA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9051218"/>
                  </a:ext>
                </a:extLst>
              </a:tr>
              <a:tr h="481216"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Déplacement</a:t>
                      </a:r>
                    </a:p>
                  </a:txBody>
                  <a:tcPr>
                    <a:solidFill>
                      <a:srgbClr val="F3F4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Cytosquelette + Prolongements</a:t>
                      </a:r>
                    </a:p>
                  </a:txBody>
                  <a:tcPr>
                    <a:solidFill>
                      <a:srgbClr val="F3F4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1800541"/>
                  </a:ext>
                </a:extLst>
              </a:tr>
              <a:tr h="481216"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Protection</a:t>
                      </a:r>
                    </a:p>
                  </a:txBody>
                  <a:tcPr>
                    <a:solidFill>
                      <a:srgbClr val="BEDA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Jonctions serrées</a:t>
                      </a:r>
                    </a:p>
                  </a:txBody>
                  <a:tcPr>
                    <a:solidFill>
                      <a:srgbClr val="BEDA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1202262"/>
                  </a:ext>
                </a:extLst>
              </a:tr>
              <a:tr h="481216"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Echanges métaboliques</a:t>
                      </a:r>
                    </a:p>
                  </a:txBody>
                  <a:tcPr>
                    <a:solidFill>
                      <a:srgbClr val="F3F4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Jonctions communicantes</a:t>
                      </a:r>
                    </a:p>
                  </a:txBody>
                  <a:tcPr>
                    <a:solidFill>
                      <a:srgbClr val="F3F4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53462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67269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9988" y="707728"/>
            <a:ext cx="5285299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alphaUcPeriod" startAt="2"/>
            </a:pPr>
            <a:r>
              <a:rPr lang="en-US" sz="4000" cap="none" spc="0" dirty="0"/>
              <a:t>Cellules testiculaires</a:t>
            </a: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4859141" y="1540159"/>
            <a:ext cx="4669172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LcPeriod"/>
            </a:pPr>
            <a:r>
              <a:rPr lang="fr-FR" sz="3200" cap="none" spc="0" dirty="0"/>
              <a:t>Sertoli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D4580EDC-9F6C-D444-BE52-12336D56DE78}"/>
              </a:ext>
            </a:extLst>
          </p:cNvPr>
          <p:cNvSpPr txBox="1"/>
          <p:nvPr/>
        </p:nvSpPr>
        <p:spPr>
          <a:xfrm>
            <a:off x="651641" y="2911759"/>
            <a:ext cx="10888717" cy="282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Sécrète un </a:t>
            </a:r>
            <a:r>
              <a:rPr lang="fr-FR" b="1" dirty="0">
                <a:solidFill>
                  <a:srgbClr val="0070C0"/>
                </a:solidFill>
              </a:rPr>
              <a:t>liquide</a:t>
            </a:r>
            <a:r>
              <a:rPr lang="fr-FR" b="1" dirty="0"/>
              <a:t> </a:t>
            </a:r>
            <a:r>
              <a:rPr lang="fr-FR" dirty="0"/>
              <a:t>→ transport et nutrition des spermatozoïdes, contient protéines</a:t>
            </a:r>
            <a:r>
              <a:rPr lang="fr-FR" b="1" dirty="0"/>
              <a:t> </a:t>
            </a:r>
            <a:r>
              <a:rPr lang="fr-FR" dirty="0"/>
              <a:t>(</a:t>
            </a:r>
            <a:r>
              <a:rPr lang="fr-FR" b="1" dirty="0"/>
              <a:t>synthèse FSH dépendantes</a:t>
            </a:r>
            <a:r>
              <a:rPr lang="fr-FR" dirty="0"/>
              <a:t>): </a:t>
            </a:r>
          </a:p>
          <a:p>
            <a:pPr marL="285750" indent="-285750" algn="ctr">
              <a:lnSpc>
                <a:spcPct val="150000"/>
              </a:lnSpc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b="1" dirty="0">
                <a:solidFill>
                  <a:srgbClr val="00B0F0"/>
                </a:solidFill>
              </a:rPr>
              <a:t>ABP</a:t>
            </a:r>
            <a:r>
              <a:rPr lang="fr-FR" b="1" dirty="0"/>
              <a:t>: </a:t>
            </a:r>
            <a:r>
              <a:rPr lang="fr-FR" dirty="0"/>
              <a:t>transport de la testostérone vers l’épithélium séminifère </a:t>
            </a:r>
          </a:p>
          <a:p>
            <a:pPr marL="285750" indent="-285750" algn="ctr">
              <a:lnSpc>
                <a:spcPct val="150000"/>
              </a:lnSpc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b="1" dirty="0">
                <a:solidFill>
                  <a:srgbClr val="00B0F0"/>
                </a:solidFill>
              </a:rPr>
              <a:t>Inhibine</a:t>
            </a:r>
            <a:r>
              <a:rPr lang="fr-FR" b="1" dirty="0"/>
              <a:t>:</a:t>
            </a:r>
            <a:r>
              <a:rPr lang="fr-FR" dirty="0"/>
              <a:t> rétrocontrôle de la sécrétion de FSH </a:t>
            </a:r>
          </a:p>
          <a:p>
            <a:pPr marL="285750" indent="-285750" algn="ctr">
              <a:lnSpc>
                <a:spcPct val="150000"/>
              </a:lnSpc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b="1" dirty="0">
                <a:solidFill>
                  <a:srgbClr val="00B0F0"/>
                </a:solidFill>
              </a:rPr>
              <a:t>Lactate</a:t>
            </a:r>
            <a:r>
              <a:rPr lang="fr-FR" b="1" dirty="0"/>
              <a:t> </a:t>
            </a:r>
            <a:r>
              <a:rPr lang="fr-FR" dirty="0"/>
              <a:t>et </a:t>
            </a:r>
            <a:r>
              <a:rPr lang="fr-FR" b="1" dirty="0">
                <a:solidFill>
                  <a:srgbClr val="00B0F0"/>
                </a:solidFill>
              </a:rPr>
              <a:t>pyruvate</a:t>
            </a:r>
            <a:r>
              <a:rPr lang="fr-FR" b="1" dirty="0"/>
              <a:t>: </a:t>
            </a:r>
            <a:r>
              <a:rPr lang="fr-FR" dirty="0"/>
              <a:t>élaborés à partir du glucose: développement et différenciation des cellules germinales</a:t>
            </a:r>
          </a:p>
          <a:p>
            <a:pPr marL="285750" indent="-285750" algn="ctr">
              <a:lnSpc>
                <a:spcPct val="150000"/>
              </a:lnSpc>
              <a:buClr>
                <a:schemeClr val="tx1"/>
              </a:buClr>
              <a:buSzPct val="115000"/>
              <a:buFont typeface="Police système Courant"/>
              <a:buChar char="★"/>
            </a:pPr>
            <a:endParaRPr lang="fr-FR" dirty="0"/>
          </a:p>
          <a:p>
            <a:pPr algn="ctr">
              <a:lnSpc>
                <a:spcPct val="150000"/>
              </a:lnSpc>
              <a:buClr>
                <a:schemeClr val="tx1"/>
              </a:buClr>
              <a:buSzPct val="115000"/>
            </a:pPr>
            <a:r>
              <a:rPr lang="fr-FR" b="1" dirty="0">
                <a:solidFill>
                  <a:srgbClr val="0070C0"/>
                </a:solidFill>
              </a:rPr>
              <a:t>Stéroïdogénèse</a:t>
            </a:r>
            <a:r>
              <a:rPr lang="fr-FR" dirty="0"/>
              <a:t>: synthèse de testostérone à partir d’</a:t>
            </a:r>
            <a:r>
              <a:rPr lang="fr-FR" dirty="0" err="1"/>
              <a:t>androsténédione</a:t>
            </a:r>
            <a:r>
              <a:rPr lang="fr-FR" dirty="0"/>
              <a:t> transformée en DHT</a:t>
            </a:r>
          </a:p>
          <a:p>
            <a:pPr algn="ctr">
              <a:lnSpc>
                <a:spcPct val="150000"/>
              </a:lnSpc>
              <a:buClr>
                <a:schemeClr val="tx1"/>
              </a:buClr>
              <a:buSzPct val="115000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487988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9988" y="707728"/>
            <a:ext cx="5285299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alphaUcPeriod" startAt="2"/>
            </a:pPr>
            <a:r>
              <a:rPr lang="en-US" sz="4000" cap="none" spc="0" dirty="0"/>
              <a:t>Cellules testiculaires</a:t>
            </a: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4859141" y="1540159"/>
            <a:ext cx="4669172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LcPeriod" startAt="2"/>
            </a:pPr>
            <a:r>
              <a:rPr lang="fr-FR" sz="3200" cap="none" spc="0" dirty="0"/>
              <a:t>Cellules germinales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D4580EDC-9F6C-D444-BE52-12336D56DE78}"/>
              </a:ext>
            </a:extLst>
          </p:cNvPr>
          <p:cNvSpPr txBox="1"/>
          <p:nvPr/>
        </p:nvSpPr>
        <p:spPr>
          <a:xfrm>
            <a:off x="651641" y="2758971"/>
            <a:ext cx="10888717" cy="3792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Organisées en </a:t>
            </a:r>
            <a:r>
              <a:rPr lang="fr-FR" b="1" dirty="0">
                <a:solidFill>
                  <a:srgbClr val="0070C0"/>
                </a:solidFill>
              </a:rPr>
              <a:t>plusieurs assises au niveau de l’épithélium séminifère</a:t>
            </a:r>
            <a:endParaRPr lang="fr-FR" dirty="0"/>
          </a:p>
          <a:p>
            <a:pPr algn="ctr"/>
            <a:r>
              <a:rPr lang="fr-FR" dirty="0"/>
              <a:t>Subissent des divisions et maturations jusqu’à formation de spermatozoïdes au plus proche de la lumière </a:t>
            </a:r>
          </a:p>
          <a:p>
            <a:pPr algn="ctr"/>
            <a:endParaRPr lang="fr-FR" dirty="0"/>
          </a:p>
          <a:p>
            <a:pPr algn="ctr"/>
            <a:r>
              <a:rPr lang="fr-FR" dirty="0"/>
              <a:t>On décrit 3 phases :</a:t>
            </a:r>
            <a:br>
              <a:rPr lang="fr-FR" dirty="0"/>
            </a:br>
            <a:r>
              <a:rPr lang="fr-FR" dirty="0"/>
              <a:t>1) </a:t>
            </a:r>
            <a:r>
              <a:rPr lang="fr-FR" b="1" dirty="0">
                <a:solidFill>
                  <a:srgbClr val="0070C0"/>
                </a:solidFill>
              </a:rPr>
              <a:t>Multiplication</a:t>
            </a:r>
            <a:r>
              <a:rPr lang="fr-FR" b="1" dirty="0"/>
              <a:t> </a:t>
            </a:r>
            <a:r>
              <a:rPr lang="fr-FR" dirty="0"/>
              <a:t>concernant les </a:t>
            </a:r>
            <a:r>
              <a:rPr lang="fr-FR" b="1" dirty="0">
                <a:solidFill>
                  <a:srgbClr val="00B0F0"/>
                </a:solidFill>
              </a:rPr>
              <a:t>spermatogonies</a:t>
            </a:r>
          </a:p>
          <a:p>
            <a:pPr algn="ctr"/>
            <a:r>
              <a:rPr lang="fr-FR" dirty="0"/>
              <a:t>2) </a:t>
            </a:r>
            <a:r>
              <a:rPr lang="fr-FR" b="1" dirty="0">
                <a:solidFill>
                  <a:srgbClr val="0070C0"/>
                </a:solidFill>
              </a:rPr>
              <a:t>Méiose</a:t>
            </a:r>
            <a:r>
              <a:rPr lang="fr-FR" b="1" dirty="0"/>
              <a:t> </a:t>
            </a:r>
            <a:r>
              <a:rPr lang="fr-FR" dirty="0"/>
              <a:t>concernant les </a:t>
            </a:r>
            <a:r>
              <a:rPr lang="fr-FR" b="1" dirty="0">
                <a:solidFill>
                  <a:srgbClr val="00B0F0"/>
                </a:solidFill>
              </a:rPr>
              <a:t>spermatocytes</a:t>
            </a:r>
            <a:br>
              <a:rPr lang="fr-FR" b="1" dirty="0"/>
            </a:br>
            <a:r>
              <a:rPr lang="fr-FR" dirty="0"/>
              <a:t>3) </a:t>
            </a:r>
            <a:r>
              <a:rPr lang="fr-FR" b="1" dirty="0">
                <a:solidFill>
                  <a:srgbClr val="0070C0"/>
                </a:solidFill>
              </a:rPr>
              <a:t>Maturation</a:t>
            </a:r>
            <a:r>
              <a:rPr lang="fr-FR" b="1" dirty="0"/>
              <a:t> </a:t>
            </a:r>
            <a:r>
              <a:rPr lang="fr-FR" dirty="0"/>
              <a:t>concernant les </a:t>
            </a:r>
            <a:r>
              <a:rPr lang="fr-FR" b="1" dirty="0">
                <a:solidFill>
                  <a:srgbClr val="00B0F0"/>
                </a:solidFill>
              </a:rPr>
              <a:t>spermatides </a:t>
            </a:r>
            <a:endParaRPr lang="fr-FR" dirty="0">
              <a:solidFill>
                <a:srgbClr val="00B0F0"/>
              </a:solidFill>
            </a:endParaRPr>
          </a:p>
          <a:p>
            <a:pPr algn="ctr"/>
            <a:endParaRPr lang="fr-FR" dirty="0"/>
          </a:p>
          <a:p>
            <a:pPr algn="ctr"/>
            <a:r>
              <a:rPr lang="fr-FR" dirty="0"/>
              <a:t>Localisation des différents types de cellules germinales : </a:t>
            </a:r>
          </a:p>
          <a:p>
            <a:pPr marL="742950" lvl="1" indent="-285750" algn="ctr"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dirty="0"/>
              <a:t>Les </a:t>
            </a:r>
            <a:r>
              <a:rPr lang="fr-FR" b="1" dirty="0">
                <a:solidFill>
                  <a:srgbClr val="0070C0"/>
                </a:solidFill>
              </a:rPr>
              <a:t>spermatogonies</a:t>
            </a:r>
            <a:r>
              <a:rPr lang="fr-FR" b="1" dirty="0"/>
              <a:t> </a:t>
            </a:r>
            <a:r>
              <a:rPr lang="fr-FR" dirty="0"/>
              <a:t>à la partie profonde du TS </a:t>
            </a:r>
          </a:p>
          <a:p>
            <a:pPr marL="742950" lvl="1" indent="-285750" algn="ctr"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dirty="0"/>
              <a:t>Les </a:t>
            </a:r>
            <a:r>
              <a:rPr lang="fr-FR" b="1" dirty="0">
                <a:solidFill>
                  <a:srgbClr val="0070C0"/>
                </a:solidFill>
              </a:rPr>
              <a:t>spermatocytes</a:t>
            </a:r>
            <a:r>
              <a:rPr lang="fr-FR" b="1" dirty="0"/>
              <a:t> </a:t>
            </a:r>
            <a:r>
              <a:rPr lang="fr-FR" dirty="0"/>
              <a:t>à la partie intermédiaire </a:t>
            </a:r>
          </a:p>
          <a:p>
            <a:pPr marL="742950" lvl="1" indent="-285750" algn="ctr"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dirty="0"/>
              <a:t>Les </a:t>
            </a:r>
            <a:r>
              <a:rPr lang="fr-FR" b="1" dirty="0">
                <a:solidFill>
                  <a:srgbClr val="0070C0"/>
                </a:solidFill>
              </a:rPr>
              <a:t>spermatides</a:t>
            </a:r>
            <a:r>
              <a:rPr lang="fr-FR" b="1" dirty="0"/>
              <a:t> </a:t>
            </a:r>
            <a:r>
              <a:rPr lang="fr-FR" dirty="0"/>
              <a:t>à la partie la plus superficielle</a:t>
            </a:r>
          </a:p>
          <a:p>
            <a:pPr algn="ctr">
              <a:lnSpc>
                <a:spcPct val="150000"/>
              </a:lnSpc>
              <a:buClr>
                <a:schemeClr val="tx1"/>
              </a:buClr>
              <a:buSzPct val="115000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477996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9988" y="707728"/>
            <a:ext cx="5285299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alphaUcPeriod" startAt="2"/>
            </a:pPr>
            <a:r>
              <a:rPr lang="en-US" sz="4000" cap="none" spc="0" dirty="0"/>
              <a:t>Cellules testiculaires</a:t>
            </a: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4859141" y="1540159"/>
            <a:ext cx="4669172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LcPeriod" startAt="3"/>
            </a:pPr>
            <a:r>
              <a:rPr lang="fr-FR" sz="3200" cap="none" spc="0" dirty="0"/>
              <a:t>Leydig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D4580EDC-9F6C-D444-BE52-12336D56DE78}"/>
              </a:ext>
            </a:extLst>
          </p:cNvPr>
          <p:cNvSpPr txBox="1"/>
          <p:nvPr/>
        </p:nvSpPr>
        <p:spPr>
          <a:xfrm>
            <a:off x="651641" y="2758971"/>
            <a:ext cx="10888717" cy="3792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solidFill>
                  <a:srgbClr val="0070C0"/>
                </a:solidFill>
              </a:rPr>
              <a:t>Entre les TS</a:t>
            </a:r>
            <a:r>
              <a:rPr lang="fr-FR" dirty="0">
                <a:solidFill>
                  <a:srgbClr val="0070C0"/>
                </a:solidFill>
              </a:rPr>
              <a:t> </a:t>
            </a:r>
            <a:r>
              <a:rPr lang="fr-FR" dirty="0"/>
              <a:t>au sein de l’</a:t>
            </a:r>
            <a:r>
              <a:rPr lang="fr-FR" dirty="0" err="1"/>
              <a:t>interstitium</a:t>
            </a:r>
            <a:r>
              <a:rPr lang="fr-FR" dirty="0"/>
              <a:t> </a:t>
            </a:r>
          </a:p>
          <a:p>
            <a:pPr algn="ctr"/>
            <a:r>
              <a:rPr lang="fr-FR" dirty="0"/>
              <a:t>Rôle </a:t>
            </a:r>
            <a:r>
              <a:rPr lang="fr-FR" b="1" dirty="0">
                <a:solidFill>
                  <a:srgbClr val="0070C0"/>
                </a:solidFill>
              </a:rPr>
              <a:t>endocrine</a:t>
            </a:r>
            <a:endParaRPr lang="fr-FR" dirty="0">
              <a:solidFill>
                <a:srgbClr val="0070C0"/>
              </a:solidFill>
            </a:endParaRPr>
          </a:p>
          <a:p>
            <a:pPr algn="ctr"/>
            <a:r>
              <a:rPr lang="fr-FR" dirty="0"/>
              <a:t>Polyédriques, 15 à 20 microns, noyau arrondi</a:t>
            </a:r>
          </a:p>
          <a:p>
            <a:pPr algn="ctr"/>
            <a:endParaRPr lang="fr-FR" dirty="0"/>
          </a:p>
          <a:p>
            <a:pPr algn="ctr"/>
            <a:r>
              <a:rPr lang="fr-FR" u="sng" dirty="0"/>
              <a:t>Dans leur cytoplasme</a:t>
            </a:r>
            <a:r>
              <a:rPr lang="fr-FR" dirty="0"/>
              <a:t>:</a:t>
            </a:r>
            <a:r>
              <a:rPr lang="fr-FR" u="sng" dirty="0"/>
              <a:t> </a:t>
            </a:r>
          </a:p>
          <a:p>
            <a:pPr marL="285750" indent="-285750" algn="ctr">
              <a:buSzPct val="115000"/>
              <a:buFont typeface="Police système Courant"/>
              <a:buChar char="★"/>
            </a:pPr>
            <a:r>
              <a:rPr lang="fr-FR" dirty="0"/>
              <a:t>Des </a:t>
            </a:r>
            <a:r>
              <a:rPr lang="fr-FR" b="1" dirty="0">
                <a:solidFill>
                  <a:srgbClr val="00B0F0"/>
                </a:solidFill>
              </a:rPr>
              <a:t>mitochondries à crêtes tubulaires </a:t>
            </a:r>
            <a:endParaRPr lang="fr-FR" dirty="0">
              <a:solidFill>
                <a:srgbClr val="00B0F0"/>
              </a:solidFill>
            </a:endParaRPr>
          </a:p>
          <a:p>
            <a:pPr marL="285750" indent="-285750" algn="ctr">
              <a:buSzPct val="115000"/>
              <a:buFont typeface="Police système Courant"/>
              <a:buChar char="★"/>
            </a:pPr>
            <a:r>
              <a:rPr lang="fr-FR" dirty="0"/>
              <a:t>Un </a:t>
            </a:r>
            <a:r>
              <a:rPr lang="fr-FR" b="1" dirty="0">
                <a:solidFill>
                  <a:srgbClr val="00B0F0"/>
                </a:solidFill>
              </a:rPr>
              <a:t>REL</a:t>
            </a:r>
            <a:r>
              <a:rPr lang="fr-FR" b="1" dirty="0"/>
              <a:t> </a:t>
            </a:r>
            <a:endParaRPr lang="fr-FR" dirty="0"/>
          </a:p>
          <a:p>
            <a:pPr marL="285750" indent="-285750" algn="ctr">
              <a:buSzPct val="115000"/>
              <a:buFont typeface="Police système Courant"/>
              <a:buChar char="★"/>
            </a:pPr>
            <a:r>
              <a:rPr lang="fr-FR" dirty="0"/>
              <a:t>Des </a:t>
            </a:r>
            <a:r>
              <a:rPr lang="fr-FR" b="1" dirty="0">
                <a:solidFill>
                  <a:srgbClr val="00B0F0"/>
                </a:solidFill>
              </a:rPr>
              <a:t>inclusions lipidiques </a:t>
            </a:r>
          </a:p>
          <a:p>
            <a:pPr marL="285750" indent="-285750" algn="ctr">
              <a:buSzPct val="115000"/>
              <a:buFont typeface="Police système Courant"/>
              <a:buChar char="★"/>
            </a:pPr>
            <a:r>
              <a:rPr lang="fr-FR" dirty="0"/>
              <a:t>Des </a:t>
            </a:r>
            <a:r>
              <a:rPr lang="fr-FR" b="1" dirty="0">
                <a:solidFill>
                  <a:srgbClr val="00B0F0"/>
                </a:solidFill>
              </a:rPr>
              <a:t>cristalloïdes de Reinke</a:t>
            </a:r>
            <a:br>
              <a:rPr lang="fr-FR" b="1" dirty="0"/>
            </a:br>
            <a:endParaRPr lang="fr-FR" b="1" dirty="0"/>
          </a:p>
          <a:p>
            <a:pPr algn="ctr"/>
            <a:r>
              <a:rPr lang="fr-FR" b="1" dirty="0">
                <a:solidFill>
                  <a:srgbClr val="0070C0"/>
                </a:solidFill>
              </a:rPr>
              <a:t>Élaborent la testostérone </a:t>
            </a:r>
            <a:r>
              <a:rPr lang="fr-FR" dirty="0"/>
              <a:t>→ maintien et intégrité de la lignée germinale </a:t>
            </a:r>
            <a:r>
              <a:rPr lang="fr-FR" b="1" dirty="0">
                <a:solidFill>
                  <a:srgbClr val="0070C0"/>
                </a:solidFill>
              </a:rPr>
              <a:t>sous le contrôle de la LH antéhypophysaire </a:t>
            </a:r>
          </a:p>
          <a:p>
            <a:pPr algn="ctr">
              <a:lnSpc>
                <a:spcPct val="150000"/>
              </a:lnSpc>
              <a:buClr>
                <a:schemeClr val="tx1"/>
              </a:buClr>
              <a:buSzPct val="115000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940863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9988" y="707728"/>
            <a:ext cx="5285299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alphaUcPeriod" startAt="2"/>
            </a:pPr>
            <a:r>
              <a:rPr lang="en-US" sz="4000" cap="none" spc="0" dirty="0"/>
              <a:t>Cellules testiculaires</a:t>
            </a: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3951890" y="1540159"/>
            <a:ext cx="7823163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just">
              <a:lnSpc>
                <a:spcPct val="90000"/>
              </a:lnSpc>
              <a:buFont typeface="+mj-lt"/>
              <a:buAutoNum type="alphaLcPeriod" startAt="3"/>
            </a:pPr>
            <a:r>
              <a:rPr lang="fr-FR" sz="3200" cap="none" spc="0" dirty="0"/>
              <a:t>Interactions cellulaires au sein du testicule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D4580EDC-9F6C-D444-BE52-12336D56DE78}"/>
              </a:ext>
            </a:extLst>
          </p:cNvPr>
          <p:cNvSpPr txBox="1"/>
          <p:nvPr/>
        </p:nvSpPr>
        <p:spPr>
          <a:xfrm>
            <a:off x="651641" y="2758971"/>
            <a:ext cx="10888717" cy="3300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u="sng" dirty="0"/>
              <a:t>Sertoli-cellules germinales</a:t>
            </a:r>
            <a:r>
              <a:rPr lang="fr-FR" sz="2000" b="1" dirty="0"/>
              <a:t>: </a:t>
            </a:r>
          </a:p>
          <a:p>
            <a:pPr marL="742950" lvl="1" indent="-285750" algn="ctr">
              <a:lnSpc>
                <a:spcPct val="150000"/>
              </a:lnSpc>
              <a:buSzPct val="115000"/>
              <a:buFont typeface="Police système Courant"/>
              <a:buChar char="★"/>
            </a:pPr>
            <a:r>
              <a:rPr lang="fr-FR" dirty="0"/>
              <a:t>Sertoli secrètent des </a:t>
            </a:r>
            <a:r>
              <a:rPr lang="fr-FR" b="1" dirty="0">
                <a:solidFill>
                  <a:srgbClr val="0070C0"/>
                </a:solidFill>
              </a:rPr>
              <a:t>médiateurs</a:t>
            </a:r>
            <a:r>
              <a:rPr lang="fr-FR" b="1" dirty="0"/>
              <a:t> →</a:t>
            </a:r>
            <a:r>
              <a:rPr lang="fr-FR" dirty="0"/>
              <a:t> bon développement et bonne maturation des cellules germinales </a:t>
            </a:r>
          </a:p>
          <a:p>
            <a:pPr marL="742950" lvl="1" indent="-285750" algn="ctr">
              <a:lnSpc>
                <a:spcPct val="150000"/>
              </a:lnSpc>
              <a:buSzPct val="115000"/>
              <a:buFont typeface="Police système Courant"/>
              <a:buChar char="★"/>
            </a:pPr>
            <a:r>
              <a:rPr lang="fr-FR" dirty="0"/>
              <a:t>Spermatides secrètent des </a:t>
            </a:r>
            <a:r>
              <a:rPr lang="fr-FR" b="1" dirty="0">
                <a:solidFill>
                  <a:srgbClr val="0070C0"/>
                </a:solidFill>
              </a:rPr>
              <a:t>facteurs de croissance </a:t>
            </a:r>
            <a:r>
              <a:rPr lang="fr-FR" dirty="0"/>
              <a:t>→ contrôle sur les cellules de Sertoli</a:t>
            </a:r>
            <a:br>
              <a:rPr lang="fr-FR" dirty="0"/>
            </a:br>
            <a:endParaRPr lang="fr-FR" dirty="0"/>
          </a:p>
          <a:p>
            <a:pPr lvl="1" algn="ctr">
              <a:buSzPct val="115000"/>
            </a:pPr>
            <a:r>
              <a:rPr lang="fr-FR" dirty="0"/>
              <a:t>=&gt; </a:t>
            </a:r>
            <a:r>
              <a:rPr lang="fr-FR" b="1" dirty="0">
                <a:solidFill>
                  <a:srgbClr val="00B0F0"/>
                </a:solidFill>
              </a:rPr>
              <a:t>Interaction bidirectionnelle </a:t>
            </a:r>
            <a:r>
              <a:rPr lang="fr-FR" dirty="0"/>
              <a:t>entre les cellules germinales et Sertoli</a:t>
            </a:r>
          </a:p>
          <a:p>
            <a:pPr lvl="1" algn="ctr"/>
            <a:endParaRPr lang="fr-FR" dirty="0"/>
          </a:p>
          <a:p>
            <a:pPr lvl="1" algn="ctr"/>
            <a:r>
              <a:rPr lang="fr-FR" sz="2000" b="1" u="sng" dirty="0"/>
              <a:t>Sertoli-Leydig</a:t>
            </a:r>
            <a:r>
              <a:rPr lang="fr-FR" sz="2000" b="1" dirty="0"/>
              <a:t>: </a:t>
            </a:r>
          </a:p>
          <a:p>
            <a:pPr marL="742950" lvl="1" indent="-285750" algn="ctr">
              <a:lnSpc>
                <a:spcPct val="150000"/>
              </a:lnSpc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b="1" dirty="0">
                <a:solidFill>
                  <a:srgbClr val="0070C0"/>
                </a:solidFill>
              </a:rPr>
              <a:t>Leydig produit de la testostérone </a:t>
            </a:r>
            <a:r>
              <a:rPr lang="fr-FR" dirty="0"/>
              <a:t>dont la sécrétion sera modulée par Sertoli</a:t>
            </a:r>
          </a:p>
          <a:p>
            <a:pPr marL="742950" lvl="1" indent="-285750" algn="ctr">
              <a:lnSpc>
                <a:spcPct val="150000"/>
              </a:lnSpc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b="1" dirty="0">
                <a:solidFill>
                  <a:srgbClr val="0070C0"/>
                </a:solidFill>
              </a:rPr>
              <a:t>Sertoli sécrète l’ABP et l’inhibine </a:t>
            </a:r>
            <a:r>
              <a:rPr lang="fr-FR" dirty="0"/>
              <a:t>pour moduler de façon paracrine les cellules de Leydig</a:t>
            </a:r>
          </a:p>
        </p:txBody>
      </p:sp>
    </p:spTree>
    <p:extLst>
      <p:ext uri="{BB962C8B-B14F-4D97-AF65-F5344CB8AC3E}">
        <p14:creationId xmlns:p14="http://schemas.microsoft.com/office/powerpoint/2010/main" val="9008639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6800" y="642594"/>
            <a:ext cx="10058400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romanUcPeriod" startAt="3"/>
            </a:pPr>
            <a:r>
              <a:rPr lang="en-US" sz="4800" cap="none" spc="0" dirty="0"/>
              <a:t>Voies excrétrices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214B490-9F5B-8945-AB63-03A842D97E0D}"/>
              </a:ext>
            </a:extLst>
          </p:cNvPr>
          <p:cNvSpPr txBox="1"/>
          <p:nvPr/>
        </p:nvSpPr>
        <p:spPr>
          <a:xfrm>
            <a:off x="1371947" y="2753710"/>
            <a:ext cx="9863612" cy="34616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>
              <a:buAutoNum type="alphaLcParenR"/>
            </a:pPr>
            <a:r>
              <a:rPr lang="fr-FR" sz="2000" b="1" u="sng" dirty="0">
                <a:solidFill>
                  <a:srgbClr val="0070C0"/>
                </a:solidFill>
              </a:rPr>
              <a:t>Tubes droits </a:t>
            </a:r>
          </a:p>
          <a:p>
            <a:pPr algn="ctr"/>
            <a:endParaRPr lang="fr-FR" sz="2000" dirty="0"/>
          </a:p>
          <a:p>
            <a:pPr algn="ctr"/>
            <a:r>
              <a:rPr lang="fr-FR" dirty="0"/>
              <a:t>Canaux de 1 à 2mm</a:t>
            </a:r>
          </a:p>
          <a:p>
            <a:pPr algn="ctr"/>
            <a:r>
              <a:rPr lang="fr-FR" b="1" dirty="0">
                <a:solidFill>
                  <a:srgbClr val="00B0F0"/>
                </a:solidFill>
              </a:rPr>
              <a:t>1 tube droit draine 5 à 6 TS</a:t>
            </a:r>
            <a:endParaRPr lang="fr-FR" sz="2000" dirty="0">
              <a:solidFill>
                <a:srgbClr val="00B0F0"/>
              </a:solidFill>
            </a:endParaRPr>
          </a:p>
          <a:p>
            <a:pPr algn="ctr"/>
            <a:r>
              <a:rPr lang="fr-FR" b="1" dirty="0">
                <a:solidFill>
                  <a:srgbClr val="00B0F0"/>
                </a:solidFill>
              </a:rPr>
              <a:t>Épithélium cubique</a:t>
            </a:r>
            <a:r>
              <a:rPr lang="fr-FR" dirty="0"/>
              <a:t>,</a:t>
            </a:r>
            <a:r>
              <a:rPr lang="fr-FR" b="1" dirty="0">
                <a:solidFill>
                  <a:srgbClr val="00B0F0"/>
                </a:solidFill>
              </a:rPr>
              <a:t> pauvre en organites</a:t>
            </a:r>
          </a:p>
          <a:p>
            <a:pPr algn="ctr"/>
            <a:endParaRPr lang="fr-FR" sz="2000" b="1" dirty="0"/>
          </a:p>
          <a:p>
            <a:pPr algn="ctr"/>
            <a:r>
              <a:rPr lang="fr-FR" sz="2000" b="1" u="sng" dirty="0">
                <a:solidFill>
                  <a:srgbClr val="0070C0"/>
                </a:solidFill>
              </a:rPr>
              <a:t>b) Rete Testis </a:t>
            </a:r>
          </a:p>
          <a:p>
            <a:pPr algn="ctr"/>
            <a:endParaRPr lang="fr-FR" sz="2400" u="sng" dirty="0"/>
          </a:p>
          <a:p>
            <a:pPr algn="ctr"/>
            <a:r>
              <a:rPr lang="fr-FR" b="1" dirty="0">
                <a:solidFill>
                  <a:srgbClr val="00B0F0"/>
                </a:solidFill>
              </a:rPr>
              <a:t>Réseau de Haller</a:t>
            </a:r>
            <a:r>
              <a:rPr lang="fr-FR" b="1" dirty="0"/>
              <a:t>:</a:t>
            </a:r>
            <a:r>
              <a:rPr lang="fr-FR" dirty="0"/>
              <a:t> cavités communicant entre elles</a:t>
            </a:r>
            <a:endParaRPr lang="fr-FR" sz="2000" dirty="0"/>
          </a:p>
          <a:p>
            <a:pPr algn="ctr"/>
            <a:r>
              <a:rPr lang="fr-FR" b="1" dirty="0">
                <a:solidFill>
                  <a:srgbClr val="00B0F0"/>
                </a:solidFill>
              </a:rPr>
              <a:t>Épithélium cubique bas </a:t>
            </a:r>
            <a:r>
              <a:rPr lang="fr-FR" dirty="0"/>
              <a:t>avec des </a:t>
            </a:r>
            <a:r>
              <a:rPr lang="fr-FR" b="1" dirty="0">
                <a:solidFill>
                  <a:srgbClr val="00B0F0"/>
                </a:solidFill>
              </a:rPr>
              <a:t>cellules à microvillosités au pôle apical</a:t>
            </a:r>
            <a:r>
              <a:rPr lang="fr-FR" dirty="0">
                <a:solidFill>
                  <a:srgbClr val="00B0F0"/>
                </a:solidFill>
              </a:rPr>
              <a:t> </a:t>
            </a:r>
            <a:endParaRPr lang="fr-FR" sz="2000" dirty="0">
              <a:solidFill>
                <a:srgbClr val="00B0F0"/>
              </a:solidFill>
            </a:endParaRPr>
          </a:p>
          <a:p>
            <a:pPr algn="ctr"/>
            <a:endParaRPr lang="fr-FR" sz="2000" dirty="0"/>
          </a:p>
          <a:p>
            <a:pPr indent="-182880" algn="ctr" defTabSz="91440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3865228" y="1631272"/>
            <a:ext cx="6649676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UcPeriod"/>
            </a:pPr>
            <a:r>
              <a:rPr lang="fr-FR" sz="4000" cap="none" spc="0" dirty="0"/>
              <a:t>Intra-testiculaires</a:t>
            </a:r>
          </a:p>
        </p:txBody>
      </p:sp>
    </p:spTree>
    <p:extLst>
      <p:ext uri="{BB962C8B-B14F-4D97-AF65-F5344CB8AC3E}">
        <p14:creationId xmlns:p14="http://schemas.microsoft.com/office/powerpoint/2010/main" val="21125553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6800" y="642594"/>
            <a:ext cx="10058400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romanUcPeriod" startAt="3"/>
            </a:pPr>
            <a:r>
              <a:rPr lang="en-US" sz="4800" cap="none" spc="0" dirty="0"/>
              <a:t>Voies excrétrices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214B490-9F5B-8945-AB63-03A842D97E0D}"/>
              </a:ext>
            </a:extLst>
          </p:cNvPr>
          <p:cNvSpPr txBox="1"/>
          <p:nvPr/>
        </p:nvSpPr>
        <p:spPr>
          <a:xfrm>
            <a:off x="1371947" y="2753710"/>
            <a:ext cx="9863612" cy="34616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fr-FR" b="1" dirty="0">
                <a:solidFill>
                  <a:srgbClr val="0070C0"/>
                </a:solidFill>
              </a:rPr>
              <a:t>a) Canaux efférents </a:t>
            </a:r>
            <a:endParaRPr lang="fr-FR" sz="2000" b="1" dirty="0">
              <a:solidFill>
                <a:srgbClr val="0070C0"/>
              </a:solidFill>
            </a:endParaRPr>
          </a:p>
          <a:p>
            <a:pPr algn="ctr"/>
            <a:br>
              <a:rPr lang="fr-FR" dirty="0"/>
            </a:br>
            <a:r>
              <a:rPr lang="fr-FR" b="1" dirty="0">
                <a:solidFill>
                  <a:srgbClr val="00B0F0"/>
                </a:solidFill>
              </a:rPr>
              <a:t>10 à 12 cônes </a:t>
            </a:r>
            <a:r>
              <a:rPr lang="fr-FR" dirty="0"/>
              <a:t>traversent l’albuginée </a:t>
            </a:r>
          </a:p>
          <a:p>
            <a:pPr algn="ctr"/>
            <a:r>
              <a:rPr lang="fr-FR" b="1" dirty="0">
                <a:solidFill>
                  <a:srgbClr val="00B0F0"/>
                </a:solidFill>
              </a:rPr>
              <a:t>Enroulés en hélice </a:t>
            </a:r>
            <a:r>
              <a:rPr lang="fr-FR" b="1" dirty="0"/>
              <a:t>→ </a:t>
            </a:r>
            <a:r>
              <a:rPr lang="fr-FR" b="1" dirty="0">
                <a:solidFill>
                  <a:srgbClr val="00B0F0"/>
                </a:solidFill>
              </a:rPr>
              <a:t>cône à base épididymaire</a:t>
            </a:r>
            <a:endParaRPr lang="fr-FR" sz="2000" dirty="0">
              <a:solidFill>
                <a:srgbClr val="00B0F0"/>
              </a:solidFill>
            </a:endParaRPr>
          </a:p>
          <a:p>
            <a:pPr algn="ctr"/>
            <a:r>
              <a:rPr lang="fr-FR" dirty="0"/>
              <a:t>Épithélium: </a:t>
            </a:r>
            <a:r>
              <a:rPr lang="fr-FR" b="1" dirty="0">
                <a:solidFill>
                  <a:srgbClr val="00B0F0"/>
                </a:solidFill>
              </a:rPr>
              <a:t>prismatique</a:t>
            </a:r>
            <a:r>
              <a:rPr lang="fr-FR" dirty="0"/>
              <a:t>,</a:t>
            </a:r>
            <a:r>
              <a:rPr lang="fr-FR" b="1" dirty="0"/>
              <a:t> </a:t>
            </a:r>
            <a:r>
              <a:rPr lang="fr-FR" b="1" dirty="0">
                <a:solidFill>
                  <a:srgbClr val="00B0F0"/>
                </a:solidFill>
              </a:rPr>
              <a:t>cellules ciliées</a:t>
            </a:r>
            <a:r>
              <a:rPr lang="fr-FR" dirty="0"/>
              <a:t>,</a:t>
            </a:r>
            <a:r>
              <a:rPr lang="fr-FR" b="1" dirty="0"/>
              <a:t> </a:t>
            </a:r>
            <a:r>
              <a:rPr lang="fr-FR" b="1" dirty="0">
                <a:solidFill>
                  <a:srgbClr val="00B0F0"/>
                </a:solidFill>
              </a:rPr>
              <a:t>sécrétoires</a:t>
            </a:r>
            <a:r>
              <a:rPr lang="fr-FR" b="1" dirty="0"/>
              <a:t> </a:t>
            </a:r>
            <a:r>
              <a:rPr lang="fr-FR" dirty="0"/>
              <a:t>et </a:t>
            </a:r>
            <a:r>
              <a:rPr lang="fr-FR" b="1" dirty="0">
                <a:solidFill>
                  <a:srgbClr val="00B0F0"/>
                </a:solidFill>
              </a:rPr>
              <a:t>basales</a:t>
            </a:r>
            <a:r>
              <a:rPr lang="fr-FR" dirty="0"/>
              <a:t> </a:t>
            </a:r>
            <a:endParaRPr lang="fr-FR" sz="2000" dirty="0"/>
          </a:p>
          <a:p>
            <a:pPr algn="ctr"/>
            <a:r>
              <a:rPr lang="fr-FR" b="1" dirty="0">
                <a:solidFill>
                  <a:srgbClr val="00B0F0"/>
                </a:solidFill>
              </a:rPr>
              <a:t>Chorion:</a:t>
            </a:r>
            <a:r>
              <a:rPr lang="fr-FR" dirty="0">
                <a:solidFill>
                  <a:srgbClr val="00B0F0"/>
                </a:solidFill>
              </a:rPr>
              <a:t> </a:t>
            </a:r>
            <a:r>
              <a:rPr lang="fr-FR" b="1" dirty="0">
                <a:solidFill>
                  <a:srgbClr val="00B0F0"/>
                </a:solidFill>
              </a:rPr>
              <a:t>TC lâche </a:t>
            </a:r>
            <a:r>
              <a:rPr lang="fr-FR" dirty="0"/>
              <a:t>comportant </a:t>
            </a:r>
            <a:r>
              <a:rPr lang="fr-FR" dirty="0">
                <a:solidFill>
                  <a:srgbClr val="00B0F0"/>
                </a:solidFill>
              </a:rPr>
              <a:t>des </a:t>
            </a:r>
            <a:r>
              <a:rPr lang="fr-FR" b="1" dirty="0">
                <a:solidFill>
                  <a:srgbClr val="00B0F0"/>
                </a:solidFill>
              </a:rPr>
              <a:t>fibres musculaires lisses circulaires</a:t>
            </a:r>
          </a:p>
          <a:p>
            <a:pPr algn="ctr"/>
            <a:endParaRPr lang="fr-FR" b="1" dirty="0"/>
          </a:p>
          <a:p>
            <a:pPr algn="ctr"/>
            <a:r>
              <a:rPr lang="fr-FR" b="1" u="sng" dirty="0"/>
              <a:t>Fonctions: </a:t>
            </a:r>
            <a:endParaRPr lang="fr-FR" sz="2000" b="1" u="sng" dirty="0"/>
          </a:p>
          <a:p>
            <a:pPr marL="285750" indent="-285750" algn="ctr"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b="1" dirty="0">
                <a:solidFill>
                  <a:srgbClr val="00B0F0"/>
                </a:solidFill>
              </a:rPr>
              <a:t>Progression du plasma séminal</a:t>
            </a:r>
            <a:r>
              <a:rPr lang="fr-FR" b="1" dirty="0"/>
              <a:t>:</a:t>
            </a:r>
            <a:r>
              <a:rPr lang="fr-FR" dirty="0"/>
              <a:t> battements de cils et contraction des CML</a:t>
            </a:r>
            <a:endParaRPr lang="fr-FR" sz="2000" dirty="0"/>
          </a:p>
          <a:p>
            <a:pPr marL="285750" indent="-285750" algn="ctr"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b="1" dirty="0">
                <a:solidFill>
                  <a:srgbClr val="00B0F0"/>
                </a:solidFill>
              </a:rPr>
              <a:t>Modifier la composition du plasma séminal</a:t>
            </a:r>
            <a:r>
              <a:rPr lang="fr-FR" b="1" dirty="0"/>
              <a:t>:</a:t>
            </a:r>
            <a:r>
              <a:rPr lang="fr-FR" dirty="0"/>
              <a:t> sécrétion des cellules glandulaires et la réabsorption au niveau des microvillosités </a:t>
            </a:r>
            <a:endParaRPr lang="fr-FR" sz="2000" dirty="0"/>
          </a:p>
          <a:p>
            <a:pPr indent="-182880" algn="ctr" defTabSz="91440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3865228" y="1631272"/>
            <a:ext cx="6649676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UcPeriod"/>
            </a:pPr>
            <a:r>
              <a:rPr lang="fr-FR" sz="4000" cap="none" spc="0" dirty="0"/>
              <a:t>Extra-testiculaires</a:t>
            </a:r>
          </a:p>
        </p:txBody>
      </p:sp>
    </p:spTree>
    <p:extLst>
      <p:ext uri="{BB962C8B-B14F-4D97-AF65-F5344CB8AC3E}">
        <p14:creationId xmlns:p14="http://schemas.microsoft.com/office/powerpoint/2010/main" val="204822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6800" y="642594"/>
            <a:ext cx="10058400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romanUcPeriod" startAt="3"/>
            </a:pPr>
            <a:r>
              <a:rPr lang="en-US" sz="4800" cap="none" spc="0" dirty="0"/>
              <a:t>Voies excrétrices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214B490-9F5B-8945-AB63-03A842D97E0D}"/>
              </a:ext>
            </a:extLst>
          </p:cNvPr>
          <p:cNvSpPr txBox="1"/>
          <p:nvPr/>
        </p:nvSpPr>
        <p:spPr>
          <a:xfrm>
            <a:off x="871901" y="2753711"/>
            <a:ext cx="10448197" cy="346169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algn="ctr"/>
            <a:r>
              <a:rPr lang="fr-FR" sz="2000" b="1" dirty="0">
                <a:solidFill>
                  <a:srgbClr val="0070C0"/>
                </a:solidFill>
              </a:rPr>
              <a:t>b) Épididyme </a:t>
            </a:r>
          </a:p>
          <a:p>
            <a:pPr algn="ctr"/>
            <a:endParaRPr lang="fr-FR" dirty="0"/>
          </a:p>
          <a:p>
            <a:pPr algn="ctr"/>
            <a:r>
              <a:rPr lang="fr-FR" b="1" dirty="0">
                <a:solidFill>
                  <a:srgbClr val="00B0F0"/>
                </a:solidFill>
              </a:rPr>
              <a:t>5 à 7m</a:t>
            </a:r>
          </a:p>
          <a:p>
            <a:pPr algn="ctr"/>
            <a:r>
              <a:rPr lang="fr-FR" dirty="0"/>
              <a:t>Canal </a:t>
            </a:r>
            <a:r>
              <a:rPr lang="fr-FR" b="1" dirty="0"/>
              <a:t>pelotonné </a:t>
            </a:r>
            <a:r>
              <a:rPr lang="fr-FR" dirty="0"/>
              <a:t>sur lui-même</a:t>
            </a:r>
          </a:p>
          <a:p>
            <a:pPr algn="ctr"/>
            <a:r>
              <a:rPr lang="fr-FR" dirty="0"/>
              <a:t>3 parties: une tête, un corps et une queue</a:t>
            </a:r>
          </a:p>
          <a:p>
            <a:pPr algn="ctr"/>
            <a:r>
              <a:rPr lang="fr-FR" b="1" dirty="0"/>
              <a:t>Chorion </a:t>
            </a:r>
            <a:r>
              <a:rPr lang="fr-FR" dirty="0"/>
              <a:t>composé de </a:t>
            </a:r>
            <a:r>
              <a:rPr lang="fr-FR" b="1" dirty="0"/>
              <a:t>fibres musculaires lisses circulaires</a:t>
            </a:r>
            <a:r>
              <a:rPr lang="fr-FR" dirty="0"/>
              <a:t> </a:t>
            </a:r>
          </a:p>
          <a:p>
            <a:pPr algn="ctr"/>
            <a:endParaRPr lang="fr-FR" b="1" dirty="0"/>
          </a:p>
          <a:p>
            <a:pPr algn="ctr"/>
            <a:endParaRPr lang="fr-FR" b="1" dirty="0"/>
          </a:p>
          <a:p>
            <a:pPr algn="ctr"/>
            <a:r>
              <a:rPr lang="fr-FR" b="1" dirty="0">
                <a:solidFill>
                  <a:srgbClr val="00B0F0"/>
                </a:solidFill>
              </a:rPr>
              <a:t>Épithélium</a:t>
            </a:r>
            <a:r>
              <a:rPr lang="fr-FR" dirty="0">
                <a:solidFill>
                  <a:srgbClr val="00B0F0"/>
                </a:solidFill>
              </a:rPr>
              <a:t> </a:t>
            </a:r>
            <a:r>
              <a:rPr lang="fr-FR" b="1" dirty="0">
                <a:solidFill>
                  <a:srgbClr val="00B0F0"/>
                </a:solidFill>
              </a:rPr>
              <a:t>prismatique simple </a:t>
            </a:r>
            <a:r>
              <a:rPr lang="fr-FR" dirty="0"/>
              <a:t>avec : </a:t>
            </a:r>
          </a:p>
          <a:p>
            <a:pPr marL="285750" indent="-285750" algn="ctr">
              <a:lnSpc>
                <a:spcPct val="150000"/>
              </a:lnSpc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b="1" dirty="0">
                <a:solidFill>
                  <a:srgbClr val="94A1FF"/>
                </a:solidFill>
              </a:rPr>
              <a:t>Cellules basales </a:t>
            </a:r>
            <a:r>
              <a:rPr lang="fr-FR" dirty="0"/>
              <a:t>dans la partie profonde </a:t>
            </a:r>
          </a:p>
          <a:p>
            <a:pPr marL="285750" indent="-285750" algn="ctr">
              <a:lnSpc>
                <a:spcPct val="110000"/>
              </a:lnSpc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b="1" dirty="0">
                <a:solidFill>
                  <a:srgbClr val="94A1FF"/>
                </a:solidFill>
              </a:rPr>
              <a:t>Cellules prismatiques à</a:t>
            </a:r>
            <a:r>
              <a:rPr lang="fr-FR" dirty="0">
                <a:solidFill>
                  <a:srgbClr val="94A1FF"/>
                </a:solidFill>
              </a:rPr>
              <a:t> </a:t>
            </a:r>
            <a:r>
              <a:rPr lang="fr-FR" b="1" dirty="0">
                <a:solidFill>
                  <a:srgbClr val="94A1FF"/>
                </a:solidFill>
              </a:rPr>
              <a:t>stéréocils au pôle apical</a:t>
            </a:r>
            <a:r>
              <a:rPr lang="fr-FR" dirty="0"/>
              <a:t>, </a:t>
            </a:r>
            <a:r>
              <a:rPr lang="fr-FR" b="1" dirty="0"/>
              <a:t>polarisées </a:t>
            </a:r>
            <a:r>
              <a:rPr lang="fr-FR" dirty="0"/>
              <a:t>avec un REG basal, un appareil de Golgi supranucléaire et des grains de sécrétion apicaux.</a:t>
            </a:r>
            <a:r>
              <a:rPr lang="fr-FR" b="1" dirty="0">
                <a:solidFill>
                  <a:srgbClr val="94A1FF"/>
                </a:solidFill>
              </a:rPr>
              <a:t> </a:t>
            </a:r>
            <a:r>
              <a:rPr lang="fr-FR" b="1" dirty="0"/>
              <a:t>Hauteur diminue </a:t>
            </a:r>
            <a:r>
              <a:rPr lang="fr-FR" dirty="0"/>
              <a:t>progressivement </a:t>
            </a:r>
            <a:r>
              <a:rPr lang="fr-FR" b="1" dirty="0"/>
              <a:t>de la tête vers la queue </a:t>
            </a:r>
            <a:endParaRPr lang="fr-FR" dirty="0"/>
          </a:p>
          <a:p>
            <a:pPr indent="-182880" algn="ctr" defTabSz="914400">
              <a:lnSpc>
                <a:spcPct val="90000"/>
              </a:lnSpc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</a:pPr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3865228" y="1631272"/>
            <a:ext cx="6649676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UcPeriod"/>
            </a:pPr>
            <a:r>
              <a:rPr lang="fr-FR" sz="4000" cap="none" spc="0" dirty="0"/>
              <a:t>Extra-testiculaires</a:t>
            </a:r>
          </a:p>
        </p:txBody>
      </p:sp>
    </p:spTree>
    <p:extLst>
      <p:ext uri="{BB962C8B-B14F-4D97-AF65-F5344CB8AC3E}">
        <p14:creationId xmlns:p14="http://schemas.microsoft.com/office/powerpoint/2010/main" val="29400651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6800" y="642594"/>
            <a:ext cx="10058400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romanUcPeriod" startAt="3"/>
            </a:pPr>
            <a:r>
              <a:rPr lang="en-US" sz="4800" cap="none" spc="0" dirty="0"/>
              <a:t>Voies excrétrices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214B490-9F5B-8945-AB63-03A842D97E0D}"/>
              </a:ext>
            </a:extLst>
          </p:cNvPr>
          <p:cNvSpPr txBox="1"/>
          <p:nvPr/>
        </p:nvSpPr>
        <p:spPr>
          <a:xfrm>
            <a:off x="871901" y="2753711"/>
            <a:ext cx="10657947" cy="34616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fr-FR" sz="2000" b="1" dirty="0">
                <a:solidFill>
                  <a:srgbClr val="0070C0"/>
                </a:solidFill>
              </a:rPr>
              <a:t>b) Épididyme </a:t>
            </a:r>
          </a:p>
          <a:p>
            <a:pPr algn="ctr"/>
            <a:endParaRPr lang="fr-FR" dirty="0"/>
          </a:p>
          <a:p>
            <a:pPr algn="ctr"/>
            <a:r>
              <a:rPr lang="fr-FR" u="sng" dirty="0"/>
              <a:t>Fonctions</a:t>
            </a:r>
            <a:r>
              <a:rPr lang="fr-FR" dirty="0"/>
              <a:t>: </a:t>
            </a:r>
          </a:p>
          <a:p>
            <a:pPr algn="ctr"/>
            <a:endParaRPr lang="fr-FR" sz="2000" dirty="0"/>
          </a:p>
          <a:p>
            <a:pPr marL="285750" indent="-285750" algn="ctr"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b="1" dirty="0">
                <a:solidFill>
                  <a:srgbClr val="00B0F0"/>
                </a:solidFill>
              </a:rPr>
              <a:t>Transport des spermatozoïdes </a:t>
            </a:r>
            <a:r>
              <a:rPr lang="fr-FR" dirty="0"/>
              <a:t>grâce aux CML </a:t>
            </a:r>
          </a:p>
          <a:p>
            <a:pPr algn="ctr">
              <a:buClr>
                <a:schemeClr val="tx1"/>
              </a:buClr>
              <a:buSzPct val="115000"/>
            </a:pPr>
            <a:r>
              <a:rPr lang="fr-FR" dirty="0"/>
              <a:t>Les spermatozoïdes restent </a:t>
            </a:r>
            <a:r>
              <a:rPr lang="fr-FR" b="1" dirty="0">
                <a:solidFill>
                  <a:srgbClr val="94A1FF"/>
                </a:solidFill>
              </a:rPr>
              <a:t>1 jour dans la tête </a:t>
            </a:r>
            <a:r>
              <a:rPr lang="fr-FR" dirty="0"/>
              <a:t>de l’épididyme puis </a:t>
            </a:r>
            <a:r>
              <a:rPr lang="fr-FR" b="1" dirty="0">
                <a:solidFill>
                  <a:srgbClr val="94A1FF"/>
                </a:solidFill>
              </a:rPr>
              <a:t>4 à 5 jours dans le corps et la queue</a:t>
            </a:r>
          </a:p>
          <a:p>
            <a:pPr algn="ctr">
              <a:buClr>
                <a:schemeClr val="tx1"/>
              </a:buClr>
              <a:buSzPct val="115000"/>
            </a:pPr>
            <a:r>
              <a:rPr lang="fr-FR" dirty="0"/>
              <a:t> </a:t>
            </a:r>
            <a:endParaRPr lang="fr-FR" sz="2000" dirty="0"/>
          </a:p>
          <a:p>
            <a:pPr marL="285750" indent="-285750" algn="ctr"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b="1" dirty="0">
                <a:solidFill>
                  <a:srgbClr val="00B0F0"/>
                </a:solidFill>
              </a:rPr>
              <a:t>Maturation des spermatozoïdes </a:t>
            </a:r>
            <a:r>
              <a:rPr lang="fr-FR" dirty="0"/>
              <a:t>pendant leur transit via les cellules prismatiques</a:t>
            </a:r>
            <a:br>
              <a:rPr lang="fr-FR" dirty="0"/>
            </a:br>
            <a:r>
              <a:rPr lang="fr-FR" dirty="0"/>
              <a:t>→ </a:t>
            </a:r>
            <a:r>
              <a:rPr lang="fr-FR" b="1" dirty="0">
                <a:solidFill>
                  <a:srgbClr val="94A1FF"/>
                </a:solidFill>
              </a:rPr>
              <a:t>fécondance</a:t>
            </a:r>
            <a:r>
              <a:rPr lang="fr-FR" dirty="0"/>
              <a:t>, </a:t>
            </a:r>
            <a:r>
              <a:rPr lang="fr-FR" b="1" dirty="0">
                <a:solidFill>
                  <a:srgbClr val="94A1FF"/>
                </a:solidFill>
              </a:rPr>
              <a:t>mobilité unidirectionnelle </a:t>
            </a:r>
            <a:r>
              <a:rPr lang="fr-FR" dirty="0"/>
              <a:t>et </a:t>
            </a:r>
            <a:r>
              <a:rPr lang="fr-FR" b="1" dirty="0">
                <a:solidFill>
                  <a:srgbClr val="94A1FF"/>
                </a:solidFill>
              </a:rPr>
              <a:t>fixation à la zone pellucide</a:t>
            </a:r>
            <a:endParaRPr lang="fr-FR" sz="2000" dirty="0">
              <a:solidFill>
                <a:srgbClr val="94A1FF"/>
              </a:solidFill>
            </a:endParaRP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3865228" y="1631272"/>
            <a:ext cx="6649676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UcPeriod"/>
            </a:pPr>
            <a:r>
              <a:rPr lang="fr-FR" sz="4000" cap="none" spc="0" dirty="0"/>
              <a:t>Extra-testiculaires</a:t>
            </a:r>
          </a:p>
        </p:txBody>
      </p:sp>
    </p:spTree>
    <p:extLst>
      <p:ext uri="{BB962C8B-B14F-4D97-AF65-F5344CB8AC3E}">
        <p14:creationId xmlns:p14="http://schemas.microsoft.com/office/powerpoint/2010/main" val="34323733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6800" y="642594"/>
            <a:ext cx="10058400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romanUcPeriod" startAt="3"/>
            </a:pPr>
            <a:r>
              <a:rPr lang="en-US" sz="4800" cap="none" spc="0" dirty="0"/>
              <a:t>Voies excrétrices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214B490-9F5B-8945-AB63-03A842D97E0D}"/>
              </a:ext>
            </a:extLst>
          </p:cNvPr>
          <p:cNvSpPr txBox="1"/>
          <p:nvPr/>
        </p:nvSpPr>
        <p:spPr>
          <a:xfrm>
            <a:off x="819577" y="2627587"/>
            <a:ext cx="10657947" cy="385550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algn="ctr"/>
            <a:r>
              <a:rPr lang="fr-FR" sz="1900" b="1" dirty="0">
                <a:solidFill>
                  <a:srgbClr val="0070C0"/>
                </a:solidFill>
              </a:rPr>
              <a:t>c) Canal défèrent </a:t>
            </a:r>
          </a:p>
          <a:p>
            <a:pPr algn="ctr"/>
            <a:endParaRPr lang="fr-FR" sz="1400" dirty="0"/>
          </a:p>
          <a:p>
            <a:pPr algn="ctr"/>
            <a:r>
              <a:rPr lang="fr-FR" sz="1600" b="1" dirty="0">
                <a:solidFill>
                  <a:srgbClr val="00B0F0"/>
                </a:solidFill>
              </a:rPr>
              <a:t>Tube rectiligne à paroi épaisse </a:t>
            </a:r>
            <a:r>
              <a:rPr lang="fr-FR" sz="1600" dirty="0"/>
              <a:t>de </a:t>
            </a:r>
            <a:r>
              <a:rPr lang="fr-FR" sz="1600" b="1" dirty="0">
                <a:solidFill>
                  <a:srgbClr val="00B0F0"/>
                </a:solidFill>
              </a:rPr>
              <a:t>2 à 3mm </a:t>
            </a:r>
            <a:r>
              <a:rPr lang="fr-FR" sz="1600" dirty="0"/>
              <a:t>et une longueur de </a:t>
            </a:r>
            <a:r>
              <a:rPr lang="fr-FR" sz="1600" b="1" dirty="0">
                <a:solidFill>
                  <a:srgbClr val="00B0F0"/>
                </a:solidFill>
              </a:rPr>
              <a:t>45cm</a:t>
            </a:r>
            <a:br>
              <a:rPr lang="fr-FR" sz="1600" dirty="0"/>
            </a:br>
            <a:r>
              <a:rPr lang="fr-FR" sz="1600" dirty="0"/>
              <a:t>Lumière</a:t>
            </a:r>
            <a:r>
              <a:rPr lang="fr-FR" sz="1600" b="1" dirty="0"/>
              <a:t> festonnée</a:t>
            </a:r>
            <a:r>
              <a:rPr lang="fr-FR" sz="1600" dirty="0"/>
              <a:t> </a:t>
            </a:r>
          </a:p>
          <a:p>
            <a:pPr algn="ctr"/>
            <a:r>
              <a:rPr lang="fr-FR" sz="1600" dirty="0"/>
              <a:t>S’abouche dans la prostate. Jonction → dilatation = </a:t>
            </a:r>
            <a:r>
              <a:rPr lang="fr-FR" sz="1600" b="1" dirty="0"/>
              <a:t>ampoule</a:t>
            </a:r>
            <a:r>
              <a:rPr lang="fr-FR" sz="1600" dirty="0"/>
              <a:t> où s’abouchent des </a:t>
            </a:r>
            <a:r>
              <a:rPr lang="fr-FR" sz="1600" b="1" dirty="0"/>
              <a:t>vésicules séminales</a:t>
            </a:r>
          </a:p>
          <a:p>
            <a:pPr algn="ctr"/>
            <a:r>
              <a:rPr lang="fr-FR" sz="1600" b="1" dirty="0">
                <a:solidFill>
                  <a:srgbClr val="00B0F0"/>
                </a:solidFill>
              </a:rPr>
              <a:t>Se poursuit par le canal éjaculateur </a:t>
            </a:r>
          </a:p>
          <a:p>
            <a:pPr algn="ctr"/>
            <a:r>
              <a:rPr lang="fr-FR" sz="1600" b="1" dirty="0">
                <a:solidFill>
                  <a:srgbClr val="00B0F0"/>
                </a:solidFill>
              </a:rPr>
              <a:t>Épithélium prismatique pseudo-stratifié </a:t>
            </a:r>
            <a:r>
              <a:rPr lang="fr-FR" sz="1600" dirty="0"/>
              <a:t>avec cellules: prismatiques à stéréocils et grains de sécrétion au pôle apical ; basales </a:t>
            </a:r>
          </a:p>
          <a:p>
            <a:pPr algn="ctr"/>
            <a:endParaRPr lang="fr-FR" sz="1600" b="1" dirty="0"/>
          </a:p>
          <a:p>
            <a:pPr algn="ctr"/>
            <a:r>
              <a:rPr lang="fr-FR" sz="1600" b="1" dirty="0"/>
              <a:t>Chorion lâche riche en fibres élastiques</a:t>
            </a:r>
            <a:r>
              <a:rPr lang="fr-FR" sz="1600" dirty="0"/>
              <a:t> </a:t>
            </a:r>
          </a:p>
          <a:p>
            <a:pPr algn="ctr"/>
            <a:endParaRPr lang="fr-FR" sz="1600" b="1" dirty="0"/>
          </a:p>
          <a:p>
            <a:pPr algn="ctr"/>
            <a:r>
              <a:rPr lang="fr-FR" sz="1600" b="1" dirty="0">
                <a:solidFill>
                  <a:srgbClr val="00B0F0"/>
                </a:solidFill>
              </a:rPr>
              <a:t>Musculeuse</a:t>
            </a:r>
            <a:r>
              <a:rPr lang="fr-FR" sz="1600" b="1" dirty="0"/>
              <a:t> </a:t>
            </a:r>
            <a:r>
              <a:rPr lang="fr-FR" sz="1600" dirty="0"/>
              <a:t>développée avec différentes couches : </a:t>
            </a:r>
          </a:p>
          <a:p>
            <a:pPr marL="742950" lvl="1" indent="-285750" algn="ctr"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sz="1600" b="1" dirty="0">
                <a:solidFill>
                  <a:srgbClr val="94A1FF"/>
                </a:solidFill>
              </a:rPr>
              <a:t>interne longitudinale </a:t>
            </a:r>
            <a:endParaRPr lang="fr-FR" sz="1600" dirty="0">
              <a:solidFill>
                <a:srgbClr val="94A1FF"/>
              </a:solidFill>
            </a:endParaRPr>
          </a:p>
          <a:p>
            <a:pPr marL="742950" lvl="1" indent="-285750" algn="ctr"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sz="1600" b="1" dirty="0">
                <a:solidFill>
                  <a:srgbClr val="94A1FF"/>
                </a:solidFill>
              </a:rPr>
              <a:t>intermédiaire circulaire épaisse </a:t>
            </a:r>
            <a:endParaRPr lang="fr-FR" sz="1600" dirty="0">
              <a:solidFill>
                <a:srgbClr val="94A1FF"/>
              </a:solidFill>
            </a:endParaRPr>
          </a:p>
          <a:p>
            <a:pPr marL="742950" lvl="1" indent="-285750" algn="ctr"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sz="1600" b="1" dirty="0">
                <a:solidFill>
                  <a:srgbClr val="94A1FF"/>
                </a:solidFill>
              </a:rPr>
              <a:t>externe longitudinale </a:t>
            </a:r>
            <a:endParaRPr lang="fr-FR" sz="1600" dirty="0">
              <a:solidFill>
                <a:srgbClr val="94A1FF"/>
              </a:solidFill>
            </a:endParaRPr>
          </a:p>
          <a:p>
            <a:pPr lvl="1" algn="ctr"/>
            <a:endParaRPr lang="fr-FR" sz="1600" b="1" dirty="0"/>
          </a:p>
          <a:p>
            <a:pPr lvl="1" algn="ctr"/>
            <a:r>
              <a:rPr lang="fr-FR" sz="1600" b="1" dirty="0">
                <a:solidFill>
                  <a:srgbClr val="76D6FF"/>
                </a:solidFill>
              </a:rPr>
              <a:t>Adventice</a:t>
            </a:r>
            <a:r>
              <a:rPr lang="fr-FR" sz="1600" b="1" dirty="0"/>
              <a:t> </a:t>
            </a:r>
            <a:r>
              <a:rPr lang="fr-FR" sz="1600" dirty="0"/>
              <a:t>constituée d’un </a:t>
            </a:r>
            <a:r>
              <a:rPr lang="fr-FR" sz="1600" b="1" dirty="0">
                <a:solidFill>
                  <a:srgbClr val="76D6FF"/>
                </a:solidFill>
              </a:rPr>
              <a:t>TC fibreux</a:t>
            </a:r>
            <a:br>
              <a:rPr lang="fr-FR" sz="1600" dirty="0"/>
            </a:br>
            <a:r>
              <a:rPr lang="fr-FR" sz="1600" u="sng" dirty="0"/>
              <a:t>Fonction</a:t>
            </a:r>
            <a:r>
              <a:rPr lang="fr-FR" sz="1600" dirty="0"/>
              <a:t>: </a:t>
            </a:r>
            <a:r>
              <a:rPr lang="fr-FR" sz="1600" b="1" dirty="0">
                <a:solidFill>
                  <a:srgbClr val="76D6FF"/>
                </a:solidFill>
              </a:rPr>
              <a:t>modifier la composition biochimique du plasma séminal</a:t>
            </a:r>
            <a:r>
              <a:rPr lang="fr-FR" sz="1600" dirty="0">
                <a:solidFill>
                  <a:srgbClr val="76D6FF"/>
                </a:solidFill>
              </a:rPr>
              <a:t> </a:t>
            </a:r>
            <a:endParaRPr lang="fr-FR" sz="1600" dirty="0">
              <a:solidFill>
                <a:srgbClr val="76D6FF"/>
              </a:solidFill>
              <a:effectLst/>
            </a:endParaRP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3865228" y="1470455"/>
            <a:ext cx="6649676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UcPeriod" startAt="2"/>
            </a:pPr>
            <a:r>
              <a:rPr lang="fr-FR" sz="4000" cap="none" spc="0" dirty="0"/>
              <a:t>Extra-testiculaires</a:t>
            </a:r>
          </a:p>
        </p:txBody>
      </p:sp>
    </p:spTree>
    <p:extLst>
      <p:ext uri="{BB962C8B-B14F-4D97-AF65-F5344CB8AC3E}">
        <p14:creationId xmlns:p14="http://schemas.microsoft.com/office/powerpoint/2010/main" val="4806891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6800" y="642594"/>
            <a:ext cx="10058400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romanUcPeriod" startAt="3"/>
            </a:pPr>
            <a:r>
              <a:rPr lang="en-US" sz="4800" cap="none" spc="0" dirty="0"/>
              <a:t>Voies excrétrices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214B490-9F5B-8945-AB63-03A842D97E0D}"/>
              </a:ext>
            </a:extLst>
          </p:cNvPr>
          <p:cNvSpPr txBox="1"/>
          <p:nvPr/>
        </p:nvSpPr>
        <p:spPr>
          <a:xfrm>
            <a:off x="2133599" y="2868666"/>
            <a:ext cx="8082455" cy="24180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fr-FR" sz="1900" b="1" dirty="0">
                <a:solidFill>
                  <a:srgbClr val="0070C0"/>
                </a:solidFill>
              </a:rPr>
              <a:t>d) Urètre </a:t>
            </a:r>
            <a:r>
              <a:rPr lang="fr-FR" sz="2000" b="1" dirty="0">
                <a:solidFill>
                  <a:srgbClr val="0070C0"/>
                </a:solidFill>
              </a:rPr>
              <a:t>prostatique</a:t>
            </a:r>
            <a:endParaRPr lang="fr-FR" sz="1900" b="1" dirty="0">
              <a:solidFill>
                <a:srgbClr val="0070C0"/>
              </a:solidFill>
            </a:endParaRPr>
          </a:p>
          <a:p>
            <a:pPr algn="ctr"/>
            <a:endParaRPr lang="fr-FR" sz="1400" dirty="0"/>
          </a:p>
          <a:p>
            <a:pPr algn="ctr">
              <a:lnSpc>
                <a:spcPct val="150000"/>
              </a:lnSpc>
            </a:pPr>
            <a:r>
              <a:rPr lang="fr-FR" dirty="0"/>
              <a:t>Traverse la prostate de haut en bas et est issu de la vessie </a:t>
            </a:r>
            <a:endParaRPr lang="fr-FR" sz="1600" dirty="0"/>
          </a:p>
          <a:p>
            <a:pPr algn="ctr">
              <a:lnSpc>
                <a:spcPct val="150000"/>
              </a:lnSpc>
            </a:pPr>
            <a:r>
              <a:rPr lang="fr-FR" b="1" dirty="0">
                <a:solidFill>
                  <a:srgbClr val="76D6FF"/>
                </a:solidFill>
              </a:rPr>
              <a:t>Épithélium de type vésical = urothélium</a:t>
            </a:r>
            <a:br>
              <a:rPr lang="fr-FR" dirty="0"/>
            </a:br>
            <a:r>
              <a:rPr lang="fr-FR" dirty="0"/>
              <a:t>Face </a:t>
            </a:r>
            <a:r>
              <a:rPr lang="fr-FR" b="1" dirty="0"/>
              <a:t>postérieure:</a:t>
            </a:r>
            <a:r>
              <a:rPr lang="fr-FR" dirty="0"/>
              <a:t> le </a:t>
            </a:r>
            <a:r>
              <a:rPr lang="fr-FR" b="1" dirty="0"/>
              <a:t>veru montanum </a:t>
            </a:r>
            <a:r>
              <a:rPr lang="fr-FR" dirty="0"/>
              <a:t>→ </a:t>
            </a:r>
            <a:r>
              <a:rPr lang="fr-FR" b="1" dirty="0"/>
              <a:t>zone d’abouchement </a:t>
            </a:r>
            <a:r>
              <a:rPr lang="fr-FR" dirty="0"/>
              <a:t>des canaux éjaculateurs et des glandes prostatiques </a:t>
            </a:r>
            <a:endParaRPr lang="fr-FR" sz="1600" dirty="0">
              <a:effectLst/>
            </a:endParaRP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3865228" y="1470455"/>
            <a:ext cx="6649676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UcPeriod" startAt="2"/>
            </a:pPr>
            <a:r>
              <a:rPr lang="fr-FR" sz="4000" cap="none" spc="0" dirty="0"/>
              <a:t>Extra-testiculaires</a:t>
            </a:r>
          </a:p>
        </p:txBody>
      </p:sp>
    </p:spTree>
    <p:extLst>
      <p:ext uri="{BB962C8B-B14F-4D97-AF65-F5344CB8AC3E}">
        <p14:creationId xmlns:p14="http://schemas.microsoft.com/office/powerpoint/2010/main" val="7008076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6800" y="642594"/>
            <a:ext cx="10058400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romanUcPeriod" startAt="3"/>
            </a:pPr>
            <a:r>
              <a:rPr lang="en-US" sz="4800" cap="none" spc="0" dirty="0"/>
              <a:t>Voies excrétrices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214B490-9F5B-8945-AB63-03A842D97E0D}"/>
              </a:ext>
            </a:extLst>
          </p:cNvPr>
          <p:cNvSpPr txBox="1"/>
          <p:nvPr/>
        </p:nvSpPr>
        <p:spPr>
          <a:xfrm>
            <a:off x="2133599" y="2868666"/>
            <a:ext cx="8082455" cy="24180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fr-FR" sz="1900" b="1" dirty="0">
                <a:solidFill>
                  <a:srgbClr val="0070C0"/>
                </a:solidFill>
              </a:rPr>
              <a:t>e) Urètre </a:t>
            </a:r>
            <a:r>
              <a:rPr lang="fr-FR" sz="2000" b="1" dirty="0">
                <a:solidFill>
                  <a:srgbClr val="0070C0"/>
                </a:solidFill>
              </a:rPr>
              <a:t>membraneux</a:t>
            </a:r>
            <a:endParaRPr lang="fr-FR" sz="1900" b="1" dirty="0">
              <a:solidFill>
                <a:srgbClr val="0070C0"/>
              </a:solidFill>
            </a:endParaRPr>
          </a:p>
          <a:p>
            <a:pPr algn="ctr"/>
            <a:endParaRPr lang="fr-FR" sz="1400" dirty="0"/>
          </a:p>
          <a:p>
            <a:pPr algn="ctr"/>
            <a:endParaRPr lang="fr-FR" dirty="0"/>
          </a:p>
          <a:p>
            <a:pPr algn="ctr">
              <a:lnSpc>
                <a:spcPct val="150000"/>
              </a:lnSpc>
            </a:pPr>
            <a:r>
              <a:rPr lang="fr-FR" dirty="0"/>
              <a:t>De l’extrémité de la prostate à l’origine du pénis</a:t>
            </a:r>
            <a:br>
              <a:rPr lang="fr-FR" dirty="0"/>
            </a:br>
            <a:r>
              <a:rPr lang="fr-FR" b="1" dirty="0">
                <a:solidFill>
                  <a:srgbClr val="76D6FF"/>
                </a:solidFill>
              </a:rPr>
              <a:t>Épithélium pseudo-stratifié cylindrique</a:t>
            </a:r>
            <a:r>
              <a:rPr lang="fr-FR" dirty="0">
                <a:solidFill>
                  <a:srgbClr val="76D6FF"/>
                </a:solidFill>
              </a:rPr>
              <a:t> </a:t>
            </a:r>
            <a:endParaRPr lang="fr-FR" dirty="0">
              <a:solidFill>
                <a:srgbClr val="76D6FF"/>
              </a:solidFill>
              <a:effectLst/>
            </a:endParaRP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3865228" y="1470455"/>
            <a:ext cx="6649676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UcPeriod" startAt="2"/>
            </a:pPr>
            <a:r>
              <a:rPr lang="fr-FR" sz="4000" cap="none" spc="0" dirty="0"/>
              <a:t>Extra-testiculaires</a:t>
            </a:r>
          </a:p>
        </p:txBody>
      </p:sp>
    </p:spTree>
    <p:extLst>
      <p:ext uri="{BB962C8B-B14F-4D97-AF65-F5344CB8AC3E}">
        <p14:creationId xmlns:p14="http://schemas.microsoft.com/office/powerpoint/2010/main" val="35221401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-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6800" y="642594"/>
            <a:ext cx="10058400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romanUcPeriod" startAt="3"/>
            </a:pPr>
            <a:r>
              <a:rPr lang="en-US" sz="4800" cap="none" spc="0" dirty="0"/>
              <a:t>Voies excrétrices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214B490-9F5B-8945-AB63-03A842D97E0D}"/>
              </a:ext>
            </a:extLst>
          </p:cNvPr>
          <p:cNvSpPr txBox="1"/>
          <p:nvPr/>
        </p:nvSpPr>
        <p:spPr>
          <a:xfrm>
            <a:off x="2270233" y="2839929"/>
            <a:ext cx="7756635" cy="2817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fr-FR" sz="2000" b="1" dirty="0">
                <a:solidFill>
                  <a:srgbClr val="0070C0"/>
                </a:solidFill>
              </a:rPr>
              <a:t>f) Urètre spongieux/pénien</a:t>
            </a:r>
          </a:p>
          <a:p>
            <a:pPr algn="ctr"/>
            <a:endParaRPr lang="fr-FR" sz="1400" dirty="0"/>
          </a:p>
          <a:p>
            <a:pPr algn="ctr">
              <a:lnSpc>
                <a:spcPct val="150000"/>
              </a:lnSpc>
            </a:pPr>
            <a:r>
              <a:rPr lang="fr-FR" b="1" dirty="0">
                <a:solidFill>
                  <a:srgbClr val="76D6FF"/>
                </a:solidFill>
              </a:rPr>
              <a:t>Épithélium pavimenteux stratifié non kératinisé</a:t>
            </a:r>
            <a:r>
              <a:rPr lang="fr-FR" dirty="0">
                <a:solidFill>
                  <a:srgbClr val="76D6FF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fr-FR" dirty="0"/>
              <a:t>Entouré de </a:t>
            </a:r>
            <a:r>
              <a:rPr lang="fr-FR" b="1" dirty="0"/>
              <a:t>formations érectiles: </a:t>
            </a:r>
            <a:r>
              <a:rPr lang="fr-FR" b="1" dirty="0">
                <a:solidFill>
                  <a:srgbClr val="76D6FF"/>
                </a:solidFill>
              </a:rPr>
              <a:t>un corps spongieux </a:t>
            </a:r>
            <a:r>
              <a:rPr lang="fr-FR" dirty="0"/>
              <a:t>et </a:t>
            </a:r>
            <a:r>
              <a:rPr lang="fr-FR" b="1" dirty="0">
                <a:solidFill>
                  <a:srgbClr val="76D6FF"/>
                </a:solidFill>
              </a:rPr>
              <a:t>deux corps caverneux </a:t>
            </a:r>
            <a:r>
              <a:rPr lang="fr-FR" dirty="0"/>
              <a:t>→ cavités délimitées par des cloisons fibreuses riches en CML et bordées par un endothélium vasculaire </a:t>
            </a:r>
          </a:p>
          <a:p>
            <a:pPr algn="ctr"/>
            <a:endParaRPr lang="fr-FR" dirty="0"/>
          </a:p>
          <a:p>
            <a:pPr algn="ctr"/>
            <a:r>
              <a:rPr lang="fr-FR" dirty="0"/>
              <a:t>La </a:t>
            </a:r>
            <a:r>
              <a:rPr lang="fr-FR" b="1" dirty="0">
                <a:solidFill>
                  <a:srgbClr val="76D6FF"/>
                </a:solidFill>
              </a:rPr>
              <a:t>transition</a:t>
            </a:r>
            <a:r>
              <a:rPr lang="fr-FR" b="1" dirty="0"/>
              <a:t> </a:t>
            </a:r>
            <a:r>
              <a:rPr lang="fr-FR" dirty="0"/>
              <a:t>entre l’urètre membraneux et l’urètre spongieux est </a:t>
            </a:r>
            <a:r>
              <a:rPr lang="fr-FR" b="1" dirty="0">
                <a:solidFill>
                  <a:srgbClr val="76D6FF"/>
                </a:solidFill>
              </a:rPr>
              <a:t>brutale</a:t>
            </a:r>
            <a:r>
              <a:rPr lang="fr-FR" dirty="0"/>
              <a:t> </a:t>
            </a:r>
            <a:endParaRPr lang="fr-FR" dirty="0">
              <a:effectLst/>
            </a:endParaRP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3865228" y="1470455"/>
            <a:ext cx="6649676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UcPeriod" startAt="2"/>
            </a:pPr>
            <a:r>
              <a:rPr lang="fr-FR" sz="4000" cap="none" spc="0" dirty="0"/>
              <a:t>Extra-testiculaires</a:t>
            </a:r>
          </a:p>
        </p:txBody>
      </p:sp>
    </p:spTree>
    <p:extLst>
      <p:ext uri="{BB962C8B-B14F-4D97-AF65-F5344CB8AC3E}">
        <p14:creationId xmlns:p14="http://schemas.microsoft.com/office/powerpoint/2010/main" val="2652139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6800" y="642594"/>
            <a:ext cx="10058400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romanUcPeriod" startAt="3"/>
            </a:pPr>
            <a:r>
              <a:rPr lang="en-US" sz="4800" cap="none" spc="0" dirty="0"/>
              <a:t>Glandes annexes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214B490-9F5B-8945-AB63-03A842D97E0D}"/>
              </a:ext>
            </a:extLst>
          </p:cNvPr>
          <p:cNvSpPr txBox="1"/>
          <p:nvPr/>
        </p:nvSpPr>
        <p:spPr>
          <a:xfrm>
            <a:off x="371856" y="2738618"/>
            <a:ext cx="11448288" cy="34767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fr-FR" sz="2000" dirty="0">
                <a:effectLst/>
              </a:rPr>
              <a:t>En haut et en arrière de la prostate</a:t>
            </a:r>
          </a:p>
          <a:p>
            <a:pPr algn="ctr">
              <a:lnSpc>
                <a:spcPct val="150000"/>
              </a:lnSpc>
            </a:pPr>
            <a:r>
              <a:rPr lang="fr-FR" sz="2000" dirty="0"/>
              <a:t>Périphérie: </a:t>
            </a:r>
            <a:r>
              <a:rPr lang="fr-FR" sz="2000" b="1" dirty="0">
                <a:solidFill>
                  <a:srgbClr val="76D6FF"/>
                </a:solidFill>
              </a:rPr>
              <a:t>capsule conjonctive lâche</a:t>
            </a:r>
            <a:r>
              <a:rPr lang="fr-FR" sz="2000" b="1" dirty="0"/>
              <a:t> </a:t>
            </a:r>
            <a:r>
              <a:rPr lang="fr-FR" sz="2000" dirty="0"/>
              <a:t>et </a:t>
            </a:r>
            <a:r>
              <a:rPr lang="fr-FR" sz="2000" b="1" dirty="0">
                <a:solidFill>
                  <a:srgbClr val="76D6FF"/>
                </a:solidFill>
              </a:rPr>
              <a:t>fibres musculaires lisses</a:t>
            </a:r>
            <a:r>
              <a:rPr lang="fr-FR" sz="2000" dirty="0">
                <a:solidFill>
                  <a:srgbClr val="76D6FF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fr-FR" sz="2000" b="1" dirty="0">
                <a:solidFill>
                  <a:srgbClr val="0070C0"/>
                </a:solidFill>
              </a:rPr>
              <a:t>Longs tubes très contournés</a:t>
            </a:r>
            <a:r>
              <a:rPr lang="fr-FR" sz="2000" b="1" dirty="0"/>
              <a:t>:</a:t>
            </a:r>
            <a:r>
              <a:rPr lang="fr-FR" sz="2000" dirty="0"/>
              <a:t> diverticules délimités par une paroi → villosités </a:t>
            </a:r>
          </a:p>
          <a:p>
            <a:pPr algn="ctr">
              <a:lnSpc>
                <a:spcPct val="150000"/>
              </a:lnSpc>
            </a:pPr>
            <a:r>
              <a:rPr lang="fr-FR" sz="2000" b="1" dirty="0">
                <a:solidFill>
                  <a:srgbClr val="76D6FF"/>
                </a:solidFill>
              </a:rPr>
              <a:t>Épithélium: prismatique</a:t>
            </a:r>
            <a:r>
              <a:rPr lang="fr-FR" sz="2000" dirty="0">
                <a:solidFill>
                  <a:srgbClr val="76D6FF"/>
                </a:solidFill>
              </a:rPr>
              <a:t>, </a:t>
            </a:r>
            <a:r>
              <a:rPr lang="fr-FR" sz="2000" b="1" dirty="0">
                <a:solidFill>
                  <a:srgbClr val="76D6FF"/>
                </a:solidFill>
              </a:rPr>
              <a:t>cellules hautes principales </a:t>
            </a:r>
            <a:r>
              <a:rPr lang="fr-FR" sz="2000" dirty="0"/>
              <a:t>polarisées, </a:t>
            </a:r>
            <a:r>
              <a:rPr lang="fr-FR" sz="2000" b="1" dirty="0">
                <a:solidFill>
                  <a:srgbClr val="76D6FF"/>
                </a:solidFill>
              </a:rPr>
              <a:t>cellules basales </a:t>
            </a:r>
            <a:r>
              <a:rPr lang="fr-FR" sz="2000" dirty="0"/>
              <a:t>dans la partie profonde</a:t>
            </a:r>
          </a:p>
          <a:p>
            <a:pPr algn="ctr">
              <a:lnSpc>
                <a:spcPct val="150000"/>
              </a:lnSpc>
            </a:pPr>
            <a:r>
              <a:rPr lang="fr-FR" sz="2000" dirty="0"/>
              <a:t>Périphérie: chorion constitué de </a:t>
            </a:r>
            <a:r>
              <a:rPr lang="fr-FR" sz="2000" b="1" dirty="0">
                <a:solidFill>
                  <a:srgbClr val="0070C0"/>
                </a:solidFill>
              </a:rPr>
              <a:t>TC riche en fibres élastiques et des CML disposées en couche mince</a:t>
            </a:r>
            <a:endParaRPr lang="fr-FR" sz="2000" dirty="0">
              <a:solidFill>
                <a:srgbClr val="0070C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fr-FR" sz="2000" dirty="0"/>
              <a:t>Élaborent un</a:t>
            </a:r>
            <a:r>
              <a:rPr lang="fr-FR" sz="2000" b="1" dirty="0"/>
              <a:t> </a:t>
            </a:r>
            <a:r>
              <a:rPr lang="fr-FR" sz="2000" b="1" dirty="0">
                <a:solidFill>
                  <a:srgbClr val="76D6FF"/>
                </a:solidFill>
              </a:rPr>
              <a:t>produit de sécrétion: 2/3 du volume de l’éjaculat</a:t>
            </a:r>
            <a:r>
              <a:rPr lang="fr-FR" sz="2000" dirty="0"/>
              <a:t>: fructose → nutrition et mobilité des spermatozoïdes </a:t>
            </a:r>
          </a:p>
          <a:p>
            <a:pPr algn="ctr">
              <a:lnSpc>
                <a:spcPct val="150000"/>
              </a:lnSpc>
            </a:pPr>
            <a:endParaRPr lang="fr-FR" sz="2000" dirty="0">
              <a:effectLst/>
            </a:endParaRP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3865228" y="1470455"/>
            <a:ext cx="6649676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UcPeriod"/>
            </a:pPr>
            <a:r>
              <a:rPr lang="fr-FR" sz="4000" cap="none" spc="0" dirty="0"/>
              <a:t>Vésicules séminales</a:t>
            </a:r>
          </a:p>
        </p:txBody>
      </p:sp>
    </p:spTree>
    <p:extLst>
      <p:ext uri="{BB962C8B-B14F-4D97-AF65-F5344CB8AC3E}">
        <p14:creationId xmlns:p14="http://schemas.microsoft.com/office/powerpoint/2010/main" val="27554347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6800" y="642594"/>
            <a:ext cx="10058400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romanUcPeriod" startAt="3"/>
            </a:pPr>
            <a:r>
              <a:rPr lang="en-US" sz="4800" cap="none" spc="0" dirty="0"/>
              <a:t>Glandes annexes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214B490-9F5B-8945-AB63-03A842D97E0D}"/>
              </a:ext>
            </a:extLst>
          </p:cNvPr>
          <p:cNvSpPr txBox="1"/>
          <p:nvPr/>
        </p:nvSpPr>
        <p:spPr>
          <a:xfrm>
            <a:off x="1823545" y="2842055"/>
            <a:ext cx="8544910" cy="34767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fr-FR" dirty="0"/>
              <a:t>Sous la vessie</a:t>
            </a:r>
          </a:p>
          <a:p>
            <a:pPr algn="ctr">
              <a:lnSpc>
                <a:spcPct val="150000"/>
              </a:lnSpc>
            </a:pPr>
            <a:r>
              <a:rPr lang="fr-FR" b="1" dirty="0">
                <a:solidFill>
                  <a:srgbClr val="76D6FF"/>
                </a:solidFill>
              </a:rPr>
              <a:t>Glande exocrine </a:t>
            </a:r>
          </a:p>
          <a:p>
            <a:pPr algn="ctr">
              <a:lnSpc>
                <a:spcPct val="150000"/>
              </a:lnSpc>
            </a:pPr>
            <a:r>
              <a:rPr lang="fr-FR" dirty="0"/>
              <a:t>Entoure la partie initiale de l’urètre </a:t>
            </a:r>
          </a:p>
          <a:p>
            <a:pPr algn="ctr">
              <a:lnSpc>
                <a:spcPct val="150000"/>
              </a:lnSpc>
            </a:pPr>
            <a:r>
              <a:rPr lang="fr-FR" dirty="0"/>
              <a:t>Présente une partie caudale et une partie crâniale </a:t>
            </a:r>
            <a:endParaRPr lang="fr-FR" sz="2000" dirty="0"/>
          </a:p>
          <a:p>
            <a:pPr algn="ctr">
              <a:lnSpc>
                <a:spcPct val="150000"/>
              </a:lnSpc>
            </a:pPr>
            <a:r>
              <a:rPr lang="fr-FR" dirty="0"/>
              <a:t>Délimitée en périphérie par une </a:t>
            </a:r>
            <a:r>
              <a:rPr lang="fr-FR" b="1" dirty="0">
                <a:solidFill>
                  <a:srgbClr val="76D6FF"/>
                </a:solidFill>
              </a:rPr>
              <a:t>capsule conjonctive </a:t>
            </a:r>
            <a:r>
              <a:rPr lang="fr-FR" dirty="0"/>
              <a:t>comportant des CML d’où partent des cloisons délimitant des </a:t>
            </a:r>
            <a:r>
              <a:rPr lang="fr-FR" b="1" dirty="0"/>
              <a:t>lobes</a:t>
            </a:r>
            <a:r>
              <a:rPr lang="fr-FR" dirty="0"/>
              <a:t> </a:t>
            </a:r>
            <a:endParaRPr lang="fr-FR" sz="2000" dirty="0"/>
          </a:p>
          <a:p>
            <a:pPr algn="ctr">
              <a:lnSpc>
                <a:spcPct val="150000"/>
              </a:lnSpc>
            </a:pPr>
            <a:endParaRPr lang="fr-FR" sz="2000" dirty="0">
              <a:effectLst/>
            </a:endParaRP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3865228" y="1470455"/>
            <a:ext cx="6649676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UcPeriod" startAt="2"/>
            </a:pPr>
            <a:r>
              <a:rPr lang="fr-FR" sz="4000" cap="none" spc="0" dirty="0"/>
              <a:t>Prostate</a:t>
            </a:r>
          </a:p>
        </p:txBody>
      </p:sp>
    </p:spTree>
    <p:extLst>
      <p:ext uri="{BB962C8B-B14F-4D97-AF65-F5344CB8AC3E}">
        <p14:creationId xmlns:p14="http://schemas.microsoft.com/office/powerpoint/2010/main" val="6380981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-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6800" y="642594"/>
            <a:ext cx="10058400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romanUcPeriod" startAt="3"/>
            </a:pPr>
            <a:r>
              <a:rPr lang="en-US" sz="4800" cap="none" spc="0" dirty="0"/>
              <a:t>Glandes annexes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214B490-9F5B-8945-AB63-03A842D97E0D}"/>
              </a:ext>
            </a:extLst>
          </p:cNvPr>
          <p:cNvSpPr txBox="1"/>
          <p:nvPr/>
        </p:nvSpPr>
        <p:spPr>
          <a:xfrm>
            <a:off x="651642" y="2511972"/>
            <a:ext cx="10783612" cy="38068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fr-FR" b="1" dirty="0">
                <a:solidFill>
                  <a:srgbClr val="76D6FF"/>
                </a:solidFill>
              </a:rPr>
              <a:t>Glande tubulo-alvéolaire </a:t>
            </a:r>
            <a:r>
              <a:rPr lang="fr-FR" dirty="0"/>
              <a:t>organisée en 3 régions : </a:t>
            </a:r>
          </a:p>
          <a:p>
            <a:pPr marL="285750" indent="-285750" algn="ctr">
              <a:lnSpc>
                <a:spcPct val="150000"/>
              </a:lnSpc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b="1" dirty="0">
                <a:solidFill>
                  <a:srgbClr val="0070C0"/>
                </a:solidFill>
              </a:rPr>
              <a:t>Interne</a:t>
            </a:r>
            <a:r>
              <a:rPr lang="fr-FR" dirty="0"/>
              <a:t>: glandes de la muqueuse, courtes, peu ramifiées, s’abouchent directement dans l’urètre </a:t>
            </a:r>
            <a:endParaRPr lang="fr-FR" sz="2000" dirty="0"/>
          </a:p>
          <a:p>
            <a:pPr marL="285750" indent="-285750" algn="ctr">
              <a:lnSpc>
                <a:spcPct val="150000"/>
              </a:lnSpc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b="1" dirty="0">
                <a:solidFill>
                  <a:srgbClr val="0070C0"/>
                </a:solidFill>
              </a:rPr>
              <a:t>Intermédiaire</a:t>
            </a:r>
            <a:r>
              <a:rPr lang="fr-FR" dirty="0"/>
              <a:t>: glandes de la sous-muqueuse </a:t>
            </a:r>
            <a:endParaRPr lang="fr-FR" sz="2000" dirty="0"/>
          </a:p>
          <a:p>
            <a:pPr marL="285750" indent="-285750" algn="ctr">
              <a:lnSpc>
                <a:spcPct val="150000"/>
              </a:lnSpc>
              <a:buClr>
                <a:schemeClr val="tx1"/>
              </a:buClr>
              <a:buSzPct val="115000"/>
              <a:buFont typeface="Police système Courant"/>
              <a:buChar char="★"/>
            </a:pPr>
            <a:r>
              <a:rPr lang="fr-FR" b="1" dirty="0">
                <a:solidFill>
                  <a:srgbClr val="0070C0"/>
                </a:solidFill>
              </a:rPr>
              <a:t>Périphérique</a:t>
            </a:r>
            <a:r>
              <a:rPr lang="fr-FR" dirty="0"/>
              <a:t>: glande principale, très ramifiées, constituent la majeure partie de la prostate</a:t>
            </a:r>
          </a:p>
          <a:p>
            <a:pPr algn="ctr"/>
            <a:endParaRPr lang="fr-FR" dirty="0"/>
          </a:p>
          <a:p>
            <a:pPr algn="ctr"/>
            <a:r>
              <a:rPr lang="fr-FR" dirty="0"/>
              <a:t>Composée de </a:t>
            </a:r>
            <a:r>
              <a:rPr lang="fr-FR" b="1" dirty="0"/>
              <a:t>cavités glandulaires </a:t>
            </a:r>
            <a:r>
              <a:rPr lang="fr-FR" dirty="0"/>
              <a:t>de lumière variable et irrégulière contenant des </a:t>
            </a:r>
            <a:r>
              <a:rPr lang="fr-FR" b="1" dirty="0"/>
              <a:t>formations ovoïdes de nature glycoprotéique</a:t>
            </a:r>
            <a:endParaRPr lang="fr-FR" sz="2000" dirty="0"/>
          </a:p>
          <a:p>
            <a:pPr algn="ctr"/>
            <a:r>
              <a:rPr lang="fr-FR" b="1" dirty="0">
                <a:solidFill>
                  <a:srgbClr val="76D6FF"/>
                </a:solidFill>
              </a:rPr>
              <a:t>Épithélium simple prismatique riche en organites </a:t>
            </a:r>
            <a:r>
              <a:rPr lang="fr-FR" dirty="0"/>
              <a:t>caractéristiques des cellules synthétisant des protéines</a:t>
            </a:r>
            <a:endParaRPr lang="fr-FR" sz="2000" dirty="0"/>
          </a:p>
          <a:p>
            <a:pPr algn="ctr"/>
            <a:endParaRPr lang="fr-FR" dirty="0"/>
          </a:p>
          <a:p>
            <a:pPr algn="ctr"/>
            <a:r>
              <a:rPr lang="fr-FR" u="sng" dirty="0"/>
              <a:t>Fonction</a:t>
            </a:r>
            <a:r>
              <a:rPr lang="fr-FR" dirty="0"/>
              <a:t>:</a:t>
            </a:r>
            <a:br>
              <a:rPr lang="fr-FR" dirty="0"/>
            </a:br>
            <a:r>
              <a:rPr lang="fr-FR" b="1" dirty="0">
                <a:solidFill>
                  <a:srgbClr val="76D6FF"/>
                </a:solidFill>
              </a:rPr>
              <a:t>Modifier le plasma séminal </a:t>
            </a:r>
            <a:r>
              <a:rPr lang="fr-FR" dirty="0"/>
              <a:t>via des </a:t>
            </a:r>
            <a:r>
              <a:rPr lang="fr-FR" b="1" dirty="0"/>
              <a:t>sécrétions </a:t>
            </a:r>
            <a:r>
              <a:rPr lang="fr-FR" b="1" dirty="0" err="1"/>
              <a:t>androgéno</a:t>
            </a:r>
            <a:r>
              <a:rPr lang="fr-FR" b="1" dirty="0"/>
              <a:t>-dépendantes </a:t>
            </a:r>
            <a:r>
              <a:rPr lang="fr-FR" dirty="0"/>
              <a:t>(DHT)</a:t>
            </a:r>
            <a:endParaRPr lang="fr-FR" sz="2000" dirty="0">
              <a:effectLst/>
            </a:endParaRP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3865228" y="1470455"/>
            <a:ext cx="6649676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UcPeriod" startAt="2"/>
            </a:pPr>
            <a:r>
              <a:rPr lang="fr-FR" sz="4000" cap="none" spc="0" dirty="0"/>
              <a:t>Prostate</a:t>
            </a:r>
          </a:p>
        </p:txBody>
      </p:sp>
    </p:spTree>
    <p:extLst>
      <p:ext uri="{BB962C8B-B14F-4D97-AF65-F5344CB8AC3E}">
        <p14:creationId xmlns:p14="http://schemas.microsoft.com/office/powerpoint/2010/main" val="3675347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1E94681D-2A4C-4A8D-B9B5-31D440D03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B65ABA3-820C-4D75-9437-9EFA1ADFE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036BF2FB-90D8-48DB-BD34-D040CDCFF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47421797-7B77-498E-A01C-0A1194615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9" name="Picture 3">
            <a:extLst>
              <a:ext uri="{FF2B5EF4-FFF2-40B4-BE49-F238E27FC236}">
                <a16:creationId xmlns:a16="http://schemas.microsoft.com/office/drawing/2014/main" id="{87692BE3-B577-4BD1-90BF-5AE168A766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65" b="7866"/>
          <a:stretch/>
        </p:blipFill>
        <p:spPr>
          <a:xfrm>
            <a:off x="-1" y="1"/>
            <a:ext cx="12191999" cy="6857999"/>
          </a:xfrm>
          <a:prstGeom prst="rect">
            <a:avLst/>
          </a:prstGeom>
        </p:spPr>
      </p:pic>
      <p:sp>
        <p:nvSpPr>
          <p:cNvPr id="130" name="Rectangle 129">
            <a:extLst>
              <a:ext uri="{FF2B5EF4-FFF2-40B4-BE49-F238E27FC236}">
                <a16:creationId xmlns:a16="http://schemas.microsoft.com/office/drawing/2014/main" id="{926D38EC-CD1B-456B-A813-64F8D8E71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C18E46-CA2E-43A8-A2EC-61D30FAC3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EF7FEADF-1B0E-7C4F-834D-BED30B369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6800" y="642594"/>
            <a:ext cx="10058400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1028700" indent="-1028700" algn="l">
              <a:lnSpc>
                <a:spcPct val="90000"/>
              </a:lnSpc>
              <a:buFont typeface="+mj-lt"/>
              <a:buAutoNum type="romanUcPeriod" startAt="3"/>
            </a:pPr>
            <a:r>
              <a:rPr lang="en-US" sz="4800" cap="none" spc="0" dirty="0"/>
              <a:t>Glandes annexes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214B490-9F5B-8945-AB63-03A842D97E0D}"/>
              </a:ext>
            </a:extLst>
          </p:cNvPr>
          <p:cNvSpPr txBox="1"/>
          <p:nvPr/>
        </p:nvSpPr>
        <p:spPr>
          <a:xfrm>
            <a:off x="1686910" y="2593310"/>
            <a:ext cx="8923282" cy="38068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200000"/>
              </a:lnSpc>
            </a:pPr>
            <a:r>
              <a:rPr lang="fr-FR" b="1" dirty="0">
                <a:solidFill>
                  <a:srgbClr val="0070C0"/>
                </a:solidFill>
              </a:rPr>
              <a:t>Modification du plasma séminal</a:t>
            </a:r>
          </a:p>
          <a:p>
            <a:pPr algn="ctr">
              <a:lnSpc>
                <a:spcPct val="200000"/>
              </a:lnSpc>
            </a:pPr>
            <a:r>
              <a:rPr lang="fr-FR" b="1" dirty="0">
                <a:solidFill>
                  <a:srgbClr val="76D6FF"/>
                </a:solidFill>
              </a:rPr>
              <a:t>Glandes tubulo-alvéolaires </a:t>
            </a:r>
            <a:r>
              <a:rPr lang="fr-FR" dirty="0"/>
              <a:t>dont le canal excréteur s’abouche dans l’urètre membraneux</a:t>
            </a:r>
          </a:p>
          <a:p>
            <a:pPr algn="ctr">
              <a:lnSpc>
                <a:spcPct val="200000"/>
              </a:lnSpc>
            </a:pPr>
            <a:r>
              <a:rPr lang="fr-FR" dirty="0"/>
              <a:t>Subdivisées en </a:t>
            </a:r>
            <a:r>
              <a:rPr lang="fr-FR" b="1" dirty="0">
                <a:solidFill>
                  <a:srgbClr val="0070C0"/>
                </a:solidFill>
              </a:rPr>
              <a:t>lobules</a:t>
            </a:r>
            <a:r>
              <a:rPr lang="fr-FR" b="1" dirty="0"/>
              <a:t> </a:t>
            </a:r>
            <a:r>
              <a:rPr lang="fr-FR" dirty="0"/>
              <a:t>séparés par des </a:t>
            </a:r>
            <a:r>
              <a:rPr lang="fr-FR" b="1" dirty="0"/>
              <a:t>cloisons conjonctives </a:t>
            </a:r>
            <a:r>
              <a:rPr lang="fr-FR" dirty="0"/>
              <a:t>riches en fibres élastiques et CML</a:t>
            </a:r>
          </a:p>
          <a:p>
            <a:pPr algn="ctr">
              <a:lnSpc>
                <a:spcPct val="200000"/>
              </a:lnSpc>
            </a:pPr>
            <a:r>
              <a:rPr lang="fr-FR" dirty="0"/>
              <a:t>Épithélium </a:t>
            </a:r>
            <a:r>
              <a:rPr lang="fr-FR" b="1" dirty="0">
                <a:solidFill>
                  <a:srgbClr val="76D6FF"/>
                </a:solidFill>
              </a:rPr>
              <a:t>cubique ou prismatique </a:t>
            </a:r>
            <a:r>
              <a:rPr lang="fr-FR" dirty="0"/>
              <a:t>formé de </a:t>
            </a:r>
            <a:r>
              <a:rPr lang="fr-FR" b="1" dirty="0">
                <a:solidFill>
                  <a:srgbClr val="76D6FF"/>
                </a:solidFill>
              </a:rPr>
              <a:t>cellules à mucus </a:t>
            </a:r>
            <a:r>
              <a:rPr lang="fr-FR" dirty="0"/>
              <a:t>pour les </a:t>
            </a:r>
            <a:r>
              <a:rPr lang="fr-FR" b="1" dirty="0">
                <a:solidFill>
                  <a:srgbClr val="76D6FF"/>
                </a:solidFill>
              </a:rPr>
              <a:t>éléments sécréteurs </a:t>
            </a:r>
            <a:r>
              <a:rPr lang="fr-FR" dirty="0"/>
              <a:t>et </a:t>
            </a:r>
            <a:r>
              <a:rPr lang="fr-FR" b="1" dirty="0">
                <a:solidFill>
                  <a:srgbClr val="0070C0"/>
                </a:solidFill>
              </a:rPr>
              <a:t>cubique ou prismatique simple</a:t>
            </a:r>
            <a:r>
              <a:rPr lang="fr-FR" b="1" dirty="0"/>
              <a:t> </a:t>
            </a:r>
            <a:r>
              <a:rPr lang="fr-FR" dirty="0"/>
              <a:t>pour les </a:t>
            </a:r>
            <a:r>
              <a:rPr lang="fr-FR" b="1" dirty="0">
                <a:solidFill>
                  <a:srgbClr val="0070C0"/>
                </a:solidFill>
              </a:rPr>
              <a:t>canaux excréteurs</a:t>
            </a:r>
            <a:r>
              <a:rPr lang="fr-FR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1" name="Titre 3">
            <a:extLst>
              <a:ext uri="{FF2B5EF4-FFF2-40B4-BE49-F238E27FC236}">
                <a16:creationId xmlns:a16="http://schemas.microsoft.com/office/drawing/2014/main" id="{9AF5F47C-3348-D748-9415-A1DF71242B95}"/>
              </a:ext>
            </a:extLst>
          </p:cNvPr>
          <p:cNvSpPr txBox="1">
            <a:spLocks/>
          </p:cNvSpPr>
          <p:nvPr/>
        </p:nvSpPr>
        <p:spPr>
          <a:xfrm>
            <a:off x="3865228" y="1470455"/>
            <a:ext cx="6649676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lang="en-US" sz="6800" b="0" i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marL="1028700" indent="-1028700" algn="l">
              <a:lnSpc>
                <a:spcPct val="90000"/>
              </a:lnSpc>
              <a:buFont typeface="+mj-lt"/>
              <a:buAutoNum type="alphaUcPeriod" startAt="3"/>
            </a:pPr>
            <a:r>
              <a:rPr lang="fr-FR" sz="4000" cap="none" spc="0" dirty="0"/>
              <a:t>Glandes de Cowper</a:t>
            </a:r>
          </a:p>
        </p:txBody>
      </p:sp>
    </p:spTree>
    <p:extLst>
      <p:ext uri="{BB962C8B-B14F-4D97-AF65-F5344CB8AC3E}">
        <p14:creationId xmlns:p14="http://schemas.microsoft.com/office/powerpoint/2010/main" val="24365182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Rectangle 87">
            <a:extLst>
              <a:ext uri="{FF2B5EF4-FFF2-40B4-BE49-F238E27FC236}">
                <a16:creationId xmlns:a16="http://schemas.microsoft.com/office/drawing/2014/main" id="{56F7F177-4AE8-4934-A7F6-B3910259F2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66" y="0"/>
            <a:ext cx="12193866" cy="685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0" name="Rectangle 89">
            <a:extLst>
              <a:ext uri="{FF2B5EF4-FFF2-40B4-BE49-F238E27FC236}">
                <a16:creationId xmlns:a16="http://schemas.microsoft.com/office/drawing/2014/main" id="{1DAC2350-FA6C-4B24-9A17-926C160E8C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51" name="Rectangle 91">
            <a:extLst>
              <a:ext uri="{FF2B5EF4-FFF2-40B4-BE49-F238E27FC236}">
                <a16:creationId xmlns:a16="http://schemas.microsoft.com/office/drawing/2014/main" id="{2A637C44-0146-4C54-A1A1-57BC8E6C3C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1793"/>
            <a:ext cx="10954512" cy="561441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214B490-9F5B-8945-AB63-03A842D97E0D}"/>
              </a:ext>
            </a:extLst>
          </p:cNvPr>
          <p:cNvSpPr txBox="1"/>
          <p:nvPr/>
        </p:nvSpPr>
        <p:spPr>
          <a:xfrm>
            <a:off x="1234904" y="3997716"/>
            <a:ext cx="9732773" cy="1465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83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600" cap="all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Fin !</a:t>
            </a:r>
          </a:p>
          <a:p>
            <a:pPr algn="ctr" defTabSz="914400">
              <a:lnSpc>
                <a:spcPct val="83000"/>
              </a:lnSpc>
              <a:spcBef>
                <a:spcPct val="0"/>
              </a:spcBef>
              <a:spcAft>
                <a:spcPts val="600"/>
              </a:spcAft>
            </a:pPr>
            <a:endParaRPr lang="en-US" sz="1600" cap="all" spc="-1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  <a:p>
            <a:pPr algn="ctr" defTabSz="914400">
              <a:lnSpc>
                <a:spcPct val="83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600" cap="all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N’hésitez pas à poser vos questions sur le forum</a:t>
            </a:r>
          </a:p>
          <a:p>
            <a:pPr algn="ctr" defTabSz="914400">
              <a:lnSpc>
                <a:spcPct val="83000"/>
              </a:lnSpc>
              <a:spcBef>
                <a:spcPct val="0"/>
              </a:spcBef>
              <a:spcAft>
                <a:spcPts val="600"/>
              </a:spcAft>
            </a:pPr>
            <a:endParaRPr lang="en-US" sz="1600" cap="all" spc="-1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  <a:p>
            <a:pPr algn="ctr" defTabSz="914400">
              <a:lnSpc>
                <a:spcPct val="83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600" cap="all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Bon courage 💙</a:t>
            </a:r>
          </a:p>
        </p:txBody>
      </p:sp>
      <p:sp>
        <p:nvSpPr>
          <p:cNvPr id="152" name="Rectangle 93">
            <a:extLst>
              <a:ext uri="{FF2B5EF4-FFF2-40B4-BE49-F238E27FC236}">
                <a16:creationId xmlns:a16="http://schemas.microsoft.com/office/drawing/2014/main" id="{6AB310E7-DE5C-4964-8CBB-E87A22B5BD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446824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53" name="Straight Connector 95">
            <a:extLst>
              <a:ext uri="{FF2B5EF4-FFF2-40B4-BE49-F238E27FC236}">
                <a16:creationId xmlns:a16="http://schemas.microsoft.com/office/drawing/2014/main" id="{BC6D0BA2-2FCA-496D-A55A-C56A7B3E09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Straight Connector 97">
            <a:extLst>
              <a:ext uri="{FF2B5EF4-FFF2-40B4-BE49-F238E27FC236}">
                <a16:creationId xmlns:a16="http://schemas.microsoft.com/office/drawing/2014/main" id="{EA158404-99A1-4EB0-B63C-8744C273AC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Connector 99">
            <a:extLst>
              <a:ext uri="{FF2B5EF4-FFF2-40B4-BE49-F238E27FC236}">
                <a16:creationId xmlns:a16="http://schemas.microsoft.com/office/drawing/2014/main" id="{B1848EA8-FE52-4762-AE9B-5D1DD4C336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092118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 descr="Une image contenant personne, mur, intérieur, gens&#10;&#10;Description générée automatiquement">
            <a:extLst>
              <a:ext uri="{FF2B5EF4-FFF2-40B4-BE49-F238E27FC236}">
                <a16:creationId xmlns:a16="http://schemas.microsoft.com/office/drawing/2014/main" id="{2A01E079-BB77-4349-936C-C99C475146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528" r="4130" b="7242"/>
          <a:stretch/>
        </p:blipFill>
        <p:spPr>
          <a:xfrm>
            <a:off x="4354607" y="1625167"/>
            <a:ext cx="3338965" cy="2053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0501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Object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Custom 8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96A9A9"/>
      </a:accent1>
      <a:accent2>
        <a:srgbClr val="CB58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D0690C"/>
      </a:hlink>
      <a:folHlink>
        <a:srgbClr val="9696A0"/>
      </a:folHlink>
    </a:clrScheme>
    <a:fontScheme name="Savon">
      <a:maj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1441</Words>
  <Application>Microsoft Macintosh PowerPoint</Application>
  <PresentationFormat>Grand écran</PresentationFormat>
  <Paragraphs>261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Garamond</vt:lpstr>
      <vt:lpstr>Police système Courant</vt:lpstr>
      <vt:lpstr>Zapf Dingbats</vt:lpstr>
      <vt:lpstr>SavonVTI</vt:lpstr>
      <vt:lpstr>L’appareil Génital Masculin</vt:lpstr>
      <vt:lpstr>Composition</vt:lpstr>
      <vt:lpstr>Testicules</vt:lpstr>
      <vt:lpstr>Composition</vt:lpstr>
      <vt:lpstr>Composition</vt:lpstr>
      <vt:lpstr>Composition</vt:lpstr>
      <vt:lpstr>Composition</vt:lpstr>
      <vt:lpstr>Composition</vt:lpstr>
      <vt:lpstr>Composition</vt:lpstr>
      <vt:lpstr>Composition</vt:lpstr>
      <vt:lpstr>Composition</vt:lpstr>
      <vt:lpstr>Cellules testiculaires</vt:lpstr>
      <vt:lpstr>Cellules testiculaires</vt:lpstr>
      <vt:lpstr>Cellules testiculaires</vt:lpstr>
      <vt:lpstr>Cellules testiculaires</vt:lpstr>
      <vt:lpstr>Cellules testiculaires</vt:lpstr>
      <vt:lpstr>Cellules testiculaires</vt:lpstr>
      <vt:lpstr>Cellules testiculaires</vt:lpstr>
      <vt:lpstr>Voies excrétrices</vt:lpstr>
      <vt:lpstr>Voies excrétrices</vt:lpstr>
      <vt:lpstr>Voies excrétrices</vt:lpstr>
      <vt:lpstr>Voies excrétrices</vt:lpstr>
      <vt:lpstr>Voies excrétrices</vt:lpstr>
      <vt:lpstr>Voies excrétrices</vt:lpstr>
      <vt:lpstr>Voies excrétrices</vt:lpstr>
      <vt:lpstr>Voies excrétrices</vt:lpstr>
      <vt:lpstr>Glandes annexes</vt:lpstr>
      <vt:lpstr>Glandes annexes</vt:lpstr>
      <vt:lpstr>Glandes annexes</vt:lpstr>
      <vt:lpstr>Glandes annexes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L’appareil Génital Masculin</dc:title>
  <dc:creator>Anahita Gandjizadeh</dc:creator>
  <cp:lastModifiedBy>Anahita Gandjizadeh</cp:lastModifiedBy>
  <cp:revision>3</cp:revision>
  <dcterms:created xsi:type="dcterms:W3CDTF">2020-12-29T22:53:13Z</dcterms:created>
  <dcterms:modified xsi:type="dcterms:W3CDTF">2020-12-29T23:10:38Z</dcterms:modified>
</cp:coreProperties>
</file>