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6" roundtripDataSignature="AMtx7mgLR9m0XRsUIkY2qZ3cdZmOtXzz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44" Type="http://schemas.openxmlformats.org/officeDocument/2006/relationships/slide" Target="slides/slide40.xml"/><Relationship Id="rId21" Type="http://schemas.openxmlformats.org/officeDocument/2006/relationships/slide" Target="slides/slide17.xml"/><Relationship Id="rId43" Type="http://schemas.openxmlformats.org/officeDocument/2006/relationships/slide" Target="slides/slide39.xml"/><Relationship Id="rId24" Type="http://schemas.openxmlformats.org/officeDocument/2006/relationships/slide" Target="slides/slide20.xml"/><Relationship Id="rId46" Type="http://customschemas.google.com/relationships/presentationmetadata" Target="metadata"/><Relationship Id="rId23" Type="http://schemas.openxmlformats.org/officeDocument/2006/relationships/slide" Target="slides/slide19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3" name="Google Shape;243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0" name="Google Shape;360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e de titr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contenu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de section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ux contenus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4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4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4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4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seul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ide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 avec légende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5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5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avec légende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5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et texte vertical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5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re vertical et text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4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0.jpg"/><Relationship Id="rId4" Type="http://schemas.openxmlformats.org/officeDocument/2006/relationships/image" Target="../media/image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4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4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2.jpg"/><Relationship Id="rId4" Type="http://schemas.openxmlformats.org/officeDocument/2006/relationships/image" Target="../media/image4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r-FR"/>
              <a:t>PHARMACOCINÉTIQUE 1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fr-FR"/>
              <a:t>(TOUT VA BIEN SE PASSER LES BEBEW, enfin on espère)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I) </a:t>
            </a:r>
            <a:r>
              <a:rPr b="1" lang="fr-FR" u="sng"/>
              <a:t>INTRODUCTION À LA PHARMACOLOGIE</a:t>
            </a:r>
            <a:r>
              <a:rPr lang="fr-FR" u="sng"/>
              <a:t> </a:t>
            </a:r>
            <a:br>
              <a:rPr lang="fr-FR"/>
            </a:br>
            <a:endParaRPr/>
          </a:p>
        </p:txBody>
      </p:sp>
      <p:sp>
        <p:nvSpPr>
          <p:cNvPr id="92" name="Google Shape;92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Un médicament = un principe actif + des excipients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Principe actif, substance pour but d’avoir une action thérapeutique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Les excipients, mise en forme du médicament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En tenant compte de la </a:t>
            </a:r>
            <a:r>
              <a:rPr b="1" lang="fr-FR"/>
              <a:t>variabilité</a:t>
            </a:r>
            <a:r>
              <a:rPr lang="fr-FR"/>
              <a:t> entre individus, du </a:t>
            </a:r>
            <a:r>
              <a:rPr b="1" lang="fr-FR"/>
              <a:t>rapport bénéfice/risque</a:t>
            </a:r>
            <a:endParaRPr/>
          </a:p>
        </p:txBody>
      </p:sp>
      <p:pic>
        <p:nvPicPr>
          <p:cNvPr id="93" name="Google Shape;93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I) </a:t>
            </a:r>
            <a:r>
              <a:rPr b="1" lang="fr-FR" u="sng"/>
              <a:t>INTRODUCTION À LA PHARMACOLOGIE</a:t>
            </a:r>
            <a:endParaRPr/>
          </a:p>
        </p:txBody>
      </p:sp>
      <p:sp>
        <p:nvSpPr>
          <p:cNvPr id="99" name="Google Shape;99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/>
              <a:t>3 Phases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fr-FR"/>
              <a:t>Biopharmaceutique : </a:t>
            </a:r>
            <a:r>
              <a:rPr lang="fr-FR"/>
              <a:t>Doliprane. se dissout dans ta bouche et ton tube digestif avant de pouvoir devenir absorbable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fr-FR"/>
              <a:t>Pharmacocinétique </a:t>
            </a:r>
            <a:r>
              <a:rPr b="1" lang="fr-FR"/>
              <a:t>: </a:t>
            </a:r>
            <a:r>
              <a:rPr lang="fr-FR"/>
              <a:t>elle étudie </a:t>
            </a:r>
            <a:r>
              <a:rPr b="1" lang="fr-FR"/>
              <a:t>le devenir des médicaments </a:t>
            </a:r>
            <a:r>
              <a:rPr lang="fr-FR"/>
              <a:t>dans l’organisme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fr-FR"/>
              <a:t>Pharmacodynamie </a:t>
            </a:r>
            <a:r>
              <a:rPr b="1" lang="fr-FR"/>
              <a:t>: </a:t>
            </a:r>
            <a:r>
              <a:rPr lang="fr-FR"/>
              <a:t>elle étudie </a:t>
            </a:r>
            <a:r>
              <a:rPr b="1" lang="fr-FR"/>
              <a:t>les effets des médicaments </a:t>
            </a:r>
            <a:r>
              <a:rPr lang="fr-FR"/>
              <a:t>sur leur cible</a:t>
            </a:r>
            <a:endParaRPr b="1"/>
          </a:p>
        </p:txBody>
      </p:sp>
      <p:pic>
        <p:nvPicPr>
          <p:cNvPr id="100" name="Google Shape;100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I) </a:t>
            </a:r>
            <a:r>
              <a:rPr b="1" lang="fr-FR" u="sng"/>
              <a:t>INTRODUCTION À LA PHARMACOLOGIE</a:t>
            </a:r>
            <a:endParaRPr/>
          </a:p>
        </p:txBody>
      </p:sp>
      <p:sp>
        <p:nvSpPr>
          <p:cNvPr id="106" name="Google Shape;106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b="1" lang="fr-FR" u="sng">
                <a:solidFill>
                  <a:srgbClr val="FF0000"/>
                </a:solidFill>
              </a:rPr>
              <a:t>Étapes ADME : Absorption-Distribution-Métabolisme-Élimination :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Concomitantes ++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IV</a:t>
            </a:r>
            <a:r>
              <a:rPr lang="fr-FR"/>
              <a:t>, on saute l’absorption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A, D et E nécessitent le </a:t>
            </a:r>
            <a:r>
              <a:rPr b="1" lang="fr-FR"/>
              <a:t>franchissement de barrières physiologiques</a:t>
            </a:r>
            <a:endParaRPr/>
          </a:p>
        </p:txBody>
      </p:sp>
      <p:pic>
        <p:nvPicPr>
          <p:cNvPr id="107" name="Google Shape;10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endParaRPr/>
          </a:p>
        </p:txBody>
      </p:sp>
      <p:sp>
        <p:nvSpPr>
          <p:cNvPr id="113" name="Google Shape;11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Pour les voies extravasculaire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Pertes d’une fraction lors de l’absorption donc 🡪 étape limitante</a:t>
            </a:r>
            <a:endParaRPr/>
          </a:p>
        </p:txBody>
      </p:sp>
      <p:pic>
        <p:nvPicPr>
          <p:cNvPr id="114" name="Google Shape;114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1)LES DIFFÉRENTES VOIES D’ADMINISTRATION</a:t>
            </a:r>
            <a:br>
              <a:rPr lang="fr-FR"/>
            </a:br>
            <a:endParaRPr/>
          </a:p>
        </p:txBody>
      </p:sp>
      <p:sp>
        <p:nvSpPr>
          <p:cNvPr id="120" name="Google Shape;12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Plusieurs facteurs pour choisir une voie </a:t>
            </a:r>
            <a:endParaRPr/>
          </a:p>
        </p:txBody>
      </p:sp>
      <p:pic>
        <p:nvPicPr>
          <p:cNvPr descr="Une image contenant texte&#10;&#10;Description générée automatiquement" id="121" name="Google Shape;121;p6"/>
          <p:cNvPicPr preferRelativeResize="0"/>
          <p:nvPr/>
        </p:nvPicPr>
        <p:blipFill rotWithShape="1">
          <a:blip r:embed="rId3">
            <a:alphaModFix/>
          </a:blip>
          <a:srcRect b="56224" l="13007" r="14902" t="31932"/>
          <a:stretch/>
        </p:blipFill>
        <p:spPr>
          <a:xfrm>
            <a:off x="2159469" y="1825625"/>
            <a:ext cx="6845384" cy="2310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sz="4000" u="sng"/>
              <a:t>2)FRANCHISSEMENTS DES BARRIERES BIOLOGIQUES</a:t>
            </a:r>
            <a:r>
              <a:rPr b="1" lang="fr-FR" sz="4000"/>
              <a:t> </a:t>
            </a:r>
            <a:endParaRPr sz="4000"/>
          </a:p>
        </p:txBody>
      </p:sp>
      <p:sp>
        <p:nvSpPr>
          <p:cNvPr id="128" name="Google Shape;128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Médicament doit traverser des </a:t>
            </a:r>
            <a:r>
              <a:rPr b="1" lang="fr-FR"/>
              <a:t>couches de cellule</a:t>
            </a:r>
            <a:r>
              <a:rPr lang="fr-FR"/>
              <a:t>s donc des </a:t>
            </a:r>
            <a:r>
              <a:rPr b="1" lang="fr-FR"/>
              <a:t>membranes</a:t>
            </a:r>
            <a:r>
              <a:rPr lang="fr-FR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Il se déplace entre les </a:t>
            </a:r>
            <a:r>
              <a:rPr b="1" lang="fr-FR"/>
              <a:t>compartiments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Directement ou à l’aide de transporteurs spécifiques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+ il est </a:t>
            </a:r>
            <a:r>
              <a:rPr b="1" lang="fr-FR"/>
              <a:t>liposoluble</a:t>
            </a:r>
            <a:r>
              <a:rPr lang="fr-FR"/>
              <a:t> mieux il passe</a:t>
            </a:r>
            <a:endParaRPr/>
          </a:p>
        </p:txBody>
      </p:sp>
      <p:pic>
        <p:nvPicPr>
          <p:cNvPr id="129" name="Google Shape;129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sz="4000" u="sng"/>
              <a:t>2)FRANCHISSEMENTS DES BARRIERES BIOLOGIQUES</a:t>
            </a:r>
            <a:r>
              <a:rPr b="1" lang="fr-FR" sz="4000"/>
              <a:t> </a:t>
            </a:r>
            <a:endParaRPr sz="4000"/>
          </a:p>
        </p:txBody>
      </p:sp>
      <p:sp>
        <p:nvSpPr>
          <p:cNvPr id="135" name="Google Shape;135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 u="sng"/>
              <a:t>Modalitée de transferts inter-compartimentaux :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L’irrigation des tissus concernés</a:t>
            </a:r>
            <a:r>
              <a:rPr lang="fr-FR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Les </a:t>
            </a:r>
            <a:r>
              <a:rPr b="1" lang="fr-FR"/>
              <a:t>modes de transferts transmembranaires</a:t>
            </a:r>
            <a:r>
              <a:rPr lang="fr-FR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Les </a:t>
            </a:r>
            <a:r>
              <a:rPr b="1" lang="fr-FR"/>
              <a:t>propriétés physico-chimiques</a:t>
            </a:r>
            <a:r>
              <a:rPr lang="fr-FR"/>
              <a:t> du médicament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 </a:t>
            </a:r>
            <a:endParaRPr/>
          </a:p>
        </p:txBody>
      </p:sp>
      <p:sp>
        <p:nvSpPr>
          <p:cNvPr id="136" name="Google Shape;136;p8"/>
          <p:cNvSpPr txBox="1"/>
          <p:nvPr/>
        </p:nvSpPr>
        <p:spPr>
          <a:xfrm>
            <a:off x="4770783" y="1113183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Diffusion passive (la plus fréquente++)</a:t>
            </a:r>
            <a:r>
              <a:rPr lang="fr-FR">
                <a:solidFill>
                  <a:schemeClr val="accent2"/>
                </a:solidFill>
              </a:rPr>
              <a:t>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143" name="Google Shape;143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Ce processus suit </a:t>
            </a:r>
            <a:r>
              <a:rPr b="1" lang="fr-FR"/>
              <a:t>la loi de Fick </a:t>
            </a:r>
            <a:r>
              <a:rPr lang="fr-FR"/>
              <a:t>: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→ Dépendant du poids moléculaire</a:t>
            </a:r>
            <a:br>
              <a:rPr lang="fr-FR"/>
            </a:br>
            <a:r>
              <a:rPr lang="fr-FR"/>
              <a:t>→ Dans le sens du gradient de concentration (Du compartiment le plus concentré vers le moins concentré)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→ Non spécifique</a:t>
            </a:r>
            <a:br>
              <a:rPr lang="fr-FR"/>
            </a:br>
            <a:r>
              <a:rPr lang="fr-FR"/>
              <a:t>→ Non saturable</a:t>
            </a:r>
            <a:br>
              <a:rPr lang="fr-FR"/>
            </a:br>
            <a:r>
              <a:rPr lang="fr-FR"/>
              <a:t>→ Sans dépense d’énergie (pas besoin d’ATP)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→ Sans compétition entre molécules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44" name="Google Shape;14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Diffusion passive</a:t>
            </a:r>
            <a:r>
              <a:rPr lang="fr-FR">
                <a:solidFill>
                  <a:schemeClr val="accent2"/>
                </a:solidFill>
              </a:rPr>
              <a:t>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150" name="Google Shape;150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Forme non-ionisée = moléculaire = lipophile donc + diffusible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Forme ionisée = hydrophile donc peu ou pas diffusible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51" name="Google Shape;151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Diffusion passive</a:t>
            </a:r>
            <a:r>
              <a:rPr lang="fr-FR">
                <a:solidFill>
                  <a:schemeClr val="accent2"/>
                </a:solidFill>
              </a:rPr>
              <a:t>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157" name="Google Shape;157;p11"/>
          <p:cNvSpPr txBox="1"/>
          <p:nvPr/>
        </p:nvSpPr>
        <p:spPr>
          <a:xfrm>
            <a:off x="1076739" y="1825624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59" name="Google Shape;159;p11"/>
          <p:cNvPicPr preferRelativeResize="0"/>
          <p:nvPr/>
        </p:nvPicPr>
        <p:blipFill rotWithShape="1">
          <a:blip r:embed="rId3">
            <a:alphaModFix/>
          </a:blip>
          <a:srcRect b="29697" l="36463" r="24209" t="47575"/>
          <a:stretch/>
        </p:blipFill>
        <p:spPr>
          <a:xfrm>
            <a:off x="2655757" y="1898213"/>
            <a:ext cx="6299910" cy="4206160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1"/>
          <p:cNvSpPr txBox="1"/>
          <p:nvPr/>
        </p:nvSpPr>
        <p:spPr>
          <a:xfrm>
            <a:off x="3561276" y="3429000"/>
            <a:ext cx="224443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ACIDE</a:t>
            </a:r>
            <a:endParaRPr/>
          </a:p>
        </p:txBody>
      </p:sp>
      <p:sp>
        <p:nvSpPr>
          <p:cNvPr id="161" name="Google Shape;161;p11"/>
          <p:cNvSpPr txBox="1"/>
          <p:nvPr/>
        </p:nvSpPr>
        <p:spPr>
          <a:xfrm>
            <a:off x="6711231" y="3429000"/>
            <a:ext cx="184958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BASE</a:t>
            </a:r>
            <a:endParaRPr/>
          </a:p>
        </p:txBody>
      </p:sp>
      <p:pic>
        <p:nvPicPr>
          <p:cNvPr id="162" name="Google Shape;162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Diffusion passive</a:t>
            </a:r>
            <a:r>
              <a:rPr lang="fr-FR">
                <a:solidFill>
                  <a:schemeClr val="accent2"/>
                </a:solidFill>
              </a:rPr>
              <a:t>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168" name="Google Shape;168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Médicament acide faible, en milieu acide sera non-ionisé donc diffusible, en milieu basique sera ionisé donc non diffusible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Un médicament base faible, en milieu basique sera non-ionisé donc diffusible, en milieu acide sera ionisé donc non diffusible </a:t>
            </a:r>
            <a:endParaRPr/>
          </a:p>
        </p:txBody>
      </p:sp>
      <p:pic>
        <p:nvPicPr>
          <p:cNvPr id="169" name="Google Shape;169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Transport actif</a:t>
            </a:r>
            <a:endParaRPr u="sng">
              <a:solidFill>
                <a:schemeClr val="accent2"/>
              </a:solidFill>
            </a:endParaRPr>
          </a:p>
        </p:txBody>
      </p:sp>
      <p:sp>
        <p:nvSpPr>
          <p:cNvPr id="175" name="Google Shape;175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❖ Indépendamment du gradient de concentration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❖ Spécifique</a:t>
            </a:r>
            <a:br>
              <a:rPr lang="fr-FR"/>
            </a:br>
            <a:r>
              <a:rPr lang="fr-FR"/>
              <a:t>❖ Saturable</a:t>
            </a:r>
            <a:br>
              <a:rPr lang="fr-FR"/>
            </a:br>
            <a:r>
              <a:rPr lang="fr-FR"/>
              <a:t>❖ Énergie fournie par l’hydrolyse de l’ATP</a:t>
            </a:r>
            <a:br>
              <a:rPr lang="fr-FR"/>
            </a:br>
            <a:r>
              <a:rPr lang="fr-FR"/>
              <a:t>❖ Compétition entre molécules</a:t>
            </a:r>
            <a:br>
              <a:rPr lang="fr-FR"/>
            </a:br>
            <a:r>
              <a:rPr lang="fr-FR"/>
              <a:t>❖ Peut être inhibé </a:t>
            </a:r>
            <a:endParaRPr/>
          </a:p>
        </p:txBody>
      </p:sp>
      <p:pic>
        <p:nvPicPr>
          <p:cNvPr id="176" name="Google Shape;17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400"/>
              <a:buFont typeface="Calibri"/>
              <a:buNone/>
            </a:pPr>
            <a:r>
              <a:rPr b="1" lang="fr-FR" u="sng">
                <a:solidFill>
                  <a:schemeClr val="accent2"/>
                </a:solidFill>
              </a:rPr>
              <a:t>Diffusion facilitée</a:t>
            </a:r>
            <a:endParaRPr u="sng">
              <a:solidFill>
                <a:schemeClr val="accent2"/>
              </a:solidFill>
            </a:endParaRPr>
          </a:p>
        </p:txBody>
      </p:sp>
      <p:sp>
        <p:nvSpPr>
          <p:cNvPr id="182" name="Google Shape;182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Transporteurs membranaires</a:t>
            </a:r>
            <a:r>
              <a:rPr lang="fr-FR"/>
              <a:t> (protéines)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Passage spontané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Pas d’énergie consommée</a:t>
            </a:r>
            <a:endParaRPr/>
          </a:p>
        </p:txBody>
      </p:sp>
      <p:pic>
        <p:nvPicPr>
          <p:cNvPr id="183" name="Google Shape;18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189" name="Google Shape;18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b="1" lang="fr-FR" sz="3200" u="sng">
                <a:solidFill>
                  <a:srgbClr val="FF0000"/>
                </a:solidFill>
              </a:rPr>
              <a:t>Biodisponibilité : L</a:t>
            </a:r>
            <a:r>
              <a:rPr b="1" lang="fr-FR" sz="3200">
                <a:solidFill>
                  <a:srgbClr val="FF0000"/>
                </a:solidFill>
              </a:rPr>
              <a:t>a fraction de la dose de médicament qui atteint la circulation générale et la vitesse à laquelle elle l’atteint</a:t>
            </a:r>
            <a:r>
              <a:rPr lang="fr-FR" sz="3200">
                <a:solidFill>
                  <a:srgbClr val="FF0000"/>
                </a:solidFill>
              </a:rPr>
              <a:t> </a:t>
            </a:r>
            <a:endParaRPr b="1" sz="3200" u="sng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/>
              <a:t>fraction de la dose administrée </a:t>
            </a:r>
            <a:r>
              <a:rPr lang="fr-FR"/>
              <a:t>qui sera absorbée </a:t>
            </a:r>
            <a:r>
              <a:rPr b="1" lang="fr-FR"/>
              <a:t>en fonction du temps</a:t>
            </a:r>
            <a:r>
              <a:rPr lang="fr-FR" sz="3200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Variable </a:t>
            </a:r>
            <a:r>
              <a:rPr lang="fr-FR"/>
              <a:t>(selon les voies)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IV</a:t>
            </a:r>
            <a:r>
              <a:rPr lang="fr-FR"/>
              <a:t> est la voie de </a:t>
            </a:r>
            <a:r>
              <a:rPr b="1" lang="fr-FR"/>
              <a:t>référence</a:t>
            </a:r>
            <a:r>
              <a:rPr lang="fr-FR"/>
              <a:t> avec 100% de Biodisponibilité</a:t>
            </a:r>
            <a:r>
              <a:rPr lang="fr-FR" sz="3200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le plus souvent F</a:t>
            </a:r>
            <a:r>
              <a:rPr baseline="-25000" lang="fr-FR"/>
              <a:t>orale </a:t>
            </a:r>
            <a:r>
              <a:rPr lang="fr-FR"/>
              <a:t>&lt; 100%</a:t>
            </a:r>
            <a:r>
              <a:rPr lang="fr-FR" sz="3200"/>
              <a:t> </a:t>
            </a:r>
            <a:endParaRPr b="1" sz="3200" u="sng">
              <a:solidFill>
                <a:srgbClr val="FF0000"/>
              </a:solidFill>
            </a:endParaRPr>
          </a:p>
        </p:txBody>
      </p:sp>
      <p:pic>
        <p:nvPicPr>
          <p:cNvPr id="190" name="Google Shape;19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196" name="Google Shape;196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descr="Une image contenant texte&#10;&#10;Description générée automatiquement" id="197" name="Google Shape;197;p16"/>
          <p:cNvPicPr preferRelativeResize="0"/>
          <p:nvPr/>
        </p:nvPicPr>
        <p:blipFill rotWithShape="1">
          <a:blip r:embed="rId3">
            <a:alphaModFix/>
          </a:blip>
          <a:srcRect b="16799" l="3886" r="54010" t="54580"/>
          <a:stretch/>
        </p:blipFill>
        <p:spPr>
          <a:xfrm>
            <a:off x="1995056" y="2201228"/>
            <a:ext cx="5094720" cy="3975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04" name="Google Shape;204;p17"/>
          <p:cNvSpPr txBox="1"/>
          <p:nvPr>
            <p:ph idx="1" type="body"/>
          </p:nvPr>
        </p:nvSpPr>
        <p:spPr>
          <a:xfrm>
            <a:off x="972416" y="186718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fr-FR"/>
              <a:t>Biodisponibilité Absolue </a:t>
            </a:r>
            <a:r>
              <a:rPr lang="fr-FR"/>
              <a:t> </a:t>
            </a:r>
            <a:endParaRPr/>
          </a:p>
        </p:txBody>
      </p:sp>
      <p:sp>
        <p:nvSpPr>
          <p:cNvPr id="205" name="Google Shape;205;p17"/>
          <p:cNvSpPr/>
          <p:nvPr/>
        </p:nvSpPr>
        <p:spPr>
          <a:xfrm flipH="1" rot="10800000">
            <a:off x="1163782" y="3286989"/>
            <a:ext cx="28022781" cy="7866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10image12044528" id="206" name="Google Shape;20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3146457"/>
            <a:ext cx="6787028" cy="179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13" name="Google Shape;213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214" name="Google Shape;214;p18"/>
          <p:cNvSpPr/>
          <p:nvPr/>
        </p:nvSpPr>
        <p:spPr>
          <a:xfrm>
            <a:off x="838201" y="2327562"/>
            <a:ext cx="26439443" cy="557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10image12052848" id="215" name="Google Shape;21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199" y="3073970"/>
            <a:ext cx="4087091" cy="1854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22" name="Google Shape;222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i="1" lang="fr-FR"/>
              <a:t>Biodisponibilité Relative </a:t>
            </a:r>
            <a:r>
              <a:rPr lang="fr-FR"/>
              <a:t> </a:t>
            </a:r>
            <a:endParaRPr/>
          </a:p>
        </p:txBody>
      </p:sp>
      <p:sp>
        <p:nvSpPr>
          <p:cNvPr id="223" name="Google Shape;223;p19"/>
          <p:cNvSpPr/>
          <p:nvPr/>
        </p:nvSpPr>
        <p:spPr>
          <a:xfrm flipH="1" rot="10800000">
            <a:off x="1620982" y="4842162"/>
            <a:ext cx="25890020" cy="45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10image12046400" id="224" name="Google Shape;22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30037" y="2784763"/>
            <a:ext cx="5048328" cy="2851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31" name="Google Shape;231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i="1" lang="fr-FR" u="sng"/>
              <a:t>Pour être Bioéquivalent il faut les mêmes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AUC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Tmax</a:t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Cmax</a:t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</p:txBody>
      </p:sp>
      <p:pic>
        <p:nvPicPr>
          <p:cNvPr descr="page10image11964272" id="232" name="Google Shape;232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3817925"/>
            <a:ext cx="9492675" cy="256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39" name="Google Shape;239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Contres indication de la voie orale</a:t>
            </a:r>
            <a:r>
              <a:rPr lang="fr-FR"/>
              <a:t>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D’ordre pathologique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D’ordre pharmacologique</a:t>
            </a:r>
            <a:endParaRPr/>
          </a:p>
        </p:txBody>
      </p:sp>
      <p:pic>
        <p:nvPicPr>
          <p:cNvPr id="240" name="Google Shape;24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46" name="Google Shape;246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Effet de premier passage hépatique (EPPH)</a:t>
            </a:r>
            <a:r>
              <a:rPr lang="fr-FR"/>
              <a:t>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Le foie capte le PA et le métabolise 🡪 il n’arrive pas dans la circulation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Transforme les pro-drogues en </a:t>
            </a:r>
            <a:r>
              <a:rPr b="1" lang="fr-FR"/>
              <a:t>métabolites actifs</a:t>
            </a:r>
            <a:r>
              <a:rPr lang="fr-FR"/>
              <a:t> et les </a:t>
            </a:r>
            <a:r>
              <a:rPr b="1" lang="fr-FR"/>
              <a:t>médicaments actif</a:t>
            </a:r>
            <a:r>
              <a:rPr lang="fr-FR"/>
              <a:t>s en </a:t>
            </a:r>
            <a:r>
              <a:rPr b="1" lang="fr-FR"/>
              <a:t>métabolites inactifs voir toxiques.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Contrer</a:t>
            </a:r>
            <a:r>
              <a:rPr lang="fr-FR"/>
              <a:t> cet effet en envoyant de grandes doses de médicaments pour le saturer</a:t>
            </a:r>
            <a:endParaRPr/>
          </a:p>
        </p:txBody>
      </p:sp>
      <p:pic>
        <p:nvPicPr>
          <p:cNvPr id="247" name="Google Shape;24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3)ABSORPTION ENTÉRALE</a:t>
            </a:r>
            <a:endParaRPr/>
          </a:p>
        </p:txBody>
      </p:sp>
      <p:sp>
        <p:nvSpPr>
          <p:cNvPr id="253" name="Google Shape;253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fr-FR" u="sng"/>
              <a:t>Absorption digestive : cycle entéro-hépatique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r-FR"/>
              <a:t>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u="sng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ct val="100000"/>
              <a:buNone/>
            </a:pPr>
            <a:r>
              <a:rPr b="1" lang="fr-FR" u="sng">
                <a:solidFill>
                  <a:srgbClr val="FF0000"/>
                </a:solidFill>
              </a:rPr>
              <a:t>++ NE PAS CONFONDRE CYCLE ENTERO-HEPATIQUE ET EPPH++ (sinon je vous tape)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descr="page11image12003696" id="254" name="Google Shape;25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0" y="2431472"/>
            <a:ext cx="6539345" cy="2723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4)VOIES PARENTÉRALES</a:t>
            </a:r>
            <a:endParaRPr/>
          </a:p>
        </p:txBody>
      </p:sp>
      <p:sp>
        <p:nvSpPr>
          <p:cNvPr id="261" name="Google Shape;261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IV, intraveineuse </a:t>
            </a:r>
            <a:r>
              <a:rPr lang="fr-FR"/>
              <a:t>: situation d’urgence, c’est la voie de référence.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IM, intramusculaire</a:t>
            </a:r>
            <a:r>
              <a:rPr lang="fr-FR"/>
              <a:t>, ou </a:t>
            </a:r>
            <a:r>
              <a:rPr b="1" lang="fr-FR"/>
              <a:t>SC, sous-cutanée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Voie intra-artérielle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Voie sous-arachnoïdienne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Voie intrapéritonéale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Voie péridurale</a:t>
            </a:r>
            <a:r>
              <a:rPr lang="fr-FR"/>
              <a:t> </a:t>
            </a:r>
            <a:endParaRPr/>
          </a:p>
        </p:txBody>
      </p:sp>
      <p:pic>
        <p:nvPicPr>
          <p:cNvPr id="262" name="Google Shape;26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II) </a:t>
            </a:r>
            <a:r>
              <a:rPr b="1" lang="fr-FR" u="sng"/>
              <a:t>L’ABSORPTION</a:t>
            </a:r>
            <a:br>
              <a:rPr b="1" lang="fr-FR" u="sng"/>
            </a:br>
            <a:r>
              <a:rPr b="1" lang="fr-FR" u="sng"/>
              <a:t>4)VOIES PARENTÉRALES</a:t>
            </a:r>
            <a:endParaRPr/>
          </a:p>
        </p:txBody>
      </p:sp>
      <p:pic>
        <p:nvPicPr>
          <p:cNvPr id="268" name="Google Shape;268;p2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32899" l="23654" r="7884" t="27327"/>
          <a:stretch/>
        </p:blipFill>
        <p:spPr>
          <a:xfrm>
            <a:off x="474403" y="2015838"/>
            <a:ext cx="10516060" cy="3818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6"/>
          <p:cNvSpPr/>
          <p:nvPr/>
        </p:nvSpPr>
        <p:spPr>
          <a:xfrm>
            <a:off x="1600199" y="1825624"/>
            <a:ext cx="13159867" cy="45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14image11551552" id="275" name="Google Shape;275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8175" y="180275"/>
            <a:ext cx="7710049" cy="6276524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6"/>
          <p:cNvSpPr/>
          <p:nvPr/>
        </p:nvSpPr>
        <p:spPr>
          <a:xfrm>
            <a:off x="2078180" y="1690688"/>
            <a:ext cx="13159867" cy="45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7" name="Google Shape;27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III) </a:t>
            </a:r>
            <a:r>
              <a:rPr b="1" lang="fr-FR" u="sng"/>
              <a:t>DISTRIBUTION</a:t>
            </a:r>
            <a:endParaRPr/>
          </a:p>
        </p:txBody>
      </p:sp>
      <p:sp>
        <p:nvSpPr>
          <p:cNvPr id="283" name="Google Shape;283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Phénomène à deux niveaux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Distribution sanguine ou plasmatique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Distribution dans les tissus</a:t>
            </a:r>
            <a:endParaRPr/>
          </a:p>
        </p:txBody>
      </p:sp>
      <p:pic>
        <p:nvPicPr>
          <p:cNvPr id="284" name="Google Shape;28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III) </a:t>
            </a:r>
            <a:r>
              <a:rPr b="1" lang="fr-FR" u="sng"/>
              <a:t>DISTRIBUTION</a:t>
            </a:r>
            <a:endParaRPr/>
          </a:p>
        </p:txBody>
      </p:sp>
      <p:sp>
        <p:nvSpPr>
          <p:cNvPr id="290" name="Google Shape;290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Processus de </a:t>
            </a:r>
            <a:r>
              <a:rPr b="1" lang="fr-FR"/>
              <a:t>transfert réversible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paramètre pharmacocinétique du processus de distribution = </a:t>
            </a:r>
            <a:r>
              <a:rPr b="1" lang="fr-FR" u="sng"/>
              <a:t>volume apparent de distribution</a:t>
            </a:r>
            <a:r>
              <a:rPr lang="fr-FR"/>
              <a:t>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La liaison aux protéines plasmatiques/tissulaires</a:t>
            </a:r>
            <a:r>
              <a:rPr lang="fr-FR"/>
              <a:t>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fr-FR"/>
              <a:t>Vitesse et importance de la distribution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lang="fr-FR"/>
              <a:t>Déterminée par la liposolubilité et la liaison aux protéines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-"/>
            </a:pPr>
            <a:r>
              <a:rPr b="1" lang="fr-FR"/>
              <a:t>Seule la fraction libre est capable de diffuser à travers les membranes++</a:t>
            </a:r>
            <a:r>
              <a:rPr lang="fr-FR"/>
              <a:t>  </a:t>
            </a:r>
            <a:endParaRPr/>
          </a:p>
        </p:txBody>
      </p:sp>
      <p:pic>
        <p:nvPicPr>
          <p:cNvPr id="291" name="Google Shape;29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br>
              <a:rPr lang="fr-FR"/>
            </a:br>
            <a:endParaRPr/>
          </a:p>
        </p:txBody>
      </p:sp>
      <p:sp>
        <p:nvSpPr>
          <p:cNvPr id="297" name="Google Shape;297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Le médicament peut circuler sous forme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Liée</a:t>
            </a:r>
            <a:r>
              <a:rPr lang="fr-FR"/>
              <a:t> aux éléments du sang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Libre</a:t>
            </a:r>
            <a:r>
              <a:rPr lang="fr-FR"/>
              <a:t> (Fu)</a:t>
            </a:r>
            <a:endParaRPr/>
          </a:p>
        </p:txBody>
      </p:sp>
      <p:pic>
        <p:nvPicPr>
          <p:cNvPr id="298" name="Google Shape;29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br>
              <a:rPr lang="fr-FR"/>
            </a:br>
            <a:endParaRPr/>
          </a:p>
        </p:txBody>
      </p:sp>
      <p:sp>
        <p:nvSpPr>
          <p:cNvPr id="304" name="Google Shape;304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En temps normal liaison </a:t>
            </a:r>
            <a:r>
              <a:rPr b="1" lang="fr-FR"/>
              <a:t>réversible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Loi action de masse 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[Médicament libre] + [Protéine] ⇔ [Médicament-Protéine]  </a:t>
            </a:r>
            <a:endParaRPr b="1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</p:txBody>
      </p:sp>
      <p:pic>
        <p:nvPicPr>
          <p:cNvPr id="305" name="Google Shape;30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br>
              <a:rPr lang="fr-FR"/>
            </a:br>
            <a:endParaRPr/>
          </a:p>
        </p:txBody>
      </p:sp>
      <p:sp>
        <p:nvSpPr>
          <p:cNvPr id="311" name="Google Shape;311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Les liaisons aux protéines sont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Dépendantes du </a:t>
            </a:r>
            <a:r>
              <a:rPr b="1" lang="fr-FR"/>
              <a:t>pH sanguin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Avec </a:t>
            </a:r>
            <a:r>
              <a:rPr b="1" lang="fr-FR"/>
              <a:t>un taux de liaisons très variables</a:t>
            </a:r>
            <a:endParaRPr/>
          </a:p>
        </p:txBody>
      </p:sp>
      <p:pic>
        <p:nvPicPr>
          <p:cNvPr id="312" name="Google Shape;312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br>
              <a:rPr lang="fr-FR"/>
            </a:br>
            <a:endParaRPr/>
          </a:p>
        </p:txBody>
      </p:sp>
      <p:sp>
        <p:nvSpPr>
          <p:cNvPr id="318" name="Google Shape;318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Les liaisons mises en jeu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Forces de </a:t>
            </a:r>
            <a:r>
              <a:rPr b="1" lang="fr-FR"/>
              <a:t>van der Waals </a:t>
            </a:r>
            <a:r>
              <a:rPr lang="fr-FR"/>
              <a:t>(faible)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 Forces </a:t>
            </a:r>
            <a:r>
              <a:rPr b="1" lang="fr-FR"/>
              <a:t>ioniques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Liaisons </a:t>
            </a:r>
            <a:r>
              <a:rPr b="1" lang="fr-FR"/>
              <a:t>hydrogènes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 Liaisons </a:t>
            </a:r>
            <a:r>
              <a:rPr b="1" lang="fr-FR"/>
              <a:t>covalentes (</a:t>
            </a:r>
            <a:r>
              <a:rPr lang="fr-FR"/>
              <a:t>en général irréversibles)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319" name="Google Shape;31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endParaRPr/>
          </a:p>
        </p:txBody>
      </p:sp>
      <p:sp>
        <p:nvSpPr>
          <p:cNvPr id="325" name="Google Shape;325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Liaison aux protéines plasmatiques : passage trans-membranaire :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Forme libre = diffuse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Liposoluble = diffuse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Forme liée = diffuse pas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26" name="Google Shape;326;p33"/>
          <p:cNvSpPr/>
          <p:nvPr/>
        </p:nvSpPr>
        <p:spPr>
          <a:xfrm>
            <a:off x="5160817" y="3312877"/>
            <a:ext cx="20017722" cy="579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17image11634928" id="327" name="Google Shape;32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60817" y="2592059"/>
            <a:ext cx="6192983" cy="3377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endParaRPr/>
          </a:p>
        </p:txBody>
      </p:sp>
      <p:sp>
        <p:nvSpPr>
          <p:cNvPr id="334" name="Google Shape;334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Devenir de la forme libre d’un médicament dans l’organisme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Rapide</a:t>
            </a:r>
            <a:r>
              <a:rPr lang="fr-FR"/>
              <a:t> (quelques secondes)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 </a:t>
            </a:r>
            <a:r>
              <a:rPr b="1" lang="fr-FR"/>
              <a:t>Réversible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Plus ou moins </a:t>
            </a:r>
            <a:r>
              <a:rPr b="1" lang="fr-FR"/>
              <a:t>spécifique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Parfois </a:t>
            </a:r>
            <a:r>
              <a:rPr b="1" lang="fr-FR"/>
              <a:t>saturable </a:t>
            </a:r>
            <a:r>
              <a:rPr lang="fr-FR"/>
              <a:t>et </a:t>
            </a:r>
            <a:r>
              <a:rPr b="1" lang="fr-FR"/>
              <a:t>soumise à compétition</a:t>
            </a:r>
            <a:r>
              <a:rPr lang="fr-FR"/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En fonction de la liaison on peut avoir :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-Élimination/Distribution restrictive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-Élimination/Distribution non-restrictive</a:t>
            </a:r>
            <a:endParaRPr/>
          </a:p>
        </p:txBody>
      </p:sp>
      <p:sp>
        <p:nvSpPr>
          <p:cNvPr id="335" name="Google Shape;335;p34"/>
          <p:cNvSpPr/>
          <p:nvPr/>
        </p:nvSpPr>
        <p:spPr>
          <a:xfrm>
            <a:off x="838200" y="2209453"/>
            <a:ext cx="6767945" cy="2175511"/>
          </a:xfrm>
          <a:prstGeom prst="frame">
            <a:avLst>
              <a:gd fmla="val 1117" name="adj1"/>
            </a:avLst>
          </a:prstGeom>
          <a:solidFill>
            <a:srgbClr val="FF0000"/>
          </a:solidFill>
          <a:ln cap="flat" cmpd="sng" w="9525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6" name="Google Shape;336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1)DISTRIBUTION SANGUINE</a:t>
            </a:r>
            <a:endParaRPr/>
          </a:p>
        </p:txBody>
      </p:sp>
      <p:sp>
        <p:nvSpPr>
          <p:cNvPr id="342" name="Google Shape;342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/>
              <a:t>Conséquences de la fixation 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Diffusion plus lente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Dépendante de </a:t>
            </a:r>
            <a:r>
              <a:rPr b="1" lang="fr-FR"/>
              <a:t>l’affinité tissulaire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Sensible aux variations de </a:t>
            </a:r>
            <a:r>
              <a:rPr b="1" lang="fr-FR"/>
              <a:t>protidémie</a:t>
            </a:r>
            <a:r>
              <a:rPr lang="fr-FR"/>
              <a:t>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343" name="Google Shape;343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2)DISTRIBUTION TISSULAIRE</a:t>
            </a:r>
            <a:br>
              <a:rPr lang="fr-FR"/>
            </a:br>
            <a:endParaRPr/>
          </a:p>
        </p:txBody>
      </p:sp>
      <p:sp>
        <p:nvSpPr>
          <p:cNvPr id="349" name="Google Shape;349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La plupart des </a:t>
            </a:r>
            <a:r>
              <a:rPr b="1" lang="fr-FR"/>
              <a:t>épithéliums sont franchis</a:t>
            </a:r>
            <a:r>
              <a:rPr lang="fr-FR"/>
              <a:t>sables par le </a:t>
            </a:r>
            <a:r>
              <a:rPr b="1" lang="fr-FR"/>
              <a:t>PA</a:t>
            </a:r>
            <a:r>
              <a:rPr lang="fr-FR"/>
              <a:t> (à travers les cellules ou entre les cellules 🡪 trans ou para cellulaire)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D’autres sont des sites </a:t>
            </a:r>
            <a:r>
              <a:rPr b="1" lang="fr-FR"/>
              <a:t>protégés</a:t>
            </a:r>
            <a:r>
              <a:rPr lang="fr-FR"/>
              <a:t> (</a:t>
            </a:r>
            <a:r>
              <a:rPr lang="fr-FR">
                <a:solidFill>
                  <a:schemeClr val="accent5"/>
                </a:solidFill>
              </a:rPr>
              <a:t>SNC, testicules, placenta, prostate, œil</a:t>
            </a:r>
            <a:r>
              <a:rPr lang="fr-FR"/>
              <a:t>)</a:t>
            </a:r>
            <a:endParaRPr/>
          </a:p>
        </p:txBody>
      </p:sp>
      <p:pic>
        <p:nvPicPr>
          <p:cNvPr id="350" name="Google Shape;350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2)DISTRIBUTION TISSULAIRE</a:t>
            </a:r>
            <a:br>
              <a:rPr lang="fr-FR"/>
            </a:br>
            <a:endParaRPr/>
          </a:p>
        </p:txBody>
      </p:sp>
      <p:sp>
        <p:nvSpPr>
          <p:cNvPr id="356" name="Google Shape;356;p37"/>
          <p:cNvSpPr txBox="1"/>
          <p:nvPr>
            <p:ph idx="1" type="body"/>
          </p:nvPr>
        </p:nvSpPr>
        <p:spPr>
          <a:xfrm>
            <a:off x="838200" y="214153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Rôles de la surface d’échanges et du volume de diffusion des médicaments :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L’espace péri vasculaire</a:t>
            </a:r>
            <a:r>
              <a:rPr lang="fr-FR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Tissus richement vascularisés</a:t>
            </a:r>
            <a:r>
              <a:rPr lang="fr-FR"/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fr-FR"/>
              <a:t>Le péritoine</a:t>
            </a:r>
            <a:r>
              <a:rPr lang="fr-FR"/>
              <a:t>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357" name="Google Shape;357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2)DISTRIBUTION TISSULAIRE</a:t>
            </a:r>
            <a:br>
              <a:rPr lang="fr-FR"/>
            </a:br>
            <a:endParaRPr/>
          </a:p>
        </p:txBody>
      </p:sp>
      <p:sp>
        <p:nvSpPr>
          <p:cNvPr id="363" name="Google Shape;363;p3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fr-FR"/>
              <a:t>                       </a:t>
            </a:r>
            <a:r>
              <a:rPr b="1" lang="fr-FR"/>
              <a:t>A                                                                 B</a:t>
            </a:r>
            <a:endParaRPr/>
          </a:p>
        </p:txBody>
      </p:sp>
      <p:sp>
        <p:nvSpPr>
          <p:cNvPr id="364" name="Google Shape;364;p38"/>
          <p:cNvSpPr/>
          <p:nvPr/>
        </p:nvSpPr>
        <p:spPr>
          <a:xfrm>
            <a:off x="838200" y="2055812"/>
            <a:ext cx="20180743" cy="45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age20image11657552" id="365" name="Google Shape;365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38201" y="2055813"/>
            <a:ext cx="1013113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2)DISTRIBUTION TISSULAIRE</a:t>
            </a:r>
            <a:br>
              <a:rPr lang="fr-FR"/>
            </a:br>
            <a:endParaRPr/>
          </a:p>
        </p:txBody>
      </p:sp>
      <p:sp>
        <p:nvSpPr>
          <p:cNvPr id="372" name="Google Shape;372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05" r="-842" t="-3197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fr-FR"/>
              <a:t> </a:t>
            </a:r>
            <a:endParaRPr/>
          </a:p>
        </p:txBody>
      </p:sp>
      <p:pic>
        <p:nvPicPr>
          <p:cNvPr id="373" name="Google Shape;373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br>
              <a:rPr b="1" lang="fr-FR"/>
            </a:br>
            <a:r>
              <a:rPr b="1" lang="fr-FR"/>
              <a:t>III) </a:t>
            </a:r>
            <a:r>
              <a:rPr b="1" lang="fr-FR" u="sng"/>
              <a:t>DISTRIBUTION</a:t>
            </a:r>
            <a:br>
              <a:rPr b="1" lang="fr-FR" u="sng"/>
            </a:br>
            <a:r>
              <a:rPr b="1" lang="fr-FR" u="sng"/>
              <a:t>2)DISTRIBUTION TISSULAIRE</a:t>
            </a:r>
            <a:br>
              <a:rPr lang="fr-FR"/>
            </a:br>
            <a:endParaRPr/>
          </a:p>
        </p:txBody>
      </p:sp>
      <p:sp>
        <p:nvSpPr>
          <p:cNvPr id="379" name="Google Shape;379;p4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fr-FR" u="sng"/>
              <a:t>volume apparent de distribution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Peut être bien plus grand que les volumes physiques (c’est un volume virtuel)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Ce volume peut être très variable, de 3 à 50000L ce qui est complétement 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fr-FR"/>
              <a:t>Invraisemblable et montre qu’il est « coincé quelque part »</a:t>
            </a:r>
            <a:endParaRPr/>
          </a:p>
        </p:txBody>
      </p:sp>
      <p:pic>
        <p:nvPicPr>
          <p:cNvPr id="380" name="Google Shape;380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 txBox="1"/>
          <p:nvPr>
            <p:ph type="title"/>
          </p:nvPr>
        </p:nvSpPr>
        <p:spPr>
          <a:xfrm>
            <a:off x="335998" y="238369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r-FR"/>
              <a:t>FINITO PIPO</a:t>
            </a:r>
            <a:endParaRPr/>
          </a:p>
        </p:txBody>
      </p:sp>
      <p:pic>
        <p:nvPicPr>
          <p:cNvPr descr="Une image contenant texte, personne, homme, foule&#10;&#10;Description générée automatiquement" id="386" name="Google Shape;386;p4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39850" y="1312007"/>
            <a:ext cx="4107900" cy="498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6296650"/>
            <a:ext cx="11887200" cy="561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2021-08-14T07:39:51Z</dcterms:created>
  <dc:creator>LOUIS MARAIS</dc:creator>
</cp:coreProperties>
</file>