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55" d="100"/>
          <a:sy n="55" d="100"/>
        </p:scale>
        <p:origin x="78" y="8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5140716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0800497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332095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0336788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95963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88672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293952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880775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5678048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6187481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899947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ED9DFC-89E8-4659-8068-80469BA9B2B8}" type="datetimeFigureOut">
              <a:rPr lang="fr-FR" smtClean="0"/>
              <a:t>08/01/2014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6F530E-0A1D-4809-BC13-019FE3401237}" type="slidenum">
              <a:rPr lang="fr-FR" smtClean="0"/>
              <a:t>‹N°›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530991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3439246"/>
          </a:xfrm>
        </p:spPr>
        <p:txBody>
          <a:bodyPr>
            <a:normAutofit/>
          </a:bodyPr>
          <a:lstStyle/>
          <a:p>
            <a:r>
              <a:rPr lang="fr-FR" sz="8800" dirty="0" smtClean="0"/>
              <a:t>Amélogénèse</a:t>
            </a:r>
            <a:r>
              <a:rPr lang="fr-FR" sz="8800" dirty="0" smtClean="0"/>
              <a:t> </a:t>
            </a:r>
            <a:endParaRPr lang="fr-FR" sz="88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750774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z="5400" dirty="0" smtClean="0"/>
              <a:t>Introduction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86190"/>
          </a:xfrm>
        </p:spPr>
        <p:txBody>
          <a:bodyPr>
            <a:normAutofit fontScale="92500" lnSpcReduction="20000"/>
          </a:bodyPr>
          <a:lstStyle/>
          <a:p>
            <a:r>
              <a:rPr lang="fr-FR" sz="3500" dirty="0" smtClean="0"/>
              <a:t>Amélogénèse</a:t>
            </a:r>
            <a:r>
              <a:rPr lang="fr-FR" sz="3500" dirty="0" smtClean="0"/>
              <a:t> = formation de l’émail par les </a:t>
            </a:r>
            <a:r>
              <a:rPr lang="fr-FR" sz="3500" dirty="0" smtClean="0"/>
              <a:t>améloblastes</a:t>
            </a:r>
            <a:r>
              <a:rPr lang="fr-FR" sz="3500" dirty="0" smtClean="0"/>
              <a:t> :</a:t>
            </a:r>
            <a:endParaRPr lang="fr-FR" sz="3500" dirty="0"/>
          </a:p>
          <a:p>
            <a:pPr marL="0" indent="0">
              <a:buNone/>
            </a:pPr>
            <a:r>
              <a:rPr lang="fr-FR" sz="3500" dirty="0" smtClean="0"/>
              <a:t>- La synthèse et la sécrétion </a:t>
            </a:r>
          </a:p>
          <a:p>
            <a:pPr>
              <a:buFontTx/>
              <a:buChar char="-"/>
            </a:pPr>
            <a:r>
              <a:rPr lang="fr-FR" sz="3500" dirty="0" smtClean="0"/>
              <a:t>La minéralisation </a:t>
            </a:r>
          </a:p>
          <a:p>
            <a:pPr>
              <a:buFontTx/>
              <a:buChar char="-"/>
            </a:pPr>
            <a:r>
              <a:rPr lang="fr-FR" sz="3500" dirty="0" smtClean="0"/>
              <a:t>La maturation de l’émail </a:t>
            </a:r>
          </a:p>
          <a:p>
            <a:pPr>
              <a:buFontTx/>
              <a:buChar char="-"/>
            </a:pPr>
            <a:endParaRPr lang="fr-FR" dirty="0" smtClean="0"/>
          </a:p>
          <a:p>
            <a:r>
              <a:rPr lang="fr-FR" sz="3500" dirty="0" smtClean="0"/>
              <a:t>L’émail recouvre la couronne des dents </a:t>
            </a:r>
          </a:p>
          <a:p>
            <a:r>
              <a:rPr lang="fr-FR" sz="3500" dirty="0" smtClean="0"/>
              <a:t>Structure et non un tissu :</a:t>
            </a:r>
          </a:p>
          <a:p>
            <a:pPr>
              <a:buFontTx/>
              <a:buChar char="-"/>
            </a:pPr>
            <a:r>
              <a:rPr lang="fr-FR" sz="3500" dirty="0" smtClean="0"/>
              <a:t>Acellulaire </a:t>
            </a:r>
          </a:p>
          <a:p>
            <a:pPr>
              <a:buFontTx/>
              <a:buChar char="-"/>
            </a:pPr>
            <a:r>
              <a:rPr lang="fr-FR" sz="3500" dirty="0" smtClean="0"/>
              <a:t>Avasculaire</a:t>
            </a:r>
            <a:r>
              <a:rPr lang="fr-FR" sz="3500" dirty="0" smtClean="0"/>
              <a:t> </a:t>
            </a:r>
          </a:p>
          <a:p>
            <a:pPr>
              <a:buFontTx/>
              <a:buChar char="-"/>
            </a:pPr>
            <a:r>
              <a:rPr lang="fr-FR" sz="3500" dirty="0" smtClean="0"/>
              <a:t>Non innervée</a:t>
            </a:r>
          </a:p>
          <a:p>
            <a:pPr>
              <a:buFontTx/>
              <a:buChar char="-"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3951" y="2883877"/>
            <a:ext cx="4618049" cy="297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11541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4"/>
            <a:ext cx="10515600" cy="45719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791308"/>
            <a:ext cx="10515600" cy="5385655"/>
          </a:xfrm>
        </p:spPr>
        <p:txBody>
          <a:bodyPr/>
          <a:lstStyle/>
          <a:p>
            <a:r>
              <a:rPr lang="fr-FR" sz="3200" dirty="0" smtClean="0"/>
              <a:t>L’émail est organisé en prisme et substance </a:t>
            </a:r>
            <a:r>
              <a:rPr lang="fr-FR" sz="3200" dirty="0" smtClean="0"/>
              <a:t>interprismatique</a:t>
            </a:r>
            <a:r>
              <a:rPr lang="fr-FR" sz="3200" dirty="0" smtClean="0"/>
              <a:t> composés de cristaux (cristallites) d’apatites carbonatées formés d’hydroxyapatites </a:t>
            </a:r>
            <a:r>
              <a:rPr lang="fr-FR" sz="3200" dirty="0" smtClean="0"/>
              <a:t>polysubstituées</a:t>
            </a:r>
            <a:r>
              <a:rPr lang="fr-FR" sz="3200" dirty="0" smtClean="0"/>
              <a:t>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Maille élémentaire de l’émail est donc de l’hydroxyapatite </a:t>
            </a:r>
          </a:p>
          <a:p>
            <a:pPr marL="0" indent="0">
              <a:buNone/>
            </a:pPr>
            <a:r>
              <a:rPr lang="fr-FR" sz="3200" b="1" u="sng" dirty="0" smtClean="0"/>
              <a:t>Ca</a:t>
            </a:r>
            <a:r>
              <a:rPr lang="fr-FR" sz="3200" b="1" u="sng" baseline="-25000" dirty="0" smtClean="0"/>
              <a:t>10</a:t>
            </a:r>
            <a:r>
              <a:rPr lang="fr-FR" sz="3200" b="1" u="sng" dirty="0" smtClean="0"/>
              <a:t>(PO</a:t>
            </a:r>
            <a:r>
              <a:rPr lang="fr-FR" sz="3200" b="1" u="sng" baseline="-25000" dirty="0" smtClean="0"/>
              <a:t>4</a:t>
            </a:r>
            <a:r>
              <a:rPr lang="fr-FR" sz="3200" b="1" u="sng" dirty="0" smtClean="0"/>
              <a:t>)</a:t>
            </a:r>
            <a:r>
              <a:rPr lang="fr-FR" sz="3200" b="1" u="sng" baseline="-25000" dirty="0" smtClean="0"/>
              <a:t>6</a:t>
            </a:r>
            <a:r>
              <a:rPr lang="fr-FR" sz="3200" b="1" u="sng" dirty="0" smtClean="0"/>
              <a:t>(OH)</a:t>
            </a:r>
            <a:r>
              <a:rPr lang="fr-FR" sz="3200" b="1" u="sng" baseline="-25000" dirty="0" smtClean="0"/>
              <a:t>2 </a:t>
            </a:r>
            <a:r>
              <a:rPr lang="fr-FR" sz="3200" b="1" baseline="-25000" dirty="0" smtClean="0"/>
              <a:t>                    </a:t>
            </a:r>
            <a:r>
              <a:rPr lang="fr-FR" sz="3200" dirty="0" smtClean="0"/>
              <a:t>IMPORTANT !!!!</a:t>
            </a:r>
          </a:p>
          <a:p>
            <a:pPr marL="0" indent="0">
              <a:buNone/>
            </a:pPr>
            <a:endParaRPr lang="fr-FR" sz="3200" dirty="0"/>
          </a:p>
          <a:p>
            <a:r>
              <a:rPr lang="fr-FR" sz="3200" dirty="0" smtClean="0"/>
              <a:t>Structure la plus minéralisée de l’organisme </a:t>
            </a:r>
          </a:p>
          <a:p>
            <a:pPr marL="0" indent="0">
              <a:buNone/>
            </a:pPr>
            <a:endParaRPr lang="fr-FR" sz="3200" baseline="-25000" dirty="0"/>
          </a:p>
          <a:p>
            <a:pPr marL="0" indent="0">
              <a:buNone/>
            </a:pPr>
            <a:endParaRPr lang="fr-FR" baseline="-25000" dirty="0"/>
          </a:p>
          <a:p>
            <a:pPr marL="0" indent="0">
              <a:buNone/>
            </a:pPr>
            <a:endParaRPr lang="fr-FR" dirty="0" smtClean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26015" y="5222632"/>
            <a:ext cx="5756031" cy="1635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037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2706"/>
          </a:xfrm>
        </p:spPr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984738"/>
            <a:ext cx="10515600" cy="5192225"/>
          </a:xfrm>
        </p:spPr>
        <p:txBody>
          <a:bodyPr/>
          <a:lstStyle/>
          <a:p>
            <a:r>
              <a:rPr lang="fr-FR" dirty="0" smtClean="0"/>
              <a:t>Origine ectodermique , l’émail se forme uniquement au stade de la couronne </a:t>
            </a:r>
          </a:p>
          <a:p>
            <a:r>
              <a:rPr lang="fr-FR" dirty="0" smtClean="0"/>
              <a:t>Age de formation de l’émail pour chaque dent </a:t>
            </a:r>
          </a:p>
          <a:p>
            <a:endParaRPr lang="fr-FR" dirty="0"/>
          </a:p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984" y="2764448"/>
            <a:ext cx="7442323" cy="2774706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1570" y="3627471"/>
            <a:ext cx="7515761" cy="2531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99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fr-FR" sz="5400" dirty="0" smtClean="0"/>
              <a:t>Les grandes étapes de formation de l’émail</a:t>
            </a:r>
            <a:endParaRPr lang="fr-FR" sz="54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58076" y="2106979"/>
            <a:ext cx="6890370" cy="436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2024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160585"/>
          </a:xfrm>
        </p:spPr>
        <p:txBody>
          <a:bodyPr>
            <a:normAutofit fontScale="90000"/>
          </a:bodyPr>
          <a:lstStyle/>
          <a:p>
            <a:r>
              <a:rPr lang="fr-FR" u="sng" dirty="0" smtClean="0"/>
              <a:t>Améloblastes</a:t>
            </a:r>
            <a:r>
              <a:rPr lang="fr-FR" u="sng" dirty="0" smtClean="0"/>
              <a:t> pré-sécréteur (stade d’</a:t>
            </a:r>
            <a:r>
              <a:rPr lang="fr-FR" u="sng" dirty="0" smtClean="0"/>
              <a:t>histodifférenciation</a:t>
            </a:r>
            <a:r>
              <a:rPr lang="fr-FR" u="sng" dirty="0" smtClean="0"/>
              <a:t>) </a:t>
            </a:r>
            <a:endParaRPr lang="fr-FR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301262"/>
            <a:ext cx="10515600" cy="5292969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Le pré-</a:t>
            </a:r>
            <a:r>
              <a:rPr lang="fr-FR" sz="3200" dirty="0" smtClean="0"/>
              <a:t>améloblaste</a:t>
            </a:r>
            <a:r>
              <a:rPr lang="fr-FR" sz="3200" dirty="0" smtClean="0"/>
              <a:t> sort du cycle mitotique et évolue en cellule post-mitotique </a:t>
            </a:r>
            <a:r>
              <a:rPr lang="fr-FR" sz="3200" dirty="0" smtClean="0">
                <a:sym typeface="Wingdings" panose="05000000000000000000" pitchFamily="2" charset="2"/>
              </a:rPr>
              <a:t> Couplée avec les </a:t>
            </a:r>
            <a:r>
              <a:rPr lang="fr-FR" sz="3200" dirty="0" smtClean="0">
                <a:sym typeface="Wingdings" panose="05000000000000000000" pitchFamily="2" charset="2"/>
              </a:rPr>
              <a:t>odontablastes</a:t>
            </a:r>
            <a:r>
              <a:rPr lang="fr-FR" sz="3200" dirty="0" smtClean="0">
                <a:sym typeface="Wingdings" panose="05000000000000000000" pitchFamily="2" charset="2"/>
              </a:rPr>
              <a:t> avec un décalage dans le temps de 24h à 66h 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endParaRPr lang="fr-FR" sz="32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02549" y="3119126"/>
            <a:ext cx="5620482" cy="3615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489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496521"/>
          </a:xfrm>
        </p:spPr>
        <p:txBody>
          <a:bodyPr>
            <a:noAutofit/>
          </a:bodyPr>
          <a:lstStyle/>
          <a:p>
            <a:r>
              <a:rPr lang="fr-FR" sz="3800" dirty="0" smtClean="0"/>
              <a:t>Disparition de la membrane basa	le </a:t>
            </a:r>
            <a:endParaRPr lang="fr-FR" sz="38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143000"/>
            <a:ext cx="10515600" cy="5468815"/>
          </a:xfrm>
        </p:spPr>
        <p:txBody>
          <a:bodyPr>
            <a:normAutofit lnSpcReduction="10000"/>
          </a:bodyPr>
          <a:lstStyle/>
          <a:p>
            <a:r>
              <a:rPr lang="fr-FR" dirty="0" smtClean="0"/>
              <a:t>Sécrétion du manteau dentinaire par les </a:t>
            </a:r>
            <a:r>
              <a:rPr lang="fr-FR" dirty="0" smtClean="0"/>
              <a:t>odontoblastes</a:t>
            </a:r>
            <a:r>
              <a:rPr lang="fr-FR" dirty="0" smtClean="0"/>
              <a:t> 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Vésicules </a:t>
            </a:r>
            <a:r>
              <a:rPr lang="fr-FR" dirty="0" smtClean="0"/>
              <a:t>odontoblastiques</a:t>
            </a:r>
            <a:r>
              <a:rPr lang="fr-FR" dirty="0" smtClean="0"/>
              <a:t> </a:t>
            </a:r>
            <a:r>
              <a:rPr lang="fr-FR" dirty="0" smtClean="0">
                <a:sym typeface="Wingdings" panose="05000000000000000000" pitchFamily="2" charset="2"/>
              </a:rPr>
              <a:t> Attaque enzymatique ( </a:t>
            </a:r>
            <a:r>
              <a:rPr lang="fr-FR" dirty="0" smtClean="0">
                <a:sym typeface="Wingdings" panose="05000000000000000000" pitchFamily="2" charset="2"/>
              </a:rPr>
              <a:t>metalloprotéase</a:t>
            </a:r>
            <a:r>
              <a:rPr lang="fr-FR" dirty="0" smtClean="0">
                <a:sym typeface="Wingdings" panose="05000000000000000000" pitchFamily="2" charset="2"/>
              </a:rPr>
              <a:t> )</a:t>
            </a:r>
          </a:p>
          <a:p>
            <a:endParaRPr lang="fr-FR" dirty="0" smtClean="0">
              <a:sym typeface="Wingdings" panose="05000000000000000000" pitchFamily="2" charset="2"/>
            </a:endParaRPr>
          </a:p>
          <a:p>
            <a:r>
              <a:rPr lang="fr-FR" dirty="0" smtClean="0">
                <a:sym typeface="Wingdings" panose="05000000000000000000" pitchFamily="2" charset="2"/>
              </a:rPr>
              <a:t>Phagocytose des débris de la membrane basale par les </a:t>
            </a:r>
            <a:r>
              <a:rPr lang="fr-FR" dirty="0" smtClean="0">
                <a:sym typeface="Wingdings" panose="05000000000000000000" pitchFamily="2" charset="2"/>
              </a:rPr>
              <a:t>améloblastes</a:t>
            </a:r>
            <a:r>
              <a:rPr lang="fr-FR" dirty="0" smtClean="0">
                <a:sym typeface="Wingdings" panose="05000000000000000000" pitchFamily="2" charset="2"/>
              </a:rPr>
              <a:t> pré-sécréteurs  disparition de la membrane basale </a:t>
            </a:r>
          </a:p>
          <a:p>
            <a:endParaRPr lang="fr-FR" dirty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à"/>
            </a:pPr>
            <a:r>
              <a:rPr lang="fr-FR" dirty="0" smtClean="0">
                <a:sym typeface="Wingdings" panose="05000000000000000000" pitchFamily="2" charset="2"/>
              </a:rPr>
              <a:t>Donc il y aura contact avec le manteau dentinaire et les </a:t>
            </a:r>
            <a:r>
              <a:rPr lang="fr-FR" dirty="0" smtClean="0">
                <a:sym typeface="Wingdings" panose="05000000000000000000" pitchFamily="2" charset="2"/>
              </a:rPr>
              <a:t>ameloblastes</a:t>
            </a:r>
            <a:r>
              <a:rPr lang="fr-FR" dirty="0" smtClean="0">
                <a:sym typeface="Wingdings" panose="05000000000000000000" pitchFamily="2" charset="2"/>
              </a:rPr>
              <a:t> pré-sécréteurs </a:t>
            </a:r>
          </a:p>
          <a:p>
            <a:pPr>
              <a:buFont typeface="Wingdings" panose="05000000000000000000" pitchFamily="2" charset="2"/>
              <a:buChar char="à"/>
            </a:pPr>
            <a:endParaRPr lang="fr-FR" dirty="0" smtClean="0">
              <a:sym typeface="Wingdings" panose="05000000000000000000" pitchFamily="2" charset="2"/>
            </a:endParaRPr>
          </a:p>
          <a:p>
            <a:pPr>
              <a:buFont typeface="Wingdings" panose="05000000000000000000" pitchFamily="2" charset="2"/>
              <a:buChar char="à"/>
            </a:pPr>
            <a:r>
              <a:rPr lang="fr-FR" dirty="0" smtClean="0">
                <a:sym typeface="Wingdings" panose="05000000000000000000" pitchFamily="2" charset="2"/>
              </a:rPr>
              <a:t>Amélogénèse</a:t>
            </a:r>
            <a:r>
              <a:rPr lang="fr-FR" dirty="0" smtClean="0">
                <a:sym typeface="Wingdings" panose="05000000000000000000" pitchFamily="2" charset="2"/>
              </a:rPr>
              <a:t>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1881025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/>
              <a:t>Améloblastes</a:t>
            </a:r>
            <a:r>
              <a:rPr lang="fr-FR" u="sng" dirty="0" smtClean="0"/>
              <a:t> sécréteur sans prolongement de Tomes ( sécrétion de la première couche d’émail)</a:t>
            </a:r>
            <a:endParaRPr lang="fr-FR" u="sng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4733437"/>
          </a:xfrm>
        </p:spPr>
        <p:txBody>
          <a:bodyPr>
            <a:normAutofit/>
          </a:bodyPr>
          <a:lstStyle/>
          <a:p>
            <a:r>
              <a:rPr lang="fr-FR" sz="3200" dirty="0" smtClean="0"/>
              <a:t>Organites de synthèse augmentent </a:t>
            </a:r>
          </a:p>
          <a:p>
            <a:r>
              <a:rPr lang="fr-FR" sz="3200" dirty="0" smtClean="0"/>
              <a:t>Allongement de la cellule </a:t>
            </a:r>
          </a:p>
          <a:p>
            <a:r>
              <a:rPr lang="fr-FR" sz="3200" dirty="0" smtClean="0"/>
              <a:t>Polarisation augmente </a:t>
            </a:r>
          </a:p>
          <a:p>
            <a:r>
              <a:rPr lang="fr-FR" sz="3200" dirty="0" smtClean="0"/>
              <a:t>Vésicule de sécrétion augmente </a:t>
            </a:r>
          </a:p>
          <a:p>
            <a:r>
              <a:rPr lang="fr-FR" sz="3200" dirty="0" smtClean="0"/>
              <a:t>Observations d’exocytoses au pôle distal</a:t>
            </a:r>
          </a:p>
          <a:p>
            <a:r>
              <a:rPr lang="fr-FR" sz="3200" dirty="0" smtClean="0"/>
              <a:t>Protéines de l’émail sont déposées directement sur</a:t>
            </a:r>
          </a:p>
          <a:p>
            <a:pPr marL="0" indent="0">
              <a:buNone/>
            </a:pPr>
            <a:r>
              <a:rPr lang="fr-FR" sz="3200" dirty="0" smtClean="0"/>
              <a:t>le manteau dentinaire </a:t>
            </a:r>
            <a:endParaRPr lang="fr-FR" sz="3200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82807" y="1690688"/>
            <a:ext cx="2921977" cy="4622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42393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/>
              <a:t>Sécrétion de l’émail </a:t>
            </a:r>
            <a:r>
              <a:rPr lang="fr-FR" sz="4000" dirty="0" smtClean="0"/>
              <a:t>aprismatique</a:t>
            </a:r>
            <a:r>
              <a:rPr lang="fr-FR" sz="4000" dirty="0" smtClean="0"/>
              <a:t> interne</a:t>
            </a:r>
            <a:endParaRPr lang="fr-FR" sz="40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19666" y="2126334"/>
            <a:ext cx="7528779" cy="4106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84339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/>
              <a:t>La couche papillaire </a:t>
            </a:r>
            <a:endParaRPr lang="fr-FR" sz="4000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57362" y="1690688"/>
            <a:ext cx="8019684" cy="507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114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u="sng" dirty="0" smtClean="0"/>
              <a:t>Ameloblastes</a:t>
            </a:r>
            <a:r>
              <a:rPr lang="fr-FR" u="sng" dirty="0" smtClean="0"/>
              <a:t> sécréteurs avec prolongement de tomes ( stade sécrétion de l’émail prismatique mature)</a:t>
            </a:r>
            <a:endParaRPr lang="fr-FR" u="sng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042871" y="1863969"/>
            <a:ext cx="6241498" cy="4909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7256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72367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037492"/>
            <a:ext cx="10515600" cy="5380893"/>
          </a:xfrm>
        </p:spPr>
        <p:txBody>
          <a:bodyPr>
            <a:normAutofit/>
          </a:bodyPr>
          <a:lstStyle/>
          <a:p>
            <a:r>
              <a:rPr lang="fr-FR" dirty="0" smtClean="0"/>
              <a:t>Important de faire différence entre site de sécrétion et pôle</a:t>
            </a:r>
          </a:p>
          <a:p>
            <a:pPr marL="0" indent="0">
              <a:buNone/>
            </a:pPr>
            <a:endParaRPr lang="fr-FR" dirty="0" smtClean="0"/>
          </a:p>
          <a:p>
            <a:r>
              <a:rPr lang="fr-FR" dirty="0" smtClean="0"/>
              <a:t>C’est au pôle distal qu’il y a présence du prolongement de tomes avec 2 sites de secrétions ( proximal et distal )</a:t>
            </a:r>
          </a:p>
          <a:p>
            <a:pPr marL="0" indent="0">
              <a:buNone/>
            </a:pPr>
            <a:endParaRPr lang="fr-FR" dirty="0">
              <a:sym typeface="Wingdings" panose="05000000000000000000" pitchFamily="2" charset="2"/>
            </a:endParaRPr>
          </a:p>
          <a:p>
            <a:r>
              <a:rPr lang="fr-FR" dirty="0" smtClean="0">
                <a:sym typeface="Wingdings" panose="05000000000000000000" pitchFamily="2" charset="2"/>
              </a:rPr>
              <a:t>Site de sécrétion proximal  Substance </a:t>
            </a:r>
            <a:r>
              <a:rPr lang="fr-FR" dirty="0" smtClean="0">
                <a:sym typeface="Wingdings" panose="05000000000000000000" pitchFamily="2" charset="2"/>
              </a:rPr>
              <a:t>interprismatique</a:t>
            </a:r>
            <a:r>
              <a:rPr lang="fr-FR" dirty="0" smtClean="0">
                <a:sym typeface="Wingdings" panose="05000000000000000000" pitchFamily="2" charset="2"/>
              </a:rPr>
              <a:t> </a:t>
            </a:r>
          </a:p>
          <a:p>
            <a:r>
              <a:rPr lang="fr-FR" dirty="0" smtClean="0">
                <a:sym typeface="Wingdings" panose="05000000000000000000" pitchFamily="2" charset="2"/>
              </a:rPr>
              <a:t>Site de sécrétion distal  prisme </a:t>
            </a:r>
          </a:p>
          <a:p>
            <a:pPr marL="0" indent="0">
              <a:buNone/>
            </a:pPr>
            <a:endParaRPr lang="fr-FR" dirty="0" smtClean="0">
              <a:sym typeface="Wingdings" panose="05000000000000000000" pitchFamily="2" charset="2"/>
            </a:endParaRPr>
          </a:p>
          <a:p>
            <a:pPr marL="0" indent="0">
              <a:buNone/>
            </a:pPr>
            <a:r>
              <a:rPr lang="fr-FR" dirty="0" smtClean="0">
                <a:sym typeface="Wingdings" panose="05000000000000000000" pitchFamily="2" charset="2"/>
              </a:rPr>
              <a:t>Chaque prisme est sécrété par un </a:t>
            </a:r>
            <a:r>
              <a:rPr lang="fr-FR" dirty="0" smtClean="0">
                <a:sym typeface="Wingdings" panose="05000000000000000000" pitchFamily="2" charset="2"/>
              </a:rPr>
              <a:t>améloblaste</a:t>
            </a:r>
            <a:r>
              <a:rPr lang="fr-FR" dirty="0" smtClean="0">
                <a:sym typeface="Wingdings" panose="05000000000000000000" pitchFamily="2" charset="2"/>
              </a:rPr>
              <a:t> UNIQUE alors que la substance </a:t>
            </a:r>
            <a:r>
              <a:rPr lang="fr-FR" dirty="0" smtClean="0">
                <a:sym typeface="Wingdings" panose="05000000000000000000" pitchFamily="2" charset="2"/>
              </a:rPr>
              <a:t>interprismatique</a:t>
            </a:r>
            <a:r>
              <a:rPr lang="fr-FR" dirty="0" smtClean="0">
                <a:sym typeface="Wingdings" panose="05000000000000000000" pitchFamily="2" charset="2"/>
              </a:rPr>
              <a:t> est sécrété par plusieurs </a:t>
            </a:r>
            <a:r>
              <a:rPr lang="fr-FR" dirty="0" smtClean="0">
                <a:sym typeface="Wingdings" panose="05000000000000000000" pitchFamily="2" charset="2"/>
              </a:rPr>
              <a:t>améloblastes</a:t>
            </a:r>
            <a:r>
              <a:rPr lang="fr-FR" dirty="0" smtClean="0">
                <a:sym typeface="Wingdings" panose="05000000000000000000" pitchFamily="2" charset="2"/>
              </a:rPr>
              <a:t> voisins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000582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9872" y="555867"/>
            <a:ext cx="7648576" cy="5621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6840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dirty="0" smtClean="0"/>
              <a:t>Protéines sécrétées (…..) </a:t>
            </a:r>
            <a:endParaRPr lang="fr-FR" sz="4000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494692"/>
            <a:ext cx="10515600" cy="4682271"/>
          </a:xfrm>
        </p:spPr>
        <p:txBody>
          <a:bodyPr>
            <a:normAutofit fontScale="92500" lnSpcReduction="10000"/>
          </a:bodyPr>
          <a:lstStyle/>
          <a:p>
            <a:r>
              <a:rPr lang="fr-FR" sz="3200" dirty="0" smtClean="0"/>
              <a:t>Enaméline</a:t>
            </a:r>
            <a:r>
              <a:rPr lang="fr-FR" sz="3200" dirty="0" smtClean="0"/>
              <a:t>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Tuftéline</a:t>
            </a:r>
            <a:r>
              <a:rPr lang="fr-FR" sz="3200" dirty="0" smtClean="0"/>
              <a:t>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Améloblastine</a:t>
            </a:r>
            <a:r>
              <a:rPr lang="fr-FR" sz="3200" dirty="0" smtClean="0"/>
              <a:t>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Amélogénines</a:t>
            </a:r>
            <a:r>
              <a:rPr lang="fr-FR" sz="3200" dirty="0" smtClean="0"/>
              <a:t>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Protéases</a:t>
            </a:r>
          </a:p>
          <a:p>
            <a:pPr marL="0" indent="0">
              <a:buNone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77138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3800" b="1" dirty="0" smtClean="0"/>
              <a:t>En résumé</a:t>
            </a:r>
            <a:endParaRPr lang="fr-FR" sz="3800" b="1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371600"/>
            <a:ext cx="10515600" cy="52929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fr-FR" dirty="0" smtClean="0"/>
              <a:t>Améloblastine</a:t>
            </a:r>
            <a:r>
              <a:rPr lang="fr-FR" dirty="0" smtClean="0"/>
              <a:t>, </a:t>
            </a:r>
            <a:r>
              <a:rPr lang="fr-FR" dirty="0" smtClean="0"/>
              <a:t>énaméline</a:t>
            </a:r>
            <a:r>
              <a:rPr lang="fr-FR" dirty="0" smtClean="0"/>
              <a:t>, </a:t>
            </a:r>
            <a:r>
              <a:rPr lang="fr-FR" dirty="0" smtClean="0"/>
              <a:t>tuftéline</a:t>
            </a:r>
            <a:r>
              <a:rPr lang="fr-FR" dirty="0" smtClean="0"/>
              <a:t> = les non </a:t>
            </a:r>
            <a:r>
              <a:rPr lang="fr-FR" dirty="0" smtClean="0"/>
              <a:t>amélogénines</a:t>
            </a:r>
            <a:r>
              <a:rPr lang="fr-FR" dirty="0" smtClean="0"/>
              <a:t> :</a:t>
            </a:r>
          </a:p>
          <a:p>
            <a:r>
              <a:rPr lang="fr-FR" dirty="0" smtClean="0"/>
              <a:t>Promoteurs ( nucléation cristalline) et des guides pour la formation des cristaux d’émail ( forme hexagonale )</a:t>
            </a:r>
          </a:p>
          <a:p>
            <a:r>
              <a:rPr lang="fr-FR" dirty="0" smtClean="0"/>
              <a:t>Localisées au voisinage des </a:t>
            </a:r>
            <a:r>
              <a:rPr lang="fr-FR" dirty="0" smtClean="0"/>
              <a:t>améloblastes</a:t>
            </a:r>
            <a:r>
              <a:rPr lang="fr-FR" dirty="0" smtClean="0"/>
              <a:t> car demi vie courte </a:t>
            </a:r>
          </a:p>
          <a:p>
            <a:endParaRPr lang="fr-FR" dirty="0"/>
          </a:p>
          <a:p>
            <a:pPr marL="0" indent="0">
              <a:buNone/>
            </a:pPr>
            <a:r>
              <a:rPr lang="fr-FR" dirty="0" smtClean="0"/>
              <a:t>Les </a:t>
            </a:r>
            <a:r>
              <a:rPr lang="fr-FR" dirty="0" smtClean="0"/>
              <a:t>amélogénines</a:t>
            </a:r>
            <a:r>
              <a:rPr lang="fr-FR" dirty="0" smtClean="0"/>
              <a:t> :</a:t>
            </a:r>
          </a:p>
          <a:p>
            <a:r>
              <a:rPr lang="fr-FR" dirty="0" smtClean="0"/>
              <a:t>Nanosphères</a:t>
            </a:r>
            <a:r>
              <a:rPr lang="fr-FR" dirty="0" smtClean="0"/>
              <a:t> </a:t>
            </a:r>
          </a:p>
          <a:p>
            <a:r>
              <a:rPr lang="fr-FR" dirty="0" smtClean="0"/>
              <a:t>Contrôle la croissance en épaisseur et en largeur des cristaux et prévention de leur fusion </a:t>
            </a:r>
          </a:p>
          <a:p>
            <a:r>
              <a:rPr lang="fr-FR" dirty="0" smtClean="0"/>
              <a:t>Les </a:t>
            </a:r>
            <a:r>
              <a:rPr lang="fr-FR" dirty="0" smtClean="0"/>
              <a:t>amélogénines</a:t>
            </a:r>
            <a:r>
              <a:rPr lang="fr-FR" dirty="0" smtClean="0"/>
              <a:t> sont réparties dans l’ensemble de l ’émail en formation </a:t>
            </a:r>
          </a:p>
        </p:txBody>
      </p:sp>
    </p:spTree>
    <p:extLst>
      <p:ext uri="{BB962C8B-B14F-4D97-AF65-F5344CB8AC3E}">
        <p14:creationId xmlns:p14="http://schemas.microsoft.com/office/powerpoint/2010/main" val="3012704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Émail immature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643" y="1466116"/>
            <a:ext cx="7846403" cy="5151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166925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u="sng" dirty="0" smtClean="0"/>
              <a:t>Fin de la phase de sécrétion : </a:t>
            </a:r>
            <a:r>
              <a:rPr lang="fr-FR" sz="4000" u="sng" dirty="0" smtClean="0"/>
              <a:t>améloblaste</a:t>
            </a:r>
            <a:r>
              <a:rPr lang="fr-FR" sz="4000" u="sng" dirty="0" smtClean="0"/>
              <a:t> de transition </a:t>
            </a:r>
            <a:endParaRPr lang="fr-FR" sz="40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fr-FR" sz="3200" dirty="0" smtClean="0"/>
              <a:t>25% des </a:t>
            </a:r>
            <a:r>
              <a:rPr lang="fr-FR" sz="3200" dirty="0" smtClean="0"/>
              <a:t>améloblastes</a:t>
            </a:r>
            <a:r>
              <a:rPr lang="fr-FR" sz="3200" dirty="0" smtClean="0"/>
              <a:t> disparaissent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La taille diminue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PERTE DU PROLONGEMENT DE TOMES </a:t>
            </a:r>
          </a:p>
          <a:p>
            <a:pPr marL="0" indent="0">
              <a:buNone/>
            </a:pPr>
            <a:endParaRPr lang="fr-FR" sz="3200" dirty="0" smtClean="0"/>
          </a:p>
          <a:p>
            <a:r>
              <a:rPr lang="fr-FR" sz="3200" dirty="0" smtClean="0"/>
              <a:t>Sécrétion d’une fine lame basale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77491" y="2060330"/>
            <a:ext cx="3876309" cy="361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1863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000" u="sng" dirty="0" smtClean="0"/>
              <a:t>Améloblaste</a:t>
            </a:r>
            <a:r>
              <a:rPr lang="fr-FR" sz="4000" u="sng" dirty="0" smtClean="0"/>
              <a:t> de maturation </a:t>
            </a:r>
            <a:endParaRPr lang="fr-FR" sz="4000" u="sng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3200" dirty="0" smtClean="0"/>
              <a:t>2 aspects cellulaires : </a:t>
            </a:r>
          </a:p>
          <a:p>
            <a:pPr>
              <a:buFontTx/>
              <a:buChar char="-"/>
            </a:pPr>
            <a:r>
              <a:rPr lang="fr-FR" sz="3200" dirty="0" smtClean="0"/>
              <a:t>Bordure plissée avec systèmes de jonctions proximaux lâches</a:t>
            </a:r>
          </a:p>
          <a:p>
            <a:pPr>
              <a:buFontTx/>
              <a:buChar char="-"/>
            </a:pPr>
            <a:r>
              <a:rPr lang="fr-FR" sz="3200" dirty="0" smtClean="0"/>
              <a:t>Bordure lisse avec systèmes de jonctions distaux lâches </a:t>
            </a:r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5959" y="3534508"/>
            <a:ext cx="3861981" cy="30941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2254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Balance entre acidification et neutralisation du pH de la matrice </a:t>
            </a:r>
            <a:r>
              <a:rPr lang="fr-FR" dirty="0" smtClean="0"/>
              <a:t>amélaire</a:t>
            </a:r>
            <a:r>
              <a:rPr lang="fr-FR" dirty="0" smtClean="0"/>
              <a:t>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( a voir sur fiche )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9982865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Processus de maturation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3200" dirty="0" smtClean="0"/>
              <a:t>Email immature </a:t>
            </a:r>
            <a:r>
              <a:rPr lang="fr-FR" sz="3200" dirty="0" smtClean="0">
                <a:sym typeface="Wingdings" panose="05000000000000000000" pitchFamily="2" charset="2"/>
              </a:rPr>
              <a:t> Email mature </a:t>
            </a:r>
          </a:p>
          <a:p>
            <a:pPr marL="0" indent="0">
              <a:buNone/>
            </a:pPr>
            <a:endParaRPr lang="fr-FR" sz="3200" dirty="0">
              <a:sym typeface="Wingdings" panose="05000000000000000000" pitchFamily="2" charset="2"/>
            </a:endParaRPr>
          </a:p>
          <a:p>
            <a:r>
              <a:rPr lang="fr-FR" sz="3200" dirty="0" smtClean="0">
                <a:sym typeface="Wingdings" panose="05000000000000000000" pitchFamily="2" charset="2"/>
              </a:rPr>
              <a:t>Epaisseur / largeur d’un cristal avant maturation : 3,1 nm/ 25 nm</a:t>
            </a:r>
          </a:p>
          <a:p>
            <a:endParaRPr lang="fr-FR" sz="3200" dirty="0">
              <a:sym typeface="Wingdings" panose="05000000000000000000" pitchFamily="2" charset="2"/>
            </a:endParaRPr>
          </a:p>
          <a:p>
            <a:pPr marL="0" indent="0">
              <a:buNone/>
            </a:pPr>
            <a:endParaRPr lang="fr-FR" sz="3200" dirty="0" smtClean="0">
              <a:sym typeface="Wingdings" panose="05000000000000000000" pitchFamily="2" charset="2"/>
            </a:endParaRPr>
          </a:p>
          <a:p>
            <a:r>
              <a:rPr lang="fr-FR" sz="3200" dirty="0" smtClean="0">
                <a:sym typeface="Wingdings" panose="05000000000000000000" pitchFamily="2" charset="2"/>
              </a:rPr>
              <a:t>Epaisseur / largeur d’un cristal </a:t>
            </a:r>
            <a:r>
              <a:rPr lang="fr-FR" sz="3200" dirty="0" smtClean="0">
                <a:sym typeface="Wingdings" panose="05000000000000000000" pitchFamily="2" charset="2"/>
              </a:rPr>
              <a:t>apres</a:t>
            </a:r>
            <a:r>
              <a:rPr lang="fr-FR" sz="3200" dirty="0" smtClean="0">
                <a:sym typeface="Wingdings" panose="05000000000000000000" pitchFamily="2" charset="2"/>
              </a:rPr>
              <a:t> maturation : 29 nm / 65 nm</a:t>
            </a:r>
            <a:endParaRPr lang="fr-FR" sz="3200" dirty="0"/>
          </a:p>
        </p:txBody>
      </p:sp>
    </p:spTree>
    <p:extLst>
      <p:ext uri="{BB962C8B-B14F-4D97-AF65-F5344CB8AC3E}">
        <p14:creationId xmlns:p14="http://schemas.microsoft.com/office/powerpoint/2010/main" val="97438366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Améloblaste</a:t>
            </a:r>
            <a:r>
              <a:rPr lang="fr-FR" dirty="0" smtClean="0"/>
              <a:t> de protection </a:t>
            </a:r>
            <a:endParaRPr lang="fr-FR" dirty="0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fr-FR" sz="3200" dirty="0" smtClean="0"/>
              <a:t>Diminution des organites cellulaires </a:t>
            </a:r>
          </a:p>
          <a:p>
            <a:r>
              <a:rPr lang="fr-FR" sz="3200" dirty="0" smtClean="0"/>
              <a:t>Lame basale à la surface de l’émail </a:t>
            </a:r>
          </a:p>
          <a:p>
            <a:r>
              <a:rPr lang="fr-FR" sz="3200" dirty="0" smtClean="0"/>
              <a:t>Forme avec la couche papillaire l’épithélium réduit d’émail </a:t>
            </a:r>
          </a:p>
          <a:p>
            <a:endParaRPr lang="fr-FR" sz="3200" dirty="0"/>
          </a:p>
          <a:p>
            <a:r>
              <a:rPr lang="fr-FR" sz="3200" dirty="0" smtClean="0"/>
              <a:t>Epithélium réduit = EDE + Stratum </a:t>
            </a:r>
            <a:r>
              <a:rPr lang="fr-FR" sz="3200" dirty="0" smtClean="0"/>
              <a:t>intermédium</a:t>
            </a:r>
            <a:r>
              <a:rPr lang="fr-FR" sz="3200" dirty="0" smtClean="0"/>
              <a:t> + </a:t>
            </a:r>
            <a:r>
              <a:rPr lang="fr-FR" sz="3200" dirty="0" smtClean="0"/>
              <a:t>améloblastes</a:t>
            </a:r>
            <a:r>
              <a:rPr lang="fr-FR" sz="3200" dirty="0" smtClean="0"/>
              <a:t> de protection </a:t>
            </a:r>
          </a:p>
          <a:p>
            <a:endParaRPr lang="fr-FR" sz="3200" dirty="0"/>
          </a:p>
          <a:p>
            <a:r>
              <a:rPr lang="fr-FR" sz="3200" dirty="0" smtClean="0"/>
              <a:t>ROLE : Isoler le follicule dentaire </a:t>
            </a:r>
            <a:endParaRPr lang="fr-FR" sz="3200" dirty="0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2839" y="126392"/>
            <a:ext cx="2576146" cy="2589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4746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391013"/>
          </a:xfrm>
        </p:spPr>
        <p:txBody>
          <a:bodyPr>
            <a:normAutofit fontScale="90000"/>
          </a:bodyPr>
          <a:lstStyle/>
          <a:p>
            <a:endParaRPr lang="fr-FR" dirty="0"/>
          </a:p>
        </p:txBody>
      </p:sp>
      <p:sp>
        <p:nvSpPr>
          <p:cNvPr id="5" name="Espace réservé du contenu 4"/>
          <p:cNvSpPr>
            <a:spLocks noGrp="1"/>
          </p:cNvSpPr>
          <p:nvPr>
            <p:ph idx="1"/>
          </p:nvPr>
        </p:nvSpPr>
        <p:spPr>
          <a:xfrm>
            <a:off x="838200" y="1318846"/>
            <a:ext cx="10515600" cy="4858117"/>
          </a:xfrm>
        </p:spPr>
        <p:txBody>
          <a:bodyPr/>
          <a:lstStyle/>
          <a:p>
            <a:r>
              <a:rPr lang="fr-FR" dirty="0" smtClean="0"/>
              <a:t>Améloblaste</a:t>
            </a:r>
            <a:r>
              <a:rPr lang="fr-FR" dirty="0" smtClean="0"/>
              <a:t> est une cellule exceptionnelle mais très sensible aux changements dans son environnement </a:t>
            </a:r>
          </a:p>
          <a:p>
            <a:endParaRPr lang="fr-FR" dirty="0"/>
          </a:p>
          <a:p>
            <a:r>
              <a:rPr lang="fr-FR" dirty="0" smtClean="0"/>
              <a:t>Excès de fluor : perturbation de la fonction de l’</a:t>
            </a:r>
            <a:r>
              <a:rPr lang="fr-FR" dirty="0" smtClean="0"/>
              <a:t>améloblaste</a:t>
            </a:r>
            <a:r>
              <a:rPr lang="fr-FR" dirty="0" smtClean="0"/>
              <a:t> émail altéré</a:t>
            </a: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95871" y="3451190"/>
            <a:ext cx="5000258" cy="272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18331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282</TotalTime>
  <Words>556</Words>
  <Application>Microsoft Office PowerPoint</Application>
  <PresentationFormat>Grand écran</PresentationFormat>
  <Paragraphs>105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7" baseType="lpstr">
      <vt:lpstr>Arial</vt:lpstr>
      <vt:lpstr>Calibri</vt:lpstr>
      <vt:lpstr>Calibri Light</vt:lpstr>
      <vt:lpstr>Wingdings</vt:lpstr>
      <vt:lpstr>Thème Office</vt:lpstr>
      <vt:lpstr>Amélogénèse </vt:lpstr>
      <vt:lpstr>Introduction </vt:lpstr>
      <vt:lpstr>Présentation PowerPoint</vt:lpstr>
      <vt:lpstr>Présentation PowerPoint</vt:lpstr>
      <vt:lpstr>Les grandes étapes de formation de l’émail</vt:lpstr>
      <vt:lpstr>Améloblastes pré-sécréteur (stade d’histodifférenciation) </vt:lpstr>
      <vt:lpstr>Disparition de la membrane basa le </vt:lpstr>
      <vt:lpstr>Améloblastes sécréteur sans prolongement de Tomes ( sécrétion de la première couche d’émail)</vt:lpstr>
      <vt:lpstr>Sécrétion de l’émail aprismatique interne</vt:lpstr>
      <vt:lpstr>La couche papillaire </vt:lpstr>
      <vt:lpstr>Ameloblastes sécréteurs avec prolongement de tomes ( stade sécrétion de l’émail prismatique mature)</vt:lpstr>
      <vt:lpstr>Présentation PowerPoint</vt:lpstr>
      <vt:lpstr>Présentation PowerPoint</vt:lpstr>
      <vt:lpstr>Protéines sécrétées (…..) </vt:lpstr>
      <vt:lpstr>En résumé</vt:lpstr>
      <vt:lpstr>Émail immature </vt:lpstr>
      <vt:lpstr>Fin de la phase de sécrétion : améloblaste de transition </vt:lpstr>
      <vt:lpstr>Améloblaste de maturation </vt:lpstr>
      <vt:lpstr>Balance entre acidification et neutralisation du pH de la matrice amélaire </vt:lpstr>
      <vt:lpstr>Processus de maturation </vt:lpstr>
      <vt:lpstr>Améloblaste de protection 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Amélogénèse</dc:title>
  <dc:creator>Thibault</dc:creator>
  <cp:lastModifiedBy>Thibault</cp:lastModifiedBy>
  <cp:revision>19</cp:revision>
  <dcterms:created xsi:type="dcterms:W3CDTF">2014-01-08T13:28:40Z</dcterms:created>
  <dcterms:modified xsi:type="dcterms:W3CDTF">2014-01-08T18:11:15Z</dcterms:modified>
</cp:coreProperties>
</file>