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80" r:id="rId25"/>
    <p:sldId id="279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8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22/01/12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22/01/12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jpe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2.png"/><Relationship Id="rId5" Type="http://schemas.openxmlformats.org/officeDocument/2006/relationships/oleObject" Target="../embeddings/oleObject2.bin"/><Relationship Id="rId6" Type="http://schemas.openxmlformats.org/officeDocument/2006/relationships/image" Target="../media/image33.png"/><Relationship Id="rId7" Type="http://schemas.openxmlformats.org/officeDocument/2006/relationships/image" Target="../media/image34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1.docx"/><Relationship Id="rId4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2.docx"/><Relationship Id="rId4" Type="http://schemas.openxmlformats.org/officeDocument/2006/relationships/image" Target="../media/image10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Dr Olivier Aze</a:t>
            </a:r>
          </a:p>
          <a:p>
            <a:r>
              <a:rPr lang="fr-FR" dirty="0" smtClean="0"/>
              <a:t>Service de chirurgie thoracique, Pr </a:t>
            </a:r>
            <a:r>
              <a:rPr lang="fr-FR" dirty="0" err="1" smtClean="0"/>
              <a:t>Mouroux</a:t>
            </a:r>
            <a:r>
              <a:rPr lang="fr-FR" dirty="0" smtClean="0"/>
              <a:t>, chirurgie thoracique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fr-FR" dirty="0" smtClean="0"/>
              <a:t>tumeur DU MEDIASTIN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0483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Paraclinique: examens biologiques</a:t>
            </a:r>
            <a:endParaRPr lang="fr-FR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034874"/>
            <a:ext cx="7924800" cy="4680126"/>
          </a:xfrm>
        </p:spPr>
        <p:txBody>
          <a:bodyPr/>
          <a:lstStyle/>
          <a:p>
            <a:r>
              <a:rPr lang="fr-FR" dirty="0" smtClean="0"/>
              <a:t>« débrouillage ». En systématique:</a:t>
            </a:r>
          </a:p>
          <a:p>
            <a:pPr lvl="1"/>
            <a:r>
              <a:rPr lang="fr-FR" i="1" dirty="0" smtClean="0"/>
              <a:t>NFS, </a:t>
            </a:r>
            <a:r>
              <a:rPr lang="fr-FR" i="1" dirty="0" err="1" smtClean="0"/>
              <a:t>coag</a:t>
            </a:r>
            <a:r>
              <a:rPr lang="fr-FR" i="1" dirty="0" smtClean="0"/>
              <a:t>, LDH et </a:t>
            </a:r>
            <a:r>
              <a:rPr lang="fr-FR" dirty="0">
                <a:latin typeface="Lucida Grande"/>
                <a:ea typeface="Lucida Grande"/>
                <a:cs typeface="Lucida Grande"/>
              </a:rPr>
              <a:t>β</a:t>
            </a:r>
            <a:r>
              <a:rPr lang="fr-FR" i="1" baseline="-25000" dirty="0" smtClean="0"/>
              <a:t>2 </a:t>
            </a:r>
            <a:r>
              <a:rPr lang="fr-FR" i="1" dirty="0" err="1" smtClean="0"/>
              <a:t>microglobuline</a:t>
            </a:r>
            <a:endParaRPr lang="fr-FR" i="1" dirty="0" smtClean="0"/>
          </a:p>
          <a:p>
            <a:pPr lvl="1"/>
            <a:endParaRPr lang="fr-FR" i="1" baseline="-25000" dirty="0"/>
          </a:p>
          <a:p>
            <a:r>
              <a:rPr lang="fr-FR" dirty="0" smtClean="0"/>
              <a:t>guidés par le contexte clinique et radiologique:</a:t>
            </a:r>
          </a:p>
          <a:p>
            <a:pPr lvl="1"/>
            <a:r>
              <a:rPr lang="fr-FR" dirty="0" smtClean="0"/>
              <a:t>Tumeur du médiastin antérieur et moyen+ sujet jeune:</a:t>
            </a:r>
          </a:p>
          <a:p>
            <a:pPr lvl="2"/>
            <a:r>
              <a:rPr lang="fr-FR" sz="1400" dirty="0" smtClean="0">
                <a:latin typeface="Lucida Grande"/>
                <a:ea typeface="Lucida Grande"/>
                <a:cs typeface="Lucida Grande"/>
              </a:rPr>
              <a:t>α</a:t>
            </a:r>
            <a:r>
              <a:rPr lang="fr-FR" sz="1400" i="1" dirty="0" smtClean="0"/>
              <a:t>-</a:t>
            </a:r>
            <a:r>
              <a:rPr lang="fr-FR" sz="1400" i="1" dirty="0" err="1" smtClean="0"/>
              <a:t>foetoprotéine</a:t>
            </a:r>
            <a:r>
              <a:rPr lang="fr-FR" sz="1400" i="1" dirty="0" smtClean="0"/>
              <a:t>                         tumeur vitelline</a:t>
            </a:r>
          </a:p>
          <a:p>
            <a:pPr lvl="2"/>
            <a:r>
              <a:rPr lang="fr-FR" sz="1400" i="1" dirty="0" smtClean="0"/>
              <a:t>β-HCG                           </a:t>
            </a:r>
            <a:r>
              <a:rPr lang="fr-FR" sz="1400" i="1" dirty="0" err="1" smtClean="0"/>
              <a:t>choriocarcinome</a:t>
            </a:r>
            <a:endParaRPr lang="fr-FR" sz="1400" i="1" dirty="0" smtClean="0"/>
          </a:p>
          <a:p>
            <a:pPr lvl="2"/>
            <a:endParaRPr lang="fr-FR" sz="1400" i="1" dirty="0"/>
          </a:p>
          <a:p>
            <a:pPr lvl="1"/>
            <a:r>
              <a:rPr lang="fr-FR" sz="1800" dirty="0" smtClean="0"/>
              <a:t>Tumeur de la thyro</a:t>
            </a:r>
            <a:r>
              <a:rPr lang="fr-FR" sz="1800" dirty="0" smtClean="0"/>
              <a:t>ïde: T3,T4,TSH</a:t>
            </a:r>
          </a:p>
          <a:p>
            <a:pPr lvl="1"/>
            <a:endParaRPr lang="fr-FR" sz="1800" dirty="0"/>
          </a:p>
          <a:p>
            <a:pPr lvl="1"/>
            <a:r>
              <a:rPr lang="fr-FR" sz="1800" dirty="0" smtClean="0"/>
              <a:t>Tumeur thymique: </a:t>
            </a:r>
            <a:r>
              <a:rPr lang="fr-FR" sz="1800" dirty="0" err="1" smtClean="0"/>
              <a:t>Ac</a:t>
            </a:r>
            <a:r>
              <a:rPr lang="fr-FR" sz="1800" dirty="0" smtClean="0"/>
              <a:t> anti-cholinestérase</a:t>
            </a:r>
            <a:endParaRPr lang="fr-FR" sz="1800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3182567" y="3057582"/>
            <a:ext cx="815238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2555460" y="3429501"/>
            <a:ext cx="89362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322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>
          <a:xfrm>
            <a:off x="609600" y="1434166"/>
            <a:ext cx="3733800" cy="4430120"/>
          </a:xfrm>
        </p:spPr>
        <p:txBody>
          <a:bodyPr/>
          <a:lstStyle/>
          <a:p>
            <a:r>
              <a:rPr lang="fr-FR" dirty="0"/>
              <a:t>examen initial  indispensable</a:t>
            </a:r>
            <a:r>
              <a:rPr lang="fr-FR" dirty="0"/>
              <a:t> 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Précise :</a:t>
            </a:r>
          </a:p>
          <a:p>
            <a:pPr lvl="1"/>
            <a:r>
              <a:rPr lang="fr-FR" sz="1400" dirty="0" smtClean="0"/>
              <a:t> </a:t>
            </a:r>
            <a:r>
              <a:rPr lang="fr-FR" sz="1400" dirty="0"/>
              <a:t>volume </a:t>
            </a:r>
            <a:endParaRPr lang="fr-FR" sz="1400" dirty="0"/>
          </a:p>
          <a:p>
            <a:pPr lvl="1"/>
            <a:r>
              <a:rPr lang="fr-FR" sz="1400" dirty="0"/>
              <a:t>caractère homogène ou hétérogène </a:t>
            </a:r>
            <a:endParaRPr lang="fr-FR" sz="1400" dirty="0" smtClean="0"/>
          </a:p>
          <a:p>
            <a:pPr lvl="1"/>
            <a:r>
              <a:rPr lang="fr-FR" sz="1400" dirty="0" smtClean="0"/>
              <a:t>calcifications</a:t>
            </a:r>
          </a:p>
          <a:p>
            <a:pPr lvl="1"/>
            <a:r>
              <a:rPr lang="fr-FR" sz="1400" dirty="0"/>
              <a:t>déviation des structures </a:t>
            </a:r>
            <a:r>
              <a:rPr lang="fr-FR" sz="1400" dirty="0" err="1" smtClean="0"/>
              <a:t>médiastinales</a:t>
            </a:r>
            <a:endParaRPr lang="fr-FR" sz="1400" dirty="0" smtClean="0"/>
          </a:p>
          <a:p>
            <a:pPr lvl="1"/>
            <a:r>
              <a:rPr lang="fr-FR" sz="1400" dirty="0" smtClean="0"/>
              <a:t>localisation</a:t>
            </a:r>
          </a:p>
          <a:p>
            <a:pPr lvl="2"/>
            <a:r>
              <a:rPr lang="fr-FR" sz="1400" i="1" dirty="0" smtClean="0"/>
              <a:t>signe </a:t>
            </a:r>
            <a:r>
              <a:rPr lang="fr-FR" sz="1400" i="1" dirty="0"/>
              <a:t>de </a:t>
            </a:r>
            <a:r>
              <a:rPr lang="fr-FR" sz="1400" i="1" dirty="0" err="1"/>
              <a:t>Felson</a:t>
            </a:r>
            <a:r>
              <a:rPr lang="fr-FR" sz="1400" i="1" dirty="0"/>
              <a:t> </a:t>
            </a:r>
            <a:r>
              <a:rPr lang="fr-FR" sz="1400" i="1" dirty="0" smtClean="0"/>
              <a:t>      </a:t>
            </a:r>
          </a:p>
          <a:p>
            <a:pPr marL="457200" lvl="1" indent="0">
              <a:buNone/>
            </a:pPr>
            <a:r>
              <a:rPr lang="fr-FR" sz="1400" dirty="0"/>
              <a:t> </a:t>
            </a:r>
            <a:r>
              <a:rPr lang="fr-FR" sz="1400" dirty="0" smtClean="0"/>
              <a:t>                   niveau </a:t>
            </a:r>
            <a:r>
              <a:rPr lang="fr-FR" sz="1400" dirty="0"/>
              <a:t>antérieur </a:t>
            </a:r>
            <a:r>
              <a:rPr lang="fr-FR" sz="1400" dirty="0" smtClean="0"/>
              <a:t>ou moyen   </a:t>
            </a:r>
            <a:endParaRPr lang="fr-FR" sz="14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Paraclinique: imagerie</a:t>
            </a:r>
            <a:endParaRPr lang="fr-FR" u="sng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609600" y="85949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Radiographie du thorax</a:t>
            </a:r>
            <a:endParaRPr lang="fr-FR" sz="2400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1693189" y="4732849"/>
            <a:ext cx="34745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333" y="1084747"/>
            <a:ext cx="3001470" cy="2255073"/>
          </a:xfrm>
          <a:prstGeom prst="rect">
            <a:avLst/>
          </a:prstGeom>
        </p:spPr>
      </p:pic>
      <p:sp>
        <p:nvSpPr>
          <p:cNvPr id="11" name="AutoShape 1"/>
          <p:cNvSpPr>
            <a:spLocks/>
          </p:cNvSpPr>
          <p:nvPr/>
        </p:nvSpPr>
        <p:spPr bwMode="auto">
          <a:xfrm>
            <a:off x="6922663" y="1523999"/>
            <a:ext cx="114300" cy="655507"/>
          </a:xfrm>
          <a:prstGeom prst="rightBrace">
            <a:avLst>
              <a:gd name="adj1" fmla="val 33333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Line 2"/>
          <p:cNvSpPr>
            <a:spLocks noChangeShapeType="1"/>
          </p:cNvSpPr>
          <p:nvPr/>
        </p:nvSpPr>
        <p:spPr bwMode="auto">
          <a:xfrm>
            <a:off x="5161130" y="1676683"/>
            <a:ext cx="11430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0816" y="1333782"/>
            <a:ext cx="1783145" cy="84572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Masse </a:t>
            </a:r>
            <a:r>
              <a:rPr kumimoji="0" lang="fr-FR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latéro</a:t>
            </a: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-trachéale droite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Déviant l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axe de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la trachée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657505" y="1638300"/>
            <a:ext cx="12573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Trachée déviée vers la gauche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278" y="3369407"/>
            <a:ext cx="2649525" cy="2726883"/>
          </a:xfrm>
          <a:prstGeom prst="rect">
            <a:avLst/>
          </a:prstGeom>
        </p:spPr>
      </p:pic>
      <p:sp>
        <p:nvSpPr>
          <p:cNvPr id="16" name="AutoShape 5"/>
          <p:cNvSpPr>
            <a:spLocks/>
          </p:cNvSpPr>
          <p:nvPr/>
        </p:nvSpPr>
        <p:spPr bwMode="auto">
          <a:xfrm>
            <a:off x="5379278" y="4249255"/>
            <a:ext cx="685800" cy="769344"/>
          </a:xfrm>
          <a:prstGeom prst="leftBrace">
            <a:avLst>
              <a:gd name="adj1" fmla="val 8333"/>
              <a:gd name="adj2" fmla="val 51111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091871" y="4161348"/>
            <a:ext cx="1552089" cy="19349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Opacité effaçant le bord droit du cœur Il s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agit donc d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’</a:t>
            </a: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une tumeur du médiastin moyen et antérieur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019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417638"/>
            <a:ext cx="3733800" cy="4297362"/>
          </a:xfrm>
        </p:spPr>
        <p:txBody>
          <a:bodyPr/>
          <a:lstStyle/>
          <a:p>
            <a:r>
              <a:rPr lang="fr-FR" dirty="0" smtClean="0"/>
              <a:t>examen </a:t>
            </a:r>
            <a:r>
              <a:rPr lang="fr-FR" dirty="0"/>
              <a:t>indispensable du diagnostic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dirty="0" smtClean="0"/>
              <a:t>Précise:</a:t>
            </a:r>
          </a:p>
          <a:p>
            <a:pPr lvl="1"/>
            <a:r>
              <a:rPr lang="fr-FR" sz="1400" dirty="0" smtClean="0"/>
              <a:t>Topographie</a:t>
            </a:r>
          </a:p>
          <a:p>
            <a:pPr lvl="1"/>
            <a:r>
              <a:rPr lang="fr-FR" sz="1400" dirty="0" smtClean="0"/>
              <a:t>Volume</a:t>
            </a:r>
          </a:p>
          <a:p>
            <a:pPr lvl="1"/>
            <a:r>
              <a:rPr lang="fr-FR" sz="1400" dirty="0" smtClean="0"/>
              <a:t>Densité et </a:t>
            </a:r>
            <a:r>
              <a:rPr lang="fr-FR" sz="1400" dirty="0" err="1" smtClean="0"/>
              <a:t>homogenéité</a:t>
            </a:r>
            <a:endParaRPr lang="fr-FR" sz="1400" dirty="0"/>
          </a:p>
          <a:p>
            <a:pPr lvl="1"/>
            <a:r>
              <a:rPr lang="fr-FR" sz="1400" dirty="0" smtClean="0"/>
              <a:t>Envahissement voisinage</a:t>
            </a:r>
          </a:p>
          <a:p>
            <a:pPr lvl="1"/>
            <a:r>
              <a:rPr lang="fr-FR" sz="1400" dirty="0" err="1" smtClean="0"/>
              <a:t>Résécabilité</a:t>
            </a:r>
            <a:r>
              <a:rPr lang="fr-FR" sz="1400" dirty="0" smtClean="0"/>
              <a:t> ou non de la lésion</a:t>
            </a:r>
          </a:p>
          <a:p>
            <a:pPr lvl="1"/>
            <a:r>
              <a:rPr lang="fr-FR" sz="1400" dirty="0" smtClean="0"/>
              <a:t>+/- diagnostic</a:t>
            </a:r>
          </a:p>
          <a:p>
            <a:pPr lvl="2"/>
            <a:r>
              <a:rPr lang="fr-FR" sz="1400" dirty="0" smtClean="0"/>
              <a:t>ponction</a:t>
            </a:r>
            <a:endParaRPr lang="fr-FR" sz="14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/>
              <a:t>Paraclinique: imagerie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1025524"/>
            <a:ext cx="5067300" cy="574675"/>
          </a:xfrm>
        </p:spPr>
        <p:txBody>
          <a:bodyPr anchor="t">
            <a:noAutofit/>
          </a:bodyPr>
          <a:lstStyle/>
          <a:p>
            <a:r>
              <a:rPr lang="fr-FR" sz="2400" dirty="0" smtClean="0"/>
              <a:t>TDM </a:t>
            </a:r>
            <a:r>
              <a:rPr lang="fr-FR" sz="2400" i="1" dirty="0" smtClean="0"/>
              <a:t>cervico-thoraco-abdominal</a:t>
            </a:r>
            <a:endParaRPr lang="fr-FR" sz="2400" i="1" dirty="0"/>
          </a:p>
        </p:txBody>
      </p:sp>
      <p:pic>
        <p:nvPicPr>
          <p:cNvPr id="7" name="Picture 14" descr="P120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4244975"/>
            <a:ext cx="3467100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Vil TDM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326" y="4609893"/>
            <a:ext cx="2812574" cy="224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KPP Gauche (lamouroux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166" y="1829764"/>
            <a:ext cx="2543407" cy="230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Tdm reconst P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829764"/>
            <a:ext cx="1920875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369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1" y="1417638"/>
            <a:ext cx="4546523" cy="4178369"/>
          </a:xfrm>
        </p:spPr>
        <p:txBody>
          <a:bodyPr>
            <a:normAutofit lnSpcReduction="10000"/>
          </a:bodyPr>
          <a:lstStyle/>
          <a:p>
            <a:r>
              <a:rPr lang="fr-FR" u="sng" dirty="0" smtClean="0"/>
              <a:t>IRM:</a:t>
            </a:r>
          </a:p>
          <a:p>
            <a:pPr lvl="1"/>
            <a:r>
              <a:rPr lang="fr-FR" sz="1400" dirty="0" smtClean="0"/>
              <a:t>Complément TDM</a:t>
            </a:r>
          </a:p>
          <a:p>
            <a:pPr lvl="1"/>
            <a:r>
              <a:rPr lang="fr-FR" sz="1400" dirty="0" smtClean="0"/>
              <a:t>Tumeur </a:t>
            </a:r>
            <a:r>
              <a:rPr lang="fr-FR" sz="1400" dirty="0" err="1" smtClean="0"/>
              <a:t>neurogène</a:t>
            </a:r>
            <a:r>
              <a:rPr lang="fr-FR" sz="1400" dirty="0" smtClean="0"/>
              <a:t>++</a:t>
            </a:r>
          </a:p>
          <a:p>
            <a:pPr lvl="1"/>
            <a:endParaRPr lang="fr-FR" sz="1400" dirty="0"/>
          </a:p>
          <a:p>
            <a:r>
              <a:rPr lang="fr-FR" sz="1800" u="sng" dirty="0" smtClean="0"/>
              <a:t>Fibroscopie bronchique:</a:t>
            </a:r>
          </a:p>
          <a:p>
            <a:pPr lvl="1"/>
            <a:r>
              <a:rPr lang="fr-FR" sz="1400" dirty="0" smtClean="0"/>
              <a:t>Retentissement arbre </a:t>
            </a:r>
            <a:r>
              <a:rPr lang="fr-FR" sz="1400" dirty="0" err="1" smtClean="0"/>
              <a:t>trachéo</a:t>
            </a:r>
            <a:r>
              <a:rPr lang="fr-FR" sz="1400" dirty="0" smtClean="0"/>
              <a:t>-bronchique</a:t>
            </a:r>
          </a:p>
          <a:p>
            <a:pPr lvl="1"/>
            <a:r>
              <a:rPr lang="fr-FR" sz="1400" dirty="0" smtClean="0"/>
              <a:t>Biopsies </a:t>
            </a:r>
            <a:r>
              <a:rPr lang="fr-FR" sz="1400" dirty="0" err="1" smtClean="0"/>
              <a:t>trans</a:t>
            </a:r>
            <a:r>
              <a:rPr lang="fr-FR" sz="1400" dirty="0" smtClean="0"/>
              <a:t>-bronchiques</a:t>
            </a:r>
          </a:p>
          <a:p>
            <a:pPr lvl="1"/>
            <a:endParaRPr lang="fr-FR" sz="1400" dirty="0"/>
          </a:p>
          <a:p>
            <a:r>
              <a:rPr lang="fr-FR" sz="1800" u="sng" dirty="0" smtClean="0"/>
              <a:t>Endoscopie et </a:t>
            </a:r>
            <a:r>
              <a:rPr lang="fr-FR" sz="1800" u="sng" dirty="0" err="1" smtClean="0"/>
              <a:t>echo</a:t>
            </a:r>
            <a:r>
              <a:rPr lang="fr-FR" sz="1800" u="sng" dirty="0" smtClean="0"/>
              <a:t>-endoscopie</a:t>
            </a:r>
          </a:p>
          <a:p>
            <a:endParaRPr lang="fr-FR" sz="1800" u="sng" dirty="0"/>
          </a:p>
          <a:p>
            <a:r>
              <a:rPr lang="fr-FR" sz="1800" u="sng" dirty="0" smtClean="0"/>
              <a:t>Tomographie par émission de positons:</a:t>
            </a:r>
          </a:p>
          <a:p>
            <a:pPr lvl="1"/>
            <a:r>
              <a:rPr lang="fr-FR" sz="1400" dirty="0" smtClean="0"/>
              <a:t>Lymphome++</a:t>
            </a:r>
            <a:endParaRPr lang="fr-FR" sz="1400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/>
              <a:t>Paraclinique: imagerie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609600" y="842963"/>
            <a:ext cx="3733800" cy="574675"/>
          </a:xfrm>
        </p:spPr>
        <p:txBody>
          <a:bodyPr>
            <a:normAutofit/>
          </a:bodyPr>
          <a:lstStyle/>
          <a:p>
            <a:r>
              <a:rPr lang="fr-FR" sz="2400" dirty="0" smtClean="0"/>
              <a:t>autres</a:t>
            </a:r>
            <a:endParaRPr lang="fr-FR" sz="2400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700" y="1417638"/>
            <a:ext cx="2324100" cy="18034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1417638"/>
            <a:ext cx="2108200" cy="1803400"/>
          </a:xfrm>
          <a:prstGeom prst="rect">
            <a:avLst/>
          </a:prstGeom>
        </p:spPr>
      </p:pic>
      <p:sp>
        <p:nvSpPr>
          <p:cNvPr id="15" name="Oval 1"/>
          <p:cNvSpPr>
            <a:spLocks noChangeArrowheads="1"/>
          </p:cNvSpPr>
          <p:nvPr/>
        </p:nvSpPr>
        <p:spPr bwMode="auto">
          <a:xfrm>
            <a:off x="7764701" y="2217925"/>
            <a:ext cx="571500" cy="685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6" name="Picture 4" descr="Debaile IRM 1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896" y="3221039"/>
            <a:ext cx="2214806" cy="202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Documents and Settings\DR MOUROUX\Bureau\Ancien Bureau\Photos\TUMEUR MEDIASTIN\HASSLER\Pet Mm Hassler goitre ovarie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640" y="5179916"/>
            <a:ext cx="5381359" cy="160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190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4"/>
          </p:nvPr>
        </p:nvSpPr>
        <p:spPr>
          <a:xfrm>
            <a:off x="609600" y="3145113"/>
            <a:ext cx="3733800" cy="2609413"/>
          </a:xfrm>
        </p:spPr>
        <p:txBody>
          <a:bodyPr/>
          <a:lstStyle/>
          <a:p>
            <a:r>
              <a:rPr lang="fr-FR" dirty="0" smtClean="0"/>
              <a:t>Incision 2</a:t>
            </a:r>
            <a:r>
              <a:rPr lang="fr-FR" baseline="30000" dirty="0" smtClean="0"/>
              <a:t>eme </a:t>
            </a:r>
            <a:r>
              <a:rPr lang="fr-FR" dirty="0" smtClean="0"/>
              <a:t>EIC</a:t>
            </a:r>
          </a:p>
          <a:p>
            <a:r>
              <a:rPr lang="fr-FR" dirty="0" smtClean="0"/>
              <a:t>Médiastin antérieure++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253326"/>
            <a:ext cx="3733800" cy="1286819"/>
          </a:xfrm>
        </p:spPr>
        <p:txBody>
          <a:bodyPr/>
          <a:lstStyle/>
          <a:p>
            <a:r>
              <a:rPr lang="fr-FR" dirty="0" smtClean="0"/>
              <a:t>Exploration péri-trachéale</a:t>
            </a:r>
          </a:p>
          <a:p>
            <a:r>
              <a:rPr lang="fr-FR" dirty="0" smtClean="0"/>
              <a:t>Masses ganglionnaires du médiastin++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Explorations chirurgicales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8150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err="1" smtClean="0"/>
              <a:t>médiastinoscopie</a:t>
            </a:r>
            <a:endParaRPr lang="fr-FR" sz="240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3"/>
          </p:nvPr>
        </p:nvSpPr>
        <p:spPr>
          <a:xfrm>
            <a:off x="609600" y="2540145"/>
            <a:ext cx="3733800" cy="574675"/>
          </a:xfrm>
        </p:spPr>
        <p:txBody>
          <a:bodyPr anchor="t"/>
          <a:lstStyle/>
          <a:p>
            <a:r>
              <a:rPr lang="fr-FR" sz="2400" dirty="0" err="1" smtClean="0"/>
              <a:t>Médiastitomie</a:t>
            </a:r>
            <a:r>
              <a:rPr lang="fr-FR" dirty="0" smtClean="0"/>
              <a:t> </a:t>
            </a:r>
            <a:r>
              <a:rPr lang="fr-FR" sz="2400" dirty="0" smtClean="0"/>
              <a:t>antérieure</a:t>
            </a:r>
            <a:endParaRPr lang="fr-FR" sz="2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745" y="3465010"/>
            <a:ext cx="2857255" cy="3392990"/>
          </a:xfrm>
          <a:prstGeom prst="rect">
            <a:avLst/>
          </a:prstGeom>
        </p:spPr>
      </p:pic>
      <p:pic>
        <p:nvPicPr>
          <p:cNvPr id="10" name="Picture 4" descr="C:\WINDOWS\Bureau\JM\CHIR MIN INVASIVE\video med\V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605" y="870836"/>
            <a:ext cx="3531395" cy="259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WINDOWS\Bureau\Photos\CANCER POUMON\Divers Tnm carto N2...,ponction\sans titre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536" y="3465010"/>
            <a:ext cx="2627210" cy="339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761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611246"/>
            <a:ext cx="3733800" cy="3505200"/>
          </a:xfrm>
        </p:spPr>
        <p:txBody>
          <a:bodyPr/>
          <a:lstStyle/>
          <a:p>
            <a:r>
              <a:rPr lang="fr-FR" dirty="0" smtClean="0"/>
              <a:t>Exploration cavité thoracique et structures </a:t>
            </a:r>
            <a:r>
              <a:rPr lang="fr-FR" dirty="0" err="1" smtClean="0"/>
              <a:t>médiastinales</a:t>
            </a:r>
            <a:endParaRPr lang="fr-FR" dirty="0" smtClean="0"/>
          </a:p>
          <a:p>
            <a:r>
              <a:rPr lang="fr-FR" dirty="0" smtClean="0"/>
              <a:t>Diagnostic+/- traitement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/>
              <a:t>Explorations chirurgicales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102552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err="1" smtClean="0"/>
              <a:t>vidéothorascopie</a:t>
            </a:r>
            <a:endParaRPr lang="fr-FR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00" y="1025523"/>
            <a:ext cx="2908300" cy="248782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27268"/>
            <a:ext cx="2541965" cy="2983132"/>
          </a:xfrm>
          <a:prstGeom prst="rect">
            <a:avLst/>
          </a:prstGeom>
        </p:spPr>
      </p:pic>
      <p:pic>
        <p:nvPicPr>
          <p:cNvPr id="9" name="Picture 5" descr="C:\Documents and Settings\DR MOUROUX\Bureau\Ancien Bureau\Photos\TUMEUR MEDIASTIN\KBO\Duranton KBO\Duranton vue per op\Présentation du Kys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438" y="3859676"/>
            <a:ext cx="2397125" cy="179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DR MOUROUX\Bureau\Ancien Bureau\Photos\TUMEUR MEDIASTIN\KBO\Duranton KBO\Duranton vue per op\DSC00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3779044"/>
            <a:ext cx="2397125" cy="179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13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599" y="1817803"/>
            <a:ext cx="4078023" cy="3505200"/>
          </a:xfrm>
        </p:spPr>
        <p:txBody>
          <a:bodyPr/>
          <a:lstStyle/>
          <a:p>
            <a:r>
              <a:rPr lang="fr-FR" dirty="0" err="1" smtClean="0"/>
              <a:t>Cervicotomie</a:t>
            </a:r>
            <a:r>
              <a:rPr lang="fr-FR" dirty="0" smtClean="0"/>
              <a:t>, </a:t>
            </a:r>
            <a:r>
              <a:rPr lang="fr-FR" dirty="0" err="1" smtClean="0"/>
              <a:t>sternotomie</a:t>
            </a:r>
            <a:r>
              <a:rPr lang="fr-FR" dirty="0" smtClean="0"/>
              <a:t>, thoracotomie</a:t>
            </a:r>
          </a:p>
          <a:p>
            <a:r>
              <a:rPr lang="fr-FR" dirty="0" smtClean="0"/>
              <a:t>Diagnostic+/- thérapeutique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/>
              <a:t>Explorations chirurgicales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1025524"/>
            <a:ext cx="3733800" cy="574675"/>
          </a:xfrm>
        </p:spPr>
        <p:txBody>
          <a:bodyPr anchor="t"/>
          <a:lstStyle/>
          <a:p>
            <a:r>
              <a:rPr lang="fr-FR" dirty="0" smtClean="0"/>
              <a:t>Chirurgie conventionnelle</a:t>
            </a:r>
            <a:endParaRPr lang="fr-FR" dirty="0"/>
          </a:p>
        </p:txBody>
      </p:sp>
      <p:pic>
        <p:nvPicPr>
          <p:cNvPr id="7" name="Picture 5" descr="C:\Documents and Settings\DR MOUROUX\Bureau\Ancien Bureau\Photos\TUMEUR MEDIASTIN\Thymus\Athanase T M\B0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7164"/>
            <a:ext cx="2797410" cy="225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DR MOUROUX\Bureau\Ancien Bureau\Photos\TUMEUR MEDIASTIN\Thymus\Mme Mariaz Thymome 05\P302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409" y="3067163"/>
            <a:ext cx="3008199" cy="225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Documents and Settings\DR MOUROUX\Bureau\Ancien Bureau\Photos\TUMEUR MEDIASTIN\Thymus\Mme Mariaz Thymome 05\P3020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08" y="3067164"/>
            <a:ext cx="1691523" cy="225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DR MOUROUX\Bureau\Ancien Bureau\Photos\TUMEUR MEDIASTIN\Thymus\Athanase T M\P4140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132" y="3067164"/>
            <a:ext cx="1601713" cy="129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87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r>
              <a:rPr lang="fr-FR" dirty="0" smtClean="0"/>
              <a:t>Plongeant ou ectopique (absence de connexion)</a:t>
            </a:r>
          </a:p>
          <a:p>
            <a:r>
              <a:rPr lang="fr-FR" dirty="0" smtClean="0"/>
              <a:t>Asymptomatique ou compression voie aérienne</a:t>
            </a:r>
          </a:p>
          <a:p>
            <a:r>
              <a:rPr lang="fr-FR" dirty="0" smtClean="0"/>
              <a:t>Scintigraphie </a:t>
            </a:r>
            <a:r>
              <a:rPr lang="fr-FR" dirty="0" err="1" smtClean="0"/>
              <a:t>thyroidienne</a:t>
            </a:r>
            <a:r>
              <a:rPr lang="fr-FR" dirty="0" smtClean="0"/>
              <a:t>                      continuité parenchyme </a:t>
            </a:r>
            <a:r>
              <a:rPr lang="fr-FR" dirty="0" err="1" smtClean="0"/>
              <a:t>thyroide</a:t>
            </a:r>
            <a:endParaRPr lang="fr-FR" dirty="0" smtClean="0"/>
          </a:p>
          <a:p>
            <a:r>
              <a:rPr lang="fr-FR" dirty="0" smtClean="0"/>
              <a:t>Bilan thyro</a:t>
            </a:r>
            <a:r>
              <a:rPr lang="fr-FR" dirty="0" smtClean="0"/>
              <a:t>ïdien normal</a:t>
            </a:r>
          </a:p>
          <a:p>
            <a:r>
              <a:rPr lang="fr-FR" dirty="0" smtClean="0"/>
              <a:t>TDM               micro-calcifications+++</a:t>
            </a:r>
          </a:p>
          <a:p>
            <a:r>
              <a:rPr lang="fr-FR" dirty="0" smtClean="0"/>
              <a:t>Bénin&gt;90%</a:t>
            </a:r>
          </a:p>
          <a:p>
            <a:r>
              <a:rPr lang="fr-FR" dirty="0" smtClean="0"/>
              <a:t>Risque de compression                 chirurgie++</a:t>
            </a:r>
          </a:p>
          <a:p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antérieur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err="1" smtClean="0">
                <a:solidFill>
                  <a:schemeClr val="accent1"/>
                </a:solidFill>
              </a:rPr>
              <a:t>go</a:t>
            </a:r>
            <a:r>
              <a:rPr lang="fr-FR" sz="2000" dirty="0" err="1" smtClean="0">
                <a:solidFill>
                  <a:schemeClr val="accent1"/>
                </a:solidFill>
              </a:rPr>
              <a:t>ître</a:t>
            </a:r>
            <a:r>
              <a:rPr lang="fr-FR" sz="2000" dirty="0" smtClean="0">
                <a:solidFill>
                  <a:schemeClr val="accent1"/>
                </a:solidFill>
              </a:rPr>
              <a:t> endothoracique</a:t>
            </a:r>
            <a:endParaRPr lang="fr-FR" sz="2000" dirty="0">
              <a:solidFill>
                <a:schemeClr val="accent1"/>
              </a:solidFill>
            </a:endParaRP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738762"/>
              </p:ext>
            </p:extLst>
          </p:nvPr>
        </p:nvGraphicFramePr>
        <p:xfrm>
          <a:off x="7013618" y="1843779"/>
          <a:ext cx="2130382" cy="304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r:id="rId3" imgW="3695238" imgH="6514286" progId="PhotoshopElements.Image.2">
                  <p:embed/>
                </p:oleObj>
              </mc:Choice>
              <mc:Fallback>
                <p:oleObj r:id="rId3" imgW="3695238" imgH="6514286" progId="PhotoshopElements.Image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3618" y="1843779"/>
                        <a:ext cx="2130382" cy="30483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880783"/>
              </p:ext>
            </p:extLst>
          </p:nvPr>
        </p:nvGraphicFramePr>
        <p:xfrm>
          <a:off x="7013618" y="4892131"/>
          <a:ext cx="2179772" cy="1965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r:id="rId5" imgW="2718821" imgH="2450597" progId="PhotoshopElements.Image.2">
                  <p:embed/>
                </p:oleObj>
              </mc:Choice>
              <mc:Fallback>
                <p:oleObj r:id="rId5" imgW="2718821" imgH="2450597" progId="PhotoshopElements.Image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3618" y="4892131"/>
                        <a:ext cx="2179772" cy="1965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13" descr="Morvan TDM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928" y="0"/>
            <a:ext cx="2974072" cy="219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necteur droit avec flèche 9"/>
          <p:cNvCxnSpPr/>
          <p:nvPr/>
        </p:nvCxnSpPr>
        <p:spPr>
          <a:xfrm>
            <a:off x="3370699" y="2822384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1532036" y="3649021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3111103" y="4354615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594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>
            <a:normAutofit lnSpcReduction="10000"/>
          </a:bodyPr>
          <a:lstStyle/>
          <a:p>
            <a:r>
              <a:rPr lang="fr-FR" i="1" u="sng" dirty="0" smtClean="0"/>
              <a:t>Thymome:</a:t>
            </a:r>
          </a:p>
          <a:p>
            <a:pPr lvl="1"/>
            <a:r>
              <a:rPr lang="fr-FR" sz="1400" dirty="0" smtClean="0"/>
              <a:t>+ fréquente.  Homme=femme</a:t>
            </a:r>
          </a:p>
          <a:p>
            <a:pPr lvl="1"/>
            <a:r>
              <a:rPr lang="fr-FR" sz="1400" dirty="0" smtClean="0"/>
              <a:t>Asymptomatique/ myasthénie (30 à 50%)</a:t>
            </a:r>
          </a:p>
          <a:p>
            <a:pPr lvl="1"/>
            <a:r>
              <a:rPr lang="fr-FR" sz="1400" dirty="0" smtClean="0"/>
              <a:t>Masse arrondie bien limitée</a:t>
            </a:r>
          </a:p>
          <a:p>
            <a:pPr lvl="1"/>
            <a:endParaRPr lang="fr-FR" dirty="0"/>
          </a:p>
          <a:p>
            <a:r>
              <a:rPr lang="fr-FR" i="1" u="sng" dirty="0" smtClean="0"/>
              <a:t>Carcinome thymique:</a:t>
            </a:r>
          </a:p>
          <a:p>
            <a:pPr lvl="1"/>
            <a:r>
              <a:rPr lang="fr-FR" sz="1400" dirty="0" smtClean="0"/>
              <a:t>Masse </a:t>
            </a:r>
            <a:r>
              <a:rPr lang="fr-FR" sz="1400" dirty="0" err="1" smtClean="0"/>
              <a:t>médiastinale</a:t>
            </a:r>
            <a:r>
              <a:rPr lang="fr-FR" sz="1400" dirty="0" smtClean="0"/>
              <a:t> mal limitée, </a:t>
            </a:r>
            <a:r>
              <a:rPr lang="fr-FR" sz="1400" dirty="0" err="1" smtClean="0"/>
              <a:t>infiltrante</a:t>
            </a:r>
            <a:endParaRPr lang="fr-FR" sz="1400" dirty="0" smtClean="0"/>
          </a:p>
          <a:p>
            <a:pPr lvl="1"/>
            <a:endParaRPr lang="fr-FR" sz="1400" dirty="0"/>
          </a:p>
          <a:p>
            <a:r>
              <a:rPr lang="fr-FR" i="1" u="sng" dirty="0" smtClean="0"/>
              <a:t>Autres: hyperplasie thymique, kyste du thymus, </a:t>
            </a:r>
            <a:r>
              <a:rPr lang="fr-FR" i="1" u="sng" dirty="0" err="1" smtClean="0"/>
              <a:t>thymolpome</a:t>
            </a:r>
            <a:r>
              <a:rPr lang="fr-FR" i="1" u="sng" dirty="0" smtClean="0"/>
              <a:t>,…</a:t>
            </a:r>
          </a:p>
          <a:p>
            <a:endParaRPr lang="fr-FR" i="1" u="sng" dirty="0"/>
          </a:p>
          <a:p>
            <a:r>
              <a:rPr lang="fr-FR" b="1" dirty="0" smtClean="0"/>
              <a:t>Chirurgie+++</a:t>
            </a:r>
            <a:endParaRPr lang="fr-FR" b="1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antérieur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Tumeurs thymiques</a:t>
            </a:r>
            <a:endParaRPr lang="fr-FR" sz="2000" dirty="0">
              <a:solidFill>
                <a:schemeClr val="accent1"/>
              </a:solidFill>
            </a:endParaRPr>
          </a:p>
        </p:txBody>
      </p:sp>
      <p:pic>
        <p:nvPicPr>
          <p:cNvPr id="8" name="Picture 3" descr="C:\WINDOWS\Bureau\Photos\TUMEUR MEDIASTIN\Khettar TM oct 03\Khettar Tdm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0"/>
            <a:ext cx="2924175" cy="304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WINDOWS\Bureau\Photos\TUMEUR MEDIASTIN\Thymus\Mr Hall Thymome\Nodule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601" y="3935657"/>
            <a:ext cx="2897399" cy="292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451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r>
              <a:rPr lang="fr-FR" dirty="0" smtClean="0"/>
              <a:t>Adolescent, adulte jeune+++</a:t>
            </a:r>
          </a:p>
          <a:p>
            <a:endParaRPr lang="fr-FR" dirty="0"/>
          </a:p>
          <a:p>
            <a:r>
              <a:rPr lang="fr-FR" i="1" u="sng" dirty="0" smtClean="0"/>
              <a:t>Tumeur </a:t>
            </a:r>
            <a:r>
              <a:rPr lang="fr-FR" i="1" u="sng" dirty="0" err="1" smtClean="0"/>
              <a:t>benigne</a:t>
            </a:r>
            <a:r>
              <a:rPr lang="fr-FR" i="1" u="sng" dirty="0" smtClean="0"/>
              <a:t>                tératome mature (kyste </a:t>
            </a:r>
            <a:r>
              <a:rPr lang="fr-FR" i="1" u="sng" dirty="0" err="1" smtClean="0"/>
              <a:t>dermo</a:t>
            </a:r>
            <a:r>
              <a:rPr lang="fr-FR" i="1" u="sng" dirty="0" err="1" smtClean="0"/>
              <a:t>ïde</a:t>
            </a:r>
            <a:r>
              <a:rPr lang="fr-FR" i="1" u="sng" dirty="0" smtClean="0"/>
              <a:t>)</a:t>
            </a:r>
          </a:p>
          <a:p>
            <a:pPr lvl="1"/>
            <a:r>
              <a:rPr lang="fr-FR" sz="1400" dirty="0" smtClean="0"/>
              <a:t>60 à 70%  des tumeurs germinales</a:t>
            </a:r>
          </a:p>
          <a:p>
            <a:pPr lvl="1"/>
            <a:r>
              <a:rPr lang="fr-FR" sz="1400" dirty="0" smtClean="0"/>
              <a:t>Homme=femme</a:t>
            </a:r>
          </a:p>
          <a:p>
            <a:pPr lvl="1"/>
            <a:r>
              <a:rPr lang="fr-FR" sz="1400" dirty="0" smtClean="0"/>
              <a:t>Masse arrondie, bien limitée du médiastin antérieur. Calcifications:25%</a:t>
            </a:r>
          </a:p>
          <a:p>
            <a:pPr lvl="1"/>
            <a:r>
              <a:rPr lang="fr-FR" sz="1400" dirty="0">
                <a:latin typeface="Lucida Grande"/>
                <a:ea typeface="Lucida Grande"/>
                <a:cs typeface="Lucida Grande"/>
              </a:rPr>
              <a:t>α</a:t>
            </a:r>
            <a:r>
              <a:rPr lang="fr-FR" sz="1400" dirty="0"/>
              <a:t>-</a:t>
            </a:r>
            <a:r>
              <a:rPr lang="fr-FR" sz="1400" dirty="0" err="1" smtClean="0"/>
              <a:t>foetoprotéine</a:t>
            </a:r>
            <a:r>
              <a:rPr lang="fr-FR" sz="1400" dirty="0" smtClean="0"/>
              <a:t> et </a:t>
            </a:r>
            <a:r>
              <a:rPr lang="fr-FR" sz="1400" dirty="0"/>
              <a:t>β-</a:t>
            </a:r>
            <a:r>
              <a:rPr lang="fr-FR" sz="1400" dirty="0" smtClean="0"/>
              <a:t>HCG normaux</a:t>
            </a:r>
          </a:p>
          <a:p>
            <a:pPr lvl="1"/>
            <a:r>
              <a:rPr lang="fr-FR" sz="1400" b="1" u="sng" dirty="0" smtClean="0"/>
              <a:t>Chirurgie+++</a:t>
            </a:r>
            <a:endParaRPr lang="fr-FR" sz="1400" b="1" u="sng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antérieur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Tumeur germinale</a:t>
            </a:r>
            <a:endParaRPr lang="fr-FR" sz="2000" dirty="0">
              <a:solidFill>
                <a:schemeClr val="accent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2472696" y="2849345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5" descr="C:\Documents and Settings\DR MOUROUX\Bureau\Ancien Bureau\Photos\TUMEUR MEDIASTIN\Tumeurs germinale\Roels Teratome\PC070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39" y="4764128"/>
            <a:ext cx="3060974" cy="207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DR MOUROUX\Bureau\Ancien Bureau\Photos\TUMEUR MEDIASTIN\Tumeurs germinale\Roels Teratome\PC07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737" y="4297924"/>
            <a:ext cx="2362955" cy="254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Documents and Settings\DR MOUROUX\Bureau\Ancien Bureau\Photos\TUMEUR MEDIASTIN\Tumeurs germinale\Roels Teratome\PC0700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92" y="4297924"/>
            <a:ext cx="2802042" cy="256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798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b="1" u="sng" dirty="0" smtClean="0"/>
              <a:t>Introduction</a:t>
            </a:r>
            <a:endParaRPr lang="fr-FR" b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i="1" dirty="0" smtClean="0"/>
              <a:t>Grande diversité </a:t>
            </a:r>
            <a:r>
              <a:rPr lang="fr-FR" dirty="0" smtClean="0"/>
              <a:t>des tumeurs observées:</a:t>
            </a:r>
          </a:p>
          <a:p>
            <a:pPr lvl="1"/>
            <a:r>
              <a:rPr lang="fr-FR" dirty="0" smtClean="0"/>
              <a:t>Nombreux organes (vasculaires, digestifs, nerveux)</a:t>
            </a:r>
          </a:p>
          <a:p>
            <a:pPr lvl="1"/>
            <a:r>
              <a:rPr lang="fr-FR" dirty="0" smtClean="0"/>
              <a:t>Nombreux éléments lymphatiques</a:t>
            </a:r>
          </a:p>
          <a:p>
            <a:pPr lvl="1"/>
            <a:r>
              <a:rPr lang="fr-FR" dirty="0" smtClean="0"/>
              <a:t>Zone de migration lors de la phase embryonnaire (tumeur embryonnaire++)</a:t>
            </a:r>
          </a:p>
          <a:p>
            <a:pPr lvl="1"/>
            <a:endParaRPr lang="fr-FR" dirty="0"/>
          </a:p>
          <a:p>
            <a:r>
              <a:rPr lang="fr-FR" dirty="0" smtClean="0"/>
              <a:t>Tumeur maligne:50%</a:t>
            </a:r>
          </a:p>
          <a:p>
            <a:endParaRPr lang="fr-FR" dirty="0"/>
          </a:p>
          <a:p>
            <a:r>
              <a:rPr lang="fr-FR" dirty="0" smtClean="0"/>
              <a:t>Découverte fortuite++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9457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861233"/>
            <a:ext cx="8534400" cy="4996767"/>
          </a:xfrm>
        </p:spPr>
        <p:txBody>
          <a:bodyPr/>
          <a:lstStyle/>
          <a:p>
            <a:pPr marL="0" indent="0">
              <a:buNone/>
            </a:pPr>
            <a:r>
              <a:rPr lang="fr-FR" i="1" u="sng" dirty="0" smtClean="0"/>
              <a:t>Tumeur malignes</a:t>
            </a:r>
          </a:p>
          <a:p>
            <a:r>
              <a:rPr lang="fr-FR" dirty="0" smtClean="0"/>
              <a:t>Homme 20-30 ans++</a:t>
            </a:r>
          </a:p>
          <a:p>
            <a:r>
              <a:rPr lang="fr-FR" dirty="0" smtClean="0"/>
              <a:t>Symptomatique++</a:t>
            </a:r>
          </a:p>
          <a:p>
            <a:r>
              <a:rPr lang="fr-FR" dirty="0" smtClean="0"/>
              <a:t>Tumeur testicule recherché</a:t>
            </a:r>
          </a:p>
          <a:p>
            <a:endParaRPr lang="fr-FR" dirty="0"/>
          </a:p>
          <a:p>
            <a:pPr>
              <a:buFont typeface="+mj-lt"/>
              <a:buAutoNum type="arabicPeriod"/>
            </a:pPr>
            <a:r>
              <a:rPr lang="fr-FR" u="sng" dirty="0" smtClean="0"/>
              <a:t>Séminome</a:t>
            </a:r>
          </a:p>
          <a:p>
            <a:pPr lvl="1"/>
            <a:r>
              <a:rPr lang="fr-FR" sz="1400" dirty="0" smtClean="0"/>
              <a:t>Forme pure                  </a:t>
            </a:r>
            <a:r>
              <a:rPr lang="fr-FR" sz="1400" dirty="0">
                <a:latin typeface="Lucida Grande"/>
                <a:ea typeface="Lucida Grande"/>
                <a:cs typeface="Lucida Grande"/>
              </a:rPr>
              <a:t>α</a:t>
            </a:r>
            <a:r>
              <a:rPr lang="fr-FR" sz="1400" dirty="0"/>
              <a:t>-</a:t>
            </a:r>
            <a:r>
              <a:rPr lang="fr-FR" sz="1400" dirty="0" err="1"/>
              <a:t>foetoprotéine</a:t>
            </a:r>
            <a:r>
              <a:rPr lang="fr-FR" sz="1400" dirty="0"/>
              <a:t> et β-HCG </a:t>
            </a:r>
            <a:r>
              <a:rPr lang="fr-FR" sz="1400" dirty="0" smtClean="0"/>
              <a:t>normaux</a:t>
            </a:r>
          </a:p>
          <a:p>
            <a:pPr lvl="1"/>
            <a:r>
              <a:rPr lang="fr-FR" sz="1400" dirty="0" smtClean="0"/>
              <a:t>Calcification---</a:t>
            </a:r>
          </a:p>
          <a:p>
            <a:pPr lvl="1"/>
            <a:r>
              <a:rPr lang="fr-FR" sz="1400" dirty="0" smtClean="0"/>
              <a:t>Radio-chimiothérapie</a:t>
            </a:r>
          </a:p>
          <a:p>
            <a:pPr>
              <a:buFont typeface="+mj-lt"/>
              <a:buAutoNum type="arabicPeriod"/>
            </a:pPr>
            <a:r>
              <a:rPr lang="fr-FR" sz="1800" u="sng" dirty="0" smtClean="0"/>
              <a:t>Tumeur germinale non </a:t>
            </a:r>
            <a:r>
              <a:rPr lang="fr-FR" sz="1800" u="sng" dirty="0" err="1" smtClean="0"/>
              <a:t>séminomateuse</a:t>
            </a:r>
            <a:r>
              <a:rPr lang="fr-FR" sz="1800" u="sng" dirty="0" smtClean="0"/>
              <a:t>: </a:t>
            </a:r>
            <a:r>
              <a:rPr lang="fr-FR" sz="1800" u="sng" dirty="0" err="1" smtClean="0"/>
              <a:t>choriocarcinome</a:t>
            </a:r>
            <a:r>
              <a:rPr lang="fr-FR" sz="1800" u="sng" dirty="0" smtClean="0"/>
              <a:t>, tumeur vitelline, tératome malin</a:t>
            </a:r>
          </a:p>
          <a:p>
            <a:pPr lvl="1"/>
            <a:r>
              <a:rPr lang="fr-FR" sz="1400" b="1" i="1" dirty="0">
                <a:latin typeface="Lucida Grande"/>
                <a:ea typeface="Lucida Grande"/>
                <a:cs typeface="Lucida Grande"/>
              </a:rPr>
              <a:t>α</a:t>
            </a:r>
            <a:r>
              <a:rPr lang="fr-FR" sz="1400" b="1" i="1" dirty="0"/>
              <a:t>-</a:t>
            </a:r>
            <a:r>
              <a:rPr lang="fr-FR" sz="1400" b="1" i="1" dirty="0" err="1"/>
              <a:t>foetoprotéine</a:t>
            </a:r>
            <a:r>
              <a:rPr lang="fr-FR" sz="1400" b="1" i="1" dirty="0"/>
              <a:t> </a:t>
            </a:r>
            <a:r>
              <a:rPr lang="fr-FR" sz="1400" b="1" i="1" dirty="0" smtClean="0"/>
              <a:t>&gt; 1000 et/ou </a:t>
            </a:r>
            <a:r>
              <a:rPr lang="fr-FR" sz="1400" b="1" i="1" dirty="0"/>
              <a:t>β-HCG </a:t>
            </a:r>
            <a:r>
              <a:rPr lang="fr-FR" sz="1400" b="1" i="1" dirty="0" smtClean="0"/>
              <a:t>&gt; 5000                    diagnostic</a:t>
            </a:r>
          </a:p>
          <a:p>
            <a:pPr lvl="1"/>
            <a:r>
              <a:rPr lang="fr-FR" sz="1400" dirty="0" smtClean="0"/>
              <a:t>Masse irrégulière, hétérogène, envahissante</a:t>
            </a:r>
          </a:p>
          <a:p>
            <a:pPr lvl="1"/>
            <a:r>
              <a:rPr lang="fr-FR" sz="1400" dirty="0" smtClean="0"/>
              <a:t>Chimiothérapie puis chirurgie en cas de masse </a:t>
            </a:r>
            <a:r>
              <a:rPr lang="fr-FR" sz="1400" dirty="0" err="1" smtClean="0"/>
              <a:t>résidduelle</a:t>
            </a:r>
            <a:endParaRPr lang="fr-FR" sz="1400" dirty="0"/>
          </a:p>
          <a:p>
            <a:pPr lvl="1"/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antérieur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Tumeur germinale</a:t>
            </a:r>
            <a:endParaRPr lang="fr-FR" sz="2000" dirty="0">
              <a:solidFill>
                <a:schemeClr val="accent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2284564" y="4385976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0"/>
            <a:ext cx="3490912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cxnSp>
        <p:nvCxnSpPr>
          <p:cNvPr id="8" name="Connecteur droit avec flèche 7"/>
          <p:cNvCxnSpPr/>
          <p:nvPr/>
        </p:nvCxnSpPr>
        <p:spPr>
          <a:xfrm>
            <a:off x="4600483" y="5698689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770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r>
              <a:rPr lang="fr-FR" dirty="0" smtClean="0"/>
              <a:t>Adénomes parathyro</a:t>
            </a:r>
            <a:r>
              <a:rPr lang="fr-FR" dirty="0" smtClean="0"/>
              <a:t>ïdiens</a:t>
            </a:r>
          </a:p>
          <a:p>
            <a:r>
              <a:rPr lang="fr-FR" dirty="0" smtClean="0"/>
              <a:t>Kyste pleuro-péricardique</a:t>
            </a:r>
          </a:p>
          <a:p>
            <a:r>
              <a:rPr lang="fr-FR" dirty="0" smtClean="0"/>
              <a:t>Hernie de la fente de Larrey ou hernie rétro-</a:t>
            </a:r>
            <a:r>
              <a:rPr lang="fr-FR" dirty="0" err="1" smtClean="0"/>
              <a:t>costo</a:t>
            </a:r>
            <a:r>
              <a:rPr lang="fr-FR" dirty="0" smtClean="0"/>
              <a:t>-</a:t>
            </a:r>
            <a:r>
              <a:rPr lang="fr-FR" dirty="0" err="1" smtClean="0"/>
              <a:t>xypho</a:t>
            </a:r>
            <a:r>
              <a:rPr lang="fr-FR" dirty="0" err="1" smtClean="0"/>
              <a:t>ïdienne</a:t>
            </a:r>
            <a:endParaRPr lang="fr-FR" dirty="0" smtClean="0"/>
          </a:p>
          <a:p>
            <a:r>
              <a:rPr lang="fr-FR" dirty="0" smtClean="0"/>
              <a:t>Lipome</a:t>
            </a:r>
          </a:p>
          <a:p>
            <a:r>
              <a:rPr lang="fr-FR" dirty="0" smtClean="0"/>
              <a:t>adénopathies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antérieur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autres</a:t>
            </a:r>
            <a:endParaRPr lang="fr-F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684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fr-FR" u="sng" dirty="0" err="1" smtClean="0"/>
              <a:t>Sarcoidose</a:t>
            </a:r>
            <a:endParaRPr lang="fr-FR" u="sng" dirty="0" smtClean="0"/>
          </a:p>
          <a:p>
            <a:pPr lvl="1"/>
            <a:r>
              <a:rPr lang="fr-FR" dirty="0" smtClean="0"/>
              <a:t>ADP bilatérales, symétriques, non compressives</a:t>
            </a:r>
          </a:p>
          <a:p>
            <a:pPr lvl="1"/>
            <a:r>
              <a:rPr lang="fr-FR" dirty="0" smtClean="0"/>
              <a:t>Syndrome de </a:t>
            </a:r>
            <a:r>
              <a:rPr lang="fr-FR" dirty="0" err="1" smtClean="0"/>
              <a:t>Lofgren</a:t>
            </a:r>
            <a:endParaRPr lang="fr-FR" dirty="0" smtClean="0"/>
          </a:p>
          <a:p>
            <a:pPr lvl="1"/>
            <a:endParaRPr lang="fr-FR" dirty="0"/>
          </a:p>
          <a:p>
            <a:pPr>
              <a:buFont typeface="+mj-lt"/>
              <a:buAutoNum type="arabicPeriod"/>
            </a:pPr>
            <a:r>
              <a:rPr lang="fr-FR" u="sng" dirty="0" smtClean="0"/>
              <a:t>Infectieuses</a:t>
            </a:r>
          </a:p>
          <a:p>
            <a:pPr lvl="1"/>
            <a:r>
              <a:rPr lang="fr-FR" dirty="0" smtClean="0"/>
              <a:t>Primo-infection tuberculose: ADP unilatéral</a:t>
            </a:r>
          </a:p>
          <a:p>
            <a:pPr lvl="1"/>
            <a:r>
              <a:rPr lang="fr-FR" dirty="0" smtClean="0"/>
              <a:t>Virales: rubéole, mononucléose</a:t>
            </a:r>
          </a:p>
          <a:p>
            <a:pPr lvl="1"/>
            <a:r>
              <a:rPr lang="fr-FR" dirty="0" smtClean="0"/>
              <a:t>Fongiques: toxoplasmose</a:t>
            </a:r>
          </a:p>
          <a:p>
            <a:pPr lvl="1"/>
            <a:endParaRPr lang="fr-FR" u="sng" dirty="0"/>
          </a:p>
          <a:p>
            <a:pPr>
              <a:buFont typeface="+mj-lt"/>
              <a:buAutoNum type="arabicPeriod"/>
            </a:pPr>
            <a:r>
              <a:rPr lang="fr-FR" u="sng" dirty="0" smtClean="0"/>
              <a:t>silicose</a:t>
            </a:r>
            <a:endParaRPr lang="fr-FR" u="sng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moyen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Adénopathies bénignes</a:t>
            </a:r>
            <a:endParaRPr lang="fr-F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018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fr-FR" u="sng" dirty="0" smtClean="0"/>
              <a:t>Métastases et cancer broncho-pulmonaires</a:t>
            </a:r>
          </a:p>
          <a:p>
            <a:pPr>
              <a:buFont typeface="+mj-lt"/>
              <a:buAutoNum type="arabicPeriod"/>
            </a:pPr>
            <a:r>
              <a:rPr lang="fr-FR" u="sng" dirty="0" smtClean="0"/>
              <a:t>Lymphomes</a:t>
            </a:r>
          </a:p>
          <a:p>
            <a:pPr lvl="1"/>
            <a:r>
              <a:rPr lang="fr-FR" dirty="0" smtClean="0"/>
              <a:t>ADP bilatérales et asymétriques, compression des organes de voisinage</a:t>
            </a:r>
          </a:p>
          <a:p>
            <a:pPr lvl="1"/>
            <a:r>
              <a:rPr lang="fr-FR" dirty="0" smtClean="0"/>
              <a:t>2 types: hodgkinien et non-hodgkinien</a:t>
            </a:r>
          </a:p>
          <a:p>
            <a:pPr lvl="1"/>
            <a:r>
              <a:rPr lang="fr-FR" dirty="0" smtClean="0"/>
              <a:t>Symptômes+/_</a:t>
            </a:r>
          </a:p>
          <a:p>
            <a:pPr lvl="1"/>
            <a:r>
              <a:rPr lang="fr-FR" dirty="0" smtClean="0"/>
              <a:t>Orientation: LDH,</a:t>
            </a:r>
            <a:r>
              <a:rPr lang="fr-FR" dirty="0" smtClean="0">
                <a:latin typeface="Lucida Grande"/>
                <a:ea typeface="Lucida Grande"/>
                <a:cs typeface="Lucida Grande"/>
              </a:rPr>
              <a:t>β</a:t>
            </a:r>
            <a:r>
              <a:rPr lang="fr-FR" i="1" baseline="-25000" dirty="0" smtClean="0"/>
              <a:t>2 </a:t>
            </a:r>
            <a:r>
              <a:rPr lang="fr-FR" i="1" dirty="0" err="1" smtClean="0"/>
              <a:t>microglobuline</a:t>
            </a:r>
            <a:r>
              <a:rPr lang="fr-FR" i="1" dirty="0" smtClean="0"/>
              <a:t>             </a:t>
            </a:r>
            <a:r>
              <a:rPr lang="fr-FR" dirty="0" smtClean="0"/>
              <a:t>Biopsies</a:t>
            </a:r>
            <a:r>
              <a:rPr lang="fr-FR" dirty="0"/>
              <a:t>+++</a:t>
            </a:r>
          </a:p>
          <a:p>
            <a:pPr marL="457200" lvl="1" indent="0">
              <a:buNone/>
            </a:pPr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moyen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Adénopathies malignes</a:t>
            </a:r>
            <a:endParaRPr lang="fr-FR" sz="2000" dirty="0">
              <a:solidFill>
                <a:schemeClr val="accent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4343400" y="4260537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5" descr="C:\WINDOWS\Bureau\Photos\TUMEUR MEDIASTIN\TDM BBS 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7" y="0"/>
            <a:ext cx="2709863" cy="303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WINDOWS\Bureau\Photos\TUMEUR MEDIASTIN\Lymphome et Hodgkin\Monnier TM Hodgkin\Monnier Td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12" y="4402749"/>
            <a:ext cx="3045387" cy="245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688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r>
              <a:rPr lang="fr-FR" u="sng" dirty="0" smtClean="0"/>
              <a:t>Kyste </a:t>
            </a:r>
            <a:r>
              <a:rPr lang="fr-FR" u="sng" dirty="0" err="1" smtClean="0"/>
              <a:t>bronchogénique</a:t>
            </a:r>
            <a:endParaRPr lang="fr-FR" u="sng" dirty="0"/>
          </a:p>
          <a:p>
            <a:pPr lvl="1"/>
            <a:r>
              <a:rPr lang="fr-FR" dirty="0" smtClean="0"/>
              <a:t>Anomalie embryogénèse pulmonaire</a:t>
            </a:r>
          </a:p>
          <a:p>
            <a:pPr lvl="1"/>
            <a:r>
              <a:rPr lang="fr-FR" dirty="0" smtClean="0"/>
              <a:t>Formation liquidienne, homogène, sans </a:t>
            </a:r>
            <a:r>
              <a:rPr lang="fr-FR" dirty="0" err="1" smtClean="0"/>
              <a:t>modif</a:t>
            </a:r>
            <a:r>
              <a:rPr lang="fr-FR" dirty="0" smtClean="0"/>
              <a:t> après injection</a:t>
            </a:r>
          </a:p>
          <a:p>
            <a:pPr lvl="1"/>
            <a:r>
              <a:rPr lang="fr-FR" dirty="0" smtClean="0"/>
              <a:t>Risque de complications               </a:t>
            </a:r>
            <a:r>
              <a:rPr lang="fr-FR" b="1" dirty="0" smtClean="0"/>
              <a:t>chirurgie++</a:t>
            </a:r>
          </a:p>
          <a:p>
            <a:endParaRPr lang="fr-FR" b="1" dirty="0"/>
          </a:p>
          <a:p>
            <a:r>
              <a:rPr lang="fr-FR" u="sng" dirty="0" smtClean="0"/>
              <a:t>Hernie hiatale</a:t>
            </a:r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moyen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autres</a:t>
            </a:r>
            <a:endParaRPr lang="fr-FR" sz="2000" dirty="0">
              <a:solidFill>
                <a:schemeClr val="accent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3528847" y="3257023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4" descr="C:\WINDOWS\Bureau\Photos\TUMEUR MEDIASTIN\KBO\Duranton KBO\Duranton TDM injecté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0"/>
            <a:ext cx="2963863" cy="270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WINDOWS\Bureau\Photos\TUMEUR MEDIASTIN\KBO\Duranton KBO\Duranton IRM T2 transv.JP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25" y="3257023"/>
            <a:ext cx="3178175" cy="251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570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pPr indent="-285750"/>
            <a:r>
              <a:rPr lang="fr-FR" dirty="0" smtClean="0"/>
              <a:t>Gouttière </a:t>
            </a:r>
            <a:r>
              <a:rPr lang="fr-FR" dirty="0" err="1" smtClean="0"/>
              <a:t>costo</a:t>
            </a:r>
            <a:r>
              <a:rPr lang="fr-FR" dirty="0" smtClean="0"/>
              <a:t>-vertébrale++</a:t>
            </a:r>
          </a:p>
          <a:p>
            <a:pPr indent="-285750"/>
            <a:r>
              <a:rPr lang="fr-FR" dirty="0" err="1" smtClean="0"/>
              <a:t>Asymtomatique</a:t>
            </a:r>
            <a:r>
              <a:rPr lang="fr-FR" dirty="0" smtClean="0"/>
              <a:t>: 50%</a:t>
            </a:r>
          </a:p>
          <a:p>
            <a:pPr indent="-285750"/>
            <a:r>
              <a:rPr lang="fr-FR" dirty="0" smtClean="0"/>
              <a:t>IRM systématique+++</a:t>
            </a:r>
          </a:p>
          <a:p>
            <a:pPr indent="-285750"/>
            <a:r>
              <a:rPr lang="fr-FR" dirty="0" smtClean="0"/>
              <a:t>Bénigne: 80%</a:t>
            </a:r>
          </a:p>
          <a:p>
            <a:pPr indent="-285750"/>
            <a:r>
              <a:rPr lang="fr-FR" dirty="0" smtClean="0"/>
              <a:t>Traitement                chirurgie+++</a:t>
            </a:r>
          </a:p>
          <a:p>
            <a:pPr indent="-285750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postérieur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Tumeurs nerveuses</a:t>
            </a:r>
            <a:endParaRPr lang="fr-FR" sz="2000" dirty="0">
              <a:solidFill>
                <a:schemeClr val="accent1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1991750" y="3617661"/>
            <a:ext cx="689817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WINDOWS\Bureau\Photos\TUMEUR MEDIASTIN\Tum neurogene\Dirion T neuro en sablier\Dirion Tdm.JP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2998041"/>
            <a:ext cx="3225800" cy="280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360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1" y="1861234"/>
            <a:ext cx="6404018" cy="3940332"/>
          </a:xfrm>
        </p:spPr>
        <p:txBody>
          <a:bodyPr/>
          <a:lstStyle/>
          <a:p>
            <a:pPr indent="-285750"/>
            <a:endParaRPr lang="fr-FR" dirty="0"/>
          </a:p>
          <a:p>
            <a:r>
              <a:rPr lang="fr-FR" u="sng" dirty="0" err="1" smtClean="0"/>
              <a:t>Méningocèle</a:t>
            </a:r>
            <a:endParaRPr lang="fr-FR" u="sng" dirty="0" smtClean="0"/>
          </a:p>
          <a:p>
            <a:pPr lvl="1"/>
            <a:r>
              <a:rPr lang="fr-FR" dirty="0" smtClean="0"/>
              <a:t>Hernie du sac méningé</a:t>
            </a:r>
          </a:p>
          <a:p>
            <a:pPr lvl="1"/>
            <a:r>
              <a:rPr lang="fr-FR" dirty="0" smtClean="0"/>
              <a:t>Absence de signe neurologique</a:t>
            </a:r>
          </a:p>
          <a:p>
            <a:endParaRPr lang="fr-FR" u="sng" dirty="0"/>
          </a:p>
          <a:p>
            <a:r>
              <a:rPr lang="fr-FR" u="sng" dirty="0" smtClean="0"/>
              <a:t>Kyste </a:t>
            </a:r>
            <a:r>
              <a:rPr lang="fr-FR" u="sng" dirty="0" err="1" smtClean="0"/>
              <a:t>paraoesophagien</a:t>
            </a:r>
            <a:endParaRPr lang="fr-FR" u="sng" dirty="0" smtClean="0"/>
          </a:p>
          <a:p>
            <a:pPr lvl="1"/>
            <a:r>
              <a:rPr lang="fr-FR" dirty="0" smtClean="0"/>
              <a:t>chirurgie</a:t>
            </a:r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Pathologies:</a:t>
            </a:r>
            <a:endParaRPr lang="fr-FR" u="sng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09600" y="875171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400" dirty="0" smtClean="0"/>
              <a:t>Médiastin postérieur</a:t>
            </a:r>
            <a:endParaRPr lang="fr-FR" sz="24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>
          <a:xfrm>
            <a:off x="609600" y="1466374"/>
            <a:ext cx="3733800" cy="574675"/>
          </a:xfrm>
        </p:spPr>
        <p:txBody>
          <a:bodyPr anchor="t">
            <a:normAutofit/>
          </a:bodyPr>
          <a:lstStyle/>
          <a:p>
            <a:r>
              <a:rPr lang="fr-FR" sz="2000" dirty="0" smtClean="0">
                <a:solidFill>
                  <a:schemeClr val="accent1"/>
                </a:solidFill>
              </a:rPr>
              <a:t>autres</a:t>
            </a:r>
            <a:endParaRPr lang="fr-F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27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b="1" u="sng" dirty="0" smtClean="0"/>
              <a:t>Rappel anatomique</a:t>
            </a:r>
            <a:endParaRPr lang="fr-FR" b="1" u="sng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825" y="954979"/>
            <a:ext cx="3339343" cy="546262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2605" y="929299"/>
            <a:ext cx="3265443" cy="5488305"/>
          </a:xfrm>
          <a:prstGeom prst="rect">
            <a:avLst/>
          </a:prstGeom>
        </p:spPr>
      </p:pic>
      <p:sp>
        <p:nvSpPr>
          <p:cNvPr id="9" name="Line 1"/>
          <p:cNvSpPr>
            <a:spLocks noChangeShapeType="1"/>
          </p:cNvSpPr>
          <p:nvPr/>
        </p:nvSpPr>
        <p:spPr bwMode="auto">
          <a:xfrm rot="21319041" flipH="1">
            <a:off x="2629384" y="1374774"/>
            <a:ext cx="914400" cy="3771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rot="21399830" flipH="1">
            <a:off x="2310473" y="1374775"/>
            <a:ext cx="800100" cy="3771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Line 3"/>
          <p:cNvSpPr>
            <a:spLocks noChangeShapeType="1"/>
          </p:cNvSpPr>
          <p:nvPr/>
        </p:nvSpPr>
        <p:spPr bwMode="auto">
          <a:xfrm rot="186683">
            <a:off x="7061753" y="1603375"/>
            <a:ext cx="571500" cy="3657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7532292" y="1501889"/>
            <a:ext cx="342900" cy="3771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rot="75044" flipV="1">
            <a:off x="1319024" y="2282092"/>
            <a:ext cx="7162533" cy="27068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 rot="75044" flipV="1">
            <a:off x="1317692" y="3473194"/>
            <a:ext cx="7215939" cy="14923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4515168" y="1501889"/>
            <a:ext cx="1097437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Etage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mbria" charset="0"/>
                <a:ea typeface="ÇlÇr ñæí©" charset="0"/>
              </a:rPr>
              <a:t>supérieur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515167" y="2517775"/>
            <a:ext cx="1097437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Etage Moyen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515168" y="3717925"/>
            <a:ext cx="1097436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Etage inférieur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 rot="10963666" flipV="1">
            <a:off x="3006726" y="4455911"/>
            <a:ext cx="914400" cy="457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Médiastin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Antérieur</a:t>
            </a:r>
            <a:endParaRPr kumimoji="0" lang="fr-FR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 rot="10646245" flipV="1">
            <a:off x="6091836" y="4477411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Médiastin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Antérieur</a:t>
            </a:r>
            <a:endParaRPr kumimoji="0" lang="fr-FR" sz="1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562547" y="4295905"/>
            <a:ext cx="914400" cy="4572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Médiastin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Postérieur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7864608" y="4365495"/>
            <a:ext cx="914400" cy="4572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Médiastin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Postérieur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21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u="sng" dirty="0"/>
              <a:t>Répartition des principales tumeurs dans les différents compartiments </a:t>
            </a:r>
            <a:endParaRPr lang="fr-FR" u="sng" dirty="0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444667"/>
              </p:ext>
            </p:extLst>
          </p:nvPr>
        </p:nvGraphicFramePr>
        <p:xfrm>
          <a:off x="609600" y="1460564"/>
          <a:ext cx="7278358" cy="13242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Document" r:id="rId3" imgW="6032500" imgH="10972800" progId="Word.Document.12">
                  <p:embed/>
                </p:oleObj>
              </mc:Choice>
              <mc:Fallback>
                <p:oleObj name="Document" r:id="rId3" imgW="6032500" imgH="10972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1460564"/>
                        <a:ext cx="7278358" cy="132427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2467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Etude séméiologique</a:t>
            </a:r>
            <a:endParaRPr lang="fr-FR" u="sng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 smtClean="0"/>
              <a:t>Homme++</a:t>
            </a:r>
          </a:p>
          <a:p>
            <a:endParaRPr lang="fr-FR" dirty="0" smtClean="0"/>
          </a:p>
          <a:p>
            <a:r>
              <a:rPr lang="fr-FR" dirty="0" smtClean="0"/>
              <a:t>Découverte fortuite et lésion asymptomatique= 40% des cas</a:t>
            </a:r>
          </a:p>
          <a:p>
            <a:endParaRPr lang="fr-FR" dirty="0"/>
          </a:p>
          <a:p>
            <a:r>
              <a:rPr lang="fr-FR" dirty="0" smtClean="0"/>
              <a:t>Tumeurs du </a:t>
            </a:r>
            <a:r>
              <a:rPr lang="fr-FR" dirty="0" err="1" smtClean="0"/>
              <a:t>médistin</a:t>
            </a:r>
            <a:r>
              <a:rPr lang="fr-FR" dirty="0" smtClean="0"/>
              <a:t> antérieur et moyen+++</a:t>
            </a:r>
          </a:p>
          <a:p>
            <a:endParaRPr lang="fr-FR" dirty="0"/>
          </a:p>
          <a:p>
            <a:r>
              <a:rPr lang="fr-FR" dirty="0" smtClean="0"/>
              <a:t>Sympt</a:t>
            </a:r>
            <a:r>
              <a:rPr lang="fr-FR" dirty="0" smtClean="0"/>
              <a:t>ômes                                           malignité++ (60% des cas)</a:t>
            </a:r>
            <a:endParaRPr lang="fr-FR" dirty="0"/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2241907" y="4155176"/>
            <a:ext cx="1912675" cy="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587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Signes cliniques</a:t>
            </a:r>
            <a:endParaRPr lang="fr-FR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004362"/>
            <a:ext cx="8263960" cy="4797203"/>
          </a:xfrm>
        </p:spPr>
        <p:txBody>
          <a:bodyPr>
            <a:normAutofit lnSpcReduction="10000"/>
          </a:bodyPr>
          <a:lstStyle/>
          <a:p>
            <a:pPr lvl="0"/>
            <a:r>
              <a:rPr lang="fr-FR" i="1" u="sng" dirty="0" smtClean="0"/>
              <a:t> </a:t>
            </a:r>
            <a:r>
              <a:rPr lang="fr-FR" u="sng" dirty="0"/>
              <a:t>S</a:t>
            </a:r>
            <a:r>
              <a:rPr lang="fr-FR" u="sng" dirty="0" smtClean="0"/>
              <a:t>ignes </a:t>
            </a:r>
            <a:r>
              <a:rPr lang="fr-FR" u="sng" dirty="0"/>
              <a:t>respiratoires (30%</a:t>
            </a:r>
            <a:r>
              <a:rPr lang="fr-FR" u="sng" dirty="0" smtClean="0"/>
              <a:t>)</a:t>
            </a:r>
          </a:p>
          <a:p>
            <a:pPr lvl="1"/>
            <a:r>
              <a:rPr lang="fr-FR" i="1" dirty="0" smtClean="0"/>
              <a:t>Dyspnée </a:t>
            </a:r>
            <a:r>
              <a:rPr lang="fr-FR" dirty="0" smtClean="0"/>
              <a:t>(10-20%) +/- IRA</a:t>
            </a:r>
          </a:p>
          <a:p>
            <a:pPr lvl="1"/>
            <a:r>
              <a:rPr lang="fr-FR" i="1" dirty="0" smtClean="0"/>
              <a:t>Toux</a:t>
            </a:r>
            <a:r>
              <a:rPr lang="fr-FR" dirty="0" smtClean="0"/>
              <a:t> (10-15%)</a:t>
            </a:r>
          </a:p>
          <a:p>
            <a:pPr lvl="1"/>
            <a:r>
              <a:rPr lang="fr-FR" i="1" dirty="0" smtClean="0"/>
              <a:t>Hémoptysie</a:t>
            </a:r>
          </a:p>
          <a:p>
            <a:pPr lvl="1"/>
            <a:endParaRPr lang="fr-FR" dirty="0"/>
          </a:p>
          <a:p>
            <a:r>
              <a:rPr lang="fr-FR" u="sng" dirty="0" smtClean="0"/>
              <a:t>Signes neurologiques</a:t>
            </a:r>
          </a:p>
          <a:p>
            <a:pPr lvl="1"/>
            <a:r>
              <a:rPr lang="fr-FR" i="1" dirty="0"/>
              <a:t>dysphonie</a:t>
            </a:r>
            <a:r>
              <a:rPr lang="fr-FR" dirty="0"/>
              <a:t> (5 à 10%) </a:t>
            </a:r>
            <a:endParaRPr lang="fr-FR" dirty="0" smtClean="0"/>
          </a:p>
          <a:p>
            <a:pPr lvl="2"/>
            <a:r>
              <a:rPr lang="fr-FR" sz="1400" dirty="0" smtClean="0"/>
              <a:t>Atteinte du nerf récurrent G</a:t>
            </a:r>
          </a:p>
          <a:p>
            <a:pPr lvl="2"/>
            <a:r>
              <a:rPr lang="fr-FR" sz="1400" dirty="0" smtClean="0"/>
              <a:t>Myasthénie</a:t>
            </a:r>
          </a:p>
          <a:p>
            <a:pPr lvl="1"/>
            <a:r>
              <a:rPr lang="fr-FR" sz="1800" i="1" dirty="0"/>
              <a:t>syndrome de Claude Bernard </a:t>
            </a:r>
            <a:r>
              <a:rPr lang="fr-FR" sz="1800" i="1" dirty="0" err="1"/>
              <a:t>Horner</a:t>
            </a:r>
            <a:r>
              <a:rPr lang="fr-FR" sz="1800" i="1" dirty="0"/>
              <a:t> (CBH)</a:t>
            </a:r>
            <a:r>
              <a:rPr lang="fr-FR" sz="1800" i="1" dirty="0"/>
              <a:t> </a:t>
            </a:r>
            <a:endParaRPr lang="fr-FR" sz="1800" i="1" dirty="0" smtClean="0"/>
          </a:p>
          <a:p>
            <a:pPr lvl="2"/>
            <a:r>
              <a:rPr lang="fr-FR" sz="1400" dirty="0" smtClean="0"/>
              <a:t>Myosis, enophtalmie, ptosis </a:t>
            </a:r>
            <a:endParaRPr lang="fr-FR" sz="1400" i="1" dirty="0" smtClean="0"/>
          </a:p>
          <a:p>
            <a:pPr lvl="1"/>
            <a:r>
              <a:rPr lang="fr-FR" sz="1800" i="1" dirty="0"/>
              <a:t>Troubles vaso-moteurs</a:t>
            </a:r>
            <a:r>
              <a:rPr lang="fr-FR" sz="1800" i="1" dirty="0"/>
              <a:t> </a:t>
            </a:r>
            <a:endParaRPr lang="fr-FR" sz="1800" i="1" dirty="0" smtClean="0"/>
          </a:p>
          <a:p>
            <a:pPr lvl="1"/>
            <a:r>
              <a:rPr lang="fr-FR" sz="1800" i="1" dirty="0"/>
              <a:t>Troubles moteurs des membres inférieurs </a:t>
            </a:r>
            <a:endParaRPr lang="fr-FR" sz="1800" i="1" u="sng" dirty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579" y="3523293"/>
            <a:ext cx="3618421" cy="179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27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/>
              <a:t>Signes cliniques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160313"/>
            <a:ext cx="7924800" cy="4554687"/>
          </a:xfrm>
        </p:spPr>
        <p:txBody>
          <a:bodyPr/>
          <a:lstStyle/>
          <a:p>
            <a:pPr lvl="0"/>
            <a:r>
              <a:rPr lang="fr-FR" u="sng" dirty="0" smtClean="0"/>
              <a:t>douleurs </a:t>
            </a:r>
            <a:r>
              <a:rPr lang="fr-FR" u="sng" dirty="0"/>
              <a:t>thoraciques (10-15%</a:t>
            </a:r>
            <a:r>
              <a:rPr lang="fr-FR" u="sng" dirty="0" smtClean="0"/>
              <a:t>)</a:t>
            </a:r>
          </a:p>
          <a:p>
            <a:pPr marL="0" lvl="0" indent="0">
              <a:buNone/>
            </a:pPr>
            <a:endParaRPr lang="fr-FR" u="sng" dirty="0" smtClean="0"/>
          </a:p>
          <a:p>
            <a:pPr lvl="0"/>
            <a:r>
              <a:rPr lang="fr-FR" u="sng" dirty="0" smtClean="0"/>
              <a:t>Signes digestifs</a:t>
            </a:r>
          </a:p>
          <a:p>
            <a:pPr lvl="1"/>
            <a:r>
              <a:rPr lang="fr-FR" sz="1400" i="1" dirty="0" smtClean="0"/>
              <a:t>Dysphagie </a:t>
            </a:r>
            <a:r>
              <a:rPr lang="fr-FR" sz="1400" dirty="0" smtClean="0"/>
              <a:t>(2-4%)</a:t>
            </a:r>
          </a:p>
          <a:p>
            <a:pPr lvl="1"/>
            <a:endParaRPr lang="fr-FR" sz="1400" dirty="0"/>
          </a:p>
          <a:p>
            <a:r>
              <a:rPr lang="fr-FR" sz="1800" u="sng" dirty="0"/>
              <a:t>signes vasculaires</a:t>
            </a:r>
            <a:r>
              <a:rPr lang="fr-FR" sz="1800" u="sng" dirty="0"/>
              <a:t> </a:t>
            </a:r>
            <a:endParaRPr lang="fr-FR" sz="1800" u="sng" dirty="0" smtClean="0"/>
          </a:p>
          <a:p>
            <a:pPr lvl="1"/>
            <a:r>
              <a:rPr lang="fr-FR" sz="1400" i="1" dirty="0" smtClean="0"/>
              <a:t>Syndrome cave supérieure </a:t>
            </a:r>
            <a:r>
              <a:rPr lang="fr-FR" sz="1400" dirty="0" smtClean="0"/>
              <a:t>(8-12%)</a:t>
            </a:r>
          </a:p>
          <a:p>
            <a:pPr lvl="2"/>
            <a:r>
              <a:rPr lang="fr-FR" sz="1400" dirty="0" smtClean="0"/>
              <a:t>Œdème du visage + turgescence des veines  + circulation collatérale +/- HTIC</a:t>
            </a:r>
          </a:p>
          <a:p>
            <a:pPr lvl="2"/>
            <a:endParaRPr lang="fr-FR" sz="1400" u="sng" dirty="0"/>
          </a:p>
          <a:p>
            <a:r>
              <a:rPr lang="fr-FR" u="sng" dirty="0" smtClean="0"/>
              <a:t>Signes généraux</a:t>
            </a:r>
          </a:p>
          <a:p>
            <a:endParaRPr lang="fr-FR" u="sng" dirty="0" smtClean="0"/>
          </a:p>
          <a:p>
            <a:r>
              <a:rPr lang="fr-FR" u="sng" dirty="0" smtClean="0"/>
              <a:t>Syndrome </a:t>
            </a:r>
            <a:r>
              <a:rPr lang="fr-FR" u="sng" dirty="0" err="1" smtClean="0"/>
              <a:t>myasthénique</a:t>
            </a:r>
            <a:r>
              <a:rPr lang="fr-FR" u="sng" dirty="0" smtClean="0"/>
              <a:t> ou endocrinien</a:t>
            </a:r>
            <a:endParaRPr lang="fr-FR" u="sng" dirty="0"/>
          </a:p>
          <a:p>
            <a:endParaRPr lang="fr-FR" u="sng" dirty="0" smtClean="0"/>
          </a:p>
          <a:p>
            <a:endParaRPr lang="fr-FR" u="sng" dirty="0"/>
          </a:p>
          <a:p>
            <a:endParaRPr lang="fr-FR" u="sng" dirty="0" smtClean="0"/>
          </a:p>
          <a:p>
            <a:pPr lvl="0"/>
            <a:endParaRPr lang="fr-FR" u="sng" dirty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501" y="1626025"/>
            <a:ext cx="1917700" cy="20066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238004" y="2175216"/>
            <a:ext cx="1943100" cy="68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Interruption de la VC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charset="0"/>
                <a:ea typeface="ÇlÇr ñæí©" charset="0"/>
              </a:rPr>
              <a:t>Opacification du réseau collatéral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H="1">
            <a:off x="5637804" y="2403816"/>
            <a:ext cx="1600200" cy="1143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004" y="4142331"/>
            <a:ext cx="2082125" cy="157266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141" y="4137217"/>
            <a:ext cx="2150214" cy="1612661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80500" y="5749878"/>
            <a:ext cx="3453899" cy="110812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Goitre néoplasique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mbria" charset="0"/>
              <a:ea typeface="ÇlÇr ñæí©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Thrombus développé dans le TVI et se poursuivant dans la</a:t>
            </a:r>
            <a:r>
              <a:rPr kumimoji="0" 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mbria" charset="0"/>
                <a:ea typeface="ÇlÇr ñæí©" charset="0"/>
              </a:rPr>
              <a:t> VCS </a:t>
            </a:r>
            <a:endParaRPr kumimoji="0" lang="fr-FR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72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u="sng" dirty="0"/>
              <a:t>Regroupement schématique des signes en fonction du siège des tumeurs</a:t>
            </a:r>
            <a:br>
              <a:rPr lang="fr-FR" b="1" u="sng" dirty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592919"/>
              </p:ext>
            </p:extLst>
          </p:nvPr>
        </p:nvGraphicFramePr>
        <p:xfrm>
          <a:off x="235164" y="1324408"/>
          <a:ext cx="8908836" cy="154936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Document" r:id="rId3" imgW="6032500" imgH="10490200" progId="Word.Document.12">
                  <p:embed/>
                </p:oleObj>
              </mc:Choice>
              <mc:Fallback>
                <p:oleObj name="Document" r:id="rId3" imgW="6032500" imgH="10490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164" y="1324408"/>
                        <a:ext cx="8908836" cy="154936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796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u="sng" dirty="0" smtClean="0"/>
              <a:t>Examen clinique</a:t>
            </a:r>
            <a:endParaRPr lang="fr-FR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609600" y="1051403"/>
            <a:ext cx="8075828" cy="4593364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interrogatoire: recherche fièvre, sueur, AEG</a:t>
            </a:r>
          </a:p>
          <a:p>
            <a:endParaRPr lang="fr-FR" dirty="0"/>
          </a:p>
          <a:p>
            <a:r>
              <a:rPr lang="fr-FR" dirty="0" smtClean="0"/>
              <a:t>Inspection</a:t>
            </a:r>
          </a:p>
          <a:p>
            <a:pPr lvl="1"/>
            <a:r>
              <a:rPr lang="fr-FR" sz="1400" dirty="0" smtClean="0"/>
              <a:t>Circulation collatérale</a:t>
            </a:r>
          </a:p>
          <a:p>
            <a:pPr lvl="1"/>
            <a:r>
              <a:rPr lang="fr-FR" sz="1400" dirty="0" smtClean="0"/>
              <a:t>Erythème noueux</a:t>
            </a:r>
          </a:p>
          <a:p>
            <a:pPr lvl="1"/>
            <a:r>
              <a:rPr lang="fr-FR" sz="1400" dirty="0" smtClean="0"/>
              <a:t>Taches cafés au lait</a:t>
            </a:r>
          </a:p>
          <a:p>
            <a:pPr marL="457200" lvl="1" indent="0">
              <a:buNone/>
            </a:pPr>
            <a:endParaRPr lang="fr-FR" dirty="0" smtClean="0"/>
          </a:p>
          <a:p>
            <a:pPr indent="-285750"/>
            <a:r>
              <a:rPr lang="fr-FR" dirty="0" smtClean="0"/>
              <a:t>Palpation</a:t>
            </a:r>
          </a:p>
          <a:p>
            <a:pPr lvl="1"/>
            <a:r>
              <a:rPr lang="fr-FR" sz="1400" dirty="0" smtClean="0"/>
              <a:t>Aires ganglionnaires++, rate</a:t>
            </a:r>
          </a:p>
          <a:p>
            <a:pPr lvl="1"/>
            <a:r>
              <a:rPr lang="fr-FR" sz="1400" dirty="0" smtClean="0"/>
              <a:t>Thyro</a:t>
            </a:r>
            <a:r>
              <a:rPr lang="fr-FR" sz="1400" dirty="0" smtClean="0"/>
              <a:t>ïde</a:t>
            </a:r>
          </a:p>
          <a:p>
            <a:pPr lvl="1"/>
            <a:r>
              <a:rPr lang="fr-FR" sz="1400" dirty="0" smtClean="0"/>
              <a:t>Testicule++</a:t>
            </a:r>
          </a:p>
          <a:p>
            <a:pPr lvl="1"/>
            <a:endParaRPr lang="fr-FR" sz="1400" dirty="0"/>
          </a:p>
          <a:p>
            <a:pPr indent="-285750"/>
            <a:r>
              <a:rPr lang="fr-FR" sz="1800" dirty="0" smtClean="0"/>
              <a:t>Examen neurologique complet</a:t>
            </a:r>
          </a:p>
          <a:p>
            <a:endParaRPr lang="fr-FR" dirty="0" smtClean="0"/>
          </a:p>
          <a:p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6537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Horizon.thmx</Template>
  <TotalTime>1888</TotalTime>
  <Words>894</Words>
  <Application>Microsoft Macintosh PowerPoint</Application>
  <PresentationFormat>Présentation à l'écran (4:3)</PresentationFormat>
  <Paragraphs>268</Paragraphs>
  <Slides>26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26</vt:i4>
      </vt:variant>
    </vt:vector>
  </HeadingPairs>
  <TitlesOfParts>
    <vt:vector size="29" baseType="lpstr">
      <vt:lpstr>Horizon</vt:lpstr>
      <vt:lpstr>Document Microsoft Word</vt:lpstr>
      <vt:lpstr>Adobe Photoshop Elements Image</vt:lpstr>
      <vt:lpstr>tumeur DU MEDIASTIN</vt:lpstr>
      <vt:lpstr>Introduction</vt:lpstr>
      <vt:lpstr>Rappel anatomique</vt:lpstr>
      <vt:lpstr>Répartition des principales tumeurs dans les différents compartiments </vt:lpstr>
      <vt:lpstr>Etude séméiologique</vt:lpstr>
      <vt:lpstr>Signes cliniques</vt:lpstr>
      <vt:lpstr>Signes cliniques</vt:lpstr>
      <vt:lpstr>Regroupement schématique des signes en fonction du siège des tumeurs </vt:lpstr>
      <vt:lpstr>Examen clinique</vt:lpstr>
      <vt:lpstr>Paraclinique: examens biologiques</vt:lpstr>
      <vt:lpstr>Paraclinique: imagerie</vt:lpstr>
      <vt:lpstr>Paraclinique: imagerie</vt:lpstr>
      <vt:lpstr>Paraclinique: imagerie</vt:lpstr>
      <vt:lpstr>Explorations chirurgicales</vt:lpstr>
      <vt:lpstr>Explorations chirurgicales</vt:lpstr>
      <vt:lpstr>Explorations chirurgicales</vt:lpstr>
      <vt:lpstr>Pathologies:</vt:lpstr>
      <vt:lpstr>Pathologies:</vt:lpstr>
      <vt:lpstr>Pathologies:</vt:lpstr>
      <vt:lpstr>Pathologies:</vt:lpstr>
      <vt:lpstr>Pathologies:</vt:lpstr>
      <vt:lpstr>Pathologies:</vt:lpstr>
      <vt:lpstr>Pathologies:</vt:lpstr>
      <vt:lpstr>Pathologies:</vt:lpstr>
      <vt:lpstr>Pathologies:</vt:lpstr>
      <vt:lpstr>Pathologies: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tumeur DU MEDIASTIN</dc:title>
  <dc:creator>olivier aze</dc:creator>
  <cp:lastModifiedBy>olivier aze</cp:lastModifiedBy>
  <cp:revision>38</cp:revision>
  <dcterms:created xsi:type="dcterms:W3CDTF">2012-01-22T16:17:12Z</dcterms:created>
  <dcterms:modified xsi:type="dcterms:W3CDTF">2012-01-23T23:45:56Z</dcterms:modified>
</cp:coreProperties>
</file>