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1"/>
  </p:normalViewPr>
  <p:slideViewPr>
    <p:cSldViewPr snapToGrid="0" snapToObjects="1">
      <p:cViewPr varScale="1">
        <p:scale>
          <a:sx n="90" d="100"/>
          <a:sy n="90" d="100"/>
        </p:scale>
        <p:origin x="23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CF6A74-7F06-405B-BE52-D8E67F78D80A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BA7B029-C175-4135-AA91-3F802991C8E0}">
      <dgm:prSet/>
      <dgm:spPr/>
      <dgm:t>
        <a:bodyPr/>
        <a:lstStyle/>
        <a:p>
          <a:r>
            <a:rPr lang="fr-FR" dirty="0"/>
            <a:t>Elle s’exerce à travers la </a:t>
          </a:r>
          <a:r>
            <a:rPr lang="fr-FR" dirty="0">
              <a:solidFill>
                <a:srgbClr val="FF0000"/>
              </a:solidFill>
            </a:rPr>
            <a:t>prescription médicale</a:t>
          </a:r>
          <a:r>
            <a:rPr lang="fr-FR" dirty="0"/>
            <a:t>, acte par lequel le médecin va indiquer à son patient des </a:t>
          </a:r>
          <a:r>
            <a:rPr lang="fr-FR" b="1" dirty="0"/>
            <a:t>recommandations</a:t>
          </a:r>
          <a:r>
            <a:rPr lang="fr-FR" dirty="0"/>
            <a:t> qui lui semblent </a:t>
          </a:r>
          <a:r>
            <a:rPr lang="fr-FR" b="1" u="sng" dirty="0"/>
            <a:t>utiles</a:t>
          </a:r>
          <a:r>
            <a:rPr lang="fr-FR" dirty="0"/>
            <a:t> afin d’identifier les </a:t>
          </a:r>
          <a:r>
            <a:rPr lang="fr-FR" u="sng" dirty="0"/>
            <a:t>causes</a:t>
          </a:r>
          <a:r>
            <a:rPr lang="fr-FR" dirty="0"/>
            <a:t> d’une pathologie ou d’y apporter un </a:t>
          </a:r>
          <a:r>
            <a:rPr lang="fr-FR" u="sng" dirty="0"/>
            <a:t>remède</a:t>
          </a:r>
          <a:r>
            <a:rPr lang="fr-FR" dirty="0"/>
            <a:t>.</a:t>
          </a:r>
          <a:endParaRPr lang="en-US" dirty="0"/>
        </a:p>
      </dgm:t>
    </dgm:pt>
    <dgm:pt modelId="{9F8DE807-E481-49EF-9532-11F86E59D2EE}" type="parTrans" cxnId="{0D98CBE6-A75E-402F-866D-8B21976F19AD}">
      <dgm:prSet/>
      <dgm:spPr/>
      <dgm:t>
        <a:bodyPr/>
        <a:lstStyle/>
        <a:p>
          <a:endParaRPr lang="en-US"/>
        </a:p>
      </dgm:t>
    </dgm:pt>
    <dgm:pt modelId="{7DDB5AD1-E506-4394-B805-C5D3629FD277}" type="sibTrans" cxnId="{0D98CBE6-A75E-402F-866D-8B21976F19AD}">
      <dgm:prSet/>
      <dgm:spPr/>
      <dgm:t>
        <a:bodyPr/>
        <a:lstStyle/>
        <a:p>
          <a:endParaRPr lang="en-US"/>
        </a:p>
      </dgm:t>
    </dgm:pt>
    <dgm:pt modelId="{C6FFB5E2-8F2B-45ED-A70D-F07BE4698B88}">
      <dgm:prSet/>
      <dgm:spPr/>
      <dgm:t>
        <a:bodyPr/>
        <a:lstStyle/>
        <a:p>
          <a:r>
            <a:rPr lang="fr-FR" dirty="0"/>
            <a:t>Le patient peut </a:t>
          </a:r>
          <a:r>
            <a:rPr lang="fr-FR" b="1" dirty="0"/>
            <a:t>influencer la prescription </a:t>
          </a:r>
          <a:r>
            <a:rPr lang="fr-FR" dirty="0"/>
            <a:t>du médecin: on parle de </a:t>
          </a:r>
          <a:r>
            <a:rPr lang="fr-FR" dirty="0">
              <a:solidFill>
                <a:srgbClr val="FF0000"/>
              </a:solidFill>
            </a:rPr>
            <a:t>PRESSION DE PRESCRIPTION.</a:t>
          </a:r>
          <a:endParaRPr lang="en-US" dirty="0">
            <a:solidFill>
              <a:srgbClr val="FF0000"/>
            </a:solidFill>
          </a:endParaRPr>
        </a:p>
      </dgm:t>
    </dgm:pt>
    <dgm:pt modelId="{4DD3A693-88C4-4A4D-94E9-42A3798BF80A}" type="parTrans" cxnId="{0D5990B3-A239-4426-8549-1CB917E964C7}">
      <dgm:prSet/>
      <dgm:spPr/>
      <dgm:t>
        <a:bodyPr/>
        <a:lstStyle/>
        <a:p>
          <a:endParaRPr lang="en-US"/>
        </a:p>
      </dgm:t>
    </dgm:pt>
    <dgm:pt modelId="{8060AF3B-D72E-42E2-BDFA-7DB27454912B}" type="sibTrans" cxnId="{0D5990B3-A239-4426-8549-1CB917E964C7}">
      <dgm:prSet/>
      <dgm:spPr/>
      <dgm:t>
        <a:bodyPr/>
        <a:lstStyle/>
        <a:p>
          <a:endParaRPr lang="en-US"/>
        </a:p>
      </dgm:t>
    </dgm:pt>
    <dgm:pt modelId="{74641039-A5AA-4651-A211-515C9CC6CB83}">
      <dgm:prSet/>
      <dgm:spPr/>
      <dgm:t>
        <a:bodyPr/>
        <a:lstStyle/>
        <a:p>
          <a:endParaRPr lang="fr-FR" dirty="0"/>
        </a:p>
        <a:p>
          <a:r>
            <a:rPr lang="fr-FR" dirty="0">
              <a:solidFill>
                <a:srgbClr val="FF0000"/>
              </a:solidFill>
            </a:rPr>
            <a:t>Différents facteurs </a:t>
          </a:r>
          <a:r>
            <a:rPr lang="fr-FR" dirty="0"/>
            <a:t>entrent en jeu: influençant la prise en charge du patient / favorisant la pression de prescription…</a:t>
          </a:r>
          <a:endParaRPr lang="en-US" dirty="0"/>
        </a:p>
      </dgm:t>
    </dgm:pt>
    <dgm:pt modelId="{2766EE13-822D-4BC6-BC4D-12EC33A4B7F9}" type="parTrans" cxnId="{64FBBB5A-6C8D-4E06-9019-6CD6782C7E0D}">
      <dgm:prSet/>
      <dgm:spPr/>
      <dgm:t>
        <a:bodyPr/>
        <a:lstStyle/>
        <a:p>
          <a:endParaRPr lang="en-US"/>
        </a:p>
      </dgm:t>
    </dgm:pt>
    <dgm:pt modelId="{68DCF9DC-25D4-45EF-9D2D-D17ACBC76F4D}" type="sibTrans" cxnId="{64FBBB5A-6C8D-4E06-9019-6CD6782C7E0D}">
      <dgm:prSet/>
      <dgm:spPr/>
      <dgm:t>
        <a:bodyPr/>
        <a:lstStyle/>
        <a:p>
          <a:endParaRPr lang="en-US"/>
        </a:p>
      </dgm:t>
    </dgm:pt>
    <dgm:pt modelId="{4ABCE001-8038-F44A-8AA5-C9BD9FBBAC5F}" type="pres">
      <dgm:prSet presAssocID="{77CF6A74-7F06-405B-BE52-D8E67F78D80A}" presName="vert0" presStyleCnt="0">
        <dgm:presLayoutVars>
          <dgm:dir/>
          <dgm:animOne val="branch"/>
          <dgm:animLvl val="lvl"/>
        </dgm:presLayoutVars>
      </dgm:prSet>
      <dgm:spPr/>
    </dgm:pt>
    <dgm:pt modelId="{CADB66F5-C4B7-8341-9074-42ADB83875CB}" type="pres">
      <dgm:prSet presAssocID="{CBA7B029-C175-4135-AA91-3F802991C8E0}" presName="thickLine" presStyleLbl="alignNode1" presStyleIdx="0" presStyleCnt="3"/>
      <dgm:spPr/>
    </dgm:pt>
    <dgm:pt modelId="{B9FD2526-C624-014A-8B82-4099C9947FCD}" type="pres">
      <dgm:prSet presAssocID="{CBA7B029-C175-4135-AA91-3F802991C8E0}" presName="horz1" presStyleCnt="0"/>
      <dgm:spPr/>
    </dgm:pt>
    <dgm:pt modelId="{5A46DA42-0F02-4B4B-A564-2B56422F08F7}" type="pres">
      <dgm:prSet presAssocID="{CBA7B029-C175-4135-AA91-3F802991C8E0}" presName="tx1" presStyleLbl="revTx" presStyleIdx="0" presStyleCnt="3"/>
      <dgm:spPr/>
    </dgm:pt>
    <dgm:pt modelId="{DA952323-702B-514F-98D1-79EF827271AA}" type="pres">
      <dgm:prSet presAssocID="{CBA7B029-C175-4135-AA91-3F802991C8E0}" presName="vert1" presStyleCnt="0"/>
      <dgm:spPr/>
    </dgm:pt>
    <dgm:pt modelId="{9F8DE1E6-65B6-2D4F-99D0-47828C245846}" type="pres">
      <dgm:prSet presAssocID="{74641039-A5AA-4651-A211-515C9CC6CB83}" presName="thickLine" presStyleLbl="alignNode1" presStyleIdx="1" presStyleCnt="3"/>
      <dgm:spPr/>
    </dgm:pt>
    <dgm:pt modelId="{452528B3-FFBD-1C42-AB9A-0192DD34E369}" type="pres">
      <dgm:prSet presAssocID="{74641039-A5AA-4651-A211-515C9CC6CB83}" presName="horz1" presStyleCnt="0"/>
      <dgm:spPr/>
    </dgm:pt>
    <dgm:pt modelId="{FF5A4C4E-7793-754D-B393-FBF5227223E6}" type="pres">
      <dgm:prSet presAssocID="{74641039-A5AA-4651-A211-515C9CC6CB83}" presName="tx1" presStyleLbl="revTx" presStyleIdx="1" presStyleCnt="3"/>
      <dgm:spPr/>
    </dgm:pt>
    <dgm:pt modelId="{B75AEA16-83B4-FD42-B194-457544A67D1D}" type="pres">
      <dgm:prSet presAssocID="{74641039-A5AA-4651-A211-515C9CC6CB83}" presName="vert1" presStyleCnt="0"/>
      <dgm:spPr/>
    </dgm:pt>
    <dgm:pt modelId="{8994EFBB-10A6-3F42-A6A2-8CF71117F092}" type="pres">
      <dgm:prSet presAssocID="{C6FFB5E2-8F2B-45ED-A70D-F07BE4698B88}" presName="thickLine" presStyleLbl="alignNode1" presStyleIdx="2" presStyleCnt="3"/>
      <dgm:spPr/>
    </dgm:pt>
    <dgm:pt modelId="{7EDCAD2F-2D60-2147-ABFC-0C765A7C5EFB}" type="pres">
      <dgm:prSet presAssocID="{C6FFB5E2-8F2B-45ED-A70D-F07BE4698B88}" presName="horz1" presStyleCnt="0"/>
      <dgm:spPr/>
    </dgm:pt>
    <dgm:pt modelId="{9ABBE377-1FBE-2641-BD5E-CECC8998E753}" type="pres">
      <dgm:prSet presAssocID="{C6FFB5E2-8F2B-45ED-A70D-F07BE4698B88}" presName="tx1" presStyleLbl="revTx" presStyleIdx="2" presStyleCnt="3"/>
      <dgm:spPr/>
    </dgm:pt>
    <dgm:pt modelId="{ACBBD135-ADCC-334B-A2D4-C6C036D4863B}" type="pres">
      <dgm:prSet presAssocID="{C6FFB5E2-8F2B-45ED-A70D-F07BE4698B88}" presName="vert1" presStyleCnt="0"/>
      <dgm:spPr/>
    </dgm:pt>
  </dgm:ptLst>
  <dgm:cxnLst>
    <dgm:cxn modelId="{F65CDD14-C987-834F-92F0-D876724A38DF}" type="presOf" srcId="{77CF6A74-7F06-405B-BE52-D8E67F78D80A}" destId="{4ABCE001-8038-F44A-8AA5-C9BD9FBBAC5F}" srcOrd="0" destOrd="0" presId="urn:microsoft.com/office/officeart/2008/layout/LinedList"/>
    <dgm:cxn modelId="{292AAA16-501E-4548-98CC-47130729CDD7}" type="presOf" srcId="{CBA7B029-C175-4135-AA91-3F802991C8E0}" destId="{5A46DA42-0F02-4B4B-A564-2B56422F08F7}" srcOrd="0" destOrd="0" presId="urn:microsoft.com/office/officeart/2008/layout/LinedList"/>
    <dgm:cxn modelId="{4C17DC59-C154-D04B-9C93-185CDE6CFE54}" type="presOf" srcId="{74641039-A5AA-4651-A211-515C9CC6CB83}" destId="{FF5A4C4E-7793-754D-B393-FBF5227223E6}" srcOrd="0" destOrd="0" presId="urn:microsoft.com/office/officeart/2008/layout/LinedList"/>
    <dgm:cxn modelId="{64FBBB5A-6C8D-4E06-9019-6CD6782C7E0D}" srcId="{77CF6A74-7F06-405B-BE52-D8E67F78D80A}" destId="{74641039-A5AA-4651-A211-515C9CC6CB83}" srcOrd="1" destOrd="0" parTransId="{2766EE13-822D-4BC6-BC4D-12EC33A4B7F9}" sibTransId="{68DCF9DC-25D4-45EF-9D2D-D17ACBC76F4D}"/>
    <dgm:cxn modelId="{ABB40D7A-2BC6-2C4D-B347-C3D4F99D3825}" type="presOf" srcId="{C6FFB5E2-8F2B-45ED-A70D-F07BE4698B88}" destId="{9ABBE377-1FBE-2641-BD5E-CECC8998E753}" srcOrd="0" destOrd="0" presId="urn:microsoft.com/office/officeart/2008/layout/LinedList"/>
    <dgm:cxn modelId="{0D5990B3-A239-4426-8549-1CB917E964C7}" srcId="{77CF6A74-7F06-405B-BE52-D8E67F78D80A}" destId="{C6FFB5E2-8F2B-45ED-A70D-F07BE4698B88}" srcOrd="2" destOrd="0" parTransId="{4DD3A693-88C4-4A4D-94E9-42A3798BF80A}" sibTransId="{8060AF3B-D72E-42E2-BDFA-7DB27454912B}"/>
    <dgm:cxn modelId="{0D98CBE6-A75E-402F-866D-8B21976F19AD}" srcId="{77CF6A74-7F06-405B-BE52-D8E67F78D80A}" destId="{CBA7B029-C175-4135-AA91-3F802991C8E0}" srcOrd="0" destOrd="0" parTransId="{9F8DE807-E481-49EF-9532-11F86E59D2EE}" sibTransId="{7DDB5AD1-E506-4394-B805-C5D3629FD277}"/>
    <dgm:cxn modelId="{BBB38D91-9E9D-624F-849A-3631CB779D4B}" type="presParOf" srcId="{4ABCE001-8038-F44A-8AA5-C9BD9FBBAC5F}" destId="{CADB66F5-C4B7-8341-9074-42ADB83875CB}" srcOrd="0" destOrd="0" presId="urn:microsoft.com/office/officeart/2008/layout/LinedList"/>
    <dgm:cxn modelId="{CA19538B-53EC-DE46-ADB1-E23B8DAFD0C8}" type="presParOf" srcId="{4ABCE001-8038-F44A-8AA5-C9BD9FBBAC5F}" destId="{B9FD2526-C624-014A-8B82-4099C9947FCD}" srcOrd="1" destOrd="0" presId="urn:microsoft.com/office/officeart/2008/layout/LinedList"/>
    <dgm:cxn modelId="{B9CBFFC2-1930-0340-B2CA-C743E78DBFBC}" type="presParOf" srcId="{B9FD2526-C624-014A-8B82-4099C9947FCD}" destId="{5A46DA42-0F02-4B4B-A564-2B56422F08F7}" srcOrd="0" destOrd="0" presId="urn:microsoft.com/office/officeart/2008/layout/LinedList"/>
    <dgm:cxn modelId="{E5148EC8-DA08-D94C-8A6C-1539090EFF3F}" type="presParOf" srcId="{B9FD2526-C624-014A-8B82-4099C9947FCD}" destId="{DA952323-702B-514F-98D1-79EF827271AA}" srcOrd="1" destOrd="0" presId="urn:microsoft.com/office/officeart/2008/layout/LinedList"/>
    <dgm:cxn modelId="{7319D3C4-F107-C44C-B3C4-FA4E4F10A52C}" type="presParOf" srcId="{4ABCE001-8038-F44A-8AA5-C9BD9FBBAC5F}" destId="{9F8DE1E6-65B6-2D4F-99D0-47828C245846}" srcOrd="2" destOrd="0" presId="urn:microsoft.com/office/officeart/2008/layout/LinedList"/>
    <dgm:cxn modelId="{1F0E9864-EEA1-4F41-A1A2-880575C54D7B}" type="presParOf" srcId="{4ABCE001-8038-F44A-8AA5-C9BD9FBBAC5F}" destId="{452528B3-FFBD-1C42-AB9A-0192DD34E369}" srcOrd="3" destOrd="0" presId="urn:microsoft.com/office/officeart/2008/layout/LinedList"/>
    <dgm:cxn modelId="{B2559AA4-8DDC-C349-9834-E02D09197AA8}" type="presParOf" srcId="{452528B3-FFBD-1C42-AB9A-0192DD34E369}" destId="{FF5A4C4E-7793-754D-B393-FBF5227223E6}" srcOrd="0" destOrd="0" presId="urn:microsoft.com/office/officeart/2008/layout/LinedList"/>
    <dgm:cxn modelId="{99714110-C267-6540-AA8B-834C099B16A1}" type="presParOf" srcId="{452528B3-FFBD-1C42-AB9A-0192DD34E369}" destId="{B75AEA16-83B4-FD42-B194-457544A67D1D}" srcOrd="1" destOrd="0" presId="urn:microsoft.com/office/officeart/2008/layout/LinedList"/>
    <dgm:cxn modelId="{C2CB12C3-C9D7-4D40-B1E8-42A5A71F49A0}" type="presParOf" srcId="{4ABCE001-8038-F44A-8AA5-C9BD9FBBAC5F}" destId="{8994EFBB-10A6-3F42-A6A2-8CF71117F092}" srcOrd="4" destOrd="0" presId="urn:microsoft.com/office/officeart/2008/layout/LinedList"/>
    <dgm:cxn modelId="{5A84AAF9-734F-AE42-B5C2-A91C7EF369E7}" type="presParOf" srcId="{4ABCE001-8038-F44A-8AA5-C9BD9FBBAC5F}" destId="{7EDCAD2F-2D60-2147-ABFC-0C765A7C5EFB}" srcOrd="5" destOrd="0" presId="urn:microsoft.com/office/officeart/2008/layout/LinedList"/>
    <dgm:cxn modelId="{E7C424FE-9C5A-0347-9BDF-4A765545700A}" type="presParOf" srcId="{7EDCAD2F-2D60-2147-ABFC-0C765A7C5EFB}" destId="{9ABBE377-1FBE-2641-BD5E-CECC8998E753}" srcOrd="0" destOrd="0" presId="urn:microsoft.com/office/officeart/2008/layout/LinedList"/>
    <dgm:cxn modelId="{268D12A4-92D0-3A41-A8B6-FCD937D47132}" type="presParOf" srcId="{7EDCAD2F-2D60-2147-ABFC-0C765A7C5EFB}" destId="{ACBBD135-ADCC-334B-A2D4-C6C036D4863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DB66F5-C4B7-8341-9074-42ADB83875CB}">
      <dsp:nvSpPr>
        <dsp:cNvPr id="0" name=""/>
        <dsp:cNvSpPr/>
      </dsp:nvSpPr>
      <dsp:spPr>
        <a:xfrm>
          <a:off x="0" y="2671"/>
          <a:ext cx="6096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46DA42-0F02-4B4B-A564-2B56422F08F7}">
      <dsp:nvSpPr>
        <dsp:cNvPr id="0" name=""/>
        <dsp:cNvSpPr/>
      </dsp:nvSpPr>
      <dsp:spPr>
        <a:xfrm>
          <a:off x="0" y="2671"/>
          <a:ext cx="6096000" cy="1821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Elle s’exerce à travers la </a:t>
          </a:r>
          <a:r>
            <a:rPr lang="fr-FR" sz="2400" kern="1200" dirty="0">
              <a:solidFill>
                <a:srgbClr val="FF0000"/>
              </a:solidFill>
            </a:rPr>
            <a:t>prescription médicale</a:t>
          </a:r>
          <a:r>
            <a:rPr lang="fr-FR" sz="2400" kern="1200" dirty="0"/>
            <a:t>, acte par lequel le médecin va indiquer à son patient des </a:t>
          </a:r>
          <a:r>
            <a:rPr lang="fr-FR" sz="2400" b="1" kern="1200" dirty="0"/>
            <a:t>recommandations</a:t>
          </a:r>
          <a:r>
            <a:rPr lang="fr-FR" sz="2400" kern="1200" dirty="0"/>
            <a:t> qui lui semblent </a:t>
          </a:r>
          <a:r>
            <a:rPr lang="fr-FR" sz="2400" b="1" u="sng" kern="1200" dirty="0"/>
            <a:t>utiles</a:t>
          </a:r>
          <a:r>
            <a:rPr lang="fr-FR" sz="2400" kern="1200" dirty="0"/>
            <a:t> afin d’identifier les </a:t>
          </a:r>
          <a:r>
            <a:rPr lang="fr-FR" sz="2400" u="sng" kern="1200" dirty="0"/>
            <a:t>causes</a:t>
          </a:r>
          <a:r>
            <a:rPr lang="fr-FR" sz="2400" kern="1200" dirty="0"/>
            <a:t> d’une pathologie ou d’y apporter un </a:t>
          </a:r>
          <a:r>
            <a:rPr lang="fr-FR" sz="2400" u="sng" kern="1200" dirty="0"/>
            <a:t>remède</a:t>
          </a:r>
          <a:r>
            <a:rPr lang="fr-FR" sz="2400" kern="1200" dirty="0"/>
            <a:t>.</a:t>
          </a:r>
          <a:endParaRPr lang="en-US" sz="2400" kern="1200" dirty="0"/>
        </a:p>
      </dsp:txBody>
      <dsp:txXfrm>
        <a:off x="0" y="2671"/>
        <a:ext cx="6096000" cy="1821727"/>
      </dsp:txXfrm>
    </dsp:sp>
    <dsp:sp modelId="{9F8DE1E6-65B6-2D4F-99D0-47828C245846}">
      <dsp:nvSpPr>
        <dsp:cNvPr id="0" name=""/>
        <dsp:cNvSpPr/>
      </dsp:nvSpPr>
      <dsp:spPr>
        <a:xfrm>
          <a:off x="0" y="1824398"/>
          <a:ext cx="6096000" cy="0"/>
        </a:xfrm>
        <a:prstGeom prst="line">
          <a:avLst/>
        </a:prstGeom>
        <a:solidFill>
          <a:schemeClr val="accent2">
            <a:hueOff val="748392"/>
            <a:satOff val="-4120"/>
            <a:lumOff val="-1176"/>
            <a:alphaOff val="0"/>
          </a:schemeClr>
        </a:solidFill>
        <a:ln w="12700" cap="flat" cmpd="sng" algn="ctr">
          <a:solidFill>
            <a:schemeClr val="accent2">
              <a:hueOff val="748392"/>
              <a:satOff val="-4120"/>
              <a:lumOff val="-11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5A4C4E-7793-754D-B393-FBF5227223E6}">
      <dsp:nvSpPr>
        <dsp:cNvPr id="0" name=""/>
        <dsp:cNvSpPr/>
      </dsp:nvSpPr>
      <dsp:spPr>
        <a:xfrm>
          <a:off x="0" y="1824398"/>
          <a:ext cx="6096000" cy="1821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240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>
              <a:solidFill>
                <a:srgbClr val="FF0000"/>
              </a:solidFill>
            </a:rPr>
            <a:t>Différents facteurs </a:t>
          </a:r>
          <a:r>
            <a:rPr lang="fr-FR" sz="2400" kern="1200" dirty="0"/>
            <a:t>entrent en jeu: influençant la prise en charge du patient / favorisant la pression de prescription…</a:t>
          </a:r>
          <a:endParaRPr lang="en-US" sz="2400" kern="1200" dirty="0"/>
        </a:p>
      </dsp:txBody>
      <dsp:txXfrm>
        <a:off x="0" y="1824398"/>
        <a:ext cx="6096000" cy="1821727"/>
      </dsp:txXfrm>
    </dsp:sp>
    <dsp:sp modelId="{8994EFBB-10A6-3F42-A6A2-8CF71117F092}">
      <dsp:nvSpPr>
        <dsp:cNvPr id="0" name=""/>
        <dsp:cNvSpPr/>
      </dsp:nvSpPr>
      <dsp:spPr>
        <a:xfrm>
          <a:off x="0" y="3646126"/>
          <a:ext cx="6096000" cy="0"/>
        </a:xfrm>
        <a:prstGeom prst="line">
          <a:avLst/>
        </a:prstGeom>
        <a:solidFill>
          <a:schemeClr val="accent2">
            <a:hueOff val="1496783"/>
            <a:satOff val="-8241"/>
            <a:lumOff val="-2352"/>
            <a:alphaOff val="0"/>
          </a:schemeClr>
        </a:solidFill>
        <a:ln w="12700" cap="flat" cmpd="sng" algn="ctr">
          <a:solidFill>
            <a:schemeClr val="accent2">
              <a:hueOff val="1496783"/>
              <a:satOff val="-8241"/>
              <a:lumOff val="-23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BBE377-1FBE-2641-BD5E-CECC8998E753}">
      <dsp:nvSpPr>
        <dsp:cNvPr id="0" name=""/>
        <dsp:cNvSpPr/>
      </dsp:nvSpPr>
      <dsp:spPr>
        <a:xfrm>
          <a:off x="0" y="3646126"/>
          <a:ext cx="6096000" cy="1821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Le patient peut </a:t>
          </a:r>
          <a:r>
            <a:rPr lang="fr-FR" sz="2400" b="1" kern="1200" dirty="0"/>
            <a:t>influencer la prescription </a:t>
          </a:r>
          <a:r>
            <a:rPr lang="fr-FR" sz="2400" kern="1200" dirty="0"/>
            <a:t>du médecin: on parle de </a:t>
          </a:r>
          <a:r>
            <a:rPr lang="fr-FR" sz="2400" kern="1200" dirty="0">
              <a:solidFill>
                <a:srgbClr val="FF0000"/>
              </a:solidFill>
            </a:rPr>
            <a:t>PRESSION DE PRESCRIPTION.</a:t>
          </a:r>
          <a:endParaRPr lang="en-US" sz="2400" kern="1200" dirty="0">
            <a:solidFill>
              <a:srgbClr val="FF0000"/>
            </a:solidFill>
          </a:endParaRPr>
        </a:p>
      </dsp:txBody>
      <dsp:txXfrm>
        <a:off x="0" y="3646126"/>
        <a:ext cx="6096000" cy="1821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8/16/20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454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8/16/20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306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8/16/20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69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8/16/20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947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8/16/20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954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8/16/20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60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8/16/20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807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8/16/20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462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8/16/20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408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8/16/20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366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8/16/20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766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8/16/20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0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5" r:id="rId6"/>
    <p:sldLayoutId id="2147483720" r:id="rId7"/>
    <p:sldLayoutId id="2147483721" r:id="rId8"/>
    <p:sldLayoutId id="2147483722" r:id="rId9"/>
    <p:sldLayoutId id="2147483724" r:id="rId10"/>
    <p:sldLayoutId id="214748372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7636B66F-C1F5-4C6F-8AFE-7A9AC0C34E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E6184C-EE3B-45AB-BF65-0467BFC8D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7467600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C5CA3DA-EA5D-AC42-9AE0-F6B0D242AE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685800"/>
            <a:ext cx="4724400" cy="3140611"/>
          </a:xfrm>
        </p:spPr>
        <p:txBody>
          <a:bodyPr>
            <a:normAutofit/>
          </a:bodyPr>
          <a:lstStyle/>
          <a:p>
            <a:r>
              <a:rPr lang="fr-FR">
                <a:solidFill>
                  <a:schemeClr val="bg2"/>
                </a:solidFill>
                <a:latin typeface="Arial Rounded MT Bold" panose="020F0704030504030204" pitchFamily="34" charset="77"/>
              </a:rPr>
              <a:t>Aspects sociaux et économiques du médicament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0B647E-F23F-A443-B0DB-07327EB26E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981157"/>
            <a:ext cx="4724400" cy="1800665"/>
          </a:xfrm>
        </p:spPr>
        <p:txBody>
          <a:bodyPr>
            <a:normAutofit/>
          </a:bodyPr>
          <a:lstStyle/>
          <a:p>
            <a:pPr algn="r"/>
            <a:r>
              <a:rPr lang="fr-FR" dirty="0">
                <a:solidFill>
                  <a:schemeClr val="bg1"/>
                </a:solidFill>
              </a:rPr>
              <a:t>By </a:t>
            </a:r>
            <a:r>
              <a:rPr lang="fr-FR" dirty="0" err="1">
                <a:solidFill>
                  <a:schemeClr val="bg1"/>
                </a:solidFill>
              </a:rPr>
              <a:t>LuciFair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Picture 3" descr="Une image contenant alimentation, fleur&#10;&#10;Description générée automatiquement">
            <a:extLst>
              <a:ext uri="{FF2B5EF4-FFF2-40B4-BE49-F238E27FC236}">
                <a16:creationId xmlns:a16="http://schemas.microsoft.com/office/drawing/2014/main" id="{30995587-540B-4F71-8C29-6FBFE2064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67" r="31395" b="-2"/>
          <a:stretch/>
        </p:blipFill>
        <p:spPr>
          <a:xfrm>
            <a:off x="8166129" y="685800"/>
            <a:ext cx="3340072" cy="5486400"/>
          </a:xfrm>
          <a:prstGeom prst="rect">
            <a:avLst/>
          </a:prstGeom>
        </p:spPr>
      </p:pic>
      <p:pic>
        <p:nvPicPr>
          <p:cNvPr id="6" name="Image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0DEE31CD-E933-4F4D-8925-2B7D7072D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9170" y="5678330"/>
            <a:ext cx="1008063" cy="98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065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A6B605E-B973-41C3-92CD-B85E8E91F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337CC61-9E93-4D80-9F1C-12CE9A0C0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0"/>
            <a:ext cx="4038600" cy="4114801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F50C8CC-A3DF-4444-99AF-5DE992E8E9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160" y="1833395"/>
            <a:ext cx="2998019" cy="19789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cap="all" spc="300" baseline="0" dirty="0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Aspects </a:t>
            </a:r>
            <a:r>
              <a:rPr lang="en-US" kern="1200" cap="all" spc="300" baseline="0" dirty="0" err="1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sociaux</a:t>
            </a:r>
            <a:endParaRPr lang="en-US" kern="1200" cap="all" spc="300" baseline="0" dirty="0">
              <a:solidFill>
                <a:schemeClr val="bg2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Espace réservé du contenu 4" descr="Une image contenant stationnaire, intérieur, crayon, table&#10;&#10;Description générée automatiquement">
            <a:extLst>
              <a:ext uri="{FF2B5EF4-FFF2-40B4-BE49-F238E27FC236}">
                <a16:creationId xmlns:a16="http://schemas.microsoft.com/office/drawing/2014/main" id="{9B51A5B4-B949-E840-986E-3A51F87C68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4868" y="1503320"/>
            <a:ext cx="5091332" cy="381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928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616D544-D310-2549-96A3-FB7C13B56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La pharmacologie: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A79E08-6A96-484C-A155-C70A27F90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 anchor="ctr">
            <a:normAutofit/>
          </a:bodyPr>
          <a:lstStyle/>
          <a:p>
            <a:r>
              <a:rPr lang="fr-FR" dirty="0"/>
              <a:t>C’est la </a:t>
            </a:r>
            <a:r>
              <a:rPr lang="fr-FR" b="1" dirty="0"/>
              <a:t>science des interactions </a:t>
            </a:r>
            <a:r>
              <a:rPr lang="fr-FR" dirty="0"/>
              <a:t>entre les </a:t>
            </a:r>
            <a:r>
              <a:rPr lang="fr-FR" dirty="0">
                <a:solidFill>
                  <a:srgbClr val="FF0000"/>
                </a:solidFill>
              </a:rPr>
              <a:t>médicaments</a:t>
            </a:r>
            <a:r>
              <a:rPr lang="fr-FR" dirty="0"/>
              <a:t> et les </a:t>
            </a:r>
            <a:r>
              <a:rPr lang="fr-FR" dirty="0">
                <a:solidFill>
                  <a:srgbClr val="FF0000"/>
                </a:solidFill>
              </a:rPr>
              <a:t>organismes vivants</a:t>
            </a:r>
            <a:r>
              <a:rPr lang="fr-FR" dirty="0"/>
              <a:t>. Elle est liée au développement de la </a:t>
            </a:r>
            <a:r>
              <a:rPr lang="fr-FR" u="sng" dirty="0"/>
              <a:t>chimie</a:t>
            </a:r>
            <a:r>
              <a:rPr lang="fr-FR" dirty="0"/>
              <a:t> et de la </a:t>
            </a:r>
            <a:r>
              <a:rPr lang="fr-FR" u="sng" dirty="0"/>
              <a:t>physiologie</a:t>
            </a:r>
            <a:r>
              <a:rPr lang="fr-FR" dirty="0"/>
              <a:t>.</a:t>
            </a:r>
          </a:p>
          <a:p>
            <a:r>
              <a:rPr lang="fr-FR" dirty="0"/>
              <a:t>Elle a bien sur </a:t>
            </a:r>
            <a:r>
              <a:rPr lang="fr-FR" dirty="0">
                <a:solidFill>
                  <a:srgbClr val="FF0000"/>
                </a:solidFill>
              </a:rPr>
              <a:t>évolué dans le temps: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B2C645CD-8174-4E47-9594-965BA51B63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643624"/>
              </p:ext>
            </p:extLst>
          </p:nvPr>
        </p:nvGraphicFramePr>
        <p:xfrm>
          <a:off x="7480328" y="1689178"/>
          <a:ext cx="4025873" cy="347964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908190">
                  <a:extLst>
                    <a:ext uri="{9D8B030D-6E8A-4147-A177-3AD203B41FA5}">
                      <a16:colId xmlns:a16="http://schemas.microsoft.com/office/drawing/2014/main" val="994426410"/>
                    </a:ext>
                  </a:extLst>
                </a:gridCol>
                <a:gridCol w="1634816">
                  <a:extLst>
                    <a:ext uri="{9D8B030D-6E8A-4147-A177-3AD203B41FA5}">
                      <a16:colId xmlns:a16="http://schemas.microsoft.com/office/drawing/2014/main" val="1853958151"/>
                    </a:ext>
                  </a:extLst>
                </a:gridCol>
                <a:gridCol w="1482867">
                  <a:extLst>
                    <a:ext uri="{9D8B030D-6E8A-4147-A177-3AD203B41FA5}">
                      <a16:colId xmlns:a16="http://schemas.microsoft.com/office/drawing/2014/main" val="2273209185"/>
                    </a:ext>
                  </a:extLst>
                </a:gridCol>
              </a:tblGrid>
              <a:tr h="658526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19ème siècle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animale et expérimentale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Organes et tissus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502479314"/>
                  </a:ext>
                </a:extLst>
              </a:tr>
              <a:tr h="658526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1940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moléculaire et cellulaire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Interactions mdc-cellules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113380271"/>
                  </a:ext>
                </a:extLst>
              </a:tr>
              <a:tr h="658526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1960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clinique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Étude des médicaments sur l’Homme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3859069950"/>
                  </a:ext>
                </a:extLst>
              </a:tr>
              <a:tr h="1032554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1980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Pharmacovigilance 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-&gt; Étude des effets indésirables (EI) des médicaments tout au long de la commercialisation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734362095"/>
                  </a:ext>
                </a:extLst>
              </a:tr>
              <a:tr h="471513"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1990/2000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>
                          <a:solidFill>
                            <a:srgbClr val="000000"/>
                          </a:solidFill>
                          <a:effectLst/>
                        </a:rPr>
                        <a:t>Pharmacologie sociale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>
                          <a:solidFill>
                            <a:srgbClr val="000000"/>
                          </a:solidFill>
                          <a:effectLst/>
                        </a:rPr>
                        <a:t>++</a:t>
                      </a:r>
                      <a:endParaRPr lang="fr-FR" sz="1200">
                        <a:effectLst/>
                      </a:endParaRPr>
                    </a:p>
                  </a:txBody>
                  <a:tcPr marL="26301" marR="26301" marT="26301" marB="26301"/>
                </a:tc>
                <a:extLst>
                  <a:ext uri="{0D108BD9-81ED-4DB2-BD59-A6C34878D82A}">
                    <a16:rowId xmlns:a16="http://schemas.microsoft.com/office/drawing/2014/main" val="1238063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7280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3F23288-F786-4043-8034-BD069FD8D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algn="ctr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La pharmacologie sociale:</a:t>
            </a:r>
            <a:endParaRPr lang="fr-FR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F017FE-E192-064C-B246-C37B39993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 anchor="ctr"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C’est l’étude de l’interaction entre les médicaments et LA SOCIÉTÉ ++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On observe les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facteurs sociaux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et les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conséquences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sociales de l’exposition aux médicaments: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C54E2944-C502-7744-BC19-0A4130015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083838"/>
              </p:ext>
            </p:extLst>
          </p:nvPr>
        </p:nvGraphicFramePr>
        <p:xfrm>
          <a:off x="7480328" y="945745"/>
          <a:ext cx="4025873" cy="4966512"/>
        </p:xfrm>
        <a:graphic>
          <a:graphicData uri="http://schemas.openxmlformats.org/drawingml/2006/table">
            <a:tbl>
              <a:tblPr/>
              <a:tblGrid>
                <a:gridCol w="1966169">
                  <a:extLst>
                    <a:ext uri="{9D8B030D-6E8A-4147-A177-3AD203B41FA5}">
                      <a16:colId xmlns:a16="http://schemas.microsoft.com/office/drawing/2014/main" val="706282354"/>
                    </a:ext>
                  </a:extLst>
                </a:gridCol>
                <a:gridCol w="2059704">
                  <a:extLst>
                    <a:ext uri="{9D8B030D-6E8A-4147-A177-3AD203B41FA5}">
                      <a16:colId xmlns:a16="http://schemas.microsoft.com/office/drawing/2014/main" val="4065385570"/>
                    </a:ext>
                  </a:extLst>
                </a:gridCol>
              </a:tblGrid>
              <a:tr h="671904">
                <a:tc>
                  <a:txBody>
                    <a:bodyPr/>
                    <a:lstStyle/>
                    <a:p>
                      <a:pPr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Effets bénéfiques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Effets néfastes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81726"/>
                  </a:ext>
                </a:extLst>
              </a:tr>
              <a:tr h="429460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Augmentation de l’espérance de vie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Diminution de la mortalité infantile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Essor de la recherche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Inégalité des populations mondiales (notamment dans l’accès aux mdc)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Médicamentation de la société (le mdc n’est pas toujours utilisé à bon escient)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Conduites dopantes, mésusage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Invention de nouvelles maladies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704" marR="38704" marT="38704" marB="38704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7554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8688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8E646A7-D148-4320-A501-0291AA75A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799"/>
            <a:ext cx="10820400" cy="1371601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25A7A23-2765-C649-A862-2F4FF6BA8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5045" y="947223"/>
            <a:ext cx="9394874" cy="928467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000">
                <a:latin typeface="Calibri Light" panose="020F0302020204030204" pitchFamily="34" charset="0"/>
                <a:cs typeface="Calibri Light" panose="020F0302020204030204" pitchFamily="34" charset="0"/>
              </a:rPr>
              <a:t>Facteurs influençant la pharmacologie sociale: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id="{25310595-1E0E-0747-8488-BFA368FF168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3385076"/>
              </p:ext>
            </p:extLst>
          </p:nvPr>
        </p:nvGraphicFramePr>
        <p:xfrm>
          <a:off x="1385298" y="2696308"/>
          <a:ext cx="9421406" cy="3475893"/>
        </p:xfrm>
        <a:graphic>
          <a:graphicData uri="http://schemas.openxmlformats.org/drawingml/2006/table">
            <a:tbl>
              <a:tblPr/>
              <a:tblGrid>
                <a:gridCol w="2995096">
                  <a:extLst>
                    <a:ext uri="{9D8B030D-6E8A-4147-A177-3AD203B41FA5}">
                      <a16:colId xmlns:a16="http://schemas.microsoft.com/office/drawing/2014/main" val="3770408320"/>
                    </a:ext>
                  </a:extLst>
                </a:gridCol>
                <a:gridCol w="3798306">
                  <a:extLst>
                    <a:ext uri="{9D8B030D-6E8A-4147-A177-3AD203B41FA5}">
                      <a16:colId xmlns:a16="http://schemas.microsoft.com/office/drawing/2014/main" val="2473827679"/>
                    </a:ext>
                  </a:extLst>
                </a:gridCol>
                <a:gridCol w="2628004">
                  <a:extLst>
                    <a:ext uri="{9D8B030D-6E8A-4147-A177-3AD203B41FA5}">
                      <a16:colId xmlns:a16="http://schemas.microsoft.com/office/drawing/2014/main" val="999224259"/>
                    </a:ext>
                  </a:extLst>
                </a:gridCol>
              </a:tblGrid>
              <a:tr h="653613"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Facteurs principaux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(+++):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Facteurs variant selon les pays/continents: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1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Selon la perception du rapport B/R: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2467212"/>
                  </a:ext>
                </a:extLst>
              </a:tr>
              <a:tr h="2822280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L’influence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patients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L’influence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industriels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L’influence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agences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rôle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médecins</a:t>
                      </a: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 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rôle du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pouvoir politique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L’impact des </a:t>
                      </a:r>
                      <a:r>
                        <a:rPr lang="fr-FR" sz="1800" b="0" i="0" u="none" strike="noStrike">
                          <a:solidFill>
                            <a:srgbClr val="E6000E"/>
                          </a:solidFill>
                          <a:effectLst/>
                          <a:latin typeface="Helvetica Neue" panose="02000503000000020004"/>
                        </a:rPr>
                        <a:t>nouvelles technologies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Démographiques: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vieillissement de la pop, âge moyen, natalité, espérance de vie…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Culturel: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médecine traditionnelle, utilisation de formes galéniques différentes…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Économique: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pays industrialisés vs en voie de développement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Religieux: </a:t>
                      </a:r>
                      <a:r>
                        <a:rPr lang="fr-FR" sz="1800" b="0" i="0" u="none" strike="noStrike">
                          <a:solidFill>
                            <a:srgbClr val="149A8B"/>
                          </a:solidFill>
                          <a:effectLst/>
                          <a:latin typeface="Helvetica Neue" panose="02000503000000020004"/>
                        </a:rPr>
                        <a:t>jeune du ramadan, transfusion…</a:t>
                      </a:r>
                      <a:endParaRPr lang="fr-FR" sz="1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Variable selon: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Les populations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Les pays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niveau sociologique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800"/>
                        <a:buFont typeface="Arial" panose="020B0604020202020204" pitchFamily="34" charset="0"/>
                        <a:buChar char="•"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Helvetica Neue" panose="02000503000000020004"/>
                        </a:rPr>
                        <a:t>Le niveau politique </a:t>
                      </a:r>
                      <a:endParaRPr lang="fr-FR" sz="1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7650" marR="37650" marT="37650" marB="3765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01165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0357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6B276432-411E-B542-A63B-34125C051846}"/>
              </a:ext>
            </a:extLst>
          </p:cNvPr>
          <p:cNvSpPr txBox="1"/>
          <p:nvPr/>
        </p:nvSpPr>
        <p:spPr>
          <a:xfrm>
            <a:off x="906162" y="2397949"/>
            <a:ext cx="10379676" cy="20621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pharmacocinétique sociale: </a:t>
            </a:r>
            <a:r>
              <a:rPr lang="fr-F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c’est l’étude des facteurs régulant la métabolisation du médicament par la société.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fr-FR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pharmacodynamie sociale:</a:t>
            </a:r>
            <a:r>
              <a:rPr lang="fr-F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c’est la pharmacovigilance sociale, </a:t>
            </a:r>
            <a:r>
              <a:rPr lang="fr-FR" sz="240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cad</a:t>
            </a:r>
            <a:r>
              <a:rPr lang="fr-FR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, l’étude des effets indésirables et bénéfiques.</a:t>
            </a:r>
          </a:p>
        </p:txBody>
      </p:sp>
      <p:pic>
        <p:nvPicPr>
          <p:cNvPr id="3" name="Image 2" descr="Une image contenant personne, gens, intérieur, groupe&#10;&#10;Description générée automatiquement">
            <a:extLst>
              <a:ext uri="{FF2B5EF4-FFF2-40B4-BE49-F238E27FC236}">
                <a16:creationId xmlns:a16="http://schemas.microsoft.com/office/drawing/2014/main" id="{D05D6AC8-AE41-E04B-AEB2-A4949AC42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7503" y="271462"/>
            <a:ext cx="2844847" cy="188174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90579F-0566-7C47-A7A8-538D43995DC2}"/>
              </a:ext>
            </a:extLst>
          </p:cNvPr>
          <p:cNvSpPr txBox="1"/>
          <p:nvPr/>
        </p:nvSpPr>
        <p:spPr>
          <a:xfrm>
            <a:off x="5844746" y="457200"/>
            <a:ext cx="3089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Tutrice </a:t>
            </a:r>
            <a:r>
              <a:rPr lang="fr-FR" dirty="0" err="1"/>
              <a:t>anat</a:t>
            </a:r>
            <a:r>
              <a:rPr lang="fr-FR" dirty="0"/>
              <a:t> tête et cou </a:t>
            </a:r>
            <a:r>
              <a:rPr lang="fr-FR" dirty="0" err="1"/>
              <a:t>eurk</a:t>
            </a:r>
            <a:r>
              <a:rPr lang="fr-FR" dirty="0"/>
              <a:t> + tutrice dentaire love u -&gt;</a:t>
            </a:r>
          </a:p>
        </p:txBody>
      </p:sp>
    </p:spTree>
    <p:extLst>
      <p:ext uri="{BB962C8B-B14F-4D97-AF65-F5344CB8AC3E}">
        <p14:creationId xmlns:p14="http://schemas.microsoft.com/office/powerpoint/2010/main" val="40886055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E00E3E0-07DA-4A53-8D2F-59983E1449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62500" cy="6857999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7F0026F-162E-6044-BF2D-5649DCF4C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01040"/>
            <a:ext cx="3390900" cy="5486400"/>
          </a:xfrm>
        </p:spPr>
        <p:txBody>
          <a:bodyPr anchor="ctr">
            <a:norm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fr-FR">
                <a:latin typeface="Calibri Light" panose="020F0302020204030204" pitchFamily="34" charset="0"/>
                <a:cs typeface="Calibri Light" panose="020F0302020204030204" pitchFamily="34" charset="0"/>
              </a:rPr>
              <a:t>L’influence des patients:</a:t>
            </a:r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85CFE537-226D-5742-960F-6CE879657D6A}"/>
              </a:ext>
            </a:extLst>
          </p:cNvPr>
          <p:cNvSpPr/>
          <p:nvPr/>
        </p:nvSpPr>
        <p:spPr>
          <a:xfrm>
            <a:off x="7722972" y="5227679"/>
            <a:ext cx="4330014" cy="1457325"/>
          </a:xfrm>
          <a:prstGeom prst="roundRect">
            <a:avLst/>
          </a:prstGeom>
          <a:solidFill>
            <a:schemeClr val="accent2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spcAft>
                <a:spcPts val="600"/>
              </a:spcAft>
            </a:pPr>
            <a:r>
              <a:rPr lang="fr-FR" sz="1400" b="1" dirty="0"/>
              <a:t>* 1/4 DES PATIENTS EXERCENT UNE PRESSION DE PRESCRIPTION SUR LE MÉDECIN GÉNÉRALISTE</a:t>
            </a:r>
            <a:endParaRPr lang="fr-FR" sz="1400" dirty="0"/>
          </a:p>
          <a:p>
            <a:pPr marL="285750" indent="-285750" algn="just">
              <a:spcAft>
                <a:spcPts val="600"/>
              </a:spcAft>
            </a:pPr>
            <a:r>
              <a:rPr lang="fr-FR" sz="1400" b="1" dirty="0"/>
              <a:t>* EN FRANCE 90% DES CONSULTATIONS AVEC UN GÉNÉRALISTE ABOUTISSENT À UNE ORDONNANCE </a:t>
            </a:r>
            <a:endParaRPr lang="fr-FR" sz="1400" dirty="0"/>
          </a:p>
        </p:txBody>
      </p:sp>
      <p:graphicFrame>
        <p:nvGraphicFramePr>
          <p:cNvPr id="12" name="Espace réservé du contenu 2">
            <a:extLst>
              <a:ext uri="{FF2B5EF4-FFF2-40B4-BE49-F238E27FC236}">
                <a16:creationId xmlns:a16="http://schemas.microsoft.com/office/drawing/2014/main" id="{8263AFEE-D97C-47CF-BCC3-02641F800E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8635835"/>
              </p:ext>
            </p:extLst>
          </p:nvPr>
        </p:nvGraphicFramePr>
        <p:xfrm>
          <a:off x="5410200" y="701675"/>
          <a:ext cx="6096000" cy="5470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5901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BB516C2-24BB-FF41-AD91-363470CF9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L’influence des industriels</a:t>
            </a:r>
            <a:endParaRPr lang="fr-FR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FD7E80-DE95-3749-9B8D-F179111B9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Amélioration thérapeutique + rentabilité économique	</a:t>
            </a:r>
          </a:p>
          <a:p>
            <a:pPr algn="just"/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20%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de la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pop consomme 80%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des médicaments en valeurs</a:t>
            </a:r>
          </a:p>
          <a:p>
            <a:pPr algn="just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L’industriel développe </a:t>
            </a:r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plusieurs stratégies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pour influencer la consommation du médicament</a:t>
            </a:r>
          </a:p>
          <a:p>
            <a:pPr marL="0" indent="0" algn="just">
              <a:buNone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-&gt;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Tout ceci va contribuer à la médicamentation</a:t>
            </a:r>
          </a:p>
          <a:p>
            <a:pPr algn="just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/!\ Le </a:t>
            </a:r>
            <a:r>
              <a:rPr lang="fr-FR" b="1" dirty="0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diseases</a:t>
            </a:r>
            <a:r>
              <a:rPr lang="fr-FR" b="1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fr-FR" b="1" dirty="0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mongering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: c’est le fait d’inventer de nouvelles maladies.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3DA8B3AE-D9B4-DC44-B056-C7E0955D5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94981"/>
              </p:ext>
            </p:extLst>
          </p:nvPr>
        </p:nvGraphicFramePr>
        <p:xfrm>
          <a:off x="7522710" y="685800"/>
          <a:ext cx="3941108" cy="5486402"/>
        </p:xfrm>
        <a:graphic>
          <a:graphicData uri="http://schemas.openxmlformats.org/drawingml/2006/table">
            <a:tbl>
              <a:tblPr firstRow="1" bandRow="1"/>
              <a:tblGrid>
                <a:gridCol w="3941108">
                  <a:extLst>
                    <a:ext uri="{9D8B030D-6E8A-4147-A177-3AD203B41FA5}">
                      <a16:colId xmlns:a16="http://schemas.microsoft.com/office/drawing/2014/main" val="1566734393"/>
                    </a:ext>
                  </a:extLst>
                </a:gridCol>
              </a:tblGrid>
              <a:tr h="1232725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Le </a:t>
                      </a: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BEYONG THE PILL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= faire croire qu’ils ne sont pas là pour vendre un médicament mais que ce sont des </a:t>
                      </a:r>
                      <a:r>
                        <a:rPr lang="fr-FR" sz="1800" u="sng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sociétés prestataires de services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.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2659203"/>
                  </a:ext>
                </a:extLst>
              </a:tr>
              <a:tr h="954974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Toucher les patients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: formations, supports d’informations, services, outils d’échange entre patients…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565304"/>
                  </a:ext>
                </a:extLst>
              </a:tr>
              <a:tr h="1510476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Favoriser les interactions patients/professionnels de santé: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supports de communication, gestion de rappel, suivi à distance grâce à un dispositif médical…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0166961"/>
                  </a:ext>
                </a:extLst>
              </a:tr>
              <a:tr h="1788227">
                <a:tc>
                  <a:txBody>
                    <a:bodyPr/>
                    <a:lstStyle/>
                    <a:p>
                      <a:pPr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Actions s’inscrivant dans le cadre des </a:t>
                      </a:r>
                      <a:r>
                        <a:rPr lang="fr-FR" sz="1800" b="1">
                          <a:solidFill>
                            <a:srgbClr val="E6000E"/>
                          </a:solidFill>
                          <a:effectLst/>
                          <a:latin typeface="Optima" panose="02000503060000020004" pitchFamily="2" charset="0"/>
                        </a:rPr>
                        <a:t>priorités de santé publique et/ou des parcours de soins:</a:t>
                      </a:r>
                      <a:r>
                        <a:rPr lang="fr-FR" sz="18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compagnes de prévention, de sensibilisation, de dépistage / organisation de conférences…</a:t>
                      </a:r>
                      <a:endParaRPr lang="fr-FR" sz="1800">
                        <a:effectLst/>
                      </a:endParaRPr>
                    </a:p>
                  </a:txBody>
                  <a:tcPr marL="38640" marR="38640" marT="38640" marB="38640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2076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2796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1F74DE8-DF55-1849-99F2-B28AF51D6787}"/>
              </a:ext>
            </a:extLst>
          </p:cNvPr>
          <p:cNvSpPr/>
          <p:nvPr/>
        </p:nvSpPr>
        <p:spPr>
          <a:xfrm>
            <a:off x="2065638" y="2397948"/>
            <a:ext cx="80607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La </a:t>
            </a:r>
            <a:r>
              <a:rPr lang="fr-FR" sz="2800" b="1" u="sng" dirty="0">
                <a:solidFill>
                  <a:srgbClr val="E6000E"/>
                </a:solidFill>
                <a:effectLst/>
                <a:latin typeface="Optima" panose="02000503060000020004" pitchFamily="2" charset="0"/>
              </a:rPr>
              <a:t>MÉDICALISATION</a:t>
            </a:r>
            <a:r>
              <a:rPr lang="fr-FR" sz="2800" dirty="0">
                <a:solidFill>
                  <a:srgbClr val="000000"/>
                </a:solidFill>
                <a:latin typeface="Optima" panose="02000503060000020004" pitchFamily="2" charset="0"/>
              </a:rPr>
              <a:t> 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de la société: situation auparavant considérée comme ne relevant </a:t>
            </a:r>
            <a:r>
              <a:rPr lang="fr-FR" sz="2400" u="sng" dirty="0">
                <a:solidFill>
                  <a:srgbClr val="000000"/>
                </a:solidFill>
                <a:latin typeface="Optima" panose="02000503060000020004" pitchFamily="2" charset="0"/>
              </a:rPr>
              <a:t>pas d’une intervention médicale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La </a:t>
            </a:r>
            <a:r>
              <a:rPr lang="fr-FR" sz="2800" b="1" dirty="0">
                <a:solidFill>
                  <a:srgbClr val="E6000E"/>
                </a:solidFill>
                <a:effectLst/>
                <a:latin typeface="Optima" panose="02000503060000020004" pitchFamily="2" charset="0"/>
              </a:rPr>
              <a:t>MÉDICAMENTATION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: prise de médicament dans des </a:t>
            </a:r>
            <a:r>
              <a:rPr lang="fr-FR" sz="2400" u="sng" dirty="0">
                <a:solidFill>
                  <a:srgbClr val="000000"/>
                </a:solidFill>
                <a:latin typeface="Optima" panose="02000503060000020004" pitchFamily="2" charset="0"/>
              </a:rPr>
              <a:t>conditions de médicalisation</a:t>
            </a:r>
            <a:r>
              <a:rPr lang="fr-FR" sz="2400" dirty="0">
                <a:solidFill>
                  <a:srgbClr val="000000"/>
                </a:solidFill>
                <a:latin typeface="Optima" panose="02000503060000020004" pitchFamily="2" charset="0"/>
              </a:rPr>
              <a:t>.</a:t>
            </a:r>
          </a:p>
        </p:txBody>
      </p:sp>
      <p:pic>
        <p:nvPicPr>
          <p:cNvPr id="3" name="Image 2" descr="Une image contenant intérieur, personne, tenant, assis&#10;&#10;Description générée automatiquement">
            <a:extLst>
              <a:ext uri="{FF2B5EF4-FFF2-40B4-BE49-F238E27FC236}">
                <a16:creationId xmlns:a16="http://schemas.microsoft.com/office/drawing/2014/main" id="{309B7AA9-A8C3-5C4C-BF31-70CCB71C2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222024" y="144154"/>
            <a:ext cx="2799941" cy="210358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E0EE5D-881E-3C4B-9E66-256A1CB495CB}"/>
              </a:ext>
            </a:extLst>
          </p:cNvPr>
          <p:cNvSpPr txBox="1"/>
          <p:nvPr/>
        </p:nvSpPr>
        <p:spPr>
          <a:xfrm>
            <a:off x="8140808" y="144153"/>
            <a:ext cx="2162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L’élite -&gt;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EAECF41-3D88-7640-A701-0C646E5FB6BD}"/>
              </a:ext>
            </a:extLst>
          </p:cNvPr>
          <p:cNvSpPr txBox="1"/>
          <p:nvPr/>
        </p:nvSpPr>
        <p:spPr>
          <a:xfrm>
            <a:off x="10126362" y="2213282"/>
            <a:ext cx="2235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Dédi</a:t>
            </a:r>
            <a:r>
              <a:rPr lang="fr-FR" dirty="0"/>
              <a:t> à </a:t>
            </a:r>
            <a:r>
              <a:rPr lang="fr-FR" dirty="0" err="1"/>
              <a:t>Loberge</a:t>
            </a:r>
            <a:r>
              <a:rPr lang="fr-FR" dirty="0"/>
              <a:t> &lt;3</a:t>
            </a:r>
          </a:p>
        </p:txBody>
      </p:sp>
    </p:spTree>
    <p:extLst>
      <p:ext uri="{BB962C8B-B14F-4D97-AF65-F5344CB8AC3E}">
        <p14:creationId xmlns:p14="http://schemas.microsoft.com/office/powerpoint/2010/main" val="2169952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309FA25-1772-4961-90BE-D39F20067C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5A77734-DABC-8747-BC94-8239C2156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28" y="239150"/>
            <a:ext cx="5397472" cy="1303606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>
                <a:latin typeface="Calibri Light" panose="020F0302020204030204" pitchFamily="34" charset="0"/>
                <a:cs typeface="Calibri Light" panose="020F0302020204030204" pitchFamily="34" charset="0"/>
              </a:rPr>
              <a:t>L’influence des agences: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E65262-E112-E849-99E9-405EC84B05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1817152"/>
            <a:ext cx="5485227" cy="4499241"/>
          </a:xfrm>
        </p:spPr>
        <p:txBody>
          <a:bodyPr anchor="ctr">
            <a:normAutofit/>
          </a:bodyPr>
          <a:lstStyle/>
          <a:p>
            <a:r>
              <a:rPr lang="fr-FR" dirty="0"/>
              <a:t>Les deux grandes agences françaises sont </a:t>
            </a:r>
            <a:r>
              <a:rPr lang="fr-FR" dirty="0">
                <a:solidFill>
                  <a:srgbClr val="FF0000"/>
                </a:solidFill>
              </a:rPr>
              <a:t>l’ANSM et la HAS</a:t>
            </a:r>
            <a:r>
              <a:rPr lang="fr-FR" dirty="0"/>
              <a:t>: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80EFE2DD-82BC-D44E-AD55-41AB78F129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5051317"/>
              </p:ext>
            </p:extLst>
          </p:nvPr>
        </p:nvGraphicFramePr>
        <p:xfrm>
          <a:off x="7480328" y="1237035"/>
          <a:ext cx="4025873" cy="4976804"/>
        </p:xfrm>
        <a:graphic>
          <a:graphicData uri="http://schemas.openxmlformats.org/drawingml/2006/table">
            <a:tbl>
              <a:tblPr firstRow="1" bandRow="1"/>
              <a:tblGrid>
                <a:gridCol w="1980816">
                  <a:extLst>
                    <a:ext uri="{9D8B030D-6E8A-4147-A177-3AD203B41FA5}">
                      <a16:colId xmlns:a16="http://schemas.microsoft.com/office/drawing/2014/main" val="1686495142"/>
                    </a:ext>
                  </a:extLst>
                </a:gridCol>
                <a:gridCol w="2045057">
                  <a:extLst>
                    <a:ext uri="{9D8B030D-6E8A-4147-A177-3AD203B41FA5}">
                      <a16:colId xmlns:a16="http://schemas.microsoft.com/office/drawing/2014/main" val="2502677376"/>
                    </a:ext>
                  </a:extLst>
                </a:gridCol>
              </a:tblGrid>
              <a:tr h="1081887">
                <a:tc>
                  <a:txBody>
                    <a:bodyPr/>
                    <a:lstStyle/>
                    <a:p>
                      <a:r>
                        <a:rPr lang="fr-FR" sz="2100" b="1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Rôles:</a:t>
                      </a:r>
                      <a:endParaRPr lang="fr-FR" sz="2100" dirty="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2100" b="1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Financement impartial: experts impartiaux?</a:t>
                      </a:r>
                      <a:endParaRPr lang="fr-FR" sz="210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499748"/>
                  </a:ext>
                </a:extLst>
              </a:tr>
              <a:tr h="3302044"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Négociations avec les industriels</a:t>
                      </a:r>
                      <a:endParaRPr lang="fr-FR" sz="21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Décisions sur le médicament</a:t>
                      </a:r>
                      <a:endParaRPr lang="fr-FR" sz="210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Absence de transparence sur les négociations</a:t>
                      </a:r>
                      <a:endParaRPr lang="fr-FR" sz="2100" dirty="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Financement par les industriels</a:t>
                      </a:r>
                      <a:endParaRPr lang="fr-FR" sz="2100" dirty="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Évolution après les scandales -&gt; </a:t>
                      </a:r>
                      <a:r>
                        <a:rPr lang="fr-FR" sz="2100" dirty="0" err="1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ajd</a:t>
                      </a:r>
                      <a:r>
                        <a:rPr lang="fr-FR" sz="2100" dirty="0">
                          <a:solidFill>
                            <a:srgbClr val="000000"/>
                          </a:solidFill>
                          <a:effectLst/>
                          <a:latin typeface="Optima" panose="02000503060000020004" pitchFamily="2" charset="0"/>
                        </a:rPr>
                        <a:t> obligation de déclaration des liens d’intérêt</a:t>
                      </a:r>
                      <a:endParaRPr lang="fr-FR" sz="2100" dirty="0">
                        <a:effectLst/>
                      </a:endParaRPr>
                    </a:p>
                  </a:txBody>
                  <a:tcPr marL="44051" marR="44051" marT="44051" marB="44051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14218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4237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A53D2-C5C8-4942-9418-5B60789CB45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352550" y="685800"/>
            <a:ext cx="9486900" cy="1371600"/>
          </a:xfrm>
        </p:spPr>
        <p:txBody>
          <a:bodyPr/>
          <a:lstStyle/>
          <a:p>
            <a:pPr marL="457200" indent="-457200">
              <a:buFont typeface="Wingdings" pitchFamily="2" charset="2"/>
              <a:buChar char="Ø"/>
            </a:pPr>
            <a:r>
              <a:rPr lang="fr-FR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rôle des </a:t>
            </a:r>
            <a:r>
              <a:rPr lang="fr-FR" b="1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médecins</a:t>
            </a:r>
            <a:endParaRPr lang="fr-FR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CBD3BB5-2B80-BF43-AD6D-4AE5E1DD7203}"/>
              </a:ext>
            </a:extLst>
          </p:cNvPr>
          <p:cNvSpPr txBox="1"/>
          <p:nvPr/>
        </p:nvSpPr>
        <p:spPr>
          <a:xfrm>
            <a:off x="1371600" y="2886502"/>
            <a:ext cx="1011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Le rôle du </a:t>
            </a:r>
            <a:r>
              <a:rPr lang="fr-FR" sz="36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pouvoir politique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95492C7-2CE0-CB4C-ABA6-C31276995CFC}"/>
              </a:ext>
            </a:extLst>
          </p:cNvPr>
          <p:cNvSpPr txBox="1"/>
          <p:nvPr/>
        </p:nvSpPr>
        <p:spPr>
          <a:xfrm>
            <a:off x="1371600" y="4361935"/>
            <a:ext cx="92304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L’impact des </a:t>
            </a:r>
            <a:r>
              <a:rPr lang="fr-FR" sz="36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nouvelles technologies</a:t>
            </a:r>
            <a:endParaRPr lang="fr-FR" sz="36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0" name="Image 9" descr="Une image contenant table&#10;&#10;Description générée automatiquement">
            <a:extLst>
              <a:ext uri="{FF2B5EF4-FFF2-40B4-BE49-F238E27FC236}">
                <a16:creationId xmlns:a16="http://schemas.microsoft.com/office/drawing/2014/main" id="{9722FB15-889A-1E40-816D-549DA9A43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5" y="242887"/>
            <a:ext cx="3398022" cy="1814513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447C5144-098D-684C-B213-009642995F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297" y="2606417"/>
            <a:ext cx="1689100" cy="1206500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4CDDD83F-FAD0-8C46-B9D3-AC3047181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7850" y="4482160"/>
            <a:ext cx="2019300" cy="10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084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A6B605E-B973-41C3-92CD-B85E8E91F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337CC61-9E93-4D80-9F1C-12CE9A0C0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71600" y="1371600"/>
            <a:ext cx="4038600" cy="4114801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2DDF553C-D2E1-3A49-AA38-5659A973C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160" y="1833395"/>
            <a:ext cx="2998019" cy="19789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500" kern="1200" cap="all" spc="300" baseline="0">
                <a:solidFill>
                  <a:schemeClr val="bg2"/>
                </a:solidFill>
                <a:latin typeface="+mj-lt"/>
                <a:ea typeface="+mj-ea"/>
                <a:cs typeface="+mj-cs"/>
              </a:rPr>
              <a:t>Aspects économiques</a:t>
            </a:r>
          </a:p>
        </p:txBody>
      </p:sp>
      <p:pic>
        <p:nvPicPr>
          <p:cNvPr id="6" name="Espace réservé du contenu 5" descr="Une image contenant alimentation, bouteille&#10;&#10;Description générée automatiquement">
            <a:extLst>
              <a:ext uri="{FF2B5EF4-FFF2-40B4-BE49-F238E27FC236}">
                <a16:creationId xmlns:a16="http://schemas.microsoft.com/office/drawing/2014/main" id="{051690DE-F313-B34C-A4C6-30AB25AAB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14868" y="1407790"/>
            <a:ext cx="5091332" cy="400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83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4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1000DC7-60D3-4B49-9566-D4345ADAD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Généralités:</a:t>
            </a:r>
          </a:p>
        </p:txBody>
      </p:sp>
      <p:sp>
        <p:nvSpPr>
          <p:cNvPr id="28" name="Rectangle 16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A0C0EA-4244-9446-B348-BB37F3802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anchor="ctr">
            <a:normAutofit/>
          </a:bodyPr>
          <a:lstStyle/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Le financement et les dépenses de santé: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c’est un </a:t>
            </a:r>
            <a:r>
              <a:rPr lang="fr-FR" sz="2000" b="1" dirty="0"/>
              <a:t>aspect essentiel</a:t>
            </a:r>
            <a:r>
              <a:rPr lang="fr-FR" sz="2000" dirty="0"/>
              <a:t> des politiques de santé. 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dirty="0">
                <a:solidFill>
                  <a:srgbClr val="FF0000"/>
                </a:solidFill>
              </a:rPr>
              <a:t> </a:t>
            </a:r>
            <a:r>
              <a:rPr lang="fr-FR" sz="2000" b="1" dirty="0">
                <a:solidFill>
                  <a:srgbClr val="FF0000"/>
                </a:solidFill>
              </a:rPr>
              <a:t>Politique de santé et difficultés de mise en </a:t>
            </a:r>
            <a:r>
              <a:rPr lang="fr-FR" sz="2000" b="1" dirty="0" err="1">
                <a:solidFill>
                  <a:srgbClr val="FF0000"/>
                </a:solidFill>
              </a:rPr>
              <a:t>oeuvre</a:t>
            </a:r>
            <a:r>
              <a:rPr lang="fr-FR" sz="2000" b="1" dirty="0">
                <a:solidFill>
                  <a:srgbClr val="FF0000"/>
                </a:solidFill>
              </a:rPr>
              <a:t>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>
                <a:solidFill>
                  <a:schemeClr val="tx1"/>
                </a:solidFill>
              </a:rPr>
              <a:t>dans les pays développés, </a:t>
            </a:r>
            <a:r>
              <a:rPr lang="fr-FR" sz="2000" b="1" dirty="0">
                <a:solidFill>
                  <a:schemeClr val="tx1"/>
                </a:solidFill>
              </a:rPr>
              <a:t>l’industrie pharmaceutique</a:t>
            </a:r>
            <a:r>
              <a:rPr lang="fr-FR" sz="2000" dirty="0">
                <a:solidFill>
                  <a:schemeClr val="tx1"/>
                </a:solidFill>
              </a:rPr>
              <a:t> est un secteur d’exportation. </a:t>
            </a: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Concentration des dépenses: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les </a:t>
            </a:r>
            <a:r>
              <a:rPr lang="fr-FR" sz="2000" b="1" dirty="0"/>
              <a:t>consommations médicales varient</a:t>
            </a:r>
            <a:r>
              <a:rPr lang="fr-FR" sz="2000" dirty="0"/>
              <a:t> fortement selon différents </a:t>
            </a:r>
            <a:r>
              <a:rPr lang="fr-FR" sz="2000" u="sng" dirty="0"/>
              <a:t>critères</a:t>
            </a:r>
            <a:endParaRPr lang="fr-FR" sz="2000" dirty="0"/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Politique de maitrise des dépenses:</a:t>
            </a:r>
            <a:endParaRPr lang="fr-FR" sz="2000" dirty="0">
              <a:solidFill>
                <a:srgbClr val="FF0000"/>
              </a:solidFill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EN FRANCE LE MARCHÉ DU MÉDICAMENT EST TOTALEMENT CONTRÔLÉ</a:t>
            </a:r>
            <a:endParaRPr lang="fr-FR" sz="2000" dirty="0">
              <a:solidFill>
                <a:srgbClr val="FF0000"/>
              </a:solidFill>
            </a:endParaRPr>
          </a:p>
          <a:p>
            <a:pPr marL="457200" indent="-457200">
              <a:lnSpc>
                <a:spcPct val="90000"/>
              </a:lnSpc>
              <a:buFont typeface="+mj-lt"/>
              <a:buAutoNum type="arabicPeriod"/>
            </a:pPr>
            <a:r>
              <a:rPr lang="fr-FR" sz="2000" b="1" dirty="0">
                <a:solidFill>
                  <a:srgbClr val="FF0000"/>
                </a:solidFill>
              </a:rPr>
              <a:t>Particularités du marché du médicament:</a:t>
            </a:r>
            <a:r>
              <a:rPr lang="fr-FR" sz="2000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le médicament est un BIEN DE CONSOMMATION qui obéit à des </a:t>
            </a:r>
            <a:r>
              <a:rPr lang="fr-FR" sz="2000" b="1" dirty="0"/>
              <a:t>règles très strictes</a:t>
            </a:r>
            <a:r>
              <a:rPr lang="fr-FR" sz="2000" dirty="0"/>
              <a:t>.</a:t>
            </a:r>
          </a:p>
          <a:p>
            <a:pPr>
              <a:lnSpc>
                <a:spcPct val="90000"/>
              </a:lnSpc>
            </a:pP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829997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CE5ABE1-7B57-524B-BC81-E26D316B1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600">
                <a:latin typeface="Calibri Light" panose="020F0302020204030204" pitchFamily="34" charset="0"/>
                <a:cs typeface="Calibri Light" panose="020F0302020204030204" pitchFamily="34" charset="0"/>
              </a:rPr>
              <a:t>Le marché du médicament dans le monde: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AA56B3-814F-9B4F-B5D2-E44DE9CE20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anchor="ctr">
            <a:normAutofit/>
          </a:bodyPr>
          <a:lstStyle/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En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2018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, le marché du médicament représente 1 135 milliards de dollars de chiffre d’affaire (CA).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On retrouve </a:t>
            </a:r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5 aires thérapeutiques majeures: 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Oncologie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Diabète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Maladies auto-immunes (2ème en 2019)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Douleur</a:t>
            </a:r>
          </a:p>
          <a:p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Maladies respiratoires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9367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29CAB93D-0559-8042-8557-E408E8A21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20% de la population consomme 80% des médicaments en valeur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4206EDF-4225-DC4E-8338-51A3E164CB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accent2"/>
            </a:solidFill>
          </a:ln>
        </p:spPr>
        <p:txBody>
          <a:bodyPr/>
          <a:lstStyle/>
          <a:p>
            <a:pPr algn="just"/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Maladies rares et Médicaments orphelins: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 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Les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maladies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rares touchent moins de 5 personnes / 10000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Les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médicaments orphelins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sont donc utilisés pour le diagnostic, la prévention ou le traitement de maladies rares.</a:t>
            </a:r>
          </a:p>
          <a:p>
            <a:pPr>
              <a:buFontTx/>
              <a:buChar char="-"/>
            </a:pPr>
            <a:endParaRPr lang="fr-FR" dirty="0"/>
          </a:p>
          <a:p>
            <a:endParaRPr lang="fr-FR" dirty="0"/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86104D5-B3B0-ED4C-8498-84758994C0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2555874"/>
          </a:xfrm>
          <a:ln>
            <a:solidFill>
              <a:schemeClr val="accent2"/>
            </a:solidFill>
          </a:ln>
        </p:spPr>
        <p:txBody>
          <a:bodyPr/>
          <a:lstStyle/>
          <a:p>
            <a:pPr algn="just"/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Maladies parasitaires: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Il existe des maladies dites négligées car présentes </a:t>
            </a:r>
            <a:r>
              <a:rPr lang="fr-FR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uniquement dans les pays pauvres</a:t>
            </a:r>
          </a:p>
          <a:p>
            <a:pPr algn="just">
              <a:buFontTx/>
              <a:buChar char="-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 Elles touchent 1 personne sur 6 dans le monde </a:t>
            </a:r>
          </a:p>
          <a:p>
            <a:pPr>
              <a:buFontTx/>
              <a:buChar char="-"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C155D33-7C4C-8C47-9526-B16E730EC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8850" y="3378200"/>
            <a:ext cx="114300" cy="101600"/>
          </a:xfrm>
          <a:prstGeom prst="rect">
            <a:avLst/>
          </a:prstGeom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3B5047F9-1A7D-4147-B091-966CD0328EAF}"/>
              </a:ext>
            </a:extLst>
          </p:cNvPr>
          <p:cNvSpPr/>
          <p:nvPr/>
        </p:nvSpPr>
        <p:spPr>
          <a:xfrm>
            <a:off x="6379708" y="5057775"/>
            <a:ext cx="4917221" cy="111918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L’OMS a pour objectif d’éradiquer ces maladies (d’où la mise en place de différentes stratégies autour du médicament orphelin).</a:t>
            </a:r>
          </a:p>
        </p:txBody>
      </p:sp>
    </p:spTree>
    <p:extLst>
      <p:ext uri="{BB962C8B-B14F-4D97-AF65-F5344CB8AC3E}">
        <p14:creationId xmlns:p14="http://schemas.microsoft.com/office/powerpoint/2010/main" val="3993588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9D1CD-E091-394E-A648-80BAFC214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 poids économique de l’industrie pharmaceutique en France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946EFA-DB6B-774D-8D85-9ECBFA40E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ln>
            <a:solidFill>
              <a:schemeClr val="accent2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fr-FR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1) Quelle place pour la France?</a:t>
            </a:r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algn="just"/>
            <a:endParaRPr lang="fr-FR" dirty="0"/>
          </a:p>
          <a:p>
            <a:pPr marL="0" indent="0" algn="just">
              <a:buNone/>
            </a:pPr>
            <a:r>
              <a:rPr lang="fr-FR" dirty="0"/>
              <a:t>- La part de la France dans le marché mondial du médicament diminue.</a:t>
            </a:r>
          </a:p>
        </p:txBody>
      </p:sp>
      <p:pic>
        <p:nvPicPr>
          <p:cNvPr id="7" name="Espace réservé du contenu 6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F069CFAD-A486-2643-ABFE-E793EA346A7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829287" y="2489994"/>
            <a:ext cx="3228488" cy="2608618"/>
          </a:xfr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424E4D4-1B8F-DF4D-8D62-248D9C5B7980}"/>
              </a:ext>
            </a:extLst>
          </p:cNvPr>
          <p:cNvSpPr txBox="1"/>
          <p:nvPr/>
        </p:nvSpPr>
        <p:spPr>
          <a:xfrm>
            <a:off x="6472238" y="2057399"/>
            <a:ext cx="5402605" cy="415498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2400" b="1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2) Quelle part pour le médicament    dans les dépenses de santé en France?</a:t>
            </a: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/>
            <a:endParaRPr lang="fr-FR" sz="2400" b="1" u="sng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graphicFrame>
        <p:nvGraphicFramePr>
          <p:cNvPr id="4" name="Tableau 4">
            <a:extLst>
              <a:ext uri="{FF2B5EF4-FFF2-40B4-BE49-F238E27FC236}">
                <a16:creationId xmlns:a16="http://schemas.microsoft.com/office/drawing/2014/main" id="{27DE955A-D001-F942-9BB8-19F1563E86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240627"/>
              </p:ext>
            </p:extLst>
          </p:nvPr>
        </p:nvGraphicFramePr>
        <p:xfrm>
          <a:off x="6472237" y="2943881"/>
          <a:ext cx="540260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303">
                  <a:extLst>
                    <a:ext uri="{9D8B030D-6E8A-4147-A177-3AD203B41FA5}">
                      <a16:colId xmlns:a16="http://schemas.microsoft.com/office/drawing/2014/main" val="3228421328"/>
                    </a:ext>
                  </a:extLst>
                </a:gridCol>
                <a:gridCol w="2701303">
                  <a:extLst>
                    <a:ext uri="{9D8B030D-6E8A-4147-A177-3AD203B41FA5}">
                      <a16:colId xmlns:a16="http://schemas.microsoft.com/office/drawing/2014/main" val="1065616553"/>
                    </a:ext>
                  </a:extLst>
                </a:gridCol>
              </a:tblGrid>
              <a:tr h="347451">
                <a:tc>
                  <a:txBody>
                    <a:bodyPr/>
                    <a:lstStyle/>
                    <a:p>
                      <a:pPr algn="ctr"/>
                      <a:r>
                        <a:rPr lang="fr-FR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La Dépense Courante de Santé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La Consommation de Soins et de Biens médicaux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6708252"/>
                  </a:ext>
                </a:extLst>
              </a:tr>
              <a:tr h="1240896"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600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Correspond à l’ensemble des paiements intervenus au cours d’une année au titre de la santé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600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Représente 11,8% du PIB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fr-FR" sz="1600" b="0" i="0" dirty="0">
                          <a:latin typeface="Calibri Light" panose="020F0302020204030204" pitchFamily="34" charset="0"/>
                          <a:cs typeface="Calibri Light" panose="020F0302020204030204" pitchFamily="34" charset="0"/>
                        </a:rPr>
                        <a:t>Constitue la majeur partie des dépenses de santé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Correspond à la valeur totale des soins, biens et services qui concourent directement au traitement d’une perturbation de l’état de santé 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fr-FR" sz="1600" b="0" i="0" kern="1200" dirty="0">
                          <a:solidFill>
                            <a:schemeClr val="dk1"/>
                          </a:solidFill>
                          <a:effectLst/>
                          <a:latin typeface="Calibri Light" panose="020F0302020204030204" pitchFamily="34" charset="0"/>
                          <a:ea typeface="+mn-ea"/>
                          <a:cs typeface="Calibri Light" panose="020F0302020204030204" pitchFamily="34" charset="0"/>
                        </a:rPr>
                        <a:t>Représente 8,6% du PIB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3018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8369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re 6">
            <a:extLst>
              <a:ext uri="{FF2B5EF4-FFF2-40B4-BE49-F238E27FC236}">
                <a16:creationId xmlns:a16="http://schemas.microsoft.com/office/drawing/2014/main" id="{EFB79B59-63B2-314B-A256-47AC8DCC4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Consommer bien? Consommer beaucoup?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0C00B26A-DB58-FA42-8945-70A209053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8842"/>
            <a:ext cx="5426846" cy="5709684"/>
          </a:xfrm>
        </p:spPr>
        <p:txBody>
          <a:bodyPr anchor="ctr"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Les </a:t>
            </a:r>
            <a:r>
              <a:rPr lang="fr-FR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5 principales causes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de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surconsommation médicale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sont: ++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« Modèle français de prescription »: </a:t>
            </a:r>
            <a:r>
              <a:rPr lang="fr-FR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90%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 des consultations aboutissent à une prescription (contre 72% en Allemagne et 43% aux Pays-Bas);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recours privilégié aux médicaments récents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(qui sont aussi les plus couteux);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La faible consommation de génériques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</a:t>
            </a:r>
            <a:r>
              <a:rPr lang="fr-FR" u="sng" dirty="0" err="1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mesusage</a:t>
            </a: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du médicament: </a:t>
            </a: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prescription non appropriée voir inutile, posologie inadaptée, résistance aux ATB…;</a:t>
            </a:r>
          </a:p>
          <a:p>
            <a:pPr algn="just">
              <a:lnSpc>
                <a:spcPct val="90000"/>
              </a:lnSpc>
            </a:pPr>
            <a:r>
              <a:rPr lang="fr-FR" u="sng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 commerce de médicaments sur internet.</a:t>
            </a:r>
          </a:p>
          <a:p>
            <a:pPr>
              <a:lnSpc>
                <a:spcPct val="90000"/>
              </a:lnSpc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55064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0">
            <a:extLst>
              <a:ext uri="{FF2B5EF4-FFF2-40B4-BE49-F238E27FC236}">
                <a16:creationId xmlns:a16="http://schemas.microsoft.com/office/drawing/2014/main" id="{8246CC04-2A14-4599-8B94-8305E093B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B4FBED9-48C6-8D4B-AF35-5EB5FDA97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277893"/>
            <a:ext cx="5410200" cy="1001150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sz="2000" u="sng" dirty="0">
                <a:latin typeface="Calibri Light" panose="020F0302020204030204" pitchFamily="34" charset="0"/>
                <a:cs typeface="Calibri Light" panose="020F0302020204030204" pitchFamily="34" charset="0"/>
              </a:rPr>
              <a:t>Mode de financement, fixation du prix et composition du coût des médicaments:</a:t>
            </a:r>
            <a:endParaRPr lang="fr-FR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5C4DADD5-B170-42B5-AA9E-1BAFE9E6D4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2" y="5457824"/>
            <a:ext cx="385762" cy="858569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0" y="0"/>
            <a:ext cx="54102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EE8BDC6B-0861-DC48-814F-26F479A280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6936" y="1670486"/>
            <a:ext cx="5110259" cy="421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57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7BB8F75B-C884-4D2B-AE54-13C07B581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E29AE23-4335-0549-83F7-87FC74CC5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7" y="568842"/>
            <a:ext cx="3880229" cy="57096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en-US" sz="3100" u="sng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  <a:t>Composition du </a:t>
            </a:r>
            <a:r>
              <a:rPr lang="en-US" sz="3100" u="sng" kern="1200" cap="all" spc="300" baseline="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coût</a:t>
            </a:r>
            <a:r>
              <a:rPr lang="en-US" sz="3100" u="sng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  <a:t> et du prix d’un </a:t>
            </a:r>
            <a:r>
              <a:rPr lang="en-US" sz="3100" u="sng" kern="1200" cap="all" spc="300" baseline="0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médicament</a:t>
            </a:r>
            <a:r>
              <a:rPr lang="en-US" sz="3100" u="sng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  <a:t>:</a:t>
            </a:r>
            <a:br>
              <a:rPr lang="en-US" sz="3100" kern="1200" cap="all" spc="300" baseline="0" dirty="0">
                <a:latin typeface="Calibri Light" panose="020F0302020204030204" pitchFamily="34" charset="0"/>
                <a:cs typeface="Calibri Light" panose="020F0302020204030204" pitchFamily="34" charset="0"/>
              </a:rPr>
            </a:br>
            <a:endParaRPr lang="en-US" sz="3100" kern="1200" cap="all" spc="300" baseline="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E1FEFA6-7D4F-4746-AE64-D4D52FE7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0"/>
            <a:ext cx="67818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Espace réservé du contenu 13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C1800368-AE41-1E4C-B8C9-56E67C466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479597"/>
            <a:ext cx="5426075" cy="3887693"/>
          </a:xfrm>
        </p:spPr>
      </p:pic>
    </p:spTree>
    <p:extLst>
      <p:ext uri="{BB962C8B-B14F-4D97-AF65-F5344CB8AC3E}">
        <p14:creationId xmlns:p14="http://schemas.microsoft.com/office/powerpoint/2010/main" val="30549451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8246CC04-2A14-4599-8B94-8305E093BF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451A38C-768F-B840-9952-A4E8AC8E1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725" y="2928425"/>
            <a:ext cx="5410200" cy="1001150"/>
          </a:xfrm>
        </p:spPr>
        <p:txBody>
          <a:bodyPr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 dirty="0">
                <a:latin typeface="Calibri Light" panose="020F0302020204030204" pitchFamily="34" charset="0"/>
                <a:cs typeface="Calibri Light" panose="020F0302020204030204" pitchFamily="34" charset="0"/>
              </a:rPr>
              <a:t>Génériques et </a:t>
            </a:r>
            <a:r>
              <a:rPr lang="fr-FR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biosimilaires</a:t>
            </a:r>
            <a:endParaRPr lang="fr-F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44FFDFA-EDA8-485E-A504-D90939F6F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1" y="6115050"/>
            <a:ext cx="45719" cy="201344"/>
          </a:xfrm>
        </p:spPr>
        <p:txBody>
          <a:bodyPr>
            <a:normAutofit fontScale="32500" lnSpcReduction="20000"/>
          </a:bodyPr>
          <a:lstStyle/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A7C3535-4FB5-4E5B-BDFE-FA61877AF1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1800" y="0"/>
            <a:ext cx="5410200" cy="6858000"/>
          </a:xfrm>
          <a:prstGeom prst="rect">
            <a:avLst/>
          </a:prstGeom>
          <a:solidFill>
            <a:schemeClr val="tx2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C9E8ABFC-056B-E74A-BAC4-DBA64202A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600" y="1578794"/>
            <a:ext cx="4055245" cy="3700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31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CD538B8-489B-407A-A760-436DB4C56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5800" y="685800"/>
            <a:ext cx="4076700" cy="5486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043750C-5B5A-DB48-86C7-65F48C38A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371600"/>
            <a:ext cx="2705100" cy="4114800"/>
          </a:xfrm>
        </p:spPr>
        <p:txBody>
          <a:bodyPr anchor="ctr">
            <a:normAutofit/>
          </a:bodyPr>
          <a:lstStyle/>
          <a:p>
            <a:pPr marL="457200" indent="-457200" algn="ctr">
              <a:buFont typeface="Wingdings" pitchFamily="2" charset="2"/>
              <a:buChar char="Ø"/>
            </a:pPr>
            <a:r>
              <a:rPr lang="fr-FR">
                <a:solidFill>
                  <a:schemeClr val="bg2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Les défis 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id="{9B173069-30F6-E740-9649-4D0F7FB076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6902780"/>
              </p:ext>
            </p:extLst>
          </p:nvPr>
        </p:nvGraphicFramePr>
        <p:xfrm>
          <a:off x="5410200" y="1485611"/>
          <a:ext cx="6096001" cy="4093611"/>
        </p:xfrm>
        <a:graphic>
          <a:graphicData uri="http://schemas.openxmlformats.org/drawingml/2006/table">
            <a:tbl>
              <a:tblPr firstRow="1" bandRow="1"/>
              <a:tblGrid>
                <a:gridCol w="2540018">
                  <a:extLst>
                    <a:ext uri="{9D8B030D-6E8A-4147-A177-3AD203B41FA5}">
                      <a16:colId xmlns:a16="http://schemas.microsoft.com/office/drawing/2014/main" val="4125964196"/>
                    </a:ext>
                  </a:extLst>
                </a:gridCol>
                <a:gridCol w="3555983">
                  <a:extLst>
                    <a:ext uri="{9D8B030D-6E8A-4147-A177-3AD203B41FA5}">
                      <a16:colId xmlns:a16="http://schemas.microsoft.com/office/drawing/2014/main" val="2177085003"/>
                    </a:ext>
                  </a:extLst>
                </a:gridCol>
              </a:tblGrid>
              <a:tr h="301545">
                <a:tc>
                  <a:txBody>
                    <a:bodyPr/>
                    <a:lstStyle/>
                    <a:p>
                      <a:pPr algn="ctr"/>
                      <a:r>
                        <a:rPr lang="fr-FR" sz="14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Pour l’assurance maladie: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Pour l’industriel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 anchor="ctr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B3B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123596"/>
                  </a:ext>
                </a:extLst>
              </a:tr>
              <a:tr h="1332545">
                <a:tc>
                  <a:txBody>
                    <a:bodyPr/>
                    <a:lstStyle/>
                    <a:p>
                      <a:pPr>
                        <a:buFont typeface="+mj-lt"/>
                        <a:buAutoNum type="arabicPeriod"/>
                      </a:pPr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Modifications démographiques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Vieillissement de la pop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1/4 représente 80% des dépenses…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+mj-lt"/>
                        <a:buAutoNum type="arabicPeriod"/>
                      </a:pPr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Difficultés au niveau de la recherche et du développement à cause de: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L’accroissement du coût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L’allongement du temps de développement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L’entrée plus rapide des génériques sur le marché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024565"/>
                  </a:ext>
                </a:extLst>
              </a:tr>
              <a:tr h="1332545"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2)   Modifications médicales</a:t>
                      </a: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Augmentation des pathologies chroniques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Apparition de nouvelles pathologies 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Amélioration du dépistage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2) Difficultés sur le plan de la rentabilité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237914"/>
                  </a:ext>
                </a:extLst>
              </a:tr>
              <a:tr h="920145"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3)   Modifications économiques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Augmentation des dépenses</a:t>
                      </a:r>
                      <a:endParaRPr lang="fr-FR" sz="1400">
                        <a:effectLst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Diminution des recettes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3) Difficultés à cause du </a:t>
                      </a:r>
                      <a:r>
                        <a:rPr lang="fr-FR" sz="1400" err="1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pharmagering</a:t>
                      </a:r>
                      <a:r>
                        <a:rPr lang="fr-FR" sz="1400">
                          <a:solidFill>
                            <a:srgbClr val="E6000E"/>
                          </a:solidFill>
                          <a:effectLst/>
                          <a:latin typeface="Helvetica Neue" panose="02000503000000020004" pitchFamily="2" charset="0"/>
                        </a:rPr>
                        <a:t>:</a:t>
                      </a:r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 </a:t>
                      </a:r>
                      <a:endParaRPr lang="fr-FR" sz="1400">
                        <a:effectLst/>
                      </a:endParaRPr>
                    </a:p>
                    <a:p>
                      <a:r>
                        <a:rPr lang="fr-FR" sz="14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C’est la montée en puissance de pôles d’excellence avec de nombreux pays concurrents.</a:t>
                      </a:r>
                      <a:endParaRPr lang="fr-FR" sz="1400">
                        <a:effectLst/>
                      </a:endParaRPr>
                    </a:p>
                  </a:txBody>
                  <a:tcPr marL="22928" marR="22928" marT="22928" marB="22928">
                    <a:lnL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D600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6137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5372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11FBDEF-9CA1-495E-A9FA-E912D5145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357B15DC-DBF5-CB4F-8C67-F31451439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85801"/>
            <a:ext cx="3352800" cy="304622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cap="all" spc="300" baseline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FIN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37CC61-9E93-4D80-9F1C-12CE9A0C0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200" y="1"/>
            <a:ext cx="6781800" cy="6857999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recorded-8250584259368.MP4" descr="recorded-8250584259368.MP4">
            <a:hlinkClick r:id="" action="ppaction://media"/>
            <a:extLst>
              <a:ext uri="{FF2B5EF4-FFF2-40B4-BE49-F238E27FC236}">
                <a16:creationId xmlns:a16="http://schemas.microsoft.com/office/drawing/2014/main" id="{5B452749-5895-6145-97F0-03845258E8C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58051" y="685801"/>
            <a:ext cx="2871788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lassicFrameVTI">
  <a:themeElements>
    <a:clrScheme name="AnalogousFromRegularSeedRightStep">
      <a:dk1>
        <a:srgbClr val="000000"/>
      </a:dk1>
      <a:lt1>
        <a:srgbClr val="FFFFFF"/>
      </a:lt1>
      <a:dk2>
        <a:srgbClr val="3E3823"/>
      </a:dk2>
      <a:lt2>
        <a:srgbClr val="E2E6E8"/>
      </a:lt2>
      <a:accent1>
        <a:srgbClr val="D87438"/>
      </a:accent1>
      <a:accent2>
        <a:srgbClr val="C0A025"/>
      </a:accent2>
      <a:accent3>
        <a:srgbClr val="92AD2C"/>
      </a:accent3>
      <a:accent4>
        <a:srgbClr val="5AB723"/>
      </a:accent4>
      <a:accent5>
        <a:srgbClr val="30BA36"/>
      </a:accent5>
      <a:accent6>
        <a:srgbClr val="23B968"/>
      </a:accent6>
      <a:hlink>
        <a:srgbClr val="3D89B7"/>
      </a:hlink>
      <a:folHlink>
        <a:srgbClr val="828282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1254</Words>
  <Application>Microsoft Macintosh PowerPoint</Application>
  <PresentationFormat>Grand écran</PresentationFormat>
  <Paragraphs>170</Paragraphs>
  <Slides>22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31" baseType="lpstr">
      <vt:lpstr>Arial</vt:lpstr>
      <vt:lpstr>Arial Rounded MT Bold</vt:lpstr>
      <vt:lpstr>Calibri Light</vt:lpstr>
      <vt:lpstr>Gill Sans MT</vt:lpstr>
      <vt:lpstr>Goudy Old Style</vt:lpstr>
      <vt:lpstr>Helvetica Neue</vt:lpstr>
      <vt:lpstr>Optima</vt:lpstr>
      <vt:lpstr>Wingdings</vt:lpstr>
      <vt:lpstr>ClassicFrameVTI</vt:lpstr>
      <vt:lpstr>Aspects sociaux et économiques du médicament</vt:lpstr>
      <vt:lpstr>Aspects sociaux</vt:lpstr>
      <vt:lpstr>La pharmacologie:</vt:lpstr>
      <vt:lpstr>La pharmacologie sociale:</vt:lpstr>
      <vt:lpstr>Facteurs influençant la pharmacologie sociale:</vt:lpstr>
      <vt:lpstr>Présentation PowerPoint</vt:lpstr>
      <vt:lpstr>L’influence des patients:</vt:lpstr>
      <vt:lpstr>L’influence des industriels</vt:lpstr>
      <vt:lpstr>Présentation PowerPoint</vt:lpstr>
      <vt:lpstr>L’influence des agences:</vt:lpstr>
      <vt:lpstr>Le rôle des médecins</vt:lpstr>
      <vt:lpstr>Aspects économiques</vt:lpstr>
      <vt:lpstr>Généralités:</vt:lpstr>
      <vt:lpstr>Le marché du médicament dans le monde:</vt:lpstr>
      <vt:lpstr>20% de la population consomme 80% des médicaments en valeur</vt:lpstr>
      <vt:lpstr>Le poids économique de l’industrie pharmaceutique en France</vt:lpstr>
      <vt:lpstr>Consommer bien? Consommer beaucoup?</vt:lpstr>
      <vt:lpstr>Mode de financement, fixation du prix et composition du coût des médicaments:</vt:lpstr>
      <vt:lpstr>Composition du coût et du prix d’un médicament: </vt:lpstr>
      <vt:lpstr>Génériques et biosimilaires</vt:lpstr>
      <vt:lpstr>Les défis </vt:lpstr>
      <vt:lpstr>FIN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Aspects sociaux et économiques du médicament</dc:title>
  <dc:creator>Lucie Guerra</dc:creator>
  <cp:lastModifiedBy>Lucie Guerra</cp:lastModifiedBy>
  <cp:revision>3</cp:revision>
  <dcterms:created xsi:type="dcterms:W3CDTF">2020-08-16T14:13:24Z</dcterms:created>
  <dcterms:modified xsi:type="dcterms:W3CDTF">2020-08-16T14:31:55Z</dcterms:modified>
</cp:coreProperties>
</file>