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8288000" cy="10287000"/>
  <p:notesSz cx="6858000" cy="9144000"/>
  <p:embeddedFontLst>
    <p:embeddedFont>
      <p:font typeface="Shrikhand" charset="1" panose="02000000000000000000"/>
      <p:regular r:id="rId23"/>
    </p:embeddedFont>
    <p:embeddedFont>
      <p:font typeface="Alice Bold" charset="1" panose="00000500000000000000"/>
      <p:regular r:id="rId24"/>
    </p:embeddedFont>
    <p:embeddedFont>
      <p:font typeface="Alice" charset="1" panose="0000050000000000000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.png" Type="http://schemas.openxmlformats.org/officeDocument/2006/relationships/image"/><Relationship Id="rId9" Target="../media/image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svg" Type="http://schemas.openxmlformats.org/officeDocument/2006/relationships/image"/><Relationship Id="rId2" Target="../media/image12.png" Type="http://schemas.openxmlformats.org/officeDocument/2006/relationships/image"/><Relationship Id="rId3" Target="../media/image13.png" Type="http://schemas.openxmlformats.org/officeDocument/2006/relationships/image"/><Relationship Id="rId4" Target="../media/image14.sv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svg" Type="http://schemas.openxmlformats.org/officeDocument/2006/relationships/image"/><Relationship Id="rId2" Target="../media/image12.png" Type="http://schemas.openxmlformats.org/officeDocument/2006/relationships/image"/><Relationship Id="rId3" Target="../media/image13.png" Type="http://schemas.openxmlformats.org/officeDocument/2006/relationships/image"/><Relationship Id="rId4" Target="../media/image14.sv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.png" Type="http://schemas.openxmlformats.org/officeDocument/2006/relationships/image"/><Relationship Id="rId9" Target="../media/image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23.png" Type="http://schemas.openxmlformats.org/officeDocument/2006/relationships/image"/><Relationship Id="rId6" Target="../media/image2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7.png" Type="http://schemas.openxmlformats.org/officeDocument/2006/relationships/image"/><Relationship Id="rId8" Target="../media/image8.sv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3855598">
            <a:off x="-1256360" y="6180034"/>
            <a:ext cx="6729920" cy="4099133"/>
          </a:xfrm>
          <a:custGeom>
            <a:avLst/>
            <a:gdLst/>
            <a:ahLst/>
            <a:cxnLst/>
            <a:rect r="r" b="b" t="t" l="l"/>
            <a:pathLst>
              <a:path h="4099133" w="6729920">
                <a:moveTo>
                  <a:pt x="0" y="0"/>
                </a:moveTo>
                <a:lnTo>
                  <a:pt x="6729920" y="0"/>
                </a:lnTo>
                <a:lnTo>
                  <a:pt x="6729920" y="4099132"/>
                </a:lnTo>
                <a:lnTo>
                  <a:pt x="0" y="40991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6356" y="-457286"/>
            <a:ext cx="4481465" cy="4114800"/>
          </a:xfrm>
          <a:custGeom>
            <a:avLst/>
            <a:gdLst/>
            <a:ahLst/>
            <a:cxnLst/>
            <a:rect r="r" b="b" t="t" l="l"/>
            <a:pathLst>
              <a:path h="4114800" w="4481465">
                <a:moveTo>
                  <a:pt x="0" y="0"/>
                </a:moveTo>
                <a:lnTo>
                  <a:pt x="4481465" y="0"/>
                </a:lnTo>
                <a:lnTo>
                  <a:pt x="44814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562574" y="-2148421"/>
            <a:ext cx="6254062" cy="5235171"/>
          </a:xfrm>
          <a:custGeom>
            <a:avLst/>
            <a:gdLst/>
            <a:ahLst/>
            <a:cxnLst/>
            <a:rect r="r" b="b" t="t" l="l"/>
            <a:pathLst>
              <a:path h="5235171" w="6254062">
                <a:moveTo>
                  <a:pt x="0" y="0"/>
                </a:moveTo>
                <a:lnTo>
                  <a:pt x="6254061" y="0"/>
                </a:lnTo>
                <a:lnTo>
                  <a:pt x="6254061" y="5235171"/>
                </a:lnTo>
                <a:lnTo>
                  <a:pt x="0" y="52351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35492" y="6740711"/>
            <a:ext cx="7094464" cy="7029431"/>
          </a:xfrm>
          <a:custGeom>
            <a:avLst/>
            <a:gdLst/>
            <a:ahLst/>
            <a:cxnLst/>
            <a:rect r="r" b="b" t="t" l="l"/>
            <a:pathLst>
              <a:path h="7029431" w="7094464">
                <a:moveTo>
                  <a:pt x="0" y="0"/>
                </a:moveTo>
                <a:lnTo>
                  <a:pt x="7094464" y="0"/>
                </a:lnTo>
                <a:lnTo>
                  <a:pt x="7094464" y="7029431"/>
                </a:lnTo>
                <a:lnTo>
                  <a:pt x="0" y="70294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086600" y="-2148421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30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650804" y="82296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30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87297" y="2744107"/>
            <a:ext cx="15313406" cy="455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426"/>
              </a:lnSpc>
            </a:pPr>
            <a:r>
              <a:rPr lang="en-US" sz="17965" u="sng">
                <a:solidFill>
                  <a:srgbClr val="386132"/>
                </a:solidFill>
                <a:latin typeface="Shrikhand"/>
                <a:ea typeface="Shrikhand"/>
                <a:cs typeface="Shrikhand"/>
                <a:sym typeface="Shrikhand"/>
              </a:rPr>
              <a:t>BIOCELL :</a:t>
            </a:r>
          </a:p>
          <a:p>
            <a:pPr algn="ctr">
              <a:lnSpc>
                <a:spcPts val="17426"/>
              </a:lnSpc>
            </a:pPr>
            <a:r>
              <a:rPr lang="en-US" sz="17965" u="sng">
                <a:solidFill>
                  <a:srgbClr val="386132"/>
                </a:solidFill>
                <a:latin typeface="Shrikhand"/>
                <a:ea typeface="Shrikhand"/>
                <a:cs typeface="Shrikhand"/>
                <a:sym typeface="Shrikhand"/>
              </a:rPr>
              <a:t>expérience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78089" y="7200900"/>
            <a:ext cx="4481465" cy="4114800"/>
          </a:xfrm>
          <a:custGeom>
            <a:avLst/>
            <a:gdLst/>
            <a:ahLst/>
            <a:cxnLst/>
            <a:rect r="r" b="b" t="t" l="l"/>
            <a:pathLst>
              <a:path h="4114800" w="4481465">
                <a:moveTo>
                  <a:pt x="0" y="0"/>
                </a:moveTo>
                <a:lnTo>
                  <a:pt x="4481465" y="0"/>
                </a:lnTo>
                <a:lnTo>
                  <a:pt x="44814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29549">
            <a:off x="14188295" y="-2082202"/>
            <a:ext cx="7182549" cy="6012392"/>
          </a:xfrm>
          <a:custGeom>
            <a:avLst/>
            <a:gdLst/>
            <a:ahLst/>
            <a:cxnLst/>
            <a:rect r="r" b="b" t="t" l="l"/>
            <a:pathLst>
              <a:path h="6012392" w="7182549">
                <a:moveTo>
                  <a:pt x="0" y="0"/>
                </a:moveTo>
                <a:lnTo>
                  <a:pt x="7182549" y="0"/>
                </a:lnTo>
                <a:lnTo>
                  <a:pt x="7182549" y="6012392"/>
                </a:lnTo>
                <a:lnTo>
                  <a:pt x="0" y="6012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24789">
            <a:off x="-4407685" y="-3081058"/>
            <a:ext cx="8305736" cy="8229600"/>
          </a:xfrm>
          <a:custGeom>
            <a:avLst/>
            <a:gdLst/>
            <a:ahLst/>
            <a:cxnLst/>
            <a:rect r="r" b="b" t="t" l="l"/>
            <a:pathLst>
              <a:path h="8229600" w="8305736">
                <a:moveTo>
                  <a:pt x="0" y="0"/>
                </a:moveTo>
                <a:lnTo>
                  <a:pt x="8305736" y="0"/>
                </a:lnTo>
                <a:lnTo>
                  <a:pt x="83057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67440" y="6600366"/>
            <a:ext cx="6735536" cy="6172200"/>
          </a:xfrm>
          <a:custGeom>
            <a:avLst/>
            <a:gdLst/>
            <a:ahLst/>
            <a:cxnLst/>
            <a:rect r="r" b="b" t="t" l="l"/>
            <a:pathLst>
              <a:path h="6172200" w="6735536">
                <a:moveTo>
                  <a:pt x="0" y="0"/>
                </a:moveTo>
                <a:lnTo>
                  <a:pt x="6735536" y="0"/>
                </a:lnTo>
                <a:lnTo>
                  <a:pt x="6735536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014723">
            <a:off x="5643180" y="8558475"/>
            <a:ext cx="8010054" cy="4878851"/>
          </a:xfrm>
          <a:custGeom>
            <a:avLst/>
            <a:gdLst/>
            <a:ahLst/>
            <a:cxnLst/>
            <a:rect r="r" b="b" t="t" l="l"/>
            <a:pathLst>
              <a:path h="4878851" w="8010054">
                <a:moveTo>
                  <a:pt x="0" y="0"/>
                </a:moveTo>
                <a:lnTo>
                  <a:pt x="8010054" y="0"/>
                </a:lnTo>
                <a:lnTo>
                  <a:pt x="8010054" y="4878851"/>
                </a:lnTo>
                <a:lnTo>
                  <a:pt x="0" y="4878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856050" y="3160742"/>
            <a:ext cx="14575900" cy="6525724"/>
          </a:xfrm>
          <a:custGeom>
            <a:avLst/>
            <a:gdLst/>
            <a:ahLst/>
            <a:cxnLst/>
            <a:rect r="r" b="b" t="t" l="l"/>
            <a:pathLst>
              <a:path h="6525724" w="14575900">
                <a:moveTo>
                  <a:pt x="0" y="0"/>
                </a:moveTo>
                <a:lnTo>
                  <a:pt x="14575900" y="0"/>
                </a:lnTo>
                <a:lnTo>
                  <a:pt x="14575900" y="6525724"/>
                </a:lnTo>
                <a:lnTo>
                  <a:pt x="0" y="652572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  <a:ln w="104775" cap="sq">
            <a:solidFill>
              <a:srgbClr val="4A8A41"/>
            </a:solidFill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4320535" y="484345"/>
            <a:ext cx="9783404" cy="2209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35"/>
              </a:lnSpc>
            </a:pPr>
            <a:r>
              <a:rPr lang="en-US" sz="8799" u="sng">
                <a:solidFill>
                  <a:srgbClr val="386132"/>
                </a:solidFill>
                <a:latin typeface="Shrikhand"/>
                <a:ea typeface="Shrikhand"/>
                <a:cs typeface="Shrikhand"/>
                <a:sym typeface="Shrikhand"/>
              </a:rPr>
              <a:t>1ère partie de l’expérience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7055108" y="5018367"/>
            <a:ext cx="8474106" cy="636715"/>
            <a:chOff x="0" y="0"/>
            <a:chExt cx="2231863" cy="1676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231863" cy="167694"/>
            </a:xfrm>
            <a:custGeom>
              <a:avLst/>
              <a:gdLst/>
              <a:ahLst/>
              <a:cxnLst/>
              <a:rect r="r" b="b" t="t" l="l"/>
              <a:pathLst>
                <a:path h="167694" w="2231863">
                  <a:moveTo>
                    <a:pt x="0" y="0"/>
                  </a:moveTo>
                  <a:lnTo>
                    <a:pt x="2231863" y="0"/>
                  </a:lnTo>
                  <a:lnTo>
                    <a:pt x="2231863" y="167694"/>
                  </a:lnTo>
                  <a:lnTo>
                    <a:pt x="0" y="167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231863" cy="2057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212237" y="8463191"/>
            <a:ext cx="6961508" cy="636715"/>
            <a:chOff x="0" y="0"/>
            <a:chExt cx="1833484" cy="16769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833484" cy="167694"/>
            </a:xfrm>
            <a:custGeom>
              <a:avLst/>
              <a:gdLst/>
              <a:ahLst/>
              <a:cxnLst/>
              <a:rect r="r" b="b" t="t" l="l"/>
              <a:pathLst>
                <a:path h="167694" w="1833484">
                  <a:moveTo>
                    <a:pt x="0" y="0"/>
                  </a:moveTo>
                  <a:lnTo>
                    <a:pt x="1833484" y="0"/>
                  </a:lnTo>
                  <a:lnTo>
                    <a:pt x="1833484" y="167694"/>
                  </a:lnTo>
                  <a:lnTo>
                    <a:pt x="0" y="167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833484" cy="2057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5" id="15"/>
          <p:cNvSpPr/>
          <p:nvPr/>
        </p:nvSpPr>
        <p:spPr>
          <a:xfrm>
            <a:off x="2116661" y="7249452"/>
            <a:ext cx="14054679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6" id="16"/>
          <p:cNvSpPr/>
          <p:nvPr/>
        </p:nvSpPr>
        <p:spPr>
          <a:xfrm>
            <a:off x="2116661" y="7856322"/>
            <a:ext cx="8774098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7" id="17"/>
          <p:cNvSpPr/>
          <p:nvPr/>
        </p:nvSpPr>
        <p:spPr>
          <a:xfrm flipV="true">
            <a:off x="6722757" y="8463191"/>
            <a:ext cx="6436807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90198" y="1458076"/>
            <a:ext cx="7107604" cy="7370848"/>
          </a:xfrm>
          <a:custGeom>
            <a:avLst/>
            <a:gdLst/>
            <a:ahLst/>
            <a:cxnLst/>
            <a:rect r="r" b="b" t="t" l="l"/>
            <a:pathLst>
              <a:path h="7370848" w="7107604">
                <a:moveTo>
                  <a:pt x="0" y="0"/>
                </a:moveTo>
                <a:lnTo>
                  <a:pt x="7107604" y="0"/>
                </a:lnTo>
                <a:lnTo>
                  <a:pt x="7107604" y="7370848"/>
                </a:lnTo>
                <a:lnTo>
                  <a:pt x="0" y="73708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357949" y="4681087"/>
            <a:ext cx="1132040" cy="737241"/>
          </a:xfrm>
          <a:custGeom>
            <a:avLst/>
            <a:gdLst/>
            <a:ahLst/>
            <a:cxnLst/>
            <a:rect r="r" b="b" t="t" l="l"/>
            <a:pathLst>
              <a:path h="737241" w="1132040">
                <a:moveTo>
                  <a:pt x="0" y="0"/>
                </a:moveTo>
                <a:lnTo>
                  <a:pt x="1132039" y="0"/>
                </a:lnTo>
                <a:lnTo>
                  <a:pt x="1132039" y="737241"/>
                </a:lnTo>
                <a:lnTo>
                  <a:pt x="0" y="7372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940728" y="2418643"/>
            <a:ext cx="1549261" cy="1008956"/>
          </a:xfrm>
          <a:custGeom>
            <a:avLst/>
            <a:gdLst/>
            <a:ahLst/>
            <a:cxnLst/>
            <a:rect r="r" b="b" t="t" l="l"/>
            <a:pathLst>
              <a:path h="1008956" w="1549261">
                <a:moveTo>
                  <a:pt x="0" y="0"/>
                </a:moveTo>
                <a:lnTo>
                  <a:pt x="1549260" y="0"/>
                </a:lnTo>
                <a:lnTo>
                  <a:pt x="1549260" y="1008956"/>
                </a:lnTo>
                <a:lnTo>
                  <a:pt x="0" y="10089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199916" y="3325318"/>
            <a:ext cx="2081796" cy="1355770"/>
          </a:xfrm>
          <a:custGeom>
            <a:avLst/>
            <a:gdLst/>
            <a:ahLst/>
            <a:cxnLst/>
            <a:rect r="r" b="b" t="t" l="l"/>
            <a:pathLst>
              <a:path h="1355770" w="2081796">
                <a:moveTo>
                  <a:pt x="0" y="0"/>
                </a:moveTo>
                <a:lnTo>
                  <a:pt x="2081796" y="0"/>
                </a:lnTo>
                <a:lnTo>
                  <a:pt x="2081796" y="1355769"/>
                </a:lnTo>
                <a:lnTo>
                  <a:pt x="0" y="13557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 flipH="true">
            <a:off x="9097790" y="259643"/>
            <a:ext cx="46210" cy="7142562"/>
          </a:xfrm>
          <a:prstGeom prst="line">
            <a:avLst/>
          </a:prstGeom>
          <a:ln cap="flat" w="95250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2957415" y="5629629"/>
            <a:ext cx="5189593" cy="219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66C4"/>
                </a:solidFill>
                <a:latin typeface="Alice Bold"/>
                <a:ea typeface="Alice Bold"/>
                <a:cs typeface="Alice Bold"/>
                <a:sym typeface="Alice Bold"/>
              </a:rPr>
              <a:t>TUBULINE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présente dans toutes les cellules, peu importe le niveau de différenciation (c’est un des constituant de la cellule quoi)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taux stable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957415" y="192968"/>
            <a:ext cx="5189593" cy="4384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MyoD 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= facteur de transcription myogénique → active des gènes impliqués dans la différenciation des myoblastes en myotubes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du taux en DM </a:t>
            </a:r>
          </a:p>
          <a:p>
            <a:pPr algn="l">
              <a:lnSpc>
                <a:spcPts val="3500"/>
              </a:lnSpc>
            </a:pP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MHC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chaîne lourde de myosine → “exprimé lors de la phase tardive de la différenciation”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44302" y="192968"/>
            <a:ext cx="4988721" cy="3508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5E17EB"/>
                </a:solidFill>
                <a:latin typeface="Alice Bold"/>
                <a:ea typeface="Alice Bold"/>
                <a:cs typeface="Alice Bold"/>
                <a:sym typeface="Alice Bold"/>
              </a:rPr>
              <a:t>DÉPHOSPHORYLATION DE PRB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⚠️ Rappel : HYPERphosphorylation de pRb = libération de E2F = accélération du cycle cellulaire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DONC : si on déphosphoryle pRb = EFFET INVERSE (c’est le cas ici)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49445" y="4127854"/>
            <a:ext cx="4988721" cy="3070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5E17EB"/>
                </a:solidFill>
                <a:latin typeface="Alice Bold"/>
                <a:ea typeface="Alice Bold"/>
                <a:cs typeface="Alice Bold"/>
                <a:sym typeface="Alice Bold"/>
              </a:rPr>
              <a:t>CYCLINE A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⚠️ Rappel :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cycline A (mitose, mais en biocell retenez ++ B en QCM)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ICI, on observe une diminution = moins de cycle cellulaire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diminution du taux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4588" y="8093076"/>
            <a:ext cx="5178435" cy="219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MCK 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= créatine kinase du mucle →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“exprimée lors de la phase tardive de différenciation du MSS”</a:t>
            </a: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  <a:p>
            <a:pPr algn="l">
              <a:lnSpc>
                <a:spcPts val="350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5907611" y="368301"/>
            <a:ext cx="3190179" cy="8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milieu de croissance (division cellulaire)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324380" y="380293"/>
            <a:ext cx="3199176" cy="8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milieu de différenciation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5333023" y="9028949"/>
            <a:ext cx="12666717" cy="1027938"/>
            <a:chOff x="0" y="0"/>
            <a:chExt cx="3336090" cy="270733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336090" cy="270733"/>
            </a:xfrm>
            <a:custGeom>
              <a:avLst/>
              <a:gdLst/>
              <a:ahLst/>
              <a:cxnLst/>
              <a:rect r="r" b="b" t="t" l="l"/>
              <a:pathLst>
                <a:path h="270733" w="3336090">
                  <a:moveTo>
                    <a:pt x="0" y="0"/>
                  </a:moveTo>
                  <a:lnTo>
                    <a:pt x="3336090" y="0"/>
                  </a:lnTo>
                  <a:lnTo>
                    <a:pt x="3336090" y="270733"/>
                  </a:lnTo>
                  <a:lnTo>
                    <a:pt x="0" y="270733"/>
                  </a:lnTo>
                  <a:close/>
                </a:path>
              </a:pathLst>
            </a:custGeom>
            <a:solidFill>
              <a:srgbClr val="9AE190"/>
            </a:solidFill>
            <a:ln w="85725" cap="sq">
              <a:solidFill>
                <a:srgbClr val="4A8A41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85725"/>
              <a:ext cx="3336090" cy="356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880"/>
                </a:lnSpc>
              </a:pPr>
              <a:r>
                <a:rPr lang="en-US" sz="4200" spc="46">
                  <a:solidFill>
                    <a:srgbClr val="FF3131"/>
                  </a:solidFill>
                  <a:latin typeface="Alice Bold"/>
                  <a:ea typeface="Alice Bold"/>
                  <a:cs typeface="Alice Bold"/>
                  <a:sym typeface="Alice Bold"/>
                </a:rPr>
                <a:t>→ MAIS C’EST QUOI LE LIEN DANS TOUT ÇA ???</a:t>
              </a: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8808688" y="5049708"/>
            <a:ext cx="1329246" cy="865671"/>
          </a:xfrm>
          <a:custGeom>
            <a:avLst/>
            <a:gdLst/>
            <a:ahLst/>
            <a:cxnLst/>
            <a:rect r="r" b="b" t="t" l="l"/>
            <a:pathLst>
              <a:path h="865671" w="1329246">
                <a:moveTo>
                  <a:pt x="0" y="0"/>
                </a:moveTo>
                <a:lnTo>
                  <a:pt x="1329245" y="0"/>
                </a:lnTo>
                <a:lnTo>
                  <a:pt x="1329245" y="865671"/>
                </a:lnTo>
                <a:lnTo>
                  <a:pt x="0" y="8656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90198" y="1458076"/>
            <a:ext cx="7107604" cy="7370848"/>
          </a:xfrm>
          <a:custGeom>
            <a:avLst/>
            <a:gdLst/>
            <a:ahLst/>
            <a:cxnLst/>
            <a:rect r="r" b="b" t="t" l="l"/>
            <a:pathLst>
              <a:path h="7370848" w="7107604">
                <a:moveTo>
                  <a:pt x="0" y="0"/>
                </a:moveTo>
                <a:lnTo>
                  <a:pt x="7107604" y="0"/>
                </a:lnTo>
                <a:lnTo>
                  <a:pt x="7107604" y="7370848"/>
                </a:lnTo>
                <a:lnTo>
                  <a:pt x="0" y="73708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357949" y="4681087"/>
            <a:ext cx="1132040" cy="737241"/>
          </a:xfrm>
          <a:custGeom>
            <a:avLst/>
            <a:gdLst/>
            <a:ahLst/>
            <a:cxnLst/>
            <a:rect r="r" b="b" t="t" l="l"/>
            <a:pathLst>
              <a:path h="737241" w="1132040">
                <a:moveTo>
                  <a:pt x="0" y="0"/>
                </a:moveTo>
                <a:lnTo>
                  <a:pt x="1132039" y="0"/>
                </a:lnTo>
                <a:lnTo>
                  <a:pt x="1132039" y="737241"/>
                </a:lnTo>
                <a:lnTo>
                  <a:pt x="0" y="7372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957415" y="5634943"/>
            <a:ext cx="5189593" cy="219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66C4"/>
                </a:solidFill>
                <a:latin typeface="Alice Bold"/>
                <a:ea typeface="Alice Bold"/>
                <a:cs typeface="Alice Bold"/>
                <a:sym typeface="Alice Bold"/>
              </a:rPr>
              <a:t>TUBULINE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présente dans toutes les cellules, peu importe le niveau de différenciation (c’est un des constituant de la cellule quoi)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taux stable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9940728" y="2418643"/>
            <a:ext cx="1549261" cy="1008956"/>
          </a:xfrm>
          <a:custGeom>
            <a:avLst/>
            <a:gdLst/>
            <a:ahLst/>
            <a:cxnLst/>
            <a:rect r="r" b="b" t="t" l="l"/>
            <a:pathLst>
              <a:path h="1008956" w="1549261">
                <a:moveTo>
                  <a:pt x="0" y="0"/>
                </a:moveTo>
                <a:lnTo>
                  <a:pt x="1549260" y="0"/>
                </a:lnTo>
                <a:lnTo>
                  <a:pt x="1549260" y="1008956"/>
                </a:lnTo>
                <a:lnTo>
                  <a:pt x="0" y="10089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199916" y="3325318"/>
            <a:ext cx="2081796" cy="1355770"/>
          </a:xfrm>
          <a:custGeom>
            <a:avLst/>
            <a:gdLst/>
            <a:ahLst/>
            <a:cxnLst/>
            <a:rect r="r" b="b" t="t" l="l"/>
            <a:pathLst>
              <a:path h="1355770" w="2081796">
                <a:moveTo>
                  <a:pt x="0" y="0"/>
                </a:moveTo>
                <a:lnTo>
                  <a:pt x="2081796" y="0"/>
                </a:lnTo>
                <a:lnTo>
                  <a:pt x="2081796" y="1355769"/>
                </a:lnTo>
                <a:lnTo>
                  <a:pt x="0" y="13557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44302" y="192968"/>
            <a:ext cx="4988721" cy="3508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5E17EB"/>
                </a:solidFill>
                <a:latin typeface="Alice Bold"/>
                <a:ea typeface="Alice Bold"/>
                <a:cs typeface="Alice Bold"/>
                <a:sym typeface="Alice Bold"/>
              </a:rPr>
              <a:t>DÉPHOSPHORYLATION DE PRB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⚠️ Rappel : HYPERphosphorylation de pRb = libération de E2F = accélération du cycle cellulaire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DONC : si on déphosphoryle pRb = EFFET INVERSE (c’est le cas ici)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</p:txBody>
      </p:sp>
      <p:sp>
        <p:nvSpPr>
          <p:cNvPr name="AutoShape 8" id="8"/>
          <p:cNvSpPr/>
          <p:nvPr/>
        </p:nvSpPr>
        <p:spPr>
          <a:xfrm flipH="true">
            <a:off x="9097790" y="259643"/>
            <a:ext cx="46210" cy="7142562"/>
          </a:xfrm>
          <a:prstGeom prst="line">
            <a:avLst/>
          </a:prstGeom>
          <a:ln cap="flat" w="95250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9324380" y="380293"/>
            <a:ext cx="3199176" cy="8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milieu de différenciation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4588" y="8093076"/>
            <a:ext cx="5178435" cy="219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MCK 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= créatine kinase du mucle →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“exprimée lors de la phase tardive de différenciation du MSS”</a:t>
            </a: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  <a:p>
            <a:pPr algn="l">
              <a:lnSpc>
                <a:spcPts val="3500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6314694" y="9114674"/>
            <a:ext cx="11832314" cy="1027938"/>
            <a:chOff x="0" y="0"/>
            <a:chExt cx="3116330" cy="27073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116330" cy="270733"/>
            </a:xfrm>
            <a:custGeom>
              <a:avLst/>
              <a:gdLst/>
              <a:ahLst/>
              <a:cxnLst/>
              <a:rect r="r" b="b" t="t" l="l"/>
              <a:pathLst>
                <a:path h="270733" w="3116330">
                  <a:moveTo>
                    <a:pt x="0" y="0"/>
                  </a:moveTo>
                  <a:lnTo>
                    <a:pt x="3116330" y="0"/>
                  </a:lnTo>
                  <a:lnTo>
                    <a:pt x="3116330" y="270733"/>
                  </a:lnTo>
                  <a:lnTo>
                    <a:pt x="0" y="270733"/>
                  </a:lnTo>
                  <a:close/>
                </a:path>
              </a:pathLst>
            </a:custGeom>
            <a:solidFill>
              <a:srgbClr val="9AE190"/>
            </a:solidFill>
            <a:ln w="85725" cap="sq">
              <a:solidFill>
                <a:srgbClr val="4A8A41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85725"/>
              <a:ext cx="3116330" cy="356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879"/>
                </a:lnSpc>
              </a:pPr>
              <a:r>
                <a:rPr lang="en-US" sz="4199" spc="46">
                  <a:solidFill>
                    <a:srgbClr val="FF3131"/>
                  </a:solidFill>
                  <a:latin typeface="Alice Bold"/>
                  <a:ea typeface="Alice Bold"/>
                  <a:cs typeface="Alice Bold"/>
                  <a:sym typeface="Alice Bold"/>
                </a:rPr>
                <a:t>+ la cellule se différencie, - la cellule se divise </a:t>
              </a: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8808688" y="5049708"/>
            <a:ext cx="1329246" cy="865671"/>
          </a:xfrm>
          <a:custGeom>
            <a:avLst/>
            <a:gdLst/>
            <a:ahLst/>
            <a:cxnLst/>
            <a:rect r="r" b="b" t="t" l="l"/>
            <a:pathLst>
              <a:path h="865671" w="1329246">
                <a:moveTo>
                  <a:pt x="0" y="0"/>
                </a:moveTo>
                <a:lnTo>
                  <a:pt x="1329245" y="0"/>
                </a:lnTo>
                <a:lnTo>
                  <a:pt x="1329245" y="865671"/>
                </a:lnTo>
                <a:lnTo>
                  <a:pt x="0" y="8656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907611" y="368301"/>
            <a:ext cx="3190179" cy="8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milieu de croissance (division cellulaire)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957415" y="192968"/>
            <a:ext cx="5189593" cy="4384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MyoD 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= facteur de transcription myogénique → active des gènes impliqués dans la différenciation des myoblastes en myotubes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du taux en DM </a:t>
            </a:r>
          </a:p>
          <a:p>
            <a:pPr algn="l">
              <a:lnSpc>
                <a:spcPts val="3500"/>
              </a:lnSpc>
            </a:pP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MHC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chaîne lourde de myosine → “exprimé lors de la phase tardive de la différenciation”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augmentation marquée ++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49445" y="4127854"/>
            <a:ext cx="4988721" cy="3070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5E17EB"/>
                </a:solidFill>
                <a:latin typeface="Alice Bold"/>
                <a:ea typeface="Alice Bold"/>
                <a:cs typeface="Alice Bold"/>
                <a:sym typeface="Alice Bold"/>
              </a:rPr>
              <a:t>CYCLINE A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⚠️ Rappel :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cycline A (mitose, mais en biocell retenez ++ B en QCM) 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ICI, on observe une diminution = moins de cycle cellulaire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= diminution du taux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956305"/>
            <a:ext cx="12097732" cy="889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A. La tubuline est un contrôle qui permet de vérifier que les disparités observées ne sont pas dues à des différences de quantités totales de protéines déposées sur le gel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B. Les variations de la quantité de cycline A entre les différentes conditions suggèrent un ralentissement du cycle cellulaire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C. L’accroissement de la quantité de MyoD en DM concorde avec l’augmentation de l’expression de MHC et de l’activité MCH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D. Ces résultats démontrent que l’augmentation de l’activité MCK est responsable de la déphosphorylation de pRb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E. Les propositions A, B, C, D sont fausses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343601" y="4110672"/>
            <a:ext cx="5536422" cy="5741474"/>
          </a:xfrm>
          <a:custGeom>
            <a:avLst/>
            <a:gdLst/>
            <a:ahLst/>
            <a:cxnLst/>
            <a:rect r="r" b="b" t="t" l="l"/>
            <a:pathLst>
              <a:path h="5741474" w="5536422">
                <a:moveTo>
                  <a:pt x="0" y="0"/>
                </a:moveTo>
                <a:lnTo>
                  <a:pt x="5536422" y="0"/>
                </a:lnTo>
                <a:lnTo>
                  <a:pt x="5536422" y="5741475"/>
                </a:lnTo>
                <a:lnTo>
                  <a:pt x="0" y="57414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1,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942975"/>
            <a:ext cx="18042131" cy="3926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</a:p>
          <a:p>
            <a:pPr algn="l">
              <a:lnSpc>
                <a:spcPts val="6804"/>
              </a:lnSpc>
            </a:pPr>
            <a:r>
              <a:rPr lang="en-US" sz="4200" spc="46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A. Vrai : La tubuline est un contrôle qui permet de vérifier que les disparités observées ne sont pas dues à des différences de quantités totales de protéines déposées sur le gel</a:t>
            </a:r>
          </a:p>
          <a:p>
            <a:pPr algn="l">
              <a:lnSpc>
                <a:spcPts val="6480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1,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73071" y="5057775"/>
            <a:ext cx="12764575" cy="299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3399" spc="3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tubuline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contrôle de qualité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car retrouvée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physiologiquement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dans toutes les cellules = vérification que le WB fonctionne bien !!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Figure 1 :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taux constant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peu importe le milieu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339542" y="5143500"/>
            <a:ext cx="4540481" cy="4708647"/>
          </a:xfrm>
          <a:custGeom>
            <a:avLst/>
            <a:gdLst/>
            <a:ahLst/>
            <a:cxnLst/>
            <a:rect r="r" b="b" t="t" l="l"/>
            <a:pathLst>
              <a:path h="4708647" w="4540481">
                <a:moveTo>
                  <a:pt x="0" y="0"/>
                </a:moveTo>
                <a:lnTo>
                  <a:pt x="4540481" y="0"/>
                </a:lnTo>
                <a:lnTo>
                  <a:pt x="4540481" y="4708647"/>
                </a:lnTo>
                <a:lnTo>
                  <a:pt x="0" y="47086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6" id="6"/>
          <p:cNvGrpSpPr/>
          <p:nvPr/>
        </p:nvGrpSpPr>
        <p:grpSpPr>
          <a:xfrm rot="0">
            <a:off x="15071527" y="7179466"/>
            <a:ext cx="2187773" cy="438009"/>
            <a:chOff x="0" y="0"/>
            <a:chExt cx="576204" cy="11536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76204" cy="115360"/>
            </a:xfrm>
            <a:custGeom>
              <a:avLst/>
              <a:gdLst/>
              <a:ahLst/>
              <a:cxnLst/>
              <a:rect r="r" b="b" t="t" l="l"/>
              <a:pathLst>
                <a:path h="115360" w="576204">
                  <a:moveTo>
                    <a:pt x="0" y="0"/>
                  </a:moveTo>
                  <a:lnTo>
                    <a:pt x="576204" y="0"/>
                  </a:lnTo>
                  <a:lnTo>
                    <a:pt x="576204" y="115360"/>
                  </a:lnTo>
                  <a:lnTo>
                    <a:pt x="0" y="1153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76204" cy="1534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6444144" y="9522582"/>
            <a:ext cx="6693502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19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je met à chaque fois en évidence les éléments de réponse pour les personnes avec une vue aussi déplorable que la mienne ^_^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013262"/>
            <a:ext cx="18042131" cy="2174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</a:p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B</a:t>
            </a:r>
            <a:r>
              <a:rPr lang="en-US" sz="4000" spc="44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. Vrai : Les variations de la quantité de cycline A entre les différentes conditions suggèrent un ralentissement du cycle cellulaire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1,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245869" y="4096130"/>
            <a:ext cx="12570952" cy="299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selon le cours : la cellule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se différencie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, donc elle va nécessairement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moins se diviser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selon la Figure 1 :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diminution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progressive du taux de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 cycline A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ralentissement du cycle cellulaire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339542" y="5143500"/>
            <a:ext cx="4540481" cy="4708647"/>
          </a:xfrm>
          <a:custGeom>
            <a:avLst/>
            <a:gdLst/>
            <a:ahLst/>
            <a:cxnLst/>
            <a:rect r="r" b="b" t="t" l="l"/>
            <a:pathLst>
              <a:path h="4708647" w="4540481">
                <a:moveTo>
                  <a:pt x="0" y="0"/>
                </a:moveTo>
                <a:lnTo>
                  <a:pt x="4540481" y="0"/>
                </a:lnTo>
                <a:lnTo>
                  <a:pt x="4540481" y="4708647"/>
                </a:lnTo>
                <a:lnTo>
                  <a:pt x="0" y="47086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6" id="6"/>
          <p:cNvGrpSpPr/>
          <p:nvPr/>
        </p:nvGrpSpPr>
        <p:grpSpPr>
          <a:xfrm rot="0">
            <a:off x="15071527" y="6876866"/>
            <a:ext cx="2187773" cy="438009"/>
            <a:chOff x="0" y="0"/>
            <a:chExt cx="576204" cy="11536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76204" cy="115360"/>
            </a:xfrm>
            <a:custGeom>
              <a:avLst/>
              <a:gdLst/>
              <a:ahLst/>
              <a:cxnLst/>
              <a:rect r="r" b="b" t="t" l="l"/>
              <a:pathLst>
                <a:path h="115360" w="576204">
                  <a:moveTo>
                    <a:pt x="0" y="0"/>
                  </a:moveTo>
                  <a:lnTo>
                    <a:pt x="576204" y="0"/>
                  </a:lnTo>
                  <a:lnTo>
                    <a:pt x="576204" y="115360"/>
                  </a:lnTo>
                  <a:lnTo>
                    <a:pt x="0" y="1153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76204" cy="1534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726895"/>
            <a:ext cx="18042131" cy="1586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C</a:t>
            </a:r>
            <a:r>
              <a:rPr lang="en-US" sz="4000" spc="44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. Vrai : L’accroissement de la quantité de MyoD en DM concorde avec l’augmentation de l’expression de MHC et de l’activité MCK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1,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245869" y="4285488"/>
            <a:ext cx="12833240" cy="4799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→ MyoD = facteur de transcription myogénique = favorise la différenciation 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MHC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et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MCK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“spécifiquement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exprimées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lors de la phase tardive de la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différenciation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du MSS”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Figure 1 :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augmentation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progressive du taux de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MyoD, MHC et MCK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339542" y="5143500"/>
            <a:ext cx="4540481" cy="4708647"/>
          </a:xfrm>
          <a:custGeom>
            <a:avLst/>
            <a:gdLst/>
            <a:ahLst/>
            <a:cxnLst/>
            <a:rect r="r" b="b" t="t" l="l"/>
            <a:pathLst>
              <a:path h="4708647" w="4540481">
                <a:moveTo>
                  <a:pt x="0" y="0"/>
                </a:moveTo>
                <a:lnTo>
                  <a:pt x="4540481" y="0"/>
                </a:lnTo>
                <a:lnTo>
                  <a:pt x="4540481" y="4708647"/>
                </a:lnTo>
                <a:lnTo>
                  <a:pt x="0" y="47086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6" id="6"/>
          <p:cNvGrpSpPr/>
          <p:nvPr/>
        </p:nvGrpSpPr>
        <p:grpSpPr>
          <a:xfrm rot="0">
            <a:off x="15071527" y="5753934"/>
            <a:ext cx="2187773" cy="729971"/>
            <a:chOff x="0" y="0"/>
            <a:chExt cx="576204" cy="1922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76204" cy="192256"/>
            </a:xfrm>
            <a:custGeom>
              <a:avLst/>
              <a:gdLst/>
              <a:ahLst/>
              <a:cxnLst/>
              <a:rect r="r" b="b" t="t" l="l"/>
              <a:pathLst>
                <a:path h="192256" w="576204">
                  <a:moveTo>
                    <a:pt x="0" y="0"/>
                  </a:moveTo>
                  <a:lnTo>
                    <a:pt x="576204" y="0"/>
                  </a:lnTo>
                  <a:lnTo>
                    <a:pt x="576204" y="192256"/>
                  </a:lnTo>
                  <a:lnTo>
                    <a:pt x="0" y="1922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76204" cy="2303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4830900" y="7568273"/>
            <a:ext cx="1570161" cy="1358813"/>
            <a:chOff x="0" y="0"/>
            <a:chExt cx="413540" cy="35787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13540" cy="357877"/>
            </a:xfrm>
            <a:custGeom>
              <a:avLst/>
              <a:gdLst/>
              <a:ahLst/>
              <a:cxnLst/>
              <a:rect r="r" b="b" t="t" l="l"/>
              <a:pathLst>
                <a:path h="357877" w="413540">
                  <a:moveTo>
                    <a:pt x="0" y="0"/>
                  </a:moveTo>
                  <a:lnTo>
                    <a:pt x="413540" y="0"/>
                  </a:lnTo>
                  <a:lnTo>
                    <a:pt x="413540" y="357877"/>
                  </a:lnTo>
                  <a:lnTo>
                    <a:pt x="0" y="3578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413540" cy="395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3426625"/>
            <a:ext cx="12776798" cy="6000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Certes, on a :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une déphosphorylation de pRb grandissante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une augmentation de l’activité MCK de plus en plus prononcée à mesure que la différenciation cellulaire progresse 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→ MAIS : aucune preuve qu’il y ait une relation de causalité, donc :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✅ suggère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❌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démontre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1527479"/>
            <a:ext cx="18042131" cy="1586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D</a:t>
            </a: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. Faux : Ces résultats démontrent que l’augmentation de l’activité MCK est responsable de la déphosphorylation de pRb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1,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22935" y="9403336"/>
            <a:ext cx="18042131" cy="767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E. Faux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339542" y="3464725"/>
            <a:ext cx="4301001" cy="1480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9"/>
              </a:lnSpc>
            </a:pPr>
            <a:r>
              <a:rPr lang="en-US" sz="2099" spc="23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Même si c’est subtil, on voit une phospho qui est moins marquée, alors que la déphospho se majore de plus en plus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339542" y="5143500"/>
            <a:ext cx="4540481" cy="4708647"/>
          </a:xfrm>
          <a:custGeom>
            <a:avLst/>
            <a:gdLst/>
            <a:ahLst/>
            <a:cxnLst/>
            <a:rect r="r" b="b" t="t" l="l"/>
            <a:pathLst>
              <a:path h="4708647" w="4540481">
                <a:moveTo>
                  <a:pt x="0" y="0"/>
                </a:moveTo>
                <a:lnTo>
                  <a:pt x="4540481" y="0"/>
                </a:lnTo>
                <a:lnTo>
                  <a:pt x="4540481" y="4708647"/>
                </a:lnTo>
                <a:lnTo>
                  <a:pt x="0" y="47086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8" id="8"/>
          <p:cNvGrpSpPr/>
          <p:nvPr/>
        </p:nvGrpSpPr>
        <p:grpSpPr>
          <a:xfrm rot="0">
            <a:off x="15071527" y="6386166"/>
            <a:ext cx="2480096" cy="539622"/>
            <a:chOff x="0" y="0"/>
            <a:chExt cx="653194" cy="14212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53194" cy="142123"/>
            </a:xfrm>
            <a:custGeom>
              <a:avLst/>
              <a:gdLst/>
              <a:ahLst/>
              <a:cxnLst/>
              <a:rect r="r" b="b" t="t" l="l"/>
              <a:pathLst>
                <a:path h="142123" w="653194">
                  <a:moveTo>
                    <a:pt x="0" y="0"/>
                  </a:moveTo>
                  <a:lnTo>
                    <a:pt x="653194" y="0"/>
                  </a:lnTo>
                  <a:lnTo>
                    <a:pt x="653194" y="142123"/>
                  </a:lnTo>
                  <a:lnTo>
                    <a:pt x="0" y="1421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653194" cy="1802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4830900" y="7568273"/>
            <a:ext cx="1570161" cy="1358813"/>
            <a:chOff x="0" y="0"/>
            <a:chExt cx="413540" cy="35787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3540" cy="357877"/>
            </a:xfrm>
            <a:custGeom>
              <a:avLst/>
              <a:gdLst/>
              <a:ahLst/>
              <a:cxnLst/>
              <a:rect r="r" b="b" t="t" l="l"/>
              <a:pathLst>
                <a:path h="357877" w="413540">
                  <a:moveTo>
                    <a:pt x="0" y="0"/>
                  </a:moveTo>
                  <a:lnTo>
                    <a:pt x="413540" y="0"/>
                  </a:lnTo>
                  <a:lnTo>
                    <a:pt x="413540" y="357877"/>
                  </a:lnTo>
                  <a:lnTo>
                    <a:pt x="0" y="3578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3540" cy="395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78089" y="7200900"/>
            <a:ext cx="4481465" cy="4114800"/>
          </a:xfrm>
          <a:custGeom>
            <a:avLst/>
            <a:gdLst/>
            <a:ahLst/>
            <a:cxnLst/>
            <a:rect r="r" b="b" t="t" l="l"/>
            <a:pathLst>
              <a:path h="4114800" w="4481465">
                <a:moveTo>
                  <a:pt x="0" y="0"/>
                </a:moveTo>
                <a:lnTo>
                  <a:pt x="4481465" y="0"/>
                </a:lnTo>
                <a:lnTo>
                  <a:pt x="44814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29549">
            <a:off x="14188295" y="-2082202"/>
            <a:ext cx="7182549" cy="6012392"/>
          </a:xfrm>
          <a:custGeom>
            <a:avLst/>
            <a:gdLst/>
            <a:ahLst/>
            <a:cxnLst/>
            <a:rect r="r" b="b" t="t" l="l"/>
            <a:pathLst>
              <a:path h="6012392" w="7182549">
                <a:moveTo>
                  <a:pt x="0" y="0"/>
                </a:moveTo>
                <a:lnTo>
                  <a:pt x="7182549" y="0"/>
                </a:lnTo>
                <a:lnTo>
                  <a:pt x="7182549" y="6012392"/>
                </a:lnTo>
                <a:lnTo>
                  <a:pt x="0" y="6012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24789">
            <a:off x="-4407685" y="-3081058"/>
            <a:ext cx="8305736" cy="8229600"/>
          </a:xfrm>
          <a:custGeom>
            <a:avLst/>
            <a:gdLst/>
            <a:ahLst/>
            <a:cxnLst/>
            <a:rect r="r" b="b" t="t" l="l"/>
            <a:pathLst>
              <a:path h="8229600" w="8305736">
                <a:moveTo>
                  <a:pt x="0" y="0"/>
                </a:moveTo>
                <a:lnTo>
                  <a:pt x="8305736" y="0"/>
                </a:lnTo>
                <a:lnTo>
                  <a:pt x="83057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67440" y="6600366"/>
            <a:ext cx="6735536" cy="6172200"/>
          </a:xfrm>
          <a:custGeom>
            <a:avLst/>
            <a:gdLst/>
            <a:ahLst/>
            <a:cxnLst/>
            <a:rect r="r" b="b" t="t" l="l"/>
            <a:pathLst>
              <a:path h="6172200" w="6735536">
                <a:moveTo>
                  <a:pt x="0" y="0"/>
                </a:moveTo>
                <a:lnTo>
                  <a:pt x="6735536" y="0"/>
                </a:lnTo>
                <a:lnTo>
                  <a:pt x="6735536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014723">
            <a:off x="5643180" y="8558475"/>
            <a:ext cx="8010054" cy="4878851"/>
          </a:xfrm>
          <a:custGeom>
            <a:avLst/>
            <a:gdLst/>
            <a:ahLst/>
            <a:cxnLst/>
            <a:rect r="r" b="b" t="t" l="l"/>
            <a:pathLst>
              <a:path h="4878851" w="8010054">
                <a:moveTo>
                  <a:pt x="0" y="0"/>
                </a:moveTo>
                <a:lnTo>
                  <a:pt x="8010054" y="0"/>
                </a:lnTo>
                <a:lnTo>
                  <a:pt x="8010054" y="4878851"/>
                </a:lnTo>
                <a:lnTo>
                  <a:pt x="0" y="4878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812370" y="3146809"/>
            <a:ext cx="10799735" cy="5558687"/>
          </a:xfrm>
          <a:custGeom>
            <a:avLst/>
            <a:gdLst/>
            <a:ahLst/>
            <a:cxnLst/>
            <a:rect r="r" b="b" t="t" l="l"/>
            <a:pathLst>
              <a:path h="5558687" w="10799735">
                <a:moveTo>
                  <a:pt x="0" y="0"/>
                </a:moveTo>
                <a:lnTo>
                  <a:pt x="10799735" y="0"/>
                </a:lnTo>
                <a:lnTo>
                  <a:pt x="10799735" y="5558687"/>
                </a:lnTo>
                <a:lnTo>
                  <a:pt x="0" y="555868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  <a:ln w="104775" cap="sq">
            <a:solidFill>
              <a:srgbClr val="4A8A41"/>
            </a:solidFill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4320535" y="484345"/>
            <a:ext cx="9783404" cy="2209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35"/>
              </a:lnSpc>
            </a:pPr>
            <a:r>
              <a:rPr lang="en-US" sz="8799" u="sng">
                <a:solidFill>
                  <a:srgbClr val="386132"/>
                </a:solidFill>
                <a:latin typeface="Shrikhand"/>
                <a:ea typeface="Shrikhand"/>
                <a:cs typeface="Shrikhand"/>
                <a:sym typeface="Shrikhand"/>
              </a:rPr>
              <a:t>2ème partie de l’expérience</a:t>
            </a:r>
          </a:p>
        </p:txBody>
      </p:sp>
      <p:sp>
        <p:nvSpPr>
          <p:cNvPr name="AutoShape 9" id="9"/>
          <p:cNvSpPr/>
          <p:nvPr/>
        </p:nvSpPr>
        <p:spPr>
          <a:xfrm flipV="true">
            <a:off x="12679727" y="3904440"/>
            <a:ext cx="987713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 flipV="true">
            <a:off x="4700960" y="4537613"/>
            <a:ext cx="987713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5688673" y="5267301"/>
            <a:ext cx="4400257" cy="636715"/>
            <a:chOff x="0" y="0"/>
            <a:chExt cx="1158915" cy="16769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58915" cy="167694"/>
            </a:xfrm>
            <a:custGeom>
              <a:avLst/>
              <a:gdLst/>
              <a:ahLst/>
              <a:cxnLst/>
              <a:rect r="r" b="b" t="t" l="l"/>
              <a:pathLst>
                <a:path h="167694" w="1158915">
                  <a:moveTo>
                    <a:pt x="0" y="0"/>
                  </a:moveTo>
                  <a:lnTo>
                    <a:pt x="1158915" y="0"/>
                  </a:lnTo>
                  <a:lnTo>
                    <a:pt x="1158915" y="167694"/>
                  </a:lnTo>
                  <a:lnTo>
                    <a:pt x="0" y="167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158915" cy="2057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989054" y="7200900"/>
            <a:ext cx="5770898" cy="636715"/>
            <a:chOff x="0" y="0"/>
            <a:chExt cx="1519907" cy="16769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19907" cy="167694"/>
            </a:xfrm>
            <a:custGeom>
              <a:avLst/>
              <a:gdLst/>
              <a:ahLst/>
              <a:cxnLst/>
              <a:rect r="r" b="b" t="t" l="l"/>
              <a:pathLst>
                <a:path h="167694" w="1519907">
                  <a:moveTo>
                    <a:pt x="0" y="0"/>
                  </a:moveTo>
                  <a:lnTo>
                    <a:pt x="1519907" y="0"/>
                  </a:lnTo>
                  <a:lnTo>
                    <a:pt x="1519907" y="167694"/>
                  </a:lnTo>
                  <a:lnTo>
                    <a:pt x="0" y="167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519907" cy="2057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7" id="17"/>
          <p:cNvSpPr/>
          <p:nvPr/>
        </p:nvSpPr>
        <p:spPr>
          <a:xfrm>
            <a:off x="4206899" y="6533692"/>
            <a:ext cx="5441103" cy="33338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8" id="18"/>
          <p:cNvSpPr/>
          <p:nvPr/>
        </p:nvSpPr>
        <p:spPr>
          <a:xfrm>
            <a:off x="9945453" y="7200900"/>
            <a:ext cx="2961209" cy="0"/>
          </a:xfrm>
          <a:prstGeom prst="line">
            <a:avLst/>
          </a:prstGeom>
          <a:ln cap="flat" w="66675">
            <a:solidFill>
              <a:srgbClr val="4A8A41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246166" y="1267232"/>
            <a:ext cx="7795669" cy="6618364"/>
          </a:xfrm>
          <a:custGeom>
            <a:avLst/>
            <a:gdLst/>
            <a:ahLst/>
            <a:cxnLst/>
            <a:rect r="r" b="b" t="t" l="l"/>
            <a:pathLst>
              <a:path h="6618364" w="7795669">
                <a:moveTo>
                  <a:pt x="0" y="0"/>
                </a:moveTo>
                <a:lnTo>
                  <a:pt x="7795668" y="0"/>
                </a:lnTo>
                <a:lnTo>
                  <a:pt x="7795668" y="6618364"/>
                </a:lnTo>
                <a:lnTo>
                  <a:pt x="0" y="66183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0" y="1764347"/>
            <a:ext cx="5189593" cy="167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spc="35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activité d’HDAC1 (désacétylase) associée à MyoD  </a:t>
            </a:r>
          </a:p>
        </p:txBody>
      </p:sp>
      <p:sp>
        <p:nvSpPr>
          <p:cNvPr name="AutoShape 4" id="4"/>
          <p:cNvSpPr/>
          <p:nvPr/>
        </p:nvSpPr>
        <p:spPr>
          <a:xfrm flipH="true">
            <a:off x="7949502" y="1995568"/>
            <a:ext cx="138102" cy="5161692"/>
          </a:xfrm>
          <a:prstGeom prst="line">
            <a:avLst/>
          </a:prstGeom>
          <a:ln cap="flat" w="95250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flipH="true">
            <a:off x="10674053" y="1994294"/>
            <a:ext cx="138102" cy="5161692"/>
          </a:xfrm>
          <a:prstGeom prst="line">
            <a:avLst/>
          </a:prstGeom>
          <a:ln cap="flat" w="95250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3098984" y="1764347"/>
            <a:ext cx="5189593" cy="167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spc="35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activité d’HDAC1 (désacétylase) associée à pRb 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3385" y="4087036"/>
            <a:ext cx="4802824" cy="3070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cellule en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GM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croissance = division cellulaire :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forte présence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des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HDAC1</a:t>
            </a:r>
          </a:p>
          <a:p>
            <a:pPr algn="l">
              <a:lnSpc>
                <a:spcPts val="3500"/>
              </a:lnSpc>
            </a:pP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cellule en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DM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différenciation cellulaire :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absence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des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HDAC1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292369" y="4085762"/>
            <a:ext cx="4802824" cy="3070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cellule en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GM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croissance = division cellulaire :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absence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des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HDAC1</a:t>
            </a:r>
          </a:p>
          <a:p>
            <a:pPr algn="l">
              <a:lnSpc>
                <a:spcPts val="3500"/>
              </a:lnSpc>
            </a:pP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cellule en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DM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différenciation cellulaire :</a:t>
            </a:r>
          </a:p>
          <a:p>
            <a:pPr algn="l">
              <a:lnSpc>
                <a:spcPts val="3500"/>
              </a:lnSpc>
            </a:pP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forte présence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des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HDAC1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5865190" y="4982233"/>
            <a:ext cx="1167724" cy="760480"/>
          </a:xfrm>
          <a:custGeom>
            <a:avLst/>
            <a:gdLst/>
            <a:ahLst/>
            <a:cxnLst/>
            <a:rect r="r" b="b" t="t" l="l"/>
            <a:pathLst>
              <a:path h="760480" w="1167724">
                <a:moveTo>
                  <a:pt x="0" y="0"/>
                </a:moveTo>
                <a:lnTo>
                  <a:pt x="1167723" y="0"/>
                </a:lnTo>
                <a:lnTo>
                  <a:pt x="1167723" y="760480"/>
                </a:lnTo>
                <a:lnTo>
                  <a:pt x="0" y="7604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93385" y="149226"/>
            <a:ext cx="8278291" cy="8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TSA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inhibiteur des HDAC1</a:t>
            </a:r>
            <a:r>
              <a:rPr lang="en-US" sz="2500" spc="2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: logique si dès qu’on l’active (+), le taux de “deacetylase activity” chute</a:t>
            </a:r>
          </a:p>
        </p:txBody>
      </p:sp>
      <p:sp>
        <p:nvSpPr>
          <p:cNvPr name="AutoShape 11" id="11"/>
          <p:cNvSpPr/>
          <p:nvPr/>
        </p:nvSpPr>
        <p:spPr>
          <a:xfrm>
            <a:off x="8473241" y="5060163"/>
            <a:ext cx="709132" cy="33338"/>
          </a:xfrm>
          <a:prstGeom prst="line">
            <a:avLst/>
          </a:prstGeom>
          <a:ln cap="flat" w="66675">
            <a:solidFill>
              <a:srgbClr val="38B6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>
            <a:off x="11202663" y="5126831"/>
            <a:ext cx="709132" cy="33338"/>
          </a:xfrm>
          <a:prstGeom prst="line">
            <a:avLst/>
          </a:prstGeom>
          <a:ln cap="flat" w="66675">
            <a:solidFill>
              <a:srgbClr val="38B6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3" id="13"/>
          <p:cNvGrpSpPr/>
          <p:nvPr/>
        </p:nvGrpSpPr>
        <p:grpSpPr>
          <a:xfrm rot="0">
            <a:off x="314386" y="8123721"/>
            <a:ext cx="17780807" cy="1770888"/>
            <a:chOff x="0" y="0"/>
            <a:chExt cx="4683011" cy="46640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683011" cy="466407"/>
            </a:xfrm>
            <a:custGeom>
              <a:avLst/>
              <a:gdLst/>
              <a:ahLst/>
              <a:cxnLst/>
              <a:rect r="r" b="b" t="t" l="l"/>
              <a:pathLst>
                <a:path h="466407" w="4683011">
                  <a:moveTo>
                    <a:pt x="0" y="0"/>
                  </a:moveTo>
                  <a:lnTo>
                    <a:pt x="4683011" y="0"/>
                  </a:lnTo>
                  <a:lnTo>
                    <a:pt x="4683011" y="466407"/>
                  </a:lnTo>
                  <a:lnTo>
                    <a:pt x="0" y="466407"/>
                  </a:lnTo>
                  <a:close/>
                </a:path>
              </a:pathLst>
            </a:custGeom>
            <a:solidFill>
              <a:srgbClr val="9AE190"/>
            </a:solidFill>
            <a:ln w="85725" cap="sq">
              <a:solidFill>
                <a:srgbClr val="4A8A41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85725"/>
              <a:ext cx="4683011" cy="5521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880"/>
                </a:lnSpc>
              </a:pPr>
              <a:r>
                <a:rPr lang="en-US" sz="4200" spc="46">
                  <a:solidFill>
                    <a:srgbClr val="FF3131"/>
                  </a:solidFill>
                  <a:latin typeface="Alice Bold"/>
                  <a:ea typeface="Alice Bold"/>
                  <a:cs typeface="Alice Bold"/>
                  <a:sym typeface="Alice Bold"/>
                </a:rPr>
                <a:t>Niveau d’activité d’HDAC1 = inversé selon si la cellule veut se multiplier ou si elle veut se différencier 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1913360" y="6396780"/>
            <a:ext cx="1167724" cy="760480"/>
          </a:xfrm>
          <a:custGeom>
            <a:avLst/>
            <a:gdLst/>
            <a:ahLst/>
            <a:cxnLst/>
            <a:rect r="r" b="b" t="t" l="l"/>
            <a:pathLst>
              <a:path h="760480" w="1167724">
                <a:moveTo>
                  <a:pt x="0" y="0"/>
                </a:moveTo>
                <a:lnTo>
                  <a:pt x="1167723" y="0"/>
                </a:lnTo>
                <a:lnTo>
                  <a:pt x="1167723" y="760480"/>
                </a:lnTo>
                <a:lnTo>
                  <a:pt x="0" y="7604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415824" y="180976"/>
            <a:ext cx="8278291" cy="441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 spc="2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HDAC1</a:t>
            </a:r>
            <a:r>
              <a:rPr lang="en-US" sz="2500" spc="27">
                <a:solidFill>
                  <a:srgbClr val="38B6FF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2500" spc="2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→ répression transcriptionnelle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098984" y="721995"/>
            <a:ext cx="1754124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19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Mais ça vous le savez grâce à Maxencéphale :))</a:t>
            </a:r>
          </a:p>
        </p:txBody>
      </p:sp>
      <p:sp>
        <p:nvSpPr>
          <p:cNvPr name="AutoShape 19" id="19"/>
          <p:cNvSpPr/>
          <p:nvPr/>
        </p:nvSpPr>
        <p:spPr>
          <a:xfrm>
            <a:off x="6840450" y="6777020"/>
            <a:ext cx="1001526" cy="45160"/>
          </a:xfrm>
          <a:prstGeom prst="line">
            <a:avLst/>
          </a:prstGeom>
          <a:ln cap="flat" w="66675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0" id="20"/>
          <p:cNvSpPr/>
          <p:nvPr/>
        </p:nvSpPr>
        <p:spPr>
          <a:xfrm>
            <a:off x="10813656" y="6909751"/>
            <a:ext cx="1001526" cy="45160"/>
          </a:xfrm>
          <a:prstGeom prst="line">
            <a:avLst/>
          </a:prstGeom>
          <a:ln cap="flat" w="66675">
            <a:solidFill>
              <a:srgbClr val="FF3131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1" id="21"/>
          <p:cNvSpPr/>
          <p:nvPr/>
        </p:nvSpPr>
        <p:spPr>
          <a:xfrm>
            <a:off x="7435653" y="5038806"/>
            <a:ext cx="512284" cy="10065"/>
          </a:xfrm>
          <a:prstGeom prst="line">
            <a:avLst/>
          </a:prstGeom>
          <a:ln cap="flat" w="66675">
            <a:solidFill>
              <a:srgbClr val="38B6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2" id="22"/>
          <p:cNvSpPr/>
          <p:nvPr/>
        </p:nvSpPr>
        <p:spPr>
          <a:xfrm>
            <a:off x="10161114" y="5116736"/>
            <a:ext cx="512284" cy="10065"/>
          </a:xfrm>
          <a:prstGeom prst="line">
            <a:avLst/>
          </a:prstGeom>
          <a:ln cap="flat" w="66675">
            <a:solidFill>
              <a:srgbClr val="38B6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651630"/>
            <a:ext cx="10617879" cy="75051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A. La TSA diminue la quantité d’histones acétylés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B. Les résultats de la Figure 3 démontrent que HDAC1 perd son activité désacétylase en présence de MyoD lors de la différenciation ainsi qu’en présence de pRb lors de la prolifération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C. L’activité désacétylase est associée à MyoD dans les cellules en GM et avec pRb dans les cellules en DM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D. Les résultats de la Figure 3 démontrent qu’HDAC1, MyoD et pRb forment un complexe ternaire</a:t>
            </a:r>
          </a:p>
          <a:p>
            <a:pPr algn="l">
              <a:lnSpc>
                <a:spcPts val="5507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E. Les propositions A, B, C, D sont fausses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2 : Concernant la Figure 3,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1155405" y="3986344"/>
            <a:ext cx="6801778" cy="5774570"/>
          </a:xfrm>
          <a:custGeom>
            <a:avLst/>
            <a:gdLst/>
            <a:ahLst/>
            <a:cxnLst/>
            <a:rect r="r" b="b" t="t" l="l"/>
            <a:pathLst>
              <a:path h="5774570" w="6801778">
                <a:moveTo>
                  <a:pt x="0" y="0"/>
                </a:moveTo>
                <a:lnTo>
                  <a:pt x="6801778" y="0"/>
                </a:lnTo>
                <a:lnTo>
                  <a:pt x="6801778" y="5774570"/>
                </a:lnTo>
                <a:lnTo>
                  <a:pt x="0" y="57745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2055813"/>
            <a:ext cx="18042131" cy="767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A. Faux : La TSA diminue la quantité d’histones acétylés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3,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245869" y="3776163"/>
            <a:ext cx="12097184" cy="299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PURE LOGIQUE guys :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TSA = inhibiteur des désacétylases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(HDAC1) 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DONC : TSA =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favorise les histones acétylés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= augmente la quantité d’histones acétylés → c’est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l’inverse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2724997" y="5318895"/>
            <a:ext cx="5232186" cy="4442019"/>
          </a:xfrm>
          <a:custGeom>
            <a:avLst/>
            <a:gdLst/>
            <a:ahLst/>
            <a:cxnLst/>
            <a:rect r="r" b="b" t="t" l="l"/>
            <a:pathLst>
              <a:path h="4442019" w="5232186">
                <a:moveTo>
                  <a:pt x="0" y="0"/>
                </a:moveTo>
                <a:lnTo>
                  <a:pt x="5232186" y="0"/>
                </a:lnTo>
                <a:lnTo>
                  <a:pt x="5232186" y="4442019"/>
                </a:lnTo>
                <a:lnTo>
                  <a:pt x="0" y="44420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6" id="6"/>
          <p:cNvGrpSpPr/>
          <p:nvPr/>
        </p:nvGrpSpPr>
        <p:grpSpPr>
          <a:xfrm rot="-5278615">
            <a:off x="13630249" y="7198490"/>
            <a:ext cx="1528657" cy="473684"/>
            <a:chOff x="0" y="0"/>
            <a:chExt cx="402609" cy="1247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02609" cy="124756"/>
            </a:xfrm>
            <a:custGeom>
              <a:avLst/>
              <a:gdLst/>
              <a:ahLst/>
              <a:cxnLst/>
              <a:rect r="r" b="b" t="t" l="l"/>
              <a:pathLst>
                <a:path h="124756" w="402609">
                  <a:moveTo>
                    <a:pt x="0" y="0"/>
                  </a:moveTo>
                  <a:lnTo>
                    <a:pt x="402609" y="0"/>
                  </a:lnTo>
                  <a:lnTo>
                    <a:pt x="402609" y="124756"/>
                  </a:lnTo>
                  <a:lnTo>
                    <a:pt x="0" y="124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02609" cy="1628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5278615">
            <a:off x="14540097" y="7382455"/>
            <a:ext cx="1160498" cy="473684"/>
            <a:chOff x="0" y="0"/>
            <a:chExt cx="305646" cy="12475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05646" cy="124756"/>
            </a:xfrm>
            <a:custGeom>
              <a:avLst/>
              <a:gdLst/>
              <a:ahLst/>
              <a:cxnLst/>
              <a:rect r="r" b="b" t="t" l="l"/>
              <a:pathLst>
                <a:path h="124756" w="305646">
                  <a:moveTo>
                    <a:pt x="0" y="0"/>
                  </a:moveTo>
                  <a:lnTo>
                    <a:pt x="305646" y="0"/>
                  </a:lnTo>
                  <a:lnTo>
                    <a:pt x="305646" y="124756"/>
                  </a:lnTo>
                  <a:lnTo>
                    <a:pt x="0" y="124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05646" cy="1628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5278615">
            <a:off x="15736343" y="7600991"/>
            <a:ext cx="945618" cy="473684"/>
            <a:chOff x="0" y="0"/>
            <a:chExt cx="249052" cy="12475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49052" cy="124756"/>
            </a:xfrm>
            <a:custGeom>
              <a:avLst/>
              <a:gdLst/>
              <a:ahLst/>
              <a:cxnLst/>
              <a:rect r="r" b="b" t="t" l="l"/>
              <a:pathLst>
                <a:path h="124756" w="249052">
                  <a:moveTo>
                    <a:pt x="0" y="0"/>
                  </a:moveTo>
                  <a:lnTo>
                    <a:pt x="249052" y="0"/>
                  </a:lnTo>
                  <a:lnTo>
                    <a:pt x="249052" y="124756"/>
                  </a:lnTo>
                  <a:lnTo>
                    <a:pt x="0" y="124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49052" cy="1628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-5278615">
            <a:off x="16533105" y="7633167"/>
            <a:ext cx="945618" cy="473684"/>
            <a:chOff x="0" y="0"/>
            <a:chExt cx="249052" cy="124756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49052" cy="124756"/>
            </a:xfrm>
            <a:custGeom>
              <a:avLst/>
              <a:gdLst/>
              <a:ahLst/>
              <a:cxnLst/>
              <a:rect r="r" b="b" t="t" l="l"/>
              <a:pathLst>
                <a:path h="124756" w="249052">
                  <a:moveTo>
                    <a:pt x="0" y="0"/>
                  </a:moveTo>
                  <a:lnTo>
                    <a:pt x="249052" y="0"/>
                  </a:lnTo>
                  <a:lnTo>
                    <a:pt x="249052" y="124756"/>
                  </a:lnTo>
                  <a:lnTo>
                    <a:pt x="0" y="124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49052" cy="1628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583403"/>
            <a:ext cx="18042131" cy="2406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B. Faux : Les résultats de la Figure 3 démontrent que HDAC1 perd son activité désacétylase en présence de MyoD lors de la différenciation ainsi qu’en présence de pRb lors de la prolifération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3,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32066" y="4585507"/>
            <a:ext cx="12392931" cy="5400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On est dans le </a:t>
            </a:r>
            <a:r>
              <a:rPr lang="en-US" sz="3399" spc="3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corrélatif</a:t>
            </a: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, </a:t>
            </a:r>
            <a:r>
              <a:rPr lang="en-US" sz="3399" spc="37" u="sng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non pas dans la causalité ou la démonstration !!!!!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Il aurait fallu avoir des expériences complémentaires pour affirmer que :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HDAC1 perd son activité A CAUSE de MyoD lors de la différenciation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HDAC1 perd son activité A CAUSE de pRb lors de la prolifération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2724997" y="5318895"/>
            <a:ext cx="5232186" cy="4442019"/>
          </a:xfrm>
          <a:custGeom>
            <a:avLst/>
            <a:gdLst/>
            <a:ahLst/>
            <a:cxnLst/>
            <a:rect r="r" b="b" t="t" l="l"/>
            <a:pathLst>
              <a:path h="4442019" w="5232186">
                <a:moveTo>
                  <a:pt x="0" y="0"/>
                </a:moveTo>
                <a:lnTo>
                  <a:pt x="5232186" y="0"/>
                </a:lnTo>
                <a:lnTo>
                  <a:pt x="5232186" y="4442019"/>
                </a:lnTo>
                <a:lnTo>
                  <a:pt x="0" y="44420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grpSp>
        <p:nvGrpSpPr>
          <p:cNvPr name="Group 6" id="6"/>
          <p:cNvGrpSpPr/>
          <p:nvPr/>
        </p:nvGrpSpPr>
        <p:grpSpPr>
          <a:xfrm rot="0">
            <a:off x="14454033" y="8639712"/>
            <a:ext cx="887057" cy="477504"/>
            <a:chOff x="0" y="0"/>
            <a:chExt cx="233628" cy="12576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33628" cy="125762"/>
            </a:xfrm>
            <a:custGeom>
              <a:avLst/>
              <a:gdLst/>
              <a:ahLst/>
              <a:cxnLst/>
              <a:rect r="r" b="b" t="t" l="l"/>
              <a:pathLst>
                <a:path h="125762" w="233628">
                  <a:moveTo>
                    <a:pt x="0" y="0"/>
                  </a:moveTo>
                  <a:lnTo>
                    <a:pt x="233628" y="0"/>
                  </a:lnTo>
                  <a:lnTo>
                    <a:pt x="233628" y="125762"/>
                  </a:lnTo>
                  <a:lnTo>
                    <a:pt x="0" y="12576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33628" cy="1638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512346" y="8695580"/>
            <a:ext cx="887057" cy="477504"/>
            <a:chOff x="0" y="0"/>
            <a:chExt cx="233628" cy="12576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33628" cy="125762"/>
            </a:xfrm>
            <a:custGeom>
              <a:avLst/>
              <a:gdLst/>
              <a:ahLst/>
              <a:cxnLst/>
              <a:rect r="r" b="b" t="t" l="l"/>
              <a:pathLst>
                <a:path h="125762" w="233628">
                  <a:moveTo>
                    <a:pt x="0" y="0"/>
                  </a:moveTo>
                  <a:lnTo>
                    <a:pt x="233628" y="0"/>
                  </a:lnTo>
                  <a:lnTo>
                    <a:pt x="233628" y="125762"/>
                  </a:lnTo>
                  <a:lnTo>
                    <a:pt x="0" y="12576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FF3131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33628" cy="1638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995100"/>
            <a:ext cx="18042131" cy="1586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00BF63"/>
                </a:solidFill>
                <a:latin typeface="Alice Bold"/>
                <a:ea typeface="Alice Bold"/>
                <a:cs typeface="Alice Bold"/>
                <a:sym typeface="Alice Bold"/>
              </a:rPr>
              <a:t>C. Vrai : L’activité désacétylase est associée à MyoD dans les cellules en GM et avec pRb dans les cellules en DM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3,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900735" y="5392891"/>
            <a:ext cx="10732400" cy="3278332"/>
          </a:xfrm>
          <a:custGeom>
            <a:avLst/>
            <a:gdLst/>
            <a:ahLst/>
            <a:cxnLst/>
            <a:rect r="r" b="b" t="t" l="l"/>
            <a:pathLst>
              <a:path h="3278332" w="10732400">
                <a:moveTo>
                  <a:pt x="0" y="0"/>
                </a:moveTo>
                <a:lnTo>
                  <a:pt x="10732400" y="0"/>
                </a:lnTo>
                <a:lnTo>
                  <a:pt x="10732400" y="3278333"/>
                </a:lnTo>
                <a:lnTo>
                  <a:pt x="0" y="327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7933" r="0" b="0"/>
            </a:stretch>
          </a:blipFill>
          <a:ln w="47625" cap="sq">
            <a:solidFill>
              <a:srgbClr val="4A8A41"/>
            </a:solidFill>
            <a:prstDash val="solid"/>
            <a:miter/>
          </a:ln>
        </p:spPr>
      </p:sp>
      <p:sp>
        <p:nvSpPr>
          <p:cNvPr name="TextBox 5" id="5"/>
          <p:cNvSpPr txBox="true"/>
          <p:nvPr/>
        </p:nvSpPr>
        <p:spPr>
          <a:xfrm rot="0">
            <a:off x="7030986" y="4544060"/>
            <a:ext cx="17623868" cy="599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MyoD                            pRb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756197" y="6066417"/>
            <a:ext cx="2106940" cy="1372145"/>
          </a:xfrm>
          <a:custGeom>
            <a:avLst/>
            <a:gdLst/>
            <a:ahLst/>
            <a:cxnLst/>
            <a:rect r="r" b="b" t="t" l="l"/>
            <a:pathLst>
              <a:path h="1372145" w="2106940">
                <a:moveTo>
                  <a:pt x="0" y="0"/>
                </a:moveTo>
                <a:lnTo>
                  <a:pt x="2106940" y="0"/>
                </a:lnTo>
                <a:lnTo>
                  <a:pt x="2106940" y="1372145"/>
                </a:lnTo>
                <a:lnTo>
                  <a:pt x="0" y="13721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019031" y="6345985"/>
            <a:ext cx="2106940" cy="1372145"/>
          </a:xfrm>
          <a:custGeom>
            <a:avLst/>
            <a:gdLst/>
            <a:ahLst/>
            <a:cxnLst/>
            <a:rect r="r" b="b" t="t" l="l"/>
            <a:pathLst>
              <a:path h="1372145" w="2106940">
                <a:moveTo>
                  <a:pt x="0" y="0"/>
                </a:moveTo>
                <a:lnTo>
                  <a:pt x="2106940" y="0"/>
                </a:lnTo>
                <a:lnTo>
                  <a:pt x="2106940" y="1372145"/>
                </a:lnTo>
                <a:lnTo>
                  <a:pt x="0" y="13721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5869" y="1995100"/>
            <a:ext cx="18042131" cy="1586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D. Faux : Les résultats de la Figure 3 démontrent qu’HDAC1, MyoD et pRb forment un complexe ternaire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869" y="421378"/>
            <a:ext cx="14089355" cy="1721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spc="35">
                <a:solidFill>
                  <a:srgbClr val="386132"/>
                </a:solidFill>
                <a:latin typeface="Alice Bold"/>
                <a:ea typeface="Alice Bold"/>
                <a:cs typeface="Alice Bold"/>
                <a:sym typeface="Alice Bold"/>
              </a:rPr>
              <a:t>QCM 1 : Concernant la Figure 3, donnez la ou les proposition(s) exacte(s) :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5184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245869" y="3862987"/>
            <a:ext cx="17623868" cy="5028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→ Vous connaissez la chanson 🎶💃🕺🎶 : </a:t>
            </a:r>
          </a:p>
          <a:p>
            <a:pPr algn="ctr">
              <a:lnSpc>
                <a:spcPts val="10080"/>
              </a:lnSpc>
            </a:pPr>
            <a:r>
              <a:rPr lang="en-US" sz="7200" spc="79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👹👹👹👹👹👹  </a:t>
            </a:r>
          </a:p>
          <a:p>
            <a:pPr algn="ctr">
              <a:lnSpc>
                <a:spcPts val="10080"/>
              </a:lnSpc>
            </a:pPr>
            <a:r>
              <a:rPr lang="en-US" sz="7200" spc="79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ON NE PEUT PAS DEMONTRER</a:t>
            </a:r>
            <a:r>
              <a:rPr lang="en-US" sz="7200" spc="79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</a:t>
            </a:r>
          </a:p>
          <a:p>
            <a:pPr algn="ctr">
              <a:lnSpc>
                <a:spcPts val="10080"/>
              </a:lnSpc>
            </a:pPr>
            <a:r>
              <a:rPr lang="en-US" sz="7200" spc="79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👹👹👹👹👹👹  </a:t>
            </a:r>
          </a:p>
          <a:p>
            <a:pPr algn="ctr">
              <a:lnSpc>
                <a:spcPts val="4759"/>
              </a:lnSpc>
            </a:pPr>
            <a:r>
              <a:rPr lang="en-US" sz="3399" spc="37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(en plus faut avouer que c’est un item un peu wtf)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2066" y="9096375"/>
            <a:ext cx="18042131" cy="767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4000" spc="44">
                <a:solidFill>
                  <a:srgbClr val="FF3131"/>
                </a:solidFill>
                <a:latin typeface="Alice Bold"/>
                <a:ea typeface="Alice Bold"/>
                <a:cs typeface="Alice Bold"/>
                <a:sym typeface="Alice Bold"/>
              </a:rPr>
              <a:t>E. Faux 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402607" y="3441192"/>
            <a:ext cx="11482787" cy="3614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12"/>
              </a:lnSpc>
            </a:pPr>
            <a:r>
              <a:rPr lang="en-US" sz="9600" u="sng">
                <a:solidFill>
                  <a:srgbClr val="386132"/>
                </a:solidFill>
                <a:latin typeface="Shrikhand"/>
                <a:ea typeface="Shrikhand"/>
                <a:cs typeface="Shrikhand"/>
                <a:sym typeface="Shrikhand"/>
              </a:rPr>
              <a:t>Mes plus chers remerciements biocellois &lt;33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3855598">
            <a:off x="-1211116" y="5102369"/>
            <a:ext cx="8010054" cy="4878851"/>
          </a:xfrm>
          <a:custGeom>
            <a:avLst/>
            <a:gdLst/>
            <a:ahLst/>
            <a:cxnLst/>
            <a:rect r="r" b="b" t="t" l="l"/>
            <a:pathLst>
              <a:path h="4878851" w="8010054">
                <a:moveTo>
                  <a:pt x="0" y="0"/>
                </a:moveTo>
                <a:lnTo>
                  <a:pt x="8010054" y="0"/>
                </a:lnTo>
                <a:lnTo>
                  <a:pt x="8010054" y="4878851"/>
                </a:lnTo>
                <a:lnTo>
                  <a:pt x="0" y="48788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136356" y="-457286"/>
            <a:ext cx="4481465" cy="4114800"/>
          </a:xfrm>
          <a:custGeom>
            <a:avLst/>
            <a:gdLst/>
            <a:ahLst/>
            <a:cxnLst/>
            <a:rect r="r" b="b" t="t" l="l"/>
            <a:pathLst>
              <a:path h="4114800" w="4481465">
                <a:moveTo>
                  <a:pt x="0" y="0"/>
                </a:moveTo>
                <a:lnTo>
                  <a:pt x="4481465" y="0"/>
                </a:lnTo>
                <a:lnTo>
                  <a:pt x="44814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2562574" y="-2148421"/>
            <a:ext cx="7182549" cy="6012392"/>
          </a:xfrm>
          <a:custGeom>
            <a:avLst/>
            <a:gdLst/>
            <a:ahLst/>
            <a:cxnLst/>
            <a:rect r="r" b="b" t="t" l="l"/>
            <a:pathLst>
              <a:path h="6012392" w="7182549">
                <a:moveTo>
                  <a:pt x="0" y="0"/>
                </a:moveTo>
                <a:lnTo>
                  <a:pt x="7182548" y="0"/>
                </a:lnTo>
                <a:lnTo>
                  <a:pt x="7182548" y="6012392"/>
                </a:lnTo>
                <a:lnTo>
                  <a:pt x="0" y="60123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650804" y="-2057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3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650804" y="82296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3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224220" y="5540542"/>
            <a:ext cx="8305736" cy="8229600"/>
          </a:xfrm>
          <a:custGeom>
            <a:avLst/>
            <a:gdLst/>
            <a:ahLst/>
            <a:cxnLst/>
            <a:rect r="r" b="b" t="t" l="l"/>
            <a:pathLst>
              <a:path h="8229600" w="8305736">
                <a:moveTo>
                  <a:pt x="0" y="0"/>
                </a:moveTo>
                <a:lnTo>
                  <a:pt x="8305736" y="0"/>
                </a:lnTo>
                <a:lnTo>
                  <a:pt x="83057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DAG1tZBLvJc</dc:identifier>
  <dcterms:modified xsi:type="dcterms:W3CDTF">2011-08-01T06:04:30Z</dcterms:modified>
  <cp:revision>1</cp:revision>
  <dc:title>Soft Green Modern Cell Biology Group Project Presentation</dc:title>
</cp:coreProperties>
</file>