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3" r:id="rId4"/>
    <p:sldId id="261" r:id="rId5"/>
    <p:sldId id="264" r:id="rId6"/>
    <p:sldId id="273" r:id="rId7"/>
    <p:sldId id="262" r:id="rId8"/>
    <p:sldId id="265" r:id="rId9"/>
    <p:sldId id="274" r:id="rId10"/>
    <p:sldId id="266" r:id="rId11"/>
    <p:sldId id="269" r:id="rId12"/>
    <p:sldId id="268" r:id="rId13"/>
    <p:sldId id="267" r:id="rId14"/>
    <p:sldId id="270" r:id="rId15"/>
    <p:sldId id="271"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86474C-1FC9-45F6-A473-2EE669C0F4A3}" v="584" dt="2021-08-26T07:33:58.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stien" userId="cb56d1131aa54f23" providerId="LiveId" clId="{8A86474C-1FC9-45F6-A473-2EE669C0F4A3}"/>
    <pc:docChg chg="undo custSel addSld delSld modSld sldOrd">
      <pc:chgData name="Bastien" userId="cb56d1131aa54f23" providerId="LiveId" clId="{8A86474C-1FC9-45F6-A473-2EE669C0F4A3}" dt="2021-08-26T07:33:58.604" v="6174" actId="20577"/>
      <pc:docMkLst>
        <pc:docMk/>
      </pc:docMkLst>
      <pc:sldChg chg="addSp delSp modSp mod">
        <pc:chgData name="Bastien" userId="cb56d1131aa54f23" providerId="LiveId" clId="{8A86474C-1FC9-45F6-A473-2EE669C0F4A3}" dt="2021-08-22T21:25:21.775" v="2736" actId="403"/>
        <pc:sldMkLst>
          <pc:docMk/>
          <pc:sldMk cId="1890986541" sldId="256"/>
        </pc:sldMkLst>
        <pc:spChg chg="mod">
          <ac:chgData name="Bastien" userId="cb56d1131aa54f23" providerId="LiveId" clId="{8A86474C-1FC9-45F6-A473-2EE669C0F4A3}" dt="2021-08-22T21:25:21.775" v="2736" actId="403"/>
          <ac:spMkLst>
            <pc:docMk/>
            <pc:sldMk cId="1890986541" sldId="256"/>
            <ac:spMk id="3" creationId="{B9FFD602-A63D-4CD7-905E-02F86CF87F36}"/>
          </ac:spMkLst>
        </pc:spChg>
        <pc:picChg chg="add del">
          <ac:chgData name="Bastien" userId="cb56d1131aa54f23" providerId="LiveId" clId="{8A86474C-1FC9-45F6-A473-2EE669C0F4A3}" dt="2021-08-22T21:24:44.845" v="2713" actId="478"/>
          <ac:picMkLst>
            <pc:docMk/>
            <pc:sldMk cId="1890986541" sldId="256"/>
            <ac:picMk id="1026" creationId="{E393A906-BE95-47D1-B4E2-E623167E7342}"/>
          </ac:picMkLst>
        </pc:picChg>
        <pc:picChg chg="add mod">
          <ac:chgData name="Bastien" userId="cb56d1131aa54f23" providerId="LiveId" clId="{8A86474C-1FC9-45F6-A473-2EE669C0F4A3}" dt="2021-08-22T21:25:01.995" v="2717" actId="1076"/>
          <ac:picMkLst>
            <pc:docMk/>
            <pc:sldMk cId="1890986541" sldId="256"/>
            <ac:picMk id="1028" creationId="{F07B8866-0682-402F-88CE-E66FA8554DBC}"/>
          </ac:picMkLst>
        </pc:picChg>
      </pc:sldChg>
      <pc:sldChg chg="modSp mod">
        <pc:chgData name="Bastien" userId="cb56d1131aa54f23" providerId="LiveId" clId="{8A86474C-1FC9-45F6-A473-2EE669C0F4A3}" dt="2021-08-23T10:31:55.644" v="5119" actId="20577"/>
        <pc:sldMkLst>
          <pc:docMk/>
          <pc:sldMk cId="3874230575" sldId="257"/>
        </pc:sldMkLst>
        <pc:spChg chg="mod">
          <ac:chgData name="Bastien" userId="cb56d1131aa54f23" providerId="LiveId" clId="{8A86474C-1FC9-45F6-A473-2EE669C0F4A3}" dt="2021-08-23T10:31:55.644" v="5119" actId="20577"/>
          <ac:spMkLst>
            <pc:docMk/>
            <pc:sldMk cId="3874230575" sldId="257"/>
            <ac:spMk id="6" creationId="{A8526CED-0ECC-44CB-B05B-54286705E259}"/>
          </ac:spMkLst>
        </pc:spChg>
      </pc:sldChg>
      <pc:sldChg chg="modSp mod">
        <pc:chgData name="Bastien" userId="cb56d1131aa54f23" providerId="LiveId" clId="{8A86474C-1FC9-45F6-A473-2EE669C0F4A3}" dt="2021-08-22T20:18:02.217" v="654" actId="1076"/>
        <pc:sldMkLst>
          <pc:docMk/>
          <pc:sldMk cId="442158092" sldId="262"/>
        </pc:sldMkLst>
        <pc:spChg chg="mod">
          <ac:chgData name="Bastien" userId="cb56d1131aa54f23" providerId="LiveId" clId="{8A86474C-1FC9-45F6-A473-2EE669C0F4A3}" dt="2021-08-22T20:17:58.407" v="653" actId="1076"/>
          <ac:spMkLst>
            <pc:docMk/>
            <pc:sldMk cId="442158092" sldId="262"/>
            <ac:spMk id="6" creationId="{A8526CED-0ECC-44CB-B05B-54286705E259}"/>
          </ac:spMkLst>
        </pc:spChg>
        <pc:picChg chg="mod">
          <ac:chgData name="Bastien" userId="cb56d1131aa54f23" providerId="LiveId" clId="{8A86474C-1FC9-45F6-A473-2EE669C0F4A3}" dt="2021-08-22T20:18:02.217" v="654" actId="1076"/>
          <ac:picMkLst>
            <pc:docMk/>
            <pc:sldMk cId="442158092" sldId="262"/>
            <ac:picMk id="2" creationId="{7E431D4C-AB00-421A-92D6-649DC36DE369}"/>
          </ac:picMkLst>
        </pc:picChg>
      </pc:sldChg>
      <pc:sldChg chg="modSp mod">
        <pc:chgData name="Bastien" userId="cb56d1131aa54f23" providerId="LiveId" clId="{8A86474C-1FC9-45F6-A473-2EE669C0F4A3}" dt="2021-08-26T07:21:21.760" v="6170" actId="20577"/>
        <pc:sldMkLst>
          <pc:docMk/>
          <pc:sldMk cId="3760176881" sldId="263"/>
        </pc:sldMkLst>
        <pc:spChg chg="mod">
          <ac:chgData name="Bastien" userId="cb56d1131aa54f23" providerId="LiveId" clId="{8A86474C-1FC9-45F6-A473-2EE669C0F4A3}" dt="2021-08-26T07:21:21.760" v="6170" actId="20577"/>
          <ac:spMkLst>
            <pc:docMk/>
            <pc:sldMk cId="3760176881" sldId="263"/>
            <ac:spMk id="6" creationId="{A8526CED-0ECC-44CB-B05B-54286705E259}"/>
          </ac:spMkLst>
        </pc:spChg>
      </pc:sldChg>
      <pc:sldChg chg="modSp mod">
        <pc:chgData name="Bastien" userId="cb56d1131aa54f23" providerId="LiveId" clId="{8A86474C-1FC9-45F6-A473-2EE669C0F4A3}" dt="2021-08-22T21:28:45.269" v="3613" actId="404"/>
        <pc:sldMkLst>
          <pc:docMk/>
          <pc:sldMk cId="759770441" sldId="266"/>
        </pc:sldMkLst>
        <pc:spChg chg="mod">
          <ac:chgData name="Bastien" userId="cb56d1131aa54f23" providerId="LiveId" clId="{8A86474C-1FC9-45F6-A473-2EE669C0F4A3}" dt="2021-08-22T21:28:45.269" v="3613" actId="404"/>
          <ac:spMkLst>
            <pc:docMk/>
            <pc:sldMk cId="759770441" sldId="266"/>
            <ac:spMk id="6" creationId="{A8526CED-0ECC-44CB-B05B-54286705E259}"/>
          </ac:spMkLst>
        </pc:spChg>
      </pc:sldChg>
      <pc:sldChg chg="addSp modSp add mod ord">
        <pc:chgData name="Bastien" userId="cb56d1131aa54f23" providerId="LiveId" clId="{8A86474C-1FC9-45F6-A473-2EE669C0F4A3}" dt="2021-08-22T21:39:45.852" v="3741" actId="20577"/>
        <pc:sldMkLst>
          <pc:docMk/>
          <pc:sldMk cId="1510742190" sldId="267"/>
        </pc:sldMkLst>
        <pc:spChg chg="mod">
          <ac:chgData name="Bastien" userId="cb56d1131aa54f23" providerId="LiveId" clId="{8A86474C-1FC9-45F6-A473-2EE669C0F4A3}" dt="2021-08-22T21:39:45.852" v="3741" actId="20577"/>
          <ac:spMkLst>
            <pc:docMk/>
            <pc:sldMk cId="1510742190" sldId="267"/>
            <ac:spMk id="6" creationId="{A8526CED-0ECC-44CB-B05B-54286705E259}"/>
          </ac:spMkLst>
        </pc:spChg>
        <pc:picChg chg="add mod">
          <ac:chgData name="Bastien" userId="cb56d1131aa54f23" providerId="LiveId" clId="{8A86474C-1FC9-45F6-A473-2EE669C0F4A3}" dt="2021-08-22T21:23:22.022" v="2708" actId="1076"/>
          <ac:picMkLst>
            <pc:docMk/>
            <pc:sldMk cId="1510742190" sldId="267"/>
            <ac:picMk id="8194" creationId="{528E397B-B40A-46AB-B8F1-407C824E0326}"/>
          </ac:picMkLst>
        </pc:picChg>
      </pc:sldChg>
      <pc:sldChg chg="modSp add mod">
        <pc:chgData name="Bastien" userId="cb56d1131aa54f23" providerId="LiveId" clId="{8A86474C-1FC9-45F6-A473-2EE669C0F4A3}" dt="2021-08-26T07:33:58.604" v="6174" actId="20577"/>
        <pc:sldMkLst>
          <pc:docMk/>
          <pc:sldMk cId="2862114116" sldId="268"/>
        </pc:sldMkLst>
        <pc:spChg chg="mod">
          <ac:chgData name="Bastien" userId="cb56d1131aa54f23" providerId="LiveId" clId="{8A86474C-1FC9-45F6-A473-2EE669C0F4A3}" dt="2021-08-26T07:33:58.604" v="6174" actId="20577"/>
          <ac:spMkLst>
            <pc:docMk/>
            <pc:sldMk cId="2862114116" sldId="268"/>
            <ac:spMk id="6" creationId="{A8526CED-0ECC-44CB-B05B-54286705E259}"/>
          </ac:spMkLst>
        </pc:spChg>
      </pc:sldChg>
      <pc:sldChg chg="modSp add mod ord">
        <pc:chgData name="Bastien" userId="cb56d1131aa54f23" providerId="LiveId" clId="{8A86474C-1FC9-45F6-A473-2EE669C0F4A3}" dt="2021-08-22T21:32:59.102" v="3645" actId="113"/>
        <pc:sldMkLst>
          <pc:docMk/>
          <pc:sldMk cId="336003842" sldId="269"/>
        </pc:sldMkLst>
        <pc:spChg chg="mod">
          <ac:chgData name="Bastien" userId="cb56d1131aa54f23" providerId="LiveId" clId="{8A86474C-1FC9-45F6-A473-2EE669C0F4A3}" dt="2021-08-22T21:32:59.102" v="3645" actId="113"/>
          <ac:spMkLst>
            <pc:docMk/>
            <pc:sldMk cId="336003842" sldId="269"/>
            <ac:spMk id="6" creationId="{A8526CED-0ECC-44CB-B05B-54286705E259}"/>
          </ac:spMkLst>
        </pc:spChg>
      </pc:sldChg>
      <pc:sldChg chg="modSp add mod">
        <pc:chgData name="Bastien" userId="cb56d1131aa54f23" providerId="LiveId" clId="{8A86474C-1FC9-45F6-A473-2EE669C0F4A3}" dt="2021-08-22T21:46:02.085" v="4839" actId="113"/>
        <pc:sldMkLst>
          <pc:docMk/>
          <pc:sldMk cId="293366738" sldId="270"/>
        </pc:sldMkLst>
        <pc:spChg chg="mod">
          <ac:chgData name="Bastien" userId="cb56d1131aa54f23" providerId="LiveId" clId="{8A86474C-1FC9-45F6-A473-2EE669C0F4A3}" dt="2021-08-22T21:46:02.085" v="4839" actId="113"/>
          <ac:spMkLst>
            <pc:docMk/>
            <pc:sldMk cId="293366738" sldId="270"/>
            <ac:spMk id="6" creationId="{A8526CED-0ECC-44CB-B05B-54286705E259}"/>
          </ac:spMkLst>
        </pc:spChg>
      </pc:sldChg>
      <pc:sldChg chg="addSp delSp modSp add mod setBg">
        <pc:chgData name="Bastien" userId="cb56d1131aa54f23" providerId="LiveId" clId="{8A86474C-1FC9-45F6-A473-2EE669C0F4A3}" dt="2021-08-23T10:16:25.303" v="4852" actId="14100"/>
        <pc:sldMkLst>
          <pc:docMk/>
          <pc:sldMk cId="1023187991" sldId="271"/>
        </pc:sldMkLst>
        <pc:spChg chg="mod">
          <ac:chgData name="Bastien" userId="cb56d1131aa54f23" providerId="LiveId" clId="{8A86474C-1FC9-45F6-A473-2EE669C0F4A3}" dt="2021-08-23T10:16:09.316" v="4849" actId="26606"/>
          <ac:spMkLst>
            <pc:docMk/>
            <pc:sldMk cId="1023187991" sldId="271"/>
            <ac:spMk id="5" creationId="{5BE0CE87-BC28-4E66-9785-04555E27839F}"/>
          </ac:spMkLst>
        </pc:spChg>
        <pc:spChg chg="mod">
          <ac:chgData name="Bastien" userId="cb56d1131aa54f23" providerId="LiveId" clId="{8A86474C-1FC9-45F6-A473-2EE669C0F4A3}" dt="2021-08-23T10:16:25.303" v="4852" actId="14100"/>
          <ac:spMkLst>
            <pc:docMk/>
            <pc:sldMk cId="1023187991" sldId="271"/>
            <ac:spMk id="6" creationId="{A8526CED-0ECC-44CB-B05B-54286705E259}"/>
          </ac:spMkLst>
        </pc:spChg>
        <pc:picChg chg="add mod">
          <ac:chgData name="Bastien" userId="cb56d1131aa54f23" providerId="LiveId" clId="{8A86474C-1FC9-45F6-A473-2EE669C0F4A3}" dt="2021-08-23T10:16:16.526" v="4851" actId="1076"/>
          <ac:picMkLst>
            <pc:docMk/>
            <pc:sldMk cId="1023187991" sldId="271"/>
            <ac:picMk id="9218" creationId="{AB2B907A-4775-4BFA-84E7-234445431E7C}"/>
          </ac:picMkLst>
        </pc:picChg>
        <pc:cxnChg chg="add del">
          <ac:chgData name="Bastien" userId="cb56d1131aa54f23" providerId="LiveId" clId="{8A86474C-1FC9-45F6-A473-2EE669C0F4A3}" dt="2021-08-23T10:16:09.316" v="4849" actId="26606"/>
          <ac:cxnSpMkLst>
            <pc:docMk/>
            <pc:sldMk cId="1023187991" sldId="271"/>
            <ac:cxnSpMk id="71" creationId="{A7F400EE-A8A5-48AF-B4D6-291B52C6F0B0}"/>
          </ac:cxnSpMkLst>
        </pc:cxnChg>
      </pc:sldChg>
      <pc:sldChg chg="new del">
        <pc:chgData name="Bastien" userId="cb56d1131aa54f23" providerId="LiveId" clId="{8A86474C-1FC9-45F6-A473-2EE669C0F4A3}" dt="2021-08-23T10:27:25.484" v="4856" actId="47"/>
        <pc:sldMkLst>
          <pc:docMk/>
          <pc:sldMk cId="2696718774" sldId="272"/>
        </pc:sldMkLst>
      </pc:sldChg>
      <pc:sldChg chg="delSp modSp add mod ord">
        <pc:chgData name="Bastien" userId="cb56d1131aa54f23" providerId="LiveId" clId="{8A86474C-1FC9-45F6-A473-2EE669C0F4A3}" dt="2021-08-23T10:28:30.561" v="4999"/>
        <pc:sldMkLst>
          <pc:docMk/>
          <pc:sldMk cId="3370846691" sldId="272"/>
        </pc:sldMkLst>
        <pc:spChg chg="del mod">
          <ac:chgData name="Bastien" userId="cb56d1131aa54f23" providerId="LiveId" clId="{8A86474C-1FC9-45F6-A473-2EE669C0F4A3}" dt="2021-08-23T10:28:30.561" v="4999"/>
          <ac:spMkLst>
            <pc:docMk/>
            <pc:sldMk cId="3370846691" sldId="272"/>
            <ac:spMk id="5" creationId="{5BE0CE87-BC28-4E66-9785-04555E27839F}"/>
          </ac:spMkLst>
        </pc:spChg>
        <pc:spChg chg="mod">
          <ac:chgData name="Bastien" userId="cb56d1131aa54f23" providerId="LiveId" clId="{8A86474C-1FC9-45F6-A473-2EE669C0F4A3}" dt="2021-08-23T10:28:28.437" v="4997" actId="20577"/>
          <ac:spMkLst>
            <pc:docMk/>
            <pc:sldMk cId="3370846691" sldId="272"/>
            <ac:spMk id="6" creationId="{A8526CED-0ECC-44CB-B05B-54286705E259}"/>
          </ac:spMkLst>
        </pc:spChg>
      </pc:sldChg>
      <pc:sldChg chg="addSp delSp modSp add mod">
        <pc:chgData name="Bastien" userId="cb56d1131aa54f23" providerId="LiveId" clId="{8A86474C-1FC9-45F6-A473-2EE669C0F4A3}" dt="2021-08-26T07:24:06.060" v="6172" actId="6549"/>
        <pc:sldMkLst>
          <pc:docMk/>
          <pc:sldMk cId="2596483646" sldId="273"/>
        </pc:sldMkLst>
        <pc:spChg chg="del mod">
          <ac:chgData name="Bastien" userId="cb56d1131aa54f23" providerId="LiveId" clId="{8A86474C-1FC9-45F6-A473-2EE669C0F4A3}" dt="2021-08-23T16:45:57.755" v="5126"/>
          <ac:spMkLst>
            <pc:docMk/>
            <pc:sldMk cId="2596483646" sldId="273"/>
            <ac:spMk id="2" creationId="{5BE5E4E0-4387-481C-BB5F-0F7079A51EFD}"/>
          </ac:spMkLst>
        </pc:spChg>
        <pc:spChg chg="mod">
          <ac:chgData name="Bastien" userId="cb56d1131aa54f23" providerId="LiveId" clId="{8A86474C-1FC9-45F6-A473-2EE669C0F4A3}" dt="2021-08-26T07:24:06.060" v="6172" actId="6549"/>
          <ac:spMkLst>
            <pc:docMk/>
            <pc:sldMk cId="2596483646" sldId="273"/>
            <ac:spMk id="3" creationId="{2B0F22B2-14AF-4BB8-9316-8E0BBAA0F23D}"/>
          </ac:spMkLst>
        </pc:spChg>
        <pc:picChg chg="add del mod">
          <ac:chgData name="Bastien" userId="cb56d1131aa54f23" providerId="LiveId" clId="{8A86474C-1FC9-45F6-A473-2EE669C0F4A3}" dt="2021-08-23T17:04:49.105" v="5727" actId="478"/>
          <ac:picMkLst>
            <pc:docMk/>
            <pc:sldMk cId="2596483646" sldId="273"/>
            <ac:picMk id="7" creationId="{5A716E87-FC83-4D28-A01B-09F37D2DF4BE}"/>
          </ac:picMkLst>
        </pc:picChg>
        <pc:picChg chg="add mod">
          <ac:chgData name="Bastien" userId="cb56d1131aa54f23" providerId="LiveId" clId="{8A86474C-1FC9-45F6-A473-2EE669C0F4A3}" dt="2021-08-23T17:05:20.755" v="5731" actId="1076"/>
          <ac:picMkLst>
            <pc:docMk/>
            <pc:sldMk cId="2596483646" sldId="273"/>
            <ac:picMk id="9" creationId="{D92A63CF-1EC7-40FD-8D17-A5E3A0B66216}"/>
          </ac:picMkLst>
        </pc:picChg>
        <pc:picChg chg="del">
          <ac:chgData name="Bastien" userId="cb56d1131aa54f23" providerId="LiveId" clId="{8A86474C-1FC9-45F6-A473-2EE669C0F4A3}" dt="2021-08-23T16:45:43.183" v="5121" actId="478"/>
          <ac:picMkLst>
            <pc:docMk/>
            <pc:sldMk cId="2596483646" sldId="273"/>
            <ac:picMk id="5122" creationId="{EDD4B64F-F362-46C4-8404-FC0D185058E5}"/>
          </ac:picMkLst>
        </pc:picChg>
        <pc:picChg chg="del">
          <ac:chgData name="Bastien" userId="cb56d1131aa54f23" providerId="LiveId" clId="{8A86474C-1FC9-45F6-A473-2EE669C0F4A3}" dt="2021-08-23T16:46:00.963" v="5127" actId="478"/>
          <ac:picMkLst>
            <pc:docMk/>
            <pc:sldMk cId="2596483646" sldId="273"/>
            <ac:picMk id="5130" creationId="{E0138813-5BC6-4D49-952B-1FC8F88F7D2A}"/>
          </ac:picMkLst>
        </pc:picChg>
      </pc:sldChg>
      <pc:sldChg chg="add del">
        <pc:chgData name="Bastien" userId="cb56d1131aa54f23" providerId="LiveId" clId="{8A86474C-1FC9-45F6-A473-2EE669C0F4A3}" dt="2021-08-23T10:27:24.769" v="4855" actId="47"/>
        <pc:sldMkLst>
          <pc:docMk/>
          <pc:sldMk cId="3820474891" sldId="273"/>
        </pc:sldMkLst>
      </pc:sldChg>
      <pc:sldChg chg="delSp modSp add mod">
        <pc:chgData name="Bastien" userId="cb56d1131aa54f23" providerId="LiveId" clId="{8A86474C-1FC9-45F6-A473-2EE669C0F4A3}" dt="2021-08-24T11:57:57.246" v="6145" actId="20577"/>
        <pc:sldMkLst>
          <pc:docMk/>
          <pc:sldMk cId="2939284033" sldId="274"/>
        </pc:sldMkLst>
        <pc:spChg chg="mod">
          <ac:chgData name="Bastien" userId="cb56d1131aa54f23" providerId="LiveId" clId="{8A86474C-1FC9-45F6-A473-2EE669C0F4A3}" dt="2021-08-24T11:57:57.246" v="6145" actId="20577"/>
          <ac:spMkLst>
            <pc:docMk/>
            <pc:sldMk cId="2939284033" sldId="274"/>
            <ac:spMk id="6" creationId="{A8526CED-0ECC-44CB-B05B-54286705E259}"/>
          </ac:spMkLst>
        </pc:spChg>
        <pc:picChg chg="del">
          <ac:chgData name="Bastien" userId="cb56d1131aa54f23" providerId="LiveId" clId="{8A86474C-1FC9-45F6-A473-2EE669C0F4A3}" dt="2021-08-24T11:50:13.195" v="5733" actId="478"/>
          <ac:picMkLst>
            <pc:docMk/>
            <pc:sldMk cId="2939284033" sldId="274"/>
            <ac:picMk id="6146" creationId="{BC16B89B-4956-4EDA-874E-F386C5B654B5}"/>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15.077"/>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1 76,'79'1,"90"-3,-152 0,-1-2,1 0,-1-1,0 0,22-12,-23 11,0-1,0 2,1 0,0 0,-1 2,21-3,168 6,-89 2,-94-2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21.634"/>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1 0,'4'0,"10"0,6 0,5 0,2 0,0 0,0 0,0 0,-1 0,0 0,-5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24.076"/>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0 176,'9'0,"142"-4,-123 1,-1-1,0-1,39-12,278-100,-319 110,1 1,0 1,52-2,82 7,-66 2,-73-2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26.420"/>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0 1,'4'0,"6"0,5 0,5 0,2 0,3 0,4 0,2 0,5 0,-1 0,-1 0,-3 0,-2 0,-2 0,-1 0,-1 0,-1 0,-4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30.982"/>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1 0,'1012'0,"-984"2,-1 1,0 1,43 12,-43-8,1-2,0-1,32 1,-39-5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33.243"/>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0 0,'595'0,"-583"1,1 1,-1 0,0 0,0 1,0 1,13 6,38 9,-39-14</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36.128"/>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0 15,'1260'0,"-1247"0,1-1,-1-1,20-4,-12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38.271"/>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0 0,'471'0,"-450"0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49.230"/>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1 1,'23'1,"-1"1,29 7,0 0,89 13,-65-9,127 7,278-20,-191-2,-268 2</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8-22T13:27:51.228"/>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0 1,'790'0,"-769"0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237352-6395-48AF-A26E-AB78047B534C}" type="datetimeFigureOut">
              <a:rPr lang="fr-FR" smtClean="0"/>
              <a:t>26/08/2021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93D887-B335-4792-8BFF-0F2826E756ED}" type="slidenum">
              <a:rPr lang="fr-FR" smtClean="0"/>
              <a:t>‹N°›</a:t>
            </a:fld>
            <a:endParaRPr lang="fr-FR"/>
          </a:p>
        </p:txBody>
      </p:sp>
    </p:spTree>
    <p:extLst>
      <p:ext uri="{BB962C8B-B14F-4D97-AF65-F5344CB8AC3E}">
        <p14:creationId xmlns:p14="http://schemas.microsoft.com/office/powerpoint/2010/main" val="155280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3783A5-A3C5-412E-B2D3-8A367EB630D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65185F7-CC60-4AA1-BEA3-8BB7394970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B1319A3-9E99-43A2-9F10-403AED43898B}"/>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9033F54B-FC38-4B66-8444-93C3E49ED0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922186-9650-44C4-8B45-E3BC0FED7C59}"/>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2462358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09DC9E-6D76-4A50-B935-B73762B811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272ABA7-3249-4709-A6D0-6BDA9E7FF54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B584D3C-30A5-4F73-96BC-EA659FB10A83}"/>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68979650-2921-4B72-8386-04ECFF4A69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7CF3A6-2C51-4B0D-9D36-F41797E41C69}"/>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1502120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00DEF3-5985-4F93-925F-AAA1B8C21C9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DBDEDB6-7D47-43A0-BC1F-19ABBE2186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A8D87D7-FCAA-45B0-9AA7-2F983B82578F}"/>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638449D1-26DF-4ED6-AF9F-BE041FF807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2FE6B7-10A8-4334-A5CE-68AEB6A1C1A2}"/>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3810172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E63459-6C52-46DA-99DF-FBB26851D0C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1C3D186-97EA-4827-B49E-EB3884EE99D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CCB5C03-372F-4C91-9FFB-22FD3136E32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36498F9-11D3-457F-94ED-EFCBE392C4C6}"/>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6" name="Espace réservé du pied de page 5">
            <a:extLst>
              <a:ext uri="{FF2B5EF4-FFF2-40B4-BE49-F238E27FC236}">
                <a16:creationId xmlns:a16="http://schemas.microsoft.com/office/drawing/2014/main" id="{F6A2241A-2F4E-4505-B780-A05487E36F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17121D-806C-4191-94BA-375D20FE1CB6}"/>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2404848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F216CF-6E3D-48C2-B2F6-8DDF049F6EE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DCD6D1B-A20E-4043-9A48-363829DBF7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3D540AA-8391-403B-AF93-1DEEFFEAF77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2413752-784C-403D-8D4B-75E7866937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B8B77DA-E394-4C8E-A46B-4D83F278BB0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0BFC43E-CD86-45D0-884D-2C2A387FCF7A}"/>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8" name="Espace réservé du pied de page 7">
            <a:extLst>
              <a:ext uri="{FF2B5EF4-FFF2-40B4-BE49-F238E27FC236}">
                <a16:creationId xmlns:a16="http://schemas.microsoft.com/office/drawing/2014/main" id="{125F0748-3D5B-4EF0-9631-2C7A8ACF467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CC247D4-8801-4DB5-898F-0768BE98E648}"/>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1599090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43137A-E4FB-4C94-87DF-F89EDA14166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D56937D-D00F-4AD5-9FC3-1FEF19655DDD}"/>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4" name="Espace réservé du pied de page 3">
            <a:extLst>
              <a:ext uri="{FF2B5EF4-FFF2-40B4-BE49-F238E27FC236}">
                <a16:creationId xmlns:a16="http://schemas.microsoft.com/office/drawing/2014/main" id="{565C4787-E35F-4A59-AD6B-251A0775F33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4700A6A-5364-4C70-8AF0-532F06FFB982}"/>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2773333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1F21F8B-4012-41FC-9F4D-09D2C8CDE1FE}"/>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3" name="Espace réservé du pied de page 2">
            <a:extLst>
              <a:ext uri="{FF2B5EF4-FFF2-40B4-BE49-F238E27FC236}">
                <a16:creationId xmlns:a16="http://schemas.microsoft.com/office/drawing/2014/main" id="{560F76D4-02C2-491A-B938-AB672547BA9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18F0FC9-0B6F-42C5-BB0B-8DEF6CDA8074}"/>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4163438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FDF703-8BCD-4992-B5CE-3D51C812922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7666504-DFD6-4217-956F-15ED5B318D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9A8379F-134D-49A6-9277-1BD636D799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8CB6F71-AFBF-4033-BEC4-46FBC5871D2E}"/>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6" name="Espace réservé du pied de page 5">
            <a:extLst>
              <a:ext uri="{FF2B5EF4-FFF2-40B4-BE49-F238E27FC236}">
                <a16:creationId xmlns:a16="http://schemas.microsoft.com/office/drawing/2014/main" id="{CEE7E113-AF86-4777-9A18-B630666C9D5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7716CB-9ED7-465C-8FDA-F93163BEA08D}"/>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24857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218F55-2426-4145-A764-F11C39601F1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D712A81-0EE9-45B3-A9C4-7D22DBF63F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98C497B-8E25-4DD6-A0C4-3181228638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5701973-6220-4AA6-84C0-85ED43457489}"/>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6" name="Espace réservé du pied de page 5">
            <a:extLst>
              <a:ext uri="{FF2B5EF4-FFF2-40B4-BE49-F238E27FC236}">
                <a16:creationId xmlns:a16="http://schemas.microsoft.com/office/drawing/2014/main" id="{7A3489A3-28AD-4E93-8231-6BB66B40E0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6856612-5F77-4CD1-AC97-8A2219828E68}"/>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130879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62532A-CD92-4664-8EA9-8ACCC3A7BC2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B2FE1A1-AEDE-4296-A2C7-300FF106AF0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4DCE20-70C1-4B5E-869F-C5D97814D805}"/>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5F8C5CDD-F8A5-46D8-AE6A-3BE0C026CE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571C560-C143-4F33-93D4-46B0BF61EC22}"/>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2378416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D1C5E81-85D9-4E91-A04A-8CC9056F09A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0B8D98D-0A02-4288-831B-CBEDD86CCAA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C1D1AB-49CB-4555-AE70-F11449043F9A}"/>
              </a:ext>
            </a:extLst>
          </p:cNvPr>
          <p:cNvSpPr>
            <a:spLocks noGrp="1"/>
          </p:cNvSpPr>
          <p:nvPr>
            <p:ph type="dt" sz="half" idx="10"/>
          </p:nvPr>
        </p:nvSpPr>
        <p:spPr/>
        <p:txBody>
          <a:bodyPr/>
          <a:lstStyle/>
          <a:p>
            <a:fld id="{829B57D9-144C-4A56-9DE7-47DD389FA625}"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C2B5F297-43D2-446E-B634-4DEDB1E890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8FEA2D-BAEF-450C-A1CF-640AA5841EC4}"/>
              </a:ext>
            </a:extLst>
          </p:cNvPr>
          <p:cNvSpPr>
            <a:spLocks noGrp="1"/>
          </p:cNvSpPr>
          <p:nvPr>
            <p:ph type="sldNum" sz="quarter" idx="12"/>
          </p:nvPr>
        </p:nvSpPr>
        <p:spPr/>
        <p:txBody>
          <a:bodyPr/>
          <a:lstStyle/>
          <a:p>
            <a:fld id="{92A6CA5D-6624-4F1A-9A42-583AA40F519B}" type="slidenum">
              <a:rPr lang="fr-FR" smtClean="0"/>
              <a:t>‹N°›</a:t>
            </a:fld>
            <a:endParaRPr lang="fr-FR"/>
          </a:p>
        </p:txBody>
      </p:sp>
    </p:spTree>
    <p:extLst>
      <p:ext uri="{BB962C8B-B14F-4D97-AF65-F5344CB8AC3E}">
        <p14:creationId xmlns:p14="http://schemas.microsoft.com/office/powerpoint/2010/main" val="1274472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AD5993D-7CBD-45FC-A9F1-FF7474AB6C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94C646-95DD-4021-8F97-D40B9C59EC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4FF656B-D336-401E-91E1-1F2A70F182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9B57D9-144C-4A56-9DE7-47DD389FA625}"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967192FE-3246-4B97-810D-6BD437092D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020D129-E9D6-450A-A854-13DBC88230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6CA5D-6624-4F1A-9A42-583AA40F519B}" type="slidenum">
              <a:rPr lang="fr-FR" smtClean="0"/>
              <a:t>‹N°›</a:t>
            </a:fld>
            <a:endParaRPr lang="fr-FR"/>
          </a:p>
        </p:txBody>
      </p:sp>
    </p:spTree>
    <p:extLst>
      <p:ext uri="{BB962C8B-B14F-4D97-AF65-F5344CB8AC3E}">
        <p14:creationId xmlns:p14="http://schemas.microsoft.com/office/powerpoint/2010/main" val="1355756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customXml" Target="../ink/ink6.xml"/><Relationship Id="rId18" Type="http://schemas.openxmlformats.org/officeDocument/2006/relationships/image" Target="../media/image12.png"/><Relationship Id="rId3" Type="http://schemas.openxmlformats.org/officeDocument/2006/relationships/customXml" Target="../ink/ink1.xml"/><Relationship Id="rId21" Type="http://schemas.openxmlformats.org/officeDocument/2006/relationships/customXml" Target="../ink/ink10.xml"/><Relationship Id="rId7" Type="http://schemas.openxmlformats.org/officeDocument/2006/relationships/customXml" Target="../ink/ink3.xml"/><Relationship Id="rId12" Type="http://schemas.openxmlformats.org/officeDocument/2006/relationships/image" Target="../media/image9.png"/><Relationship Id="rId17" Type="http://schemas.openxmlformats.org/officeDocument/2006/relationships/customXml" Target="../ink/ink8.xml"/><Relationship Id="rId2" Type="http://schemas.openxmlformats.org/officeDocument/2006/relationships/image" Target="../media/image4.png"/><Relationship Id="rId16" Type="http://schemas.openxmlformats.org/officeDocument/2006/relationships/image" Target="../media/image11.png"/><Relationship Id="rId20"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customXml" Target="../ink/ink5.xml"/><Relationship Id="rId5" Type="http://schemas.openxmlformats.org/officeDocument/2006/relationships/customXml" Target="../ink/ink2.xml"/><Relationship Id="rId15" Type="http://schemas.openxmlformats.org/officeDocument/2006/relationships/customXml" Target="../ink/ink7.xml"/><Relationship Id="rId10" Type="http://schemas.openxmlformats.org/officeDocument/2006/relationships/image" Target="../media/image8.png"/><Relationship Id="rId19" Type="http://schemas.openxmlformats.org/officeDocument/2006/relationships/customXml" Target="../ink/ink9.xml"/><Relationship Id="rId4" Type="http://schemas.openxmlformats.org/officeDocument/2006/relationships/image" Target="../media/image5.png"/><Relationship Id="rId9" Type="http://schemas.openxmlformats.org/officeDocument/2006/relationships/customXml" Target="../ink/ink4.xml"/><Relationship Id="rId14" Type="http://schemas.openxmlformats.org/officeDocument/2006/relationships/image" Target="../media/image10.png"/><Relationship Id="rId22"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E57897-DDF3-4ACB-80B0-E86A7B5CCB12}"/>
              </a:ext>
            </a:extLst>
          </p:cNvPr>
          <p:cNvSpPr>
            <a:spLocks noGrp="1"/>
          </p:cNvSpPr>
          <p:nvPr>
            <p:ph type="ctrTitle"/>
          </p:nvPr>
        </p:nvSpPr>
        <p:spPr>
          <a:xfrm>
            <a:off x="1524000" y="580825"/>
            <a:ext cx="9144000" cy="2387600"/>
          </a:xfrm>
        </p:spPr>
        <p:txBody>
          <a:bodyPr>
            <a:normAutofit fontScale="90000"/>
          </a:bodyPr>
          <a:lstStyle/>
          <a:p>
            <a:r>
              <a:rPr lang="fr-FR" b="1" dirty="0">
                <a:solidFill>
                  <a:srgbClr val="0070C0"/>
                </a:solidFill>
                <a:latin typeface="Bodoni MT" panose="02070603080606020203" pitchFamily="18" charset="0"/>
              </a:rPr>
              <a:t>ATELIER MÉTHODO : RÉSOLUTION DE CALCULS EN BIOPHYSIO</a:t>
            </a:r>
          </a:p>
        </p:txBody>
      </p:sp>
      <p:sp>
        <p:nvSpPr>
          <p:cNvPr id="3" name="Sous-titre 2">
            <a:extLst>
              <a:ext uri="{FF2B5EF4-FFF2-40B4-BE49-F238E27FC236}">
                <a16:creationId xmlns:a16="http://schemas.microsoft.com/office/drawing/2014/main" id="{B9FFD602-A63D-4CD7-905E-02F86CF87F36}"/>
              </a:ext>
            </a:extLst>
          </p:cNvPr>
          <p:cNvSpPr>
            <a:spLocks noGrp="1"/>
          </p:cNvSpPr>
          <p:nvPr>
            <p:ph type="subTitle" idx="1"/>
          </p:nvPr>
        </p:nvSpPr>
        <p:spPr/>
        <p:txBody>
          <a:bodyPr>
            <a:normAutofit fontScale="47500" lnSpcReduction="20000"/>
          </a:bodyPr>
          <a:lstStyle/>
          <a:p>
            <a:endParaRPr lang="fr-FR" dirty="0"/>
          </a:p>
          <a:p>
            <a:pPr algn="l"/>
            <a:r>
              <a:rPr lang="fr-FR" sz="6700" b="1" dirty="0">
                <a:latin typeface="Bodoni MT" panose="02070603080606020203" pitchFamily="18" charset="0"/>
              </a:rPr>
              <a:t>- Unités / conversions</a:t>
            </a:r>
          </a:p>
          <a:p>
            <a:pPr algn="l"/>
            <a:r>
              <a:rPr lang="fr-FR" sz="6700" b="1" dirty="0">
                <a:latin typeface="Bodoni MT" panose="02070603080606020203" pitchFamily="18" charset="0"/>
              </a:rPr>
              <a:t>- Formules mathématiques </a:t>
            </a:r>
          </a:p>
          <a:p>
            <a:pPr algn="l"/>
            <a:r>
              <a:rPr lang="fr-FR" sz="6700" b="1" dirty="0">
                <a:latin typeface="Bodoni MT" panose="02070603080606020203" pitchFamily="18" charset="0"/>
              </a:rPr>
              <a:t>- Astuces calcul / calcul mental </a:t>
            </a:r>
          </a:p>
        </p:txBody>
      </p:sp>
      <p:pic>
        <p:nvPicPr>
          <p:cNvPr id="1028" name="Picture 4">
            <a:extLst>
              <a:ext uri="{FF2B5EF4-FFF2-40B4-BE49-F238E27FC236}">
                <a16:creationId xmlns:a16="http://schemas.microsoft.com/office/drawing/2014/main" id="{F07B8866-0682-402F-88CE-E66FA8554D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247" y="2968425"/>
            <a:ext cx="4009330" cy="3207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98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Unités / conversions</a:t>
            </a:r>
          </a:p>
        </p:txBody>
      </p:sp>
      <p:sp>
        <p:nvSpPr>
          <p:cNvPr id="6" name="ZoneTexte 5">
            <a:extLst>
              <a:ext uri="{FF2B5EF4-FFF2-40B4-BE49-F238E27FC236}">
                <a16:creationId xmlns:a16="http://schemas.microsoft.com/office/drawing/2014/main" id="{A8526CED-0ECC-44CB-B05B-54286705E259}"/>
              </a:ext>
            </a:extLst>
          </p:cNvPr>
          <p:cNvSpPr txBox="1"/>
          <p:nvPr/>
        </p:nvSpPr>
        <p:spPr>
          <a:xfrm>
            <a:off x="541538" y="2112607"/>
            <a:ext cx="7526137" cy="3785652"/>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Faites attention aux unités dans vos calculs !</a:t>
            </a:r>
            <a:endParaRPr lang="fr-FR" dirty="0">
              <a:latin typeface="Bodoni MT" panose="02070603080606020203" pitchFamily="18" charset="0"/>
            </a:endParaRPr>
          </a:p>
          <a:p>
            <a:pPr algn="just"/>
            <a:r>
              <a:rPr lang="fr-FR" sz="2400" i="1" dirty="0">
                <a:latin typeface="Bodoni MT" panose="02070603080606020203" pitchFamily="18" charset="0"/>
              </a:rPr>
              <a:t>Exemple : pour la loi de Poiseuille, les variables ayant une unité de longueur sont à </a:t>
            </a:r>
            <a:r>
              <a:rPr lang="fr-FR" sz="2400" b="1" i="1" dirty="0">
                <a:latin typeface="Bodoni MT" panose="02070603080606020203" pitchFamily="18" charset="0"/>
              </a:rPr>
              <a:t>convertir</a:t>
            </a:r>
            <a:r>
              <a:rPr lang="fr-FR" sz="2400" i="1" dirty="0">
                <a:latin typeface="Bodoni MT" panose="02070603080606020203" pitchFamily="18" charset="0"/>
              </a:rPr>
              <a:t> en mètres, elles sont le plus souvent données en millimètres (diamètre des artérioles) ou en centimètres (longueur) dans les énoncés !</a:t>
            </a:r>
          </a:p>
          <a:p>
            <a:pPr algn="just"/>
            <a:r>
              <a:rPr lang="fr-FR" sz="2400" i="1" dirty="0">
                <a:latin typeface="Bodoni MT" panose="02070603080606020203" pitchFamily="18" charset="0"/>
              </a:rPr>
              <a:t>Autre exemple : vous trouvez votre résultat en Pa, dans l’énoncé on vous le demande en hPa !</a:t>
            </a:r>
          </a:p>
          <a:p>
            <a:pPr algn="just"/>
            <a:endParaRPr lang="fr-FR" sz="2400" i="1" dirty="0">
              <a:latin typeface="Bodoni MT" panose="02070603080606020203" pitchFamily="18" charset="0"/>
            </a:endParaRPr>
          </a:p>
        </p:txBody>
      </p:sp>
      <p:pic>
        <p:nvPicPr>
          <p:cNvPr id="4098" name="Picture 2">
            <a:extLst>
              <a:ext uri="{FF2B5EF4-FFF2-40B4-BE49-F238E27FC236}">
                <a16:creationId xmlns:a16="http://schemas.microsoft.com/office/drawing/2014/main" id="{6D4278F5-59E0-4BDA-9EE5-491F897AFB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1462" y="1233153"/>
            <a:ext cx="3429000" cy="4608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230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Unités / conversions</a:t>
            </a:r>
          </a:p>
        </p:txBody>
      </p:sp>
      <mc:AlternateContent xmlns:mc="http://schemas.openxmlformats.org/markup-compatibility/2006">
        <mc:Choice xmlns:a14="http://schemas.microsoft.com/office/drawing/2010/main" Requires="a14">
          <p:sp>
            <p:nvSpPr>
              <p:cNvPr id="6" name="ZoneTexte 5">
                <a:extLst>
                  <a:ext uri="{FF2B5EF4-FFF2-40B4-BE49-F238E27FC236}">
                    <a16:creationId xmlns:a16="http://schemas.microsoft.com/office/drawing/2014/main" id="{A8526CED-0ECC-44CB-B05B-54286705E259}"/>
                  </a:ext>
                </a:extLst>
              </p:cNvPr>
              <p:cNvSpPr txBox="1"/>
              <p:nvPr/>
            </p:nvSpPr>
            <p:spPr>
              <a:xfrm>
                <a:off x="541538" y="941033"/>
                <a:ext cx="11108924" cy="51225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4000" b="1" dirty="0">
                    <a:solidFill>
                      <a:srgbClr val="0070C0"/>
                    </a:solidFill>
                    <a:latin typeface="Bodoni MT" panose="02070603080606020203" pitchFamily="18" charset="0"/>
                  </a:rPr>
                  <a:t>Tips : il peut aussi être utile de penser aux unités pour se souvenir d’une formule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4000" b="1" dirty="0">
                  <a:solidFill>
                    <a:srgbClr val="0070C0"/>
                  </a:solidFill>
                  <a:latin typeface="Bodoni MT" panose="02070603080606020203"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fr-FR" sz="2800" i="1" dirty="0">
                    <a:latin typeface="Bodoni MT" panose="02070603080606020203" pitchFamily="18" charset="0"/>
                  </a:rPr>
                  <a:t>Exemple : pour retrouver le nombre de mole d’une molécule quand on donne sa masse et sa masse molaire, soit on connait la formule par cœur, soit on se sert des unités (analyse dimensionnelle) ! </a:t>
                </a:r>
              </a:p>
              <a:p>
                <a:pPr marL="0" marR="0" lvl="0" indent="0" algn="just" defTabSz="914400" rtl="0" eaLnBrk="1" fontAlgn="auto" latinLnBrk="0" hangingPunct="1">
                  <a:lnSpc>
                    <a:spcPct val="100000"/>
                  </a:lnSpc>
                  <a:spcBef>
                    <a:spcPts val="0"/>
                  </a:spcBef>
                  <a:spcAft>
                    <a:spcPts val="0"/>
                  </a:spcAft>
                  <a:buClrTx/>
                  <a:buSzTx/>
                  <a:buFontTx/>
                  <a:buNone/>
                  <a:tabLst/>
                  <a:defRPr/>
                </a:pPr>
                <a:r>
                  <a:rPr lang="fr-FR" sz="2800" i="1" dirty="0">
                    <a:latin typeface="Bodoni MT" panose="02070603080606020203" pitchFamily="18" charset="0"/>
                  </a:rPr>
                  <a:t>n → mol	;	M → g.mol</a:t>
                </a:r>
                <a:r>
                  <a:rPr lang="fr-FR" sz="2800" i="1" baseline="30000" dirty="0">
                    <a:latin typeface="Bodoni MT" panose="02070603080606020203" pitchFamily="18" charset="0"/>
                  </a:rPr>
                  <a:t>-1</a:t>
                </a:r>
                <a:r>
                  <a:rPr lang="fr-FR" sz="2800" i="1" dirty="0">
                    <a:latin typeface="Bodoni MT" panose="02070603080606020203" pitchFamily="18" charset="0"/>
                  </a:rPr>
                  <a:t>	;	m → 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fr-FR" sz="2800" i="1" dirty="0">
                  <a:latin typeface="Bodoni MT" panose="02070603080606020203"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fr-FR" sz="2800" i="1" dirty="0">
                    <a:latin typeface="Bodoni MT" panose="02070603080606020203" pitchFamily="18" charset="0"/>
                  </a:rPr>
                  <a:t>Donc </a:t>
                </a:r>
                <a14:m>
                  <m:oMath xmlns:m="http://schemas.openxmlformats.org/officeDocument/2006/math">
                    <m:r>
                      <a:rPr lang="fr-FR" sz="2800" b="0" i="1" smtClean="0">
                        <a:latin typeface="Cambria Math" panose="02040503050406030204" pitchFamily="18" charset="0"/>
                      </a:rPr>
                      <m:t>𝑛</m:t>
                    </m:r>
                    <m:r>
                      <a:rPr lang="fr-FR" sz="2800" b="0" i="1" smtClean="0">
                        <a:latin typeface="Cambria Math" panose="02040503050406030204" pitchFamily="18" charset="0"/>
                      </a:rPr>
                      <m:t>= </m:t>
                    </m:r>
                    <m:f>
                      <m:fPr>
                        <m:ctrlPr>
                          <a:rPr lang="fr-FR" sz="2800" b="0" i="1" smtClean="0">
                            <a:latin typeface="Cambria Math" panose="02040503050406030204" pitchFamily="18" charset="0"/>
                          </a:rPr>
                        </m:ctrlPr>
                      </m:fPr>
                      <m:num>
                        <m:r>
                          <a:rPr lang="fr-FR" sz="2800" b="0" i="1" smtClean="0">
                            <a:latin typeface="Cambria Math" panose="02040503050406030204" pitchFamily="18" charset="0"/>
                          </a:rPr>
                          <m:t>𝑚</m:t>
                        </m:r>
                      </m:num>
                      <m:den>
                        <m:r>
                          <a:rPr lang="fr-FR" sz="2800" b="0" i="1" smtClean="0">
                            <a:latin typeface="Cambria Math" panose="02040503050406030204" pitchFamily="18" charset="0"/>
                          </a:rPr>
                          <m:t>𝑀</m:t>
                        </m:r>
                      </m:den>
                    </m:f>
                    <m:r>
                      <a:rPr lang="fr-FR" sz="2800" b="0" i="1" smtClean="0">
                        <a:latin typeface="Cambria Math" panose="02040503050406030204" pitchFamily="18" charset="0"/>
                      </a:rPr>
                      <m:t>→</m:t>
                    </m:r>
                    <m:r>
                      <a:rPr lang="fr-FR" sz="2800" b="0" i="1" smtClean="0">
                        <a:latin typeface="Cambria Math" panose="02040503050406030204" pitchFamily="18" charset="0"/>
                      </a:rPr>
                      <m:t>𝑚𝑜𝑙</m:t>
                    </m:r>
                    <m:r>
                      <a:rPr lang="fr-FR" sz="2800" b="0" i="1" smtClean="0">
                        <a:latin typeface="Cambria Math" panose="02040503050406030204" pitchFamily="18" charset="0"/>
                      </a:rPr>
                      <m:t>= </m:t>
                    </m:r>
                    <m:f>
                      <m:fPr>
                        <m:ctrlPr>
                          <a:rPr lang="fr-FR" sz="2800" b="0" i="1" smtClean="0">
                            <a:latin typeface="Cambria Math" panose="02040503050406030204" pitchFamily="18" charset="0"/>
                          </a:rPr>
                        </m:ctrlPr>
                      </m:fPr>
                      <m:num>
                        <m:r>
                          <a:rPr lang="fr-FR" sz="2800" b="0" i="1" smtClean="0">
                            <a:latin typeface="Cambria Math" panose="02040503050406030204" pitchFamily="18" charset="0"/>
                          </a:rPr>
                          <m:t>𝑔</m:t>
                        </m:r>
                      </m:num>
                      <m:den>
                        <m:r>
                          <a:rPr lang="fr-FR" sz="2800" b="0" i="1" smtClean="0">
                            <a:latin typeface="Cambria Math" panose="02040503050406030204" pitchFamily="18" charset="0"/>
                          </a:rPr>
                          <m:t>𝑔</m:t>
                        </m:r>
                        <m:r>
                          <a:rPr lang="fr-FR" sz="2800" b="0" i="1" smtClean="0">
                            <a:latin typeface="Cambria Math" panose="02040503050406030204" pitchFamily="18" charset="0"/>
                          </a:rPr>
                          <m:t>.</m:t>
                        </m:r>
                        <m:sSup>
                          <m:sSupPr>
                            <m:ctrlPr>
                              <a:rPr lang="fr-FR" sz="2800" b="0" i="1" smtClean="0">
                                <a:latin typeface="Cambria Math" panose="02040503050406030204" pitchFamily="18" charset="0"/>
                              </a:rPr>
                            </m:ctrlPr>
                          </m:sSupPr>
                          <m:e>
                            <m:r>
                              <a:rPr lang="fr-FR" sz="2800" b="0" i="1" smtClean="0">
                                <a:latin typeface="Cambria Math" panose="02040503050406030204" pitchFamily="18" charset="0"/>
                              </a:rPr>
                              <m:t>𝑚𝑜𝑙</m:t>
                            </m:r>
                          </m:e>
                          <m:sup>
                            <m:r>
                              <a:rPr lang="fr-FR" sz="2800" b="0" i="1" smtClean="0">
                                <a:latin typeface="Cambria Math" panose="02040503050406030204" pitchFamily="18" charset="0"/>
                              </a:rPr>
                              <m:t>−1</m:t>
                            </m:r>
                          </m:sup>
                        </m:sSup>
                      </m:den>
                    </m:f>
                    <m:r>
                      <a:rPr lang="fr-FR" sz="2800" b="0" i="1" smtClean="0">
                        <a:latin typeface="Cambria Math" panose="02040503050406030204" pitchFamily="18" charset="0"/>
                      </a:rPr>
                      <m:t>=</m:t>
                    </m:r>
                    <m:f>
                      <m:fPr>
                        <m:ctrlPr>
                          <a:rPr lang="fr-FR" sz="2800" b="0" i="1" smtClean="0">
                            <a:latin typeface="Cambria Math" panose="02040503050406030204" pitchFamily="18" charset="0"/>
                          </a:rPr>
                        </m:ctrlPr>
                      </m:fPr>
                      <m:num>
                        <m:r>
                          <a:rPr lang="fr-FR" sz="2800" b="0" i="1" smtClean="0">
                            <a:latin typeface="Cambria Math" panose="02040503050406030204" pitchFamily="18" charset="0"/>
                          </a:rPr>
                          <m:t>1</m:t>
                        </m:r>
                      </m:num>
                      <m:den>
                        <m:sSup>
                          <m:sSupPr>
                            <m:ctrlPr>
                              <a:rPr lang="fr-FR" sz="2800" b="0" i="1" smtClean="0">
                                <a:latin typeface="Cambria Math" panose="02040503050406030204" pitchFamily="18" charset="0"/>
                              </a:rPr>
                            </m:ctrlPr>
                          </m:sSupPr>
                          <m:e>
                            <m:r>
                              <a:rPr lang="fr-FR" sz="2800" b="0" i="1" smtClean="0">
                                <a:latin typeface="Cambria Math" panose="02040503050406030204" pitchFamily="18" charset="0"/>
                              </a:rPr>
                              <m:t>𝑚𝑜𝑙</m:t>
                            </m:r>
                          </m:e>
                          <m:sup>
                            <m:r>
                              <a:rPr lang="fr-FR" sz="2800" b="0" i="1" smtClean="0">
                                <a:latin typeface="Cambria Math" panose="02040503050406030204" pitchFamily="18" charset="0"/>
                              </a:rPr>
                              <m:t>−1</m:t>
                            </m:r>
                          </m:sup>
                        </m:sSup>
                      </m:den>
                    </m:f>
                    <m:r>
                      <a:rPr lang="fr-FR" sz="2800" b="0" i="1" smtClean="0">
                        <a:latin typeface="Cambria Math" panose="02040503050406030204" pitchFamily="18" charset="0"/>
                      </a:rPr>
                      <m:t>=</m:t>
                    </m:r>
                    <m:r>
                      <a:rPr lang="fr-FR" sz="2800" b="0" i="1" smtClean="0">
                        <a:latin typeface="Cambria Math" panose="02040503050406030204" pitchFamily="18" charset="0"/>
                      </a:rPr>
                      <m:t>𝑚𝑜𝑙</m:t>
                    </m:r>
                    <m:r>
                      <a:rPr lang="fr-FR" sz="2800" b="0" i="1" smtClean="0">
                        <a:latin typeface="Cambria Math" panose="02040503050406030204" pitchFamily="18" charset="0"/>
                      </a:rPr>
                      <m:t> </m:t>
                    </m:r>
                  </m:oMath>
                </a14:m>
                <a:endParaRPr lang="fr-FR" sz="2800" i="1" dirty="0">
                  <a:latin typeface="Bodoni MT" panose="02070603080606020203" pitchFamily="18" charset="0"/>
                </a:endParaRPr>
              </a:p>
              <a:p>
                <a:pPr algn="just"/>
                <a:endParaRPr lang="fr-FR" sz="2400" i="1" dirty="0">
                  <a:latin typeface="Bodoni MT" panose="02070603080606020203" pitchFamily="18" charset="0"/>
                </a:endParaRPr>
              </a:p>
            </p:txBody>
          </p:sp>
        </mc:Choice>
        <mc:Fallback>
          <p:sp>
            <p:nvSpPr>
              <p:cNvPr id="6" name="ZoneTexte 5">
                <a:extLst>
                  <a:ext uri="{FF2B5EF4-FFF2-40B4-BE49-F238E27FC236}">
                    <a16:creationId xmlns:a16="http://schemas.microsoft.com/office/drawing/2014/main" id="{A8526CED-0ECC-44CB-B05B-54286705E259}"/>
                  </a:ext>
                </a:extLst>
              </p:cNvPr>
              <p:cNvSpPr txBox="1">
                <a:spLocks noRot="1" noChangeAspect="1" noMove="1" noResize="1" noEditPoints="1" noAdjustHandles="1" noChangeArrowheads="1" noChangeShapeType="1" noTextEdit="1"/>
              </p:cNvSpPr>
              <p:nvPr/>
            </p:nvSpPr>
            <p:spPr>
              <a:xfrm>
                <a:off x="541538" y="941033"/>
                <a:ext cx="11108924" cy="5122556"/>
              </a:xfrm>
              <a:prstGeom prst="rect">
                <a:avLst/>
              </a:prstGeom>
              <a:blipFill>
                <a:blip r:embed="rId2"/>
                <a:stretch>
                  <a:fillRect l="-1976" t="-2259" r="-1098"/>
                </a:stretch>
              </a:blipFill>
            </p:spPr>
            <p:txBody>
              <a:bodyPr/>
              <a:lstStyle/>
              <a:p>
                <a:r>
                  <a:rPr lang="fr-FR">
                    <a:noFill/>
                  </a:rPr>
                  <a:t> </a:t>
                </a:r>
              </a:p>
            </p:txBody>
          </p:sp>
        </mc:Fallback>
      </mc:AlternateContent>
    </p:spTree>
    <p:extLst>
      <p:ext uri="{BB962C8B-B14F-4D97-AF65-F5344CB8AC3E}">
        <p14:creationId xmlns:p14="http://schemas.microsoft.com/office/powerpoint/2010/main" val="3760176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Unités / conversions</a:t>
            </a:r>
          </a:p>
        </p:txBody>
      </p:sp>
      <p:sp>
        <p:nvSpPr>
          <p:cNvPr id="6" name="ZoneTexte 5">
            <a:extLst>
              <a:ext uri="{FF2B5EF4-FFF2-40B4-BE49-F238E27FC236}">
                <a16:creationId xmlns:a16="http://schemas.microsoft.com/office/drawing/2014/main" id="{A8526CED-0ECC-44CB-B05B-54286705E259}"/>
              </a:ext>
            </a:extLst>
          </p:cNvPr>
          <p:cNvSpPr txBox="1"/>
          <p:nvPr/>
        </p:nvSpPr>
        <p:spPr>
          <a:xfrm>
            <a:off x="541538" y="941033"/>
            <a:ext cx="6481301" cy="4339650"/>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Point sur les conversions</a:t>
            </a:r>
          </a:p>
          <a:p>
            <a:pPr algn="just"/>
            <a:endParaRPr lang="fr-FR" sz="2400" i="1" dirty="0">
              <a:latin typeface="Bodoni MT" panose="02070603080606020203" pitchFamily="18" charset="0"/>
            </a:endParaRPr>
          </a:p>
          <a:p>
            <a:pPr algn="just"/>
            <a:r>
              <a:rPr lang="fr-FR" sz="2400" dirty="0">
                <a:latin typeface="Bodoni MT" panose="02070603080606020203" pitchFamily="18" charset="0"/>
              </a:rPr>
              <a:t>- Retenir les principales puissances de 10</a:t>
            </a:r>
          </a:p>
          <a:p>
            <a:pPr algn="just"/>
            <a:r>
              <a:rPr lang="fr-FR" sz="2400" dirty="0">
                <a:latin typeface="Bodoni MT" panose="02070603080606020203" pitchFamily="18" charset="0"/>
              </a:rPr>
              <a:t>- Ne pas se tromper de sens en faisant la conversion !</a:t>
            </a:r>
          </a:p>
          <a:p>
            <a:pPr algn="just"/>
            <a:endParaRPr lang="fr-FR" sz="2400" i="1" dirty="0">
              <a:latin typeface="Bodoni MT" panose="02070603080606020203" pitchFamily="18" charset="0"/>
            </a:endParaRPr>
          </a:p>
          <a:p>
            <a:pPr algn="just"/>
            <a:r>
              <a:rPr lang="fr-FR" sz="2400" i="1" dirty="0">
                <a:latin typeface="Bodoni MT" panose="02070603080606020203" pitchFamily="18" charset="0"/>
              </a:rPr>
              <a:t>Exemples : </a:t>
            </a:r>
          </a:p>
          <a:p>
            <a:pPr algn="just"/>
            <a:r>
              <a:rPr lang="fr-FR" sz="2400" i="1" dirty="0">
                <a:latin typeface="Bodoni MT" panose="02070603080606020203" pitchFamily="18" charset="0"/>
              </a:rPr>
              <a:t>On a un résultat en mètres, on le veut en centimètres donc on fait x10</a:t>
            </a:r>
            <a:r>
              <a:rPr lang="fr-FR" sz="2400" i="1" baseline="30000" dirty="0">
                <a:highlight>
                  <a:srgbClr val="FFFF00"/>
                </a:highlight>
                <a:latin typeface="Bodoni MT" panose="02070603080606020203" pitchFamily="18" charset="0"/>
              </a:rPr>
              <a:t>2</a:t>
            </a:r>
            <a:r>
              <a:rPr lang="fr-FR" sz="2400" i="1" dirty="0">
                <a:latin typeface="Bodoni MT" panose="02070603080606020203" pitchFamily="18" charset="0"/>
              </a:rPr>
              <a:t> ! </a:t>
            </a:r>
          </a:p>
          <a:p>
            <a:pPr algn="just"/>
            <a:r>
              <a:rPr lang="fr-FR" sz="2400" i="1" dirty="0">
                <a:latin typeface="Bodoni MT" panose="02070603080606020203" pitchFamily="18" charset="0"/>
              </a:rPr>
              <a:t>On a une variable en centimètre on la veut en mètre donc on fait x10</a:t>
            </a:r>
            <a:r>
              <a:rPr lang="fr-FR" sz="2400" i="1" baseline="30000" dirty="0">
                <a:highlight>
                  <a:srgbClr val="FFFF00"/>
                </a:highlight>
                <a:latin typeface="Bodoni MT" panose="02070603080606020203" pitchFamily="18" charset="0"/>
              </a:rPr>
              <a:t>-2</a:t>
            </a:r>
            <a:r>
              <a:rPr lang="fr-FR" sz="2400" i="1" dirty="0">
                <a:latin typeface="Bodoni MT" panose="02070603080606020203" pitchFamily="18" charset="0"/>
              </a:rPr>
              <a:t> ! </a:t>
            </a:r>
          </a:p>
        </p:txBody>
      </p:sp>
      <p:pic>
        <p:nvPicPr>
          <p:cNvPr id="2052" name="Picture 4" descr="Puissances de 10">
            <a:extLst>
              <a:ext uri="{FF2B5EF4-FFF2-40B4-BE49-F238E27FC236}">
                <a16:creationId xmlns:a16="http://schemas.microsoft.com/office/drawing/2014/main" id="{D95972F2-A4A4-4925-8B94-04578F2B8A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2839" y="1242874"/>
            <a:ext cx="4494458" cy="484633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3">
            <p14:nvContentPartPr>
              <p14:cNvPr id="4" name="Encre 3">
                <a:extLst>
                  <a:ext uri="{FF2B5EF4-FFF2-40B4-BE49-F238E27FC236}">
                    <a16:creationId xmlns:a16="http://schemas.microsoft.com/office/drawing/2014/main" id="{FEF9534A-FDD5-4529-A23D-77F18284123B}"/>
                  </a:ext>
                </a:extLst>
              </p14:cNvPr>
              <p14:cNvContentPartPr/>
              <p14:nvPr/>
            </p14:nvContentPartPr>
            <p14:xfrm>
              <a:off x="7678713" y="3274948"/>
              <a:ext cx="301680" cy="27720"/>
            </p14:xfrm>
          </p:contentPart>
        </mc:Choice>
        <mc:Fallback xmlns="">
          <p:pic>
            <p:nvPicPr>
              <p:cNvPr id="4" name="Encre 3">
                <a:extLst>
                  <a:ext uri="{FF2B5EF4-FFF2-40B4-BE49-F238E27FC236}">
                    <a16:creationId xmlns:a16="http://schemas.microsoft.com/office/drawing/2014/main" id="{FEF9534A-FDD5-4529-A23D-77F18284123B}"/>
                  </a:ext>
                </a:extLst>
              </p:cNvPr>
              <p:cNvPicPr/>
              <p:nvPr/>
            </p:nvPicPr>
            <p:blipFill>
              <a:blip r:embed="rId4"/>
              <a:stretch>
                <a:fillRect/>
              </a:stretch>
            </p:blipFill>
            <p:spPr>
              <a:xfrm>
                <a:off x="7589073" y="3095308"/>
                <a:ext cx="481320" cy="3873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Encre 6">
                <a:extLst>
                  <a:ext uri="{FF2B5EF4-FFF2-40B4-BE49-F238E27FC236}">
                    <a16:creationId xmlns:a16="http://schemas.microsoft.com/office/drawing/2014/main" id="{AE43FFB4-DD51-4ACF-9A4A-600CDE78B101}"/>
                  </a:ext>
                </a:extLst>
              </p14:cNvPr>
              <p14:cNvContentPartPr/>
              <p14:nvPr/>
            </p14:nvContentPartPr>
            <p14:xfrm>
              <a:off x="10590753" y="3310948"/>
              <a:ext cx="88200" cy="360"/>
            </p14:xfrm>
          </p:contentPart>
        </mc:Choice>
        <mc:Fallback xmlns="">
          <p:pic>
            <p:nvPicPr>
              <p:cNvPr id="7" name="Encre 6">
                <a:extLst>
                  <a:ext uri="{FF2B5EF4-FFF2-40B4-BE49-F238E27FC236}">
                    <a16:creationId xmlns:a16="http://schemas.microsoft.com/office/drawing/2014/main" id="{AE43FFB4-DD51-4ACF-9A4A-600CDE78B101}"/>
                  </a:ext>
                </a:extLst>
              </p:cNvPr>
              <p:cNvPicPr/>
              <p:nvPr/>
            </p:nvPicPr>
            <p:blipFill>
              <a:blip r:embed="rId6"/>
              <a:stretch>
                <a:fillRect/>
              </a:stretch>
            </p:blipFill>
            <p:spPr>
              <a:xfrm>
                <a:off x="10501113" y="3130948"/>
                <a:ext cx="267840" cy="36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Encre 7">
                <a:extLst>
                  <a:ext uri="{FF2B5EF4-FFF2-40B4-BE49-F238E27FC236}">
                    <a16:creationId xmlns:a16="http://schemas.microsoft.com/office/drawing/2014/main" id="{9100EE46-BF5E-4E69-8BF6-ED253A9BE432}"/>
                  </a:ext>
                </a:extLst>
              </p14:cNvPr>
              <p14:cNvContentPartPr/>
              <p14:nvPr/>
            </p14:nvContentPartPr>
            <p14:xfrm>
              <a:off x="7616793" y="3611908"/>
              <a:ext cx="389880" cy="63360"/>
            </p14:xfrm>
          </p:contentPart>
        </mc:Choice>
        <mc:Fallback xmlns="">
          <p:pic>
            <p:nvPicPr>
              <p:cNvPr id="8" name="Encre 7">
                <a:extLst>
                  <a:ext uri="{FF2B5EF4-FFF2-40B4-BE49-F238E27FC236}">
                    <a16:creationId xmlns:a16="http://schemas.microsoft.com/office/drawing/2014/main" id="{9100EE46-BF5E-4E69-8BF6-ED253A9BE432}"/>
                  </a:ext>
                </a:extLst>
              </p:cNvPr>
              <p:cNvPicPr/>
              <p:nvPr/>
            </p:nvPicPr>
            <p:blipFill>
              <a:blip r:embed="rId8"/>
              <a:stretch>
                <a:fillRect/>
              </a:stretch>
            </p:blipFill>
            <p:spPr>
              <a:xfrm>
                <a:off x="7526793" y="3432268"/>
                <a:ext cx="569520" cy="423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9" name="Encre 8">
                <a:extLst>
                  <a:ext uri="{FF2B5EF4-FFF2-40B4-BE49-F238E27FC236}">
                    <a16:creationId xmlns:a16="http://schemas.microsoft.com/office/drawing/2014/main" id="{7E44180C-1B2A-430C-B24C-D2C5B8C7896C}"/>
                  </a:ext>
                </a:extLst>
              </p14:cNvPr>
              <p14:cNvContentPartPr/>
              <p14:nvPr/>
            </p14:nvContentPartPr>
            <p14:xfrm>
              <a:off x="10564113" y="3657268"/>
              <a:ext cx="159840" cy="360"/>
            </p14:xfrm>
          </p:contentPart>
        </mc:Choice>
        <mc:Fallback xmlns="">
          <p:pic>
            <p:nvPicPr>
              <p:cNvPr id="9" name="Encre 8">
                <a:extLst>
                  <a:ext uri="{FF2B5EF4-FFF2-40B4-BE49-F238E27FC236}">
                    <a16:creationId xmlns:a16="http://schemas.microsoft.com/office/drawing/2014/main" id="{7E44180C-1B2A-430C-B24C-D2C5B8C7896C}"/>
                  </a:ext>
                </a:extLst>
              </p:cNvPr>
              <p:cNvPicPr/>
              <p:nvPr/>
            </p:nvPicPr>
            <p:blipFill>
              <a:blip r:embed="rId10"/>
              <a:stretch>
                <a:fillRect/>
              </a:stretch>
            </p:blipFill>
            <p:spPr>
              <a:xfrm>
                <a:off x="10474113" y="3477628"/>
                <a:ext cx="339480" cy="36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0" name="Encre 9">
                <a:extLst>
                  <a:ext uri="{FF2B5EF4-FFF2-40B4-BE49-F238E27FC236}">
                    <a16:creationId xmlns:a16="http://schemas.microsoft.com/office/drawing/2014/main" id="{0C271E2D-9F53-4BED-9E5B-C319B63DEB76}"/>
                  </a:ext>
                </a:extLst>
              </p14:cNvPr>
              <p14:cNvContentPartPr/>
              <p14:nvPr/>
            </p14:nvContentPartPr>
            <p14:xfrm>
              <a:off x="7572153" y="4980268"/>
              <a:ext cx="478440" cy="18360"/>
            </p14:xfrm>
          </p:contentPart>
        </mc:Choice>
        <mc:Fallback xmlns="">
          <p:pic>
            <p:nvPicPr>
              <p:cNvPr id="10" name="Encre 9">
                <a:extLst>
                  <a:ext uri="{FF2B5EF4-FFF2-40B4-BE49-F238E27FC236}">
                    <a16:creationId xmlns:a16="http://schemas.microsoft.com/office/drawing/2014/main" id="{0C271E2D-9F53-4BED-9E5B-C319B63DEB76}"/>
                  </a:ext>
                </a:extLst>
              </p:cNvPr>
              <p:cNvPicPr/>
              <p:nvPr/>
            </p:nvPicPr>
            <p:blipFill>
              <a:blip r:embed="rId12"/>
              <a:stretch>
                <a:fillRect/>
              </a:stretch>
            </p:blipFill>
            <p:spPr>
              <a:xfrm>
                <a:off x="7482513" y="4800268"/>
                <a:ext cx="658080" cy="37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1" name="Encre 10">
                <a:extLst>
                  <a:ext uri="{FF2B5EF4-FFF2-40B4-BE49-F238E27FC236}">
                    <a16:creationId xmlns:a16="http://schemas.microsoft.com/office/drawing/2014/main" id="{70E7A609-4DD0-4ABC-83CE-C139F0EDCCF8}"/>
                  </a:ext>
                </a:extLst>
              </p14:cNvPr>
              <p14:cNvContentPartPr/>
              <p14:nvPr/>
            </p14:nvContentPartPr>
            <p14:xfrm>
              <a:off x="10475553" y="5051188"/>
              <a:ext cx="281160" cy="17280"/>
            </p14:xfrm>
          </p:contentPart>
        </mc:Choice>
        <mc:Fallback xmlns="">
          <p:pic>
            <p:nvPicPr>
              <p:cNvPr id="11" name="Encre 10">
                <a:extLst>
                  <a:ext uri="{FF2B5EF4-FFF2-40B4-BE49-F238E27FC236}">
                    <a16:creationId xmlns:a16="http://schemas.microsoft.com/office/drawing/2014/main" id="{70E7A609-4DD0-4ABC-83CE-C139F0EDCCF8}"/>
                  </a:ext>
                </a:extLst>
              </p:cNvPr>
              <p:cNvPicPr/>
              <p:nvPr/>
            </p:nvPicPr>
            <p:blipFill>
              <a:blip r:embed="rId14"/>
              <a:stretch>
                <a:fillRect/>
              </a:stretch>
            </p:blipFill>
            <p:spPr>
              <a:xfrm>
                <a:off x="10385553" y="4871188"/>
                <a:ext cx="460800" cy="3769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2" name="Encre 11">
                <a:extLst>
                  <a:ext uri="{FF2B5EF4-FFF2-40B4-BE49-F238E27FC236}">
                    <a16:creationId xmlns:a16="http://schemas.microsoft.com/office/drawing/2014/main" id="{3AE2D75A-9830-454C-A299-1C8A299F6225}"/>
                  </a:ext>
                </a:extLst>
              </p14:cNvPr>
              <p14:cNvContentPartPr/>
              <p14:nvPr/>
            </p14:nvContentPartPr>
            <p14:xfrm>
              <a:off x="7563513" y="5391748"/>
              <a:ext cx="487440" cy="5760"/>
            </p14:xfrm>
          </p:contentPart>
        </mc:Choice>
        <mc:Fallback xmlns="">
          <p:pic>
            <p:nvPicPr>
              <p:cNvPr id="12" name="Encre 11">
                <a:extLst>
                  <a:ext uri="{FF2B5EF4-FFF2-40B4-BE49-F238E27FC236}">
                    <a16:creationId xmlns:a16="http://schemas.microsoft.com/office/drawing/2014/main" id="{3AE2D75A-9830-454C-A299-1C8A299F6225}"/>
                  </a:ext>
                </a:extLst>
              </p:cNvPr>
              <p:cNvPicPr/>
              <p:nvPr/>
            </p:nvPicPr>
            <p:blipFill>
              <a:blip r:embed="rId16"/>
              <a:stretch>
                <a:fillRect/>
              </a:stretch>
            </p:blipFill>
            <p:spPr>
              <a:xfrm>
                <a:off x="7473513" y="5211748"/>
                <a:ext cx="667080" cy="3654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3" name="Encre 12">
                <a:extLst>
                  <a:ext uri="{FF2B5EF4-FFF2-40B4-BE49-F238E27FC236}">
                    <a16:creationId xmlns:a16="http://schemas.microsoft.com/office/drawing/2014/main" id="{88D5CD89-BB9F-4FE9-BC83-640D509CE280}"/>
                  </a:ext>
                </a:extLst>
              </p14:cNvPr>
              <p14:cNvContentPartPr/>
              <p14:nvPr/>
            </p14:nvContentPartPr>
            <p14:xfrm>
              <a:off x="10528833" y="5361868"/>
              <a:ext cx="177480" cy="360"/>
            </p14:xfrm>
          </p:contentPart>
        </mc:Choice>
        <mc:Fallback xmlns="">
          <p:pic>
            <p:nvPicPr>
              <p:cNvPr id="13" name="Encre 12">
                <a:extLst>
                  <a:ext uri="{FF2B5EF4-FFF2-40B4-BE49-F238E27FC236}">
                    <a16:creationId xmlns:a16="http://schemas.microsoft.com/office/drawing/2014/main" id="{88D5CD89-BB9F-4FE9-BC83-640D509CE280}"/>
                  </a:ext>
                </a:extLst>
              </p:cNvPr>
              <p:cNvPicPr/>
              <p:nvPr/>
            </p:nvPicPr>
            <p:blipFill>
              <a:blip r:embed="rId18"/>
              <a:stretch>
                <a:fillRect/>
              </a:stretch>
            </p:blipFill>
            <p:spPr>
              <a:xfrm>
                <a:off x="10438833" y="5181868"/>
                <a:ext cx="357120" cy="36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5" name="Encre 14">
                <a:extLst>
                  <a:ext uri="{FF2B5EF4-FFF2-40B4-BE49-F238E27FC236}">
                    <a16:creationId xmlns:a16="http://schemas.microsoft.com/office/drawing/2014/main" id="{0F9729FC-2118-46F7-A49F-04ED5472451F}"/>
                  </a:ext>
                </a:extLst>
              </p14:cNvPr>
              <p14:cNvContentPartPr/>
              <p14:nvPr/>
            </p14:nvContentPartPr>
            <p14:xfrm>
              <a:off x="7554513" y="4651228"/>
              <a:ext cx="487800" cy="27720"/>
            </p14:xfrm>
          </p:contentPart>
        </mc:Choice>
        <mc:Fallback xmlns="">
          <p:pic>
            <p:nvPicPr>
              <p:cNvPr id="15" name="Encre 14">
                <a:extLst>
                  <a:ext uri="{FF2B5EF4-FFF2-40B4-BE49-F238E27FC236}">
                    <a16:creationId xmlns:a16="http://schemas.microsoft.com/office/drawing/2014/main" id="{0F9729FC-2118-46F7-A49F-04ED5472451F}"/>
                  </a:ext>
                </a:extLst>
              </p:cNvPr>
              <p:cNvPicPr/>
              <p:nvPr/>
            </p:nvPicPr>
            <p:blipFill>
              <a:blip r:embed="rId20"/>
              <a:stretch>
                <a:fillRect/>
              </a:stretch>
            </p:blipFill>
            <p:spPr>
              <a:xfrm>
                <a:off x="7464873" y="4471588"/>
                <a:ext cx="667440" cy="38736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6" name="Encre 15">
                <a:extLst>
                  <a:ext uri="{FF2B5EF4-FFF2-40B4-BE49-F238E27FC236}">
                    <a16:creationId xmlns:a16="http://schemas.microsoft.com/office/drawing/2014/main" id="{0B20F026-BC73-44CB-BBD2-73DF8DCD9BD8}"/>
                  </a:ext>
                </a:extLst>
              </p14:cNvPr>
              <p14:cNvContentPartPr/>
              <p14:nvPr/>
            </p14:nvContentPartPr>
            <p14:xfrm>
              <a:off x="10528833" y="4686868"/>
              <a:ext cx="291960" cy="360"/>
            </p14:xfrm>
          </p:contentPart>
        </mc:Choice>
        <mc:Fallback xmlns="">
          <p:pic>
            <p:nvPicPr>
              <p:cNvPr id="16" name="Encre 15">
                <a:extLst>
                  <a:ext uri="{FF2B5EF4-FFF2-40B4-BE49-F238E27FC236}">
                    <a16:creationId xmlns:a16="http://schemas.microsoft.com/office/drawing/2014/main" id="{0B20F026-BC73-44CB-BBD2-73DF8DCD9BD8}"/>
                  </a:ext>
                </a:extLst>
              </p:cNvPr>
              <p:cNvPicPr/>
              <p:nvPr/>
            </p:nvPicPr>
            <p:blipFill>
              <a:blip r:embed="rId22"/>
              <a:stretch>
                <a:fillRect/>
              </a:stretch>
            </p:blipFill>
            <p:spPr>
              <a:xfrm>
                <a:off x="10438833" y="4507228"/>
                <a:ext cx="471600" cy="360000"/>
              </a:xfrm>
              <a:prstGeom prst="rect">
                <a:avLst/>
              </a:prstGeom>
            </p:spPr>
          </p:pic>
        </mc:Fallback>
      </mc:AlternateContent>
    </p:spTree>
    <p:extLst>
      <p:ext uri="{BB962C8B-B14F-4D97-AF65-F5344CB8AC3E}">
        <p14:creationId xmlns:p14="http://schemas.microsoft.com/office/powerpoint/2010/main" val="3971573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0" name="Picture 10" descr="Fairy Godmother | WikiShrek | Fandom">
            <a:extLst>
              <a:ext uri="{FF2B5EF4-FFF2-40B4-BE49-F238E27FC236}">
                <a16:creationId xmlns:a16="http://schemas.microsoft.com/office/drawing/2014/main" id="{E0138813-5BC6-4D49-952B-1FC8F88F7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1394" y="4346822"/>
            <a:ext cx="1952625" cy="2333625"/>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Unités / conversions</a:t>
            </a:r>
          </a:p>
        </p:txBody>
      </p:sp>
      <p:sp>
        <p:nvSpPr>
          <p:cNvPr id="6" name="ZoneTexte 5">
            <a:extLst>
              <a:ext uri="{FF2B5EF4-FFF2-40B4-BE49-F238E27FC236}">
                <a16:creationId xmlns:a16="http://schemas.microsoft.com/office/drawing/2014/main" id="{A8526CED-0ECC-44CB-B05B-54286705E259}"/>
              </a:ext>
            </a:extLst>
          </p:cNvPr>
          <p:cNvSpPr txBox="1"/>
          <p:nvPr/>
        </p:nvSpPr>
        <p:spPr>
          <a:xfrm>
            <a:off x="541538" y="941033"/>
            <a:ext cx="6481301" cy="1015663"/>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Point sur les conversions (suite)</a:t>
            </a:r>
          </a:p>
          <a:p>
            <a:pPr algn="just"/>
            <a:endParaRPr lang="fr-FR" sz="2400" i="1" dirty="0">
              <a:latin typeface="Bodoni MT" panose="02070603080606020203" pitchFamily="18" charset="0"/>
            </a:endParaRPr>
          </a:p>
        </p:txBody>
      </p:sp>
      <p:pic>
        <p:nvPicPr>
          <p:cNvPr id="5122" name="Picture 2" descr="tableau de conversion litre dm3">
            <a:extLst>
              <a:ext uri="{FF2B5EF4-FFF2-40B4-BE49-F238E27FC236}">
                <a16:creationId xmlns:a16="http://schemas.microsoft.com/office/drawing/2014/main" id="{EDD4B64F-F362-46C4-8404-FC0D185058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243" y="1735031"/>
            <a:ext cx="4801478" cy="2109741"/>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5BE5E4E0-4387-481C-BB5F-0F7079A51EFD}"/>
              </a:ext>
            </a:extLst>
          </p:cNvPr>
          <p:cNvSpPr txBox="1"/>
          <p:nvPr/>
        </p:nvSpPr>
        <p:spPr>
          <a:xfrm>
            <a:off x="4927106" y="1688865"/>
            <a:ext cx="7155402" cy="2123658"/>
          </a:xfrm>
          <a:prstGeom prst="rect">
            <a:avLst/>
          </a:prstGeom>
          <a:noFill/>
        </p:spPr>
        <p:txBody>
          <a:bodyPr wrap="square" rtlCol="0">
            <a:spAutoFit/>
          </a:bodyPr>
          <a:lstStyle/>
          <a:p>
            <a:pPr algn="ctr"/>
            <a:r>
              <a:rPr lang="fr-FR" sz="4400" b="1" dirty="0">
                <a:solidFill>
                  <a:srgbClr val="FF0000"/>
                </a:solidFill>
                <a:latin typeface="Bodoni MT" panose="02070603080606020203" pitchFamily="18" charset="0"/>
              </a:rPr>
              <a:t>RETENIR QUE :</a:t>
            </a:r>
          </a:p>
          <a:p>
            <a:pPr algn="ctr"/>
            <a:r>
              <a:rPr lang="fr-FR" sz="4400" b="1" dirty="0">
                <a:solidFill>
                  <a:srgbClr val="FF0000"/>
                </a:solidFill>
                <a:latin typeface="Bodoni MT" panose="02070603080606020203" pitchFamily="18" charset="0"/>
              </a:rPr>
              <a:t>1 m</a:t>
            </a:r>
            <a:r>
              <a:rPr lang="fr-FR" sz="4400" b="1" baseline="30000" dirty="0">
                <a:solidFill>
                  <a:srgbClr val="FF0000"/>
                </a:solidFill>
                <a:latin typeface="Bodoni MT" panose="02070603080606020203" pitchFamily="18" charset="0"/>
              </a:rPr>
              <a:t>3</a:t>
            </a:r>
            <a:r>
              <a:rPr lang="fr-FR" sz="4400" b="1" dirty="0">
                <a:solidFill>
                  <a:srgbClr val="FF0000"/>
                </a:solidFill>
                <a:latin typeface="Bodoni MT" panose="02070603080606020203" pitchFamily="18" charset="0"/>
              </a:rPr>
              <a:t> = 1000 L</a:t>
            </a:r>
          </a:p>
          <a:p>
            <a:pPr algn="ctr"/>
            <a:r>
              <a:rPr lang="fr-FR" sz="4400" b="1" dirty="0">
                <a:solidFill>
                  <a:srgbClr val="FF0000"/>
                </a:solidFill>
                <a:latin typeface="Bodoni MT" panose="02070603080606020203" pitchFamily="18" charset="0"/>
              </a:rPr>
              <a:t>1 L = 10</a:t>
            </a:r>
            <a:r>
              <a:rPr lang="fr-FR" sz="4400" b="1" baseline="30000" dirty="0">
                <a:solidFill>
                  <a:srgbClr val="FF0000"/>
                </a:solidFill>
                <a:latin typeface="Bodoni MT" panose="02070603080606020203" pitchFamily="18" charset="0"/>
              </a:rPr>
              <a:t>-3</a:t>
            </a:r>
            <a:r>
              <a:rPr lang="fr-FR" sz="4400" b="1" dirty="0">
                <a:solidFill>
                  <a:srgbClr val="FF0000"/>
                </a:solidFill>
                <a:latin typeface="Bodoni MT" panose="02070603080606020203" pitchFamily="18" charset="0"/>
              </a:rPr>
              <a:t> m</a:t>
            </a:r>
            <a:r>
              <a:rPr lang="fr-FR" sz="4400" b="1" baseline="30000" dirty="0">
                <a:solidFill>
                  <a:srgbClr val="FF0000"/>
                </a:solidFill>
                <a:latin typeface="Bodoni MT" panose="02070603080606020203" pitchFamily="18" charset="0"/>
              </a:rPr>
              <a:t>3</a:t>
            </a:r>
            <a:r>
              <a:rPr lang="fr-FR" sz="4400" b="1" dirty="0">
                <a:solidFill>
                  <a:srgbClr val="FF0000"/>
                </a:solidFill>
                <a:latin typeface="Bodoni MT" panose="02070603080606020203" pitchFamily="18" charset="0"/>
              </a:rPr>
              <a:t> </a:t>
            </a:r>
          </a:p>
        </p:txBody>
      </p:sp>
      <p:sp>
        <p:nvSpPr>
          <p:cNvPr id="3" name="ZoneTexte 2">
            <a:extLst>
              <a:ext uri="{FF2B5EF4-FFF2-40B4-BE49-F238E27FC236}">
                <a16:creationId xmlns:a16="http://schemas.microsoft.com/office/drawing/2014/main" id="{2B0F22B2-14AF-4BB8-9316-8E0BBAA0F23D}"/>
              </a:ext>
            </a:extLst>
          </p:cNvPr>
          <p:cNvSpPr txBox="1"/>
          <p:nvPr/>
        </p:nvSpPr>
        <p:spPr>
          <a:xfrm>
            <a:off x="2312633" y="4716638"/>
            <a:ext cx="7566734" cy="1323439"/>
          </a:xfrm>
          <a:prstGeom prst="rect">
            <a:avLst/>
          </a:prstGeom>
          <a:noFill/>
        </p:spPr>
        <p:txBody>
          <a:bodyPr wrap="square" rtlCol="0">
            <a:spAutoFit/>
          </a:bodyPr>
          <a:lstStyle/>
          <a:p>
            <a:r>
              <a:rPr lang="fr-FR" sz="2400" dirty="0">
                <a:latin typeface="Bodoni MT" panose="02070603080606020203" pitchFamily="18" charset="0"/>
              </a:rPr>
              <a:t>La solution magique à tous vos problèmes de conversion :</a:t>
            </a:r>
          </a:p>
          <a:p>
            <a:endParaRPr lang="fr-FR" sz="2400" dirty="0">
              <a:latin typeface="Bodoni MT" panose="02070603080606020203" pitchFamily="18" charset="0"/>
            </a:endParaRPr>
          </a:p>
          <a:p>
            <a:pPr algn="ctr"/>
            <a:r>
              <a:rPr lang="fr-FR" sz="3200" b="1" dirty="0">
                <a:latin typeface="Bodoni MT" panose="02070603080606020203" pitchFamily="18" charset="0"/>
              </a:rPr>
              <a:t>Le produit en croix</a:t>
            </a:r>
          </a:p>
        </p:txBody>
      </p:sp>
    </p:spTree>
    <p:extLst>
      <p:ext uri="{BB962C8B-B14F-4D97-AF65-F5344CB8AC3E}">
        <p14:creationId xmlns:p14="http://schemas.microsoft.com/office/powerpoint/2010/main" val="765262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Unités / conversions</a:t>
            </a:r>
          </a:p>
        </p:txBody>
      </p:sp>
      <p:sp>
        <p:nvSpPr>
          <p:cNvPr id="6" name="ZoneTexte 5">
            <a:extLst>
              <a:ext uri="{FF2B5EF4-FFF2-40B4-BE49-F238E27FC236}">
                <a16:creationId xmlns:a16="http://schemas.microsoft.com/office/drawing/2014/main" id="{A8526CED-0ECC-44CB-B05B-54286705E259}"/>
              </a:ext>
            </a:extLst>
          </p:cNvPr>
          <p:cNvSpPr txBox="1"/>
          <p:nvPr/>
        </p:nvSpPr>
        <p:spPr>
          <a:xfrm>
            <a:off x="541538" y="941033"/>
            <a:ext cx="6481301" cy="1015663"/>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Point sur les conversions (suite)</a:t>
            </a:r>
          </a:p>
          <a:p>
            <a:pPr algn="just"/>
            <a:endParaRPr lang="fr-FR" sz="2400" i="1" dirty="0">
              <a:latin typeface="Bodoni MT" panose="02070603080606020203" pitchFamily="18" charset="0"/>
            </a:endParaRPr>
          </a:p>
        </p:txBody>
      </p:sp>
      <p:sp>
        <p:nvSpPr>
          <p:cNvPr id="3" name="ZoneTexte 2">
            <a:extLst>
              <a:ext uri="{FF2B5EF4-FFF2-40B4-BE49-F238E27FC236}">
                <a16:creationId xmlns:a16="http://schemas.microsoft.com/office/drawing/2014/main" id="{2B0F22B2-14AF-4BB8-9316-8E0BBAA0F23D}"/>
              </a:ext>
            </a:extLst>
          </p:cNvPr>
          <p:cNvSpPr txBox="1"/>
          <p:nvPr/>
        </p:nvSpPr>
        <p:spPr>
          <a:xfrm>
            <a:off x="541538" y="1653842"/>
            <a:ext cx="11108924" cy="4031873"/>
          </a:xfrm>
          <a:prstGeom prst="rect">
            <a:avLst/>
          </a:prstGeom>
          <a:noFill/>
        </p:spPr>
        <p:txBody>
          <a:bodyPr wrap="square" rtlCol="0">
            <a:spAutoFit/>
          </a:bodyPr>
          <a:lstStyle/>
          <a:p>
            <a:r>
              <a:rPr lang="fr-FR" sz="2400" dirty="0">
                <a:latin typeface="Bodoni MT" panose="02070603080606020203" pitchFamily="18" charset="0"/>
              </a:rPr>
              <a:t>Une conversion hyper importante à savoir faire : </a:t>
            </a:r>
            <a:r>
              <a:rPr lang="fr-FR" sz="2400" b="1" dirty="0">
                <a:latin typeface="Bodoni MT" panose="02070603080606020203" pitchFamily="18" charset="0"/>
              </a:rPr>
              <a:t>transformer un débit en mL.min</a:t>
            </a:r>
            <a:r>
              <a:rPr lang="fr-FR" sz="2400" b="1" baseline="30000" dirty="0">
                <a:latin typeface="Bodoni MT" panose="02070603080606020203" pitchFamily="18" charset="0"/>
              </a:rPr>
              <a:t>-1</a:t>
            </a:r>
            <a:r>
              <a:rPr lang="fr-FR" sz="2400" b="1" dirty="0">
                <a:latin typeface="Bodoni MT" panose="02070603080606020203" pitchFamily="18" charset="0"/>
              </a:rPr>
              <a:t> en un débit en m</a:t>
            </a:r>
            <a:r>
              <a:rPr lang="fr-FR" sz="2400" b="1" baseline="30000" dirty="0">
                <a:latin typeface="Bodoni MT" panose="02070603080606020203" pitchFamily="18" charset="0"/>
              </a:rPr>
              <a:t>3</a:t>
            </a:r>
            <a:r>
              <a:rPr lang="fr-FR" sz="2400" b="1" dirty="0">
                <a:latin typeface="Bodoni MT" panose="02070603080606020203" pitchFamily="18" charset="0"/>
              </a:rPr>
              <a:t>.s</a:t>
            </a:r>
            <a:r>
              <a:rPr lang="fr-FR" sz="2400" b="1" baseline="30000" dirty="0">
                <a:latin typeface="Bodoni MT" panose="02070603080606020203" pitchFamily="18" charset="0"/>
              </a:rPr>
              <a:t>-1</a:t>
            </a:r>
            <a:r>
              <a:rPr lang="fr-FR" sz="2400" baseline="30000" dirty="0">
                <a:latin typeface="Bodoni MT" panose="02070603080606020203" pitchFamily="18" charset="0"/>
              </a:rPr>
              <a:t> </a:t>
            </a:r>
          </a:p>
          <a:p>
            <a:endParaRPr lang="fr-FR" sz="2400" baseline="30000" dirty="0">
              <a:latin typeface="Bodoni MT" panose="02070603080606020203" pitchFamily="18" charset="0"/>
            </a:endParaRPr>
          </a:p>
          <a:p>
            <a:r>
              <a:rPr lang="fr-FR" sz="2400" dirty="0">
                <a:latin typeface="Bodoni MT" panose="02070603080606020203" pitchFamily="18" charset="0"/>
              </a:rPr>
              <a:t>On a deux unités en une, donc deux étapes ! </a:t>
            </a:r>
          </a:p>
          <a:p>
            <a:endParaRPr lang="fr-FR" sz="2400" dirty="0">
              <a:latin typeface="Bodoni MT" panose="02070603080606020203" pitchFamily="18" charset="0"/>
            </a:endParaRPr>
          </a:p>
          <a:p>
            <a:r>
              <a:rPr lang="fr-FR" sz="2400" dirty="0">
                <a:latin typeface="Bodoni MT" panose="02070603080606020203" pitchFamily="18" charset="0"/>
              </a:rPr>
              <a:t>1- Passer des millilitres aux m</a:t>
            </a:r>
            <a:r>
              <a:rPr lang="fr-FR" sz="2400" baseline="30000" dirty="0">
                <a:latin typeface="Bodoni MT" panose="02070603080606020203" pitchFamily="18" charset="0"/>
              </a:rPr>
              <a:t>3</a:t>
            </a:r>
            <a:r>
              <a:rPr lang="fr-FR" sz="2400" dirty="0">
                <a:latin typeface="Bodoni MT" panose="02070603080606020203" pitchFamily="18" charset="0"/>
              </a:rPr>
              <a:t> → on </a:t>
            </a:r>
            <a:r>
              <a:rPr lang="fr-FR" sz="2400" b="1" dirty="0">
                <a:latin typeface="Bodoni MT" panose="02070603080606020203" pitchFamily="18" charset="0"/>
              </a:rPr>
              <a:t>multiplie par 10</a:t>
            </a:r>
            <a:r>
              <a:rPr lang="fr-FR" sz="2400" b="1" baseline="30000" dirty="0">
                <a:latin typeface="Bodoni MT" panose="02070603080606020203" pitchFamily="18" charset="0"/>
              </a:rPr>
              <a:t>-6</a:t>
            </a:r>
            <a:r>
              <a:rPr lang="fr-FR" sz="2400" dirty="0">
                <a:latin typeface="Bodoni MT" panose="02070603080606020203" pitchFamily="18" charset="0"/>
              </a:rPr>
              <a:t> (diapo d’avant) !</a:t>
            </a:r>
          </a:p>
          <a:p>
            <a:endParaRPr lang="fr-FR" sz="2400" dirty="0">
              <a:latin typeface="Bodoni MT" panose="02070603080606020203" pitchFamily="18" charset="0"/>
            </a:endParaRPr>
          </a:p>
          <a:p>
            <a:r>
              <a:rPr lang="fr-FR" sz="2400" dirty="0">
                <a:latin typeface="Bodoni MT" panose="02070603080606020203" pitchFamily="18" charset="0"/>
              </a:rPr>
              <a:t>2- Passer des « </a:t>
            </a:r>
            <a:r>
              <a:rPr lang="fr-FR" sz="2400" u="sng" dirty="0">
                <a:latin typeface="Bodoni MT" panose="02070603080606020203" pitchFamily="18" charset="0"/>
              </a:rPr>
              <a:t>par</a:t>
            </a:r>
            <a:r>
              <a:rPr lang="fr-FR" sz="2400" dirty="0">
                <a:latin typeface="Bodoni MT" panose="02070603080606020203" pitchFamily="18" charset="0"/>
              </a:rPr>
              <a:t> minute » aux « </a:t>
            </a:r>
            <a:r>
              <a:rPr lang="fr-FR" sz="2400" u="sng" dirty="0">
                <a:latin typeface="Bodoni MT" panose="02070603080606020203" pitchFamily="18" charset="0"/>
              </a:rPr>
              <a:t>par</a:t>
            </a:r>
            <a:r>
              <a:rPr lang="fr-FR" sz="2400" dirty="0">
                <a:latin typeface="Bodoni MT" panose="02070603080606020203" pitchFamily="18" charset="0"/>
              </a:rPr>
              <a:t> seconde » → « par minute » = par paquet de 60 secondes, donc pour une seule seconde (« par seconde »), on </a:t>
            </a:r>
            <a:r>
              <a:rPr lang="fr-FR" sz="2400" b="1" u="sng" dirty="0">
                <a:solidFill>
                  <a:srgbClr val="FF0000"/>
                </a:solidFill>
                <a:latin typeface="Bodoni MT" panose="02070603080606020203" pitchFamily="18" charset="0"/>
              </a:rPr>
              <a:t>divise par 60</a:t>
            </a:r>
            <a:r>
              <a:rPr lang="fr-FR" sz="2400" dirty="0">
                <a:latin typeface="Bodoni MT" panose="02070603080606020203" pitchFamily="18" charset="0"/>
              </a:rPr>
              <a:t> !</a:t>
            </a:r>
          </a:p>
          <a:p>
            <a:endParaRPr lang="fr-FR" sz="2400" dirty="0">
              <a:latin typeface="Bodoni MT" panose="02070603080606020203" pitchFamily="18" charset="0"/>
            </a:endParaRPr>
          </a:p>
          <a:p>
            <a:r>
              <a:rPr lang="fr-FR" sz="2400" i="1" dirty="0">
                <a:latin typeface="Bodoni MT" panose="02070603080606020203" pitchFamily="18" charset="0"/>
              </a:rPr>
              <a:t>Exemple : </a:t>
            </a:r>
          </a:p>
        </p:txBody>
      </p:sp>
      <p:pic>
        <p:nvPicPr>
          <p:cNvPr id="9" name="Image 8">
            <a:extLst>
              <a:ext uri="{FF2B5EF4-FFF2-40B4-BE49-F238E27FC236}">
                <a16:creationId xmlns:a16="http://schemas.microsoft.com/office/drawing/2014/main" id="{D92A63CF-1EC7-40FD-8D17-A5E3A0B66216}"/>
              </a:ext>
            </a:extLst>
          </p:cNvPr>
          <p:cNvPicPr>
            <a:picLocks noChangeAspect="1"/>
          </p:cNvPicPr>
          <p:nvPr/>
        </p:nvPicPr>
        <p:blipFill>
          <a:blip r:embed="rId2"/>
          <a:stretch>
            <a:fillRect/>
          </a:stretch>
        </p:blipFill>
        <p:spPr>
          <a:xfrm>
            <a:off x="1972010" y="5170491"/>
            <a:ext cx="9521109" cy="458699"/>
          </a:xfrm>
          <a:prstGeom prst="rect">
            <a:avLst/>
          </a:prstGeom>
        </p:spPr>
      </p:pic>
    </p:spTree>
    <p:extLst>
      <p:ext uri="{BB962C8B-B14F-4D97-AF65-F5344CB8AC3E}">
        <p14:creationId xmlns:p14="http://schemas.microsoft.com/office/powerpoint/2010/main" val="2596483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Formules mathématiques</a:t>
            </a:r>
          </a:p>
        </p:txBody>
      </p:sp>
      <mc:AlternateContent xmlns:mc="http://schemas.openxmlformats.org/markup-compatibility/2006" xmlns:a14="http://schemas.microsoft.com/office/drawing/2010/main">
        <mc:Choice Requires="a14">
          <p:sp>
            <p:nvSpPr>
              <p:cNvPr id="6" name="ZoneTexte 5">
                <a:extLst>
                  <a:ext uri="{FF2B5EF4-FFF2-40B4-BE49-F238E27FC236}">
                    <a16:creationId xmlns:a16="http://schemas.microsoft.com/office/drawing/2014/main" id="{A8526CED-0ECC-44CB-B05B-54286705E259}"/>
                  </a:ext>
                </a:extLst>
              </p:cNvPr>
              <p:cNvSpPr txBox="1"/>
              <p:nvPr/>
            </p:nvSpPr>
            <p:spPr>
              <a:xfrm>
                <a:off x="617367" y="586375"/>
                <a:ext cx="6241002" cy="6128024"/>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Les puissances </a:t>
                </a:r>
                <a:endParaRPr lang="fr-FR"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sSup>
                        <m:sSupPr>
                          <m:ctrlPr>
                            <a:rPr lang="fr-FR" sz="320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𝑎</m:t>
                          </m:r>
                        </m:sup>
                      </m:sSup>
                      <m:r>
                        <a:rPr lang="fr-FR" sz="3200" i="1" smtClean="0">
                          <a:latin typeface="Cambria Math" panose="02040503050406030204" pitchFamily="18" charset="0"/>
                          <a:ea typeface="Cambria Math" panose="02040503050406030204" pitchFamily="18" charset="0"/>
                        </a:rPr>
                        <m:t>×</m:t>
                      </m:r>
                      <m:sSup>
                        <m:sSupPr>
                          <m:ctrlPr>
                            <a:rPr lang="fr-FR" sz="3200" i="1" smtClean="0">
                              <a:latin typeface="Cambria Math" panose="02040503050406030204" pitchFamily="18" charset="0"/>
                              <a:ea typeface="Cambria Math" panose="02040503050406030204" pitchFamily="18" charset="0"/>
                            </a:rPr>
                          </m:ctrlPr>
                        </m:sSupPr>
                        <m:e>
                          <m:r>
                            <a:rPr lang="fr-FR" sz="3200" b="0" i="1" smtClean="0">
                              <a:latin typeface="Cambria Math" panose="02040503050406030204" pitchFamily="18" charset="0"/>
                              <a:ea typeface="Cambria Math" panose="02040503050406030204" pitchFamily="18" charset="0"/>
                            </a:rPr>
                            <m:t>10</m:t>
                          </m:r>
                        </m:e>
                        <m:sup>
                          <m:r>
                            <a:rPr lang="fr-FR" sz="3200" b="0" i="1" smtClean="0">
                              <a:latin typeface="Cambria Math" panose="02040503050406030204" pitchFamily="18" charset="0"/>
                              <a:ea typeface="Cambria Math" panose="02040503050406030204" pitchFamily="18" charset="0"/>
                            </a:rPr>
                            <m:t>𝑏</m:t>
                          </m:r>
                        </m:sup>
                      </m:sSup>
                      <m:r>
                        <a:rPr lang="fr-FR" sz="3200" b="0" i="1" smtClean="0">
                          <a:latin typeface="Cambria Math" panose="02040503050406030204" pitchFamily="18" charset="0"/>
                          <a:ea typeface="Cambria Math" panose="02040503050406030204" pitchFamily="18" charset="0"/>
                        </a:rPr>
                        <m:t>=</m:t>
                      </m:r>
                      <m:sSup>
                        <m:sSupPr>
                          <m:ctrlPr>
                            <a:rPr lang="fr-FR" sz="3200" b="0" i="1" smtClean="0">
                              <a:latin typeface="Cambria Math" panose="02040503050406030204" pitchFamily="18" charset="0"/>
                              <a:ea typeface="Cambria Math" panose="02040503050406030204" pitchFamily="18" charset="0"/>
                            </a:rPr>
                          </m:ctrlPr>
                        </m:sSupPr>
                        <m:e>
                          <m:r>
                            <a:rPr lang="fr-FR" sz="3200" b="0" i="1" smtClean="0">
                              <a:latin typeface="Cambria Math" panose="02040503050406030204" pitchFamily="18" charset="0"/>
                              <a:ea typeface="Cambria Math" panose="02040503050406030204" pitchFamily="18" charset="0"/>
                            </a:rPr>
                            <m:t>10</m:t>
                          </m:r>
                        </m:e>
                        <m:sup>
                          <m:r>
                            <a:rPr lang="fr-FR" sz="3200" b="0" i="1" smtClean="0">
                              <a:latin typeface="Cambria Math" panose="02040503050406030204" pitchFamily="18" charset="0"/>
                              <a:ea typeface="Cambria Math" panose="02040503050406030204" pitchFamily="18" charset="0"/>
                            </a:rPr>
                            <m:t>𝑎</m:t>
                          </m:r>
                          <m:r>
                            <a:rPr lang="fr-FR" sz="3200" b="0" i="1" smtClean="0">
                              <a:latin typeface="Cambria Math" panose="02040503050406030204" pitchFamily="18" charset="0"/>
                              <a:ea typeface="Cambria Math" panose="02040503050406030204" pitchFamily="18" charset="0"/>
                            </a:rPr>
                            <m:t>+</m:t>
                          </m:r>
                          <m:r>
                            <a:rPr lang="fr-FR" sz="3200" b="0" i="1" smtClean="0">
                              <a:latin typeface="Cambria Math" panose="02040503050406030204" pitchFamily="18" charset="0"/>
                              <a:ea typeface="Cambria Math" panose="02040503050406030204" pitchFamily="18" charset="0"/>
                            </a:rPr>
                            <m:t>𝑏</m:t>
                          </m:r>
                        </m:sup>
                      </m:sSup>
                    </m:oMath>
                  </m:oMathPara>
                </a14:m>
                <a:endParaRPr lang="fr-FR" sz="3200" dirty="0">
                  <a:latin typeface="Bodoni MT" panose="02070603080606020203" pitchFamily="18" charset="0"/>
                  <a:ea typeface="Cambria Math" panose="02040503050406030204" pitchFamily="18" charset="0"/>
                </a:endParaRPr>
              </a:p>
              <a:p>
                <a:pPr algn="just"/>
                <a:endParaRPr lang="fr-FR" sz="2000" b="0" dirty="0">
                  <a:latin typeface="Bodoni MT" panose="02070603080606020203" pitchFamily="18" charset="0"/>
                  <a:ea typeface="Cambria Math" panose="02040503050406030204" pitchFamily="18" charset="0"/>
                </a:endParaRPr>
              </a:p>
              <a:p>
                <a:pPr algn="just"/>
                <a14:m>
                  <m:oMathPara xmlns:m="http://schemas.openxmlformats.org/officeDocument/2006/math">
                    <m:oMathParaPr>
                      <m:jc m:val="centerGroup"/>
                    </m:oMathParaPr>
                    <m:oMath xmlns:m="http://schemas.openxmlformats.org/officeDocument/2006/math">
                      <m:f>
                        <m:fPr>
                          <m:ctrlPr>
                            <a:rPr lang="fr-FR" sz="3200" i="1" smtClean="0">
                              <a:latin typeface="Cambria Math" panose="02040503050406030204" pitchFamily="18" charset="0"/>
                            </a:rPr>
                          </m:ctrlPr>
                        </m:fPr>
                        <m:num>
                          <m:sSup>
                            <m:sSupPr>
                              <m:ctrlPr>
                                <a:rPr lang="fr-FR" sz="320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𝑎</m:t>
                              </m:r>
                            </m:sup>
                          </m:sSup>
                        </m:num>
                        <m:den>
                          <m:sSup>
                            <m:sSupPr>
                              <m:ctrlPr>
                                <a:rPr lang="fr-FR" sz="320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𝑏</m:t>
                              </m:r>
                            </m:sup>
                          </m:sSup>
                        </m:den>
                      </m:f>
                      <m:r>
                        <a:rPr lang="fr-FR" sz="3200" b="0" i="1" smtClean="0">
                          <a:latin typeface="Cambria Math" panose="02040503050406030204" pitchFamily="18" charset="0"/>
                        </a:rPr>
                        <m:t>=</m:t>
                      </m:r>
                      <m:sSup>
                        <m:sSupPr>
                          <m:ctrlPr>
                            <a:rPr lang="fr-FR" sz="3200" b="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𝑎</m:t>
                          </m:r>
                          <m:r>
                            <a:rPr lang="fr-FR" sz="3200" b="0" i="1" smtClean="0">
                              <a:latin typeface="Cambria Math" panose="02040503050406030204" pitchFamily="18" charset="0"/>
                            </a:rPr>
                            <m:t>−</m:t>
                          </m:r>
                          <m:r>
                            <a:rPr lang="fr-FR" sz="3200" b="0" i="1" smtClean="0">
                              <a:latin typeface="Cambria Math" panose="02040503050406030204" pitchFamily="18" charset="0"/>
                            </a:rPr>
                            <m:t>𝑏</m:t>
                          </m:r>
                        </m:sup>
                      </m:sSup>
                    </m:oMath>
                  </m:oMathPara>
                </a14:m>
                <a:endParaRPr lang="fr-FR" sz="3200" dirty="0">
                  <a:latin typeface="Bodoni MT" panose="02070603080606020203" pitchFamily="18" charset="0"/>
                </a:endParaRPr>
              </a:p>
              <a:p>
                <a:pPr algn="just"/>
                <a:endParaRPr lang="fr-FR" sz="200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f>
                        <m:fPr>
                          <m:ctrlPr>
                            <a:rPr lang="fr-FR" sz="3200" i="1" smtClean="0">
                              <a:latin typeface="Cambria Math" panose="02040503050406030204" pitchFamily="18" charset="0"/>
                            </a:rPr>
                          </m:ctrlPr>
                        </m:fPr>
                        <m:num>
                          <m:r>
                            <a:rPr lang="fr-FR" sz="3200" b="0" i="1" smtClean="0">
                              <a:latin typeface="Cambria Math" panose="02040503050406030204" pitchFamily="18" charset="0"/>
                            </a:rPr>
                            <m:t>1</m:t>
                          </m:r>
                        </m:num>
                        <m:den>
                          <m:sSup>
                            <m:sSupPr>
                              <m:ctrlPr>
                                <a:rPr lang="fr-FR" sz="320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m:t>
                              </m:r>
                              <m:r>
                                <a:rPr lang="fr-FR" sz="3200" b="0" i="1" smtClean="0">
                                  <a:latin typeface="Cambria Math" panose="02040503050406030204" pitchFamily="18" charset="0"/>
                                </a:rPr>
                                <m:t>𝑎</m:t>
                              </m:r>
                            </m:sup>
                          </m:sSup>
                        </m:den>
                      </m:f>
                      <m:r>
                        <a:rPr lang="fr-FR" sz="3200" b="0" i="1" smtClean="0">
                          <a:latin typeface="Cambria Math" panose="02040503050406030204" pitchFamily="18" charset="0"/>
                        </a:rPr>
                        <m:t>=</m:t>
                      </m:r>
                      <m:sSup>
                        <m:sSupPr>
                          <m:ctrlPr>
                            <a:rPr lang="fr-FR" sz="3200" b="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𝑎</m:t>
                          </m:r>
                        </m:sup>
                      </m:sSup>
                    </m:oMath>
                  </m:oMathPara>
                </a14:m>
                <a:endParaRPr lang="fr-FR" sz="3200" dirty="0">
                  <a:latin typeface="Bodoni MT" panose="02070603080606020203" pitchFamily="18" charset="0"/>
                </a:endParaRPr>
              </a:p>
              <a:p>
                <a:pPr algn="just"/>
                <a:endParaRPr lang="fr-FR" sz="200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sSup>
                        <m:sSupPr>
                          <m:ctrlPr>
                            <a:rPr lang="fr-FR" sz="3200" i="1" smtClean="0">
                              <a:latin typeface="Cambria Math" panose="02040503050406030204" pitchFamily="18" charset="0"/>
                            </a:rPr>
                          </m:ctrlPr>
                        </m:sSupPr>
                        <m:e>
                          <m:r>
                            <a:rPr lang="fr-FR" sz="3200" b="0" i="1" smtClean="0">
                              <a:latin typeface="Cambria Math" panose="02040503050406030204" pitchFamily="18" charset="0"/>
                            </a:rPr>
                            <m:t>10</m:t>
                          </m:r>
                        </m:e>
                        <m:sup>
                          <m:r>
                            <a:rPr lang="fr-FR" sz="3200" b="0" i="1" smtClean="0">
                              <a:latin typeface="Cambria Math" panose="02040503050406030204" pitchFamily="18" charset="0"/>
                            </a:rPr>
                            <m:t>𝑎</m:t>
                          </m:r>
                        </m:sup>
                      </m:sSup>
                      <m:r>
                        <a:rPr lang="fr-FR" sz="3200" i="1" smtClean="0">
                          <a:latin typeface="Cambria Math" panose="02040503050406030204" pitchFamily="18" charset="0"/>
                          <a:ea typeface="Cambria Math" panose="02040503050406030204" pitchFamily="18" charset="0"/>
                        </a:rPr>
                        <m:t>×</m:t>
                      </m:r>
                      <m:sSup>
                        <m:sSupPr>
                          <m:ctrlPr>
                            <a:rPr lang="fr-FR" sz="3200" i="1" smtClean="0">
                              <a:latin typeface="Cambria Math" panose="02040503050406030204" pitchFamily="18" charset="0"/>
                              <a:ea typeface="Cambria Math" panose="02040503050406030204" pitchFamily="18" charset="0"/>
                            </a:rPr>
                          </m:ctrlPr>
                        </m:sSupPr>
                        <m:e>
                          <m:r>
                            <a:rPr lang="fr-FR" sz="3200" b="0" i="1" smtClean="0">
                              <a:latin typeface="Cambria Math" panose="02040503050406030204" pitchFamily="18" charset="0"/>
                              <a:ea typeface="Cambria Math" panose="02040503050406030204" pitchFamily="18" charset="0"/>
                            </a:rPr>
                            <m:t>10</m:t>
                          </m:r>
                        </m:e>
                        <m:sup>
                          <m:r>
                            <a:rPr lang="fr-FR" sz="3200" b="0" i="1" smtClean="0">
                              <a:latin typeface="Cambria Math" panose="02040503050406030204" pitchFamily="18" charset="0"/>
                              <a:ea typeface="Cambria Math" panose="02040503050406030204" pitchFamily="18" charset="0"/>
                            </a:rPr>
                            <m:t>−</m:t>
                          </m:r>
                          <m:r>
                            <a:rPr lang="fr-FR" sz="3200" b="0" i="1" smtClean="0">
                              <a:latin typeface="Cambria Math" panose="02040503050406030204" pitchFamily="18" charset="0"/>
                              <a:ea typeface="Cambria Math" panose="02040503050406030204" pitchFamily="18" charset="0"/>
                            </a:rPr>
                            <m:t>𝑎</m:t>
                          </m:r>
                        </m:sup>
                      </m:sSup>
                      <m:r>
                        <a:rPr lang="fr-FR" sz="3200" b="0" i="1" smtClean="0">
                          <a:latin typeface="Cambria Math" panose="02040503050406030204" pitchFamily="18" charset="0"/>
                          <a:ea typeface="Cambria Math" panose="02040503050406030204" pitchFamily="18" charset="0"/>
                        </a:rPr>
                        <m:t>=</m:t>
                      </m:r>
                      <m:sSup>
                        <m:sSupPr>
                          <m:ctrlPr>
                            <a:rPr lang="fr-FR" sz="3200" b="0" i="1" smtClean="0">
                              <a:latin typeface="Cambria Math" panose="02040503050406030204" pitchFamily="18" charset="0"/>
                              <a:ea typeface="Cambria Math" panose="02040503050406030204" pitchFamily="18" charset="0"/>
                            </a:rPr>
                          </m:ctrlPr>
                        </m:sSupPr>
                        <m:e>
                          <m:r>
                            <a:rPr lang="fr-FR" sz="3200" b="0" i="1" smtClean="0">
                              <a:latin typeface="Cambria Math" panose="02040503050406030204" pitchFamily="18" charset="0"/>
                              <a:ea typeface="Cambria Math" panose="02040503050406030204" pitchFamily="18" charset="0"/>
                            </a:rPr>
                            <m:t>10</m:t>
                          </m:r>
                        </m:e>
                        <m:sup>
                          <m:r>
                            <a:rPr lang="fr-FR" sz="3200" b="0" i="1" smtClean="0">
                              <a:latin typeface="Cambria Math" panose="02040503050406030204" pitchFamily="18" charset="0"/>
                              <a:ea typeface="Cambria Math" panose="02040503050406030204" pitchFamily="18" charset="0"/>
                            </a:rPr>
                            <m:t>𝑎</m:t>
                          </m:r>
                          <m:r>
                            <a:rPr lang="fr-FR" sz="3200" b="0" i="1" smtClean="0">
                              <a:latin typeface="Cambria Math" panose="02040503050406030204" pitchFamily="18" charset="0"/>
                              <a:ea typeface="Cambria Math" panose="02040503050406030204" pitchFamily="18" charset="0"/>
                            </a:rPr>
                            <m:t>+(−</m:t>
                          </m:r>
                          <m:r>
                            <a:rPr lang="fr-FR" sz="3200" b="0" i="1" smtClean="0">
                              <a:latin typeface="Cambria Math" panose="02040503050406030204" pitchFamily="18" charset="0"/>
                              <a:ea typeface="Cambria Math" panose="02040503050406030204" pitchFamily="18" charset="0"/>
                            </a:rPr>
                            <m:t>𝑎</m:t>
                          </m:r>
                          <m:r>
                            <a:rPr lang="fr-FR" sz="3200" b="0" i="1" smtClean="0">
                              <a:latin typeface="Cambria Math" panose="02040503050406030204" pitchFamily="18" charset="0"/>
                              <a:ea typeface="Cambria Math" panose="02040503050406030204" pitchFamily="18" charset="0"/>
                            </a:rPr>
                            <m:t>)</m:t>
                          </m:r>
                        </m:sup>
                      </m:sSup>
                      <m:r>
                        <a:rPr lang="fr-FR" sz="3200" b="0" i="1" smtClean="0">
                          <a:latin typeface="Cambria Math" panose="02040503050406030204" pitchFamily="18" charset="0"/>
                          <a:ea typeface="Cambria Math" panose="02040503050406030204" pitchFamily="18" charset="0"/>
                        </a:rPr>
                        <m:t>=</m:t>
                      </m:r>
                      <m:sSup>
                        <m:sSupPr>
                          <m:ctrlPr>
                            <a:rPr lang="fr-FR" sz="3200" b="0" i="1" smtClean="0">
                              <a:latin typeface="Cambria Math" panose="02040503050406030204" pitchFamily="18" charset="0"/>
                              <a:ea typeface="Cambria Math" panose="02040503050406030204" pitchFamily="18" charset="0"/>
                            </a:rPr>
                          </m:ctrlPr>
                        </m:sSupPr>
                        <m:e>
                          <m:r>
                            <a:rPr lang="fr-FR" sz="3200" b="0" i="1" smtClean="0">
                              <a:latin typeface="Cambria Math" panose="02040503050406030204" pitchFamily="18" charset="0"/>
                              <a:ea typeface="Cambria Math" panose="02040503050406030204" pitchFamily="18" charset="0"/>
                            </a:rPr>
                            <m:t>10</m:t>
                          </m:r>
                        </m:e>
                        <m:sup>
                          <m:r>
                            <a:rPr lang="fr-FR" sz="3200" b="0" i="1" smtClean="0">
                              <a:latin typeface="Cambria Math" panose="02040503050406030204" pitchFamily="18" charset="0"/>
                              <a:ea typeface="Cambria Math" panose="02040503050406030204" pitchFamily="18" charset="0"/>
                            </a:rPr>
                            <m:t>0</m:t>
                          </m:r>
                        </m:sup>
                      </m:sSup>
                      <m:r>
                        <a:rPr lang="fr-FR" sz="3200" b="0" i="1" smtClean="0">
                          <a:latin typeface="Cambria Math" panose="02040503050406030204" pitchFamily="18" charset="0"/>
                          <a:ea typeface="Cambria Math" panose="02040503050406030204" pitchFamily="18" charset="0"/>
                        </a:rPr>
                        <m:t>=1</m:t>
                      </m:r>
                    </m:oMath>
                  </m:oMathPara>
                </a14:m>
                <a:endParaRPr lang="fr-FR" sz="3200" dirty="0">
                  <a:latin typeface="Bodoni MT" panose="02070603080606020203" pitchFamily="18" charset="0"/>
                </a:endParaRPr>
              </a:p>
              <a:p>
                <a:pPr algn="just"/>
                <a:endParaRPr lang="fr-FR" b="0" i="1" dirty="0">
                  <a:latin typeface="Cambria Math" panose="02040503050406030204" pitchFamily="18" charset="0"/>
                </a:endParaRPr>
              </a:p>
              <a:p>
                <a:pPr algn="just"/>
                <a14:m>
                  <m:oMathPara xmlns:m="http://schemas.openxmlformats.org/officeDocument/2006/math">
                    <m:oMathParaPr>
                      <m:jc m:val="centerGroup"/>
                    </m:oMathParaPr>
                    <m:oMath xmlns:m="http://schemas.openxmlformats.org/officeDocument/2006/math">
                      <m:sSup>
                        <m:sSupPr>
                          <m:ctrlPr>
                            <a:rPr lang="fr-FR" sz="3200" b="0" i="1" smtClean="0">
                              <a:latin typeface="Cambria Math" panose="02040503050406030204" pitchFamily="18" charset="0"/>
                            </a:rPr>
                          </m:ctrlPr>
                        </m:sSupPr>
                        <m:e>
                          <m:sSup>
                            <m:sSupPr>
                              <m:ctrlPr>
                                <a:rPr lang="fr-FR" sz="3200" b="0" i="1" smtClean="0">
                                  <a:latin typeface="Cambria Math" panose="02040503050406030204" pitchFamily="18" charset="0"/>
                                </a:rPr>
                              </m:ctrlPr>
                            </m:sSupPr>
                            <m:e>
                              <m:r>
                                <a:rPr lang="fr-FR" sz="3200" b="0" i="1" smtClean="0">
                                  <a:latin typeface="Cambria Math" panose="02040503050406030204" pitchFamily="18" charset="0"/>
                                </a:rPr>
                                <m:t>(</m:t>
                              </m:r>
                              <m:r>
                                <a:rPr lang="fr-FR" sz="3200" b="0" i="1" smtClean="0">
                                  <a:latin typeface="Cambria Math" panose="02040503050406030204" pitchFamily="18" charset="0"/>
                                </a:rPr>
                                <m:t>𝑥</m:t>
                              </m:r>
                            </m:e>
                            <m:sup>
                              <m:r>
                                <a:rPr lang="fr-FR" sz="3200" b="0" i="1" smtClean="0">
                                  <a:latin typeface="Cambria Math" panose="02040503050406030204" pitchFamily="18" charset="0"/>
                                </a:rPr>
                                <m:t>𝑎</m:t>
                              </m:r>
                            </m:sup>
                          </m:sSup>
                          <m:r>
                            <a:rPr lang="fr-FR" sz="3200" b="0" i="1" smtClean="0">
                              <a:latin typeface="Cambria Math" panose="02040503050406030204" pitchFamily="18" charset="0"/>
                            </a:rPr>
                            <m:t>)</m:t>
                          </m:r>
                        </m:e>
                        <m:sup>
                          <m:r>
                            <a:rPr lang="fr-FR" sz="3200" b="0" i="1" smtClean="0">
                              <a:latin typeface="Cambria Math" panose="02040503050406030204" pitchFamily="18" charset="0"/>
                            </a:rPr>
                            <m:t>𝑏</m:t>
                          </m:r>
                        </m:sup>
                      </m:sSup>
                      <m:r>
                        <a:rPr lang="fr-FR" sz="3200" b="0" i="1" smtClean="0">
                          <a:latin typeface="Cambria Math" panose="02040503050406030204" pitchFamily="18" charset="0"/>
                        </a:rPr>
                        <m:t>=</m:t>
                      </m:r>
                      <m:sSup>
                        <m:sSupPr>
                          <m:ctrlPr>
                            <a:rPr lang="fr-FR" sz="3200" b="0" i="1" smtClean="0">
                              <a:latin typeface="Cambria Math" panose="02040503050406030204" pitchFamily="18" charset="0"/>
                            </a:rPr>
                          </m:ctrlPr>
                        </m:sSupPr>
                        <m:e>
                          <m:r>
                            <a:rPr lang="fr-FR" sz="3200" b="0" i="1" smtClean="0">
                              <a:latin typeface="Cambria Math" panose="02040503050406030204" pitchFamily="18" charset="0"/>
                            </a:rPr>
                            <m:t>𝑥</m:t>
                          </m:r>
                        </m:e>
                        <m:sup>
                          <m:r>
                            <a:rPr lang="fr-FR" sz="3200" b="0" i="1" smtClean="0">
                              <a:latin typeface="Cambria Math" panose="02040503050406030204" pitchFamily="18" charset="0"/>
                            </a:rPr>
                            <m:t>𝑎</m:t>
                          </m:r>
                          <m:r>
                            <a:rPr lang="fr-FR" sz="3200" b="0" i="1" smtClean="0">
                              <a:latin typeface="Cambria Math" panose="02040503050406030204" pitchFamily="18" charset="0"/>
                              <a:ea typeface="Cambria Math" panose="02040503050406030204" pitchFamily="18" charset="0"/>
                            </a:rPr>
                            <m:t>×</m:t>
                          </m:r>
                          <m:r>
                            <a:rPr lang="fr-FR" sz="3200" b="0" i="1" smtClean="0">
                              <a:latin typeface="Cambria Math" panose="02040503050406030204" pitchFamily="18" charset="0"/>
                              <a:ea typeface="Cambria Math" panose="02040503050406030204" pitchFamily="18" charset="0"/>
                            </a:rPr>
                            <m:t>𝑏</m:t>
                          </m:r>
                        </m:sup>
                      </m:sSup>
                    </m:oMath>
                  </m:oMathPara>
                </a14:m>
                <a:endParaRPr lang="fr-FR" sz="3200" b="0" dirty="0">
                  <a:latin typeface="Bodoni MT" panose="02070603080606020203" pitchFamily="18" charset="0"/>
                </a:endParaRPr>
              </a:p>
              <a:p>
                <a:pPr algn="just"/>
                <a:endParaRPr lang="fr-FR" sz="2000" b="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sSup>
                        <m:sSupPr>
                          <m:ctrlPr>
                            <a:rPr lang="fr-FR" sz="3200" b="0" i="1" smtClean="0">
                              <a:latin typeface="Cambria Math" panose="02040503050406030204" pitchFamily="18" charset="0"/>
                            </a:rPr>
                          </m:ctrlPr>
                        </m:sSupPr>
                        <m:e>
                          <m:r>
                            <a:rPr lang="fr-FR" sz="3200" b="0" i="1" smtClean="0">
                              <a:latin typeface="Cambria Math" panose="02040503050406030204" pitchFamily="18" charset="0"/>
                            </a:rPr>
                            <m:t>(</m:t>
                          </m:r>
                          <m:r>
                            <a:rPr lang="fr-FR" sz="3200" b="0" i="1" smtClean="0">
                              <a:latin typeface="Cambria Math" panose="02040503050406030204" pitchFamily="18" charset="0"/>
                            </a:rPr>
                            <m:t>𝑎</m:t>
                          </m:r>
                          <m:r>
                            <a:rPr lang="fr-FR" sz="3200" b="0" i="1" smtClean="0">
                              <a:latin typeface="Cambria Math" panose="02040503050406030204" pitchFamily="18" charset="0"/>
                            </a:rPr>
                            <m:t>.</m:t>
                          </m:r>
                          <m:r>
                            <a:rPr lang="fr-FR" sz="3200" b="0" i="1" smtClean="0">
                              <a:latin typeface="Cambria Math" panose="02040503050406030204" pitchFamily="18" charset="0"/>
                            </a:rPr>
                            <m:t>𝑏</m:t>
                          </m:r>
                          <m:r>
                            <a:rPr lang="fr-FR" sz="3200" b="0" i="1" smtClean="0">
                              <a:latin typeface="Cambria Math" panose="02040503050406030204" pitchFamily="18" charset="0"/>
                            </a:rPr>
                            <m:t>)</m:t>
                          </m:r>
                        </m:e>
                        <m:sup>
                          <m:r>
                            <a:rPr lang="fr-FR" sz="3200" b="0" i="1" smtClean="0">
                              <a:latin typeface="Cambria Math" panose="02040503050406030204" pitchFamily="18" charset="0"/>
                            </a:rPr>
                            <m:t>𝑥</m:t>
                          </m:r>
                        </m:sup>
                      </m:sSup>
                      <m:r>
                        <a:rPr lang="fr-FR" sz="3200" b="0" i="1" smtClean="0">
                          <a:latin typeface="Cambria Math" panose="02040503050406030204" pitchFamily="18" charset="0"/>
                        </a:rPr>
                        <m:t>=</m:t>
                      </m:r>
                      <m:sSup>
                        <m:sSupPr>
                          <m:ctrlPr>
                            <a:rPr lang="fr-FR" sz="3200" b="0" i="1" smtClean="0">
                              <a:latin typeface="Cambria Math" panose="02040503050406030204" pitchFamily="18" charset="0"/>
                            </a:rPr>
                          </m:ctrlPr>
                        </m:sSupPr>
                        <m:e>
                          <m:r>
                            <a:rPr lang="fr-FR" sz="3200" b="0" i="1" smtClean="0">
                              <a:latin typeface="Cambria Math" panose="02040503050406030204" pitchFamily="18" charset="0"/>
                            </a:rPr>
                            <m:t>𝑎</m:t>
                          </m:r>
                        </m:e>
                        <m:sup>
                          <m:r>
                            <a:rPr lang="fr-FR" sz="3200" b="0" i="1" smtClean="0">
                              <a:latin typeface="Cambria Math" panose="02040503050406030204" pitchFamily="18" charset="0"/>
                            </a:rPr>
                            <m:t>𝑥</m:t>
                          </m:r>
                        </m:sup>
                      </m:sSup>
                      <m:r>
                        <a:rPr lang="fr-FR" sz="3200" b="0" i="1" smtClean="0">
                          <a:latin typeface="Cambria Math" panose="02040503050406030204" pitchFamily="18" charset="0"/>
                          <a:ea typeface="Cambria Math" panose="02040503050406030204" pitchFamily="18" charset="0"/>
                        </a:rPr>
                        <m:t>×</m:t>
                      </m:r>
                      <m:sSup>
                        <m:sSupPr>
                          <m:ctrlPr>
                            <a:rPr lang="fr-FR" sz="3200" b="0" i="1" smtClean="0">
                              <a:latin typeface="Cambria Math" panose="02040503050406030204" pitchFamily="18" charset="0"/>
                              <a:ea typeface="Cambria Math" panose="02040503050406030204" pitchFamily="18" charset="0"/>
                            </a:rPr>
                          </m:ctrlPr>
                        </m:sSupPr>
                        <m:e>
                          <m:r>
                            <a:rPr lang="fr-FR" sz="3200" b="0" i="1" smtClean="0">
                              <a:latin typeface="Cambria Math" panose="02040503050406030204" pitchFamily="18" charset="0"/>
                              <a:ea typeface="Cambria Math" panose="02040503050406030204" pitchFamily="18" charset="0"/>
                            </a:rPr>
                            <m:t>𝑏</m:t>
                          </m:r>
                        </m:e>
                        <m:sup>
                          <m:r>
                            <a:rPr lang="fr-FR" sz="3200" b="0" i="1" smtClean="0">
                              <a:latin typeface="Cambria Math" panose="02040503050406030204" pitchFamily="18" charset="0"/>
                              <a:ea typeface="Cambria Math" panose="02040503050406030204" pitchFamily="18" charset="0"/>
                            </a:rPr>
                            <m:t>𝑥</m:t>
                          </m:r>
                        </m:sup>
                      </m:sSup>
                    </m:oMath>
                  </m:oMathPara>
                </a14:m>
                <a:endParaRPr lang="fr-FR" sz="3200" b="0" dirty="0">
                  <a:latin typeface="Bodoni MT" panose="02070603080606020203" pitchFamily="18" charset="0"/>
                </a:endParaRPr>
              </a:p>
            </p:txBody>
          </p:sp>
        </mc:Choice>
        <mc:Fallback xmlns="">
          <p:sp>
            <p:nvSpPr>
              <p:cNvPr id="6" name="ZoneTexte 5">
                <a:extLst>
                  <a:ext uri="{FF2B5EF4-FFF2-40B4-BE49-F238E27FC236}">
                    <a16:creationId xmlns:a16="http://schemas.microsoft.com/office/drawing/2014/main" id="{A8526CED-0ECC-44CB-B05B-54286705E259}"/>
                  </a:ext>
                </a:extLst>
              </p:cNvPr>
              <p:cNvSpPr txBox="1">
                <a:spLocks noRot="1" noChangeAspect="1" noMove="1" noResize="1" noEditPoints="1" noAdjustHandles="1" noChangeArrowheads="1" noChangeShapeType="1" noTextEdit="1"/>
              </p:cNvSpPr>
              <p:nvPr/>
            </p:nvSpPr>
            <p:spPr>
              <a:xfrm>
                <a:off x="617367" y="586375"/>
                <a:ext cx="6241002" cy="6128024"/>
              </a:xfrm>
              <a:prstGeom prst="rect">
                <a:avLst/>
              </a:prstGeom>
              <a:blipFill>
                <a:blip r:embed="rId2"/>
                <a:stretch>
                  <a:fillRect l="-2930" t="-1493"/>
                </a:stretch>
              </a:blipFill>
            </p:spPr>
            <p:txBody>
              <a:bodyPr/>
              <a:lstStyle/>
              <a:p>
                <a:r>
                  <a:rPr lang="fr-FR">
                    <a:noFill/>
                  </a:rPr>
                  <a:t> </a:t>
                </a:r>
              </a:p>
            </p:txBody>
          </p:sp>
        </mc:Fallback>
      </mc:AlternateContent>
      <p:pic>
        <p:nvPicPr>
          <p:cNvPr id="2" name="Image 1">
            <a:extLst>
              <a:ext uri="{FF2B5EF4-FFF2-40B4-BE49-F238E27FC236}">
                <a16:creationId xmlns:a16="http://schemas.microsoft.com/office/drawing/2014/main" id="{7E431D4C-AB00-421A-92D6-649DC36DE369}"/>
              </a:ext>
            </a:extLst>
          </p:cNvPr>
          <p:cNvPicPr>
            <a:picLocks noChangeAspect="1"/>
          </p:cNvPicPr>
          <p:nvPr/>
        </p:nvPicPr>
        <p:blipFill>
          <a:blip r:embed="rId3"/>
          <a:stretch>
            <a:fillRect/>
          </a:stretch>
        </p:blipFill>
        <p:spPr>
          <a:xfrm>
            <a:off x="6858369" y="1379368"/>
            <a:ext cx="4549251" cy="3032834"/>
          </a:xfrm>
          <a:prstGeom prst="rect">
            <a:avLst/>
          </a:prstGeom>
        </p:spPr>
      </p:pic>
    </p:spTree>
    <p:extLst>
      <p:ext uri="{BB962C8B-B14F-4D97-AF65-F5344CB8AC3E}">
        <p14:creationId xmlns:p14="http://schemas.microsoft.com/office/powerpoint/2010/main" val="442158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Formules mathématiques</a:t>
            </a:r>
          </a:p>
        </p:txBody>
      </p:sp>
      <mc:AlternateContent xmlns:mc="http://schemas.openxmlformats.org/markup-compatibility/2006" xmlns:a14="http://schemas.microsoft.com/office/drawing/2010/main">
        <mc:Choice Requires="a14">
          <p:sp>
            <p:nvSpPr>
              <p:cNvPr id="6" name="ZoneTexte 5">
                <a:extLst>
                  <a:ext uri="{FF2B5EF4-FFF2-40B4-BE49-F238E27FC236}">
                    <a16:creationId xmlns:a16="http://schemas.microsoft.com/office/drawing/2014/main" id="{A8526CED-0ECC-44CB-B05B-54286705E259}"/>
                  </a:ext>
                </a:extLst>
              </p:cNvPr>
              <p:cNvSpPr txBox="1"/>
              <p:nvPr/>
            </p:nvSpPr>
            <p:spPr>
              <a:xfrm>
                <a:off x="541538" y="941033"/>
                <a:ext cx="11108924" cy="2989986"/>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Les racines </a:t>
                </a:r>
                <a:endParaRPr lang="fr-FR" dirty="0">
                  <a:latin typeface="Bodoni MT" panose="02070603080606020203" pitchFamily="18" charset="0"/>
                </a:endParaRPr>
              </a:p>
              <a:p>
                <a:pPr algn="just"/>
                <a:endParaRPr lang="fr-FR" sz="2400" i="1" dirty="0">
                  <a:latin typeface="Cambria Math" panose="02040503050406030204" pitchFamily="18" charset="0"/>
                </a:endParaRPr>
              </a:p>
              <a:p>
                <a:pPr algn="just"/>
                <a14:m>
                  <m:oMathPara xmlns:m="http://schemas.openxmlformats.org/officeDocument/2006/math">
                    <m:oMathParaPr>
                      <m:jc m:val="centerGroup"/>
                    </m:oMathParaPr>
                    <m:oMath xmlns:m="http://schemas.openxmlformats.org/officeDocument/2006/math">
                      <m:rad>
                        <m:radPr>
                          <m:degHide m:val="on"/>
                          <m:ctrlPr>
                            <a:rPr lang="fr-FR" sz="2400" i="1" smtClean="0">
                              <a:latin typeface="Cambria Math" panose="02040503050406030204" pitchFamily="18" charset="0"/>
                            </a:rPr>
                          </m:ctrlPr>
                        </m:radPr>
                        <m:deg/>
                        <m:e>
                          <m:r>
                            <a:rPr lang="fr-FR" sz="2400" b="0" i="1" smtClean="0">
                              <a:latin typeface="Cambria Math" panose="02040503050406030204" pitchFamily="18" charset="0"/>
                            </a:rPr>
                            <m:t>𝑎</m:t>
                          </m:r>
                          <m:r>
                            <a:rPr lang="fr-FR" sz="2400" b="0" i="1" smtClean="0">
                              <a:latin typeface="Cambria Math" panose="02040503050406030204" pitchFamily="18" charset="0"/>
                              <a:ea typeface="Cambria Math" panose="02040503050406030204" pitchFamily="18" charset="0"/>
                            </a:rPr>
                            <m:t>×</m:t>
                          </m:r>
                          <m:r>
                            <a:rPr lang="fr-FR" sz="2400" b="0" i="1" smtClean="0">
                              <a:latin typeface="Cambria Math" panose="02040503050406030204" pitchFamily="18" charset="0"/>
                              <a:ea typeface="Cambria Math" panose="02040503050406030204" pitchFamily="18" charset="0"/>
                            </a:rPr>
                            <m:t>𝑏</m:t>
                          </m:r>
                        </m:e>
                      </m:rad>
                      <m:r>
                        <a:rPr lang="fr-FR" sz="2400" b="0" i="1" smtClean="0">
                          <a:latin typeface="Cambria Math" panose="02040503050406030204" pitchFamily="18" charset="0"/>
                        </a:rPr>
                        <m:t>=</m:t>
                      </m:r>
                      <m:rad>
                        <m:radPr>
                          <m:degHide m:val="on"/>
                          <m:ctrlPr>
                            <a:rPr lang="fr-FR" sz="2400" b="0" i="1" smtClean="0">
                              <a:latin typeface="Cambria Math" panose="02040503050406030204" pitchFamily="18" charset="0"/>
                            </a:rPr>
                          </m:ctrlPr>
                        </m:radPr>
                        <m:deg/>
                        <m:e>
                          <m:r>
                            <a:rPr lang="fr-FR" sz="2400" b="0" i="1" smtClean="0">
                              <a:latin typeface="Cambria Math" panose="02040503050406030204" pitchFamily="18" charset="0"/>
                            </a:rPr>
                            <m:t>𝑎</m:t>
                          </m:r>
                        </m:e>
                      </m:rad>
                      <m:r>
                        <a:rPr lang="fr-FR" sz="2400" b="0" i="1" smtClean="0">
                          <a:latin typeface="Cambria Math" panose="02040503050406030204" pitchFamily="18" charset="0"/>
                          <a:ea typeface="Cambria Math" panose="02040503050406030204" pitchFamily="18" charset="0"/>
                        </a:rPr>
                        <m:t>×</m:t>
                      </m:r>
                      <m:rad>
                        <m:radPr>
                          <m:degHide m:val="on"/>
                          <m:ctrlPr>
                            <a:rPr lang="fr-FR" sz="2400" b="0" i="1" smtClean="0">
                              <a:latin typeface="Cambria Math" panose="02040503050406030204" pitchFamily="18" charset="0"/>
                              <a:ea typeface="Cambria Math" panose="02040503050406030204" pitchFamily="18" charset="0"/>
                            </a:rPr>
                          </m:ctrlPr>
                        </m:radPr>
                        <m:deg/>
                        <m:e>
                          <m:r>
                            <a:rPr lang="fr-FR" sz="2400" b="0" i="1" smtClean="0">
                              <a:latin typeface="Cambria Math" panose="02040503050406030204" pitchFamily="18" charset="0"/>
                              <a:ea typeface="Cambria Math" panose="02040503050406030204" pitchFamily="18" charset="0"/>
                            </a:rPr>
                            <m:t>𝑏</m:t>
                          </m:r>
                        </m:e>
                      </m:rad>
                    </m:oMath>
                  </m:oMathPara>
                </a14:m>
                <a:endParaRPr lang="fr-FR" sz="2400" i="1" dirty="0">
                  <a:latin typeface="Cambria Math" panose="02040503050406030204" pitchFamily="18" charset="0"/>
                </a:endParaRPr>
              </a:p>
              <a:p>
                <a:pPr algn="just"/>
                <a:endParaRPr lang="fr-FR" sz="2400" i="1" dirty="0">
                  <a:latin typeface="Cambria Math" panose="02040503050406030204" pitchFamily="18" charset="0"/>
                </a:endParaRPr>
              </a:p>
              <a:p>
                <a:pPr algn="just"/>
                <a:endParaRPr lang="fr-FR" sz="2400" i="1" dirty="0">
                  <a:latin typeface="Cambria Math" panose="02040503050406030204" pitchFamily="18" charset="0"/>
                </a:endParaRPr>
              </a:p>
              <a:p>
                <a:pPr algn="just"/>
                <a14:m>
                  <m:oMathPara xmlns:m="http://schemas.openxmlformats.org/officeDocument/2006/math">
                    <m:oMathParaPr>
                      <m:jc m:val="centerGroup"/>
                    </m:oMathParaPr>
                    <m:oMath xmlns:m="http://schemas.openxmlformats.org/officeDocument/2006/math">
                      <m:rad>
                        <m:radPr>
                          <m:degHide m:val="on"/>
                          <m:ctrlPr>
                            <a:rPr lang="fr-FR" sz="2400" i="1" smtClean="0">
                              <a:latin typeface="Cambria Math" panose="02040503050406030204" pitchFamily="18" charset="0"/>
                            </a:rPr>
                          </m:ctrlPr>
                        </m:radPr>
                        <m:deg/>
                        <m:e>
                          <m:f>
                            <m:fPr>
                              <m:ctrlPr>
                                <a:rPr lang="fr-FR" sz="2400" i="1" smtClean="0">
                                  <a:latin typeface="Cambria Math" panose="02040503050406030204" pitchFamily="18" charset="0"/>
                                </a:rPr>
                              </m:ctrlPr>
                            </m:fPr>
                            <m:num>
                              <m:r>
                                <a:rPr lang="fr-FR" sz="2400" b="0" i="1" smtClean="0">
                                  <a:latin typeface="Cambria Math" panose="02040503050406030204" pitchFamily="18" charset="0"/>
                                </a:rPr>
                                <m:t>𝑎</m:t>
                              </m:r>
                            </m:num>
                            <m:den>
                              <m:r>
                                <a:rPr lang="fr-FR" sz="2400" b="0" i="1" smtClean="0">
                                  <a:latin typeface="Cambria Math" panose="02040503050406030204" pitchFamily="18" charset="0"/>
                                </a:rPr>
                                <m:t>𝑏</m:t>
                              </m:r>
                            </m:den>
                          </m:f>
                        </m:e>
                      </m:rad>
                      <m:r>
                        <a:rPr lang="fr-FR" sz="2400" b="0" i="1" smtClean="0">
                          <a:latin typeface="Cambria Math" panose="02040503050406030204" pitchFamily="18" charset="0"/>
                        </a:rPr>
                        <m:t>= </m:t>
                      </m:r>
                      <m:f>
                        <m:fPr>
                          <m:ctrlPr>
                            <a:rPr lang="fr-FR" sz="2400" b="0" i="1" smtClean="0">
                              <a:latin typeface="Cambria Math" panose="02040503050406030204" pitchFamily="18" charset="0"/>
                            </a:rPr>
                          </m:ctrlPr>
                        </m:fPr>
                        <m:num>
                          <m:rad>
                            <m:radPr>
                              <m:degHide m:val="on"/>
                              <m:ctrlPr>
                                <a:rPr lang="fr-FR" sz="2400" b="0" i="1" smtClean="0">
                                  <a:latin typeface="Cambria Math" panose="02040503050406030204" pitchFamily="18" charset="0"/>
                                </a:rPr>
                              </m:ctrlPr>
                            </m:radPr>
                            <m:deg/>
                            <m:e>
                              <m:r>
                                <a:rPr lang="fr-FR" sz="2400" b="0" i="1" smtClean="0">
                                  <a:latin typeface="Cambria Math" panose="02040503050406030204" pitchFamily="18" charset="0"/>
                                </a:rPr>
                                <m:t>𝑎</m:t>
                              </m:r>
                            </m:e>
                          </m:rad>
                        </m:num>
                        <m:den>
                          <m:rad>
                            <m:radPr>
                              <m:degHide m:val="on"/>
                              <m:ctrlPr>
                                <a:rPr lang="fr-FR" sz="2400" b="0" i="1" smtClean="0">
                                  <a:latin typeface="Cambria Math" panose="02040503050406030204" pitchFamily="18" charset="0"/>
                                </a:rPr>
                              </m:ctrlPr>
                            </m:radPr>
                            <m:deg/>
                            <m:e>
                              <m:r>
                                <a:rPr lang="fr-FR" sz="2400" b="0" i="1" smtClean="0">
                                  <a:latin typeface="Cambria Math" panose="02040503050406030204" pitchFamily="18" charset="0"/>
                                </a:rPr>
                                <m:t>𝑏</m:t>
                              </m:r>
                            </m:e>
                          </m:rad>
                        </m:den>
                      </m:f>
                    </m:oMath>
                  </m:oMathPara>
                </a14:m>
                <a:endParaRPr lang="fr-FR" sz="2400" i="1" dirty="0">
                  <a:latin typeface="Bodoni MT" panose="02070603080606020203" pitchFamily="18" charset="0"/>
                </a:endParaRPr>
              </a:p>
            </p:txBody>
          </p:sp>
        </mc:Choice>
        <mc:Fallback xmlns="">
          <p:sp>
            <p:nvSpPr>
              <p:cNvPr id="6" name="ZoneTexte 5">
                <a:extLst>
                  <a:ext uri="{FF2B5EF4-FFF2-40B4-BE49-F238E27FC236}">
                    <a16:creationId xmlns:a16="http://schemas.microsoft.com/office/drawing/2014/main" id="{A8526CED-0ECC-44CB-B05B-54286705E259}"/>
                  </a:ext>
                </a:extLst>
              </p:cNvPr>
              <p:cNvSpPr txBox="1">
                <a:spLocks noRot="1" noChangeAspect="1" noMove="1" noResize="1" noEditPoints="1" noAdjustHandles="1" noChangeArrowheads="1" noChangeShapeType="1" noTextEdit="1"/>
              </p:cNvSpPr>
              <p:nvPr/>
            </p:nvSpPr>
            <p:spPr>
              <a:xfrm>
                <a:off x="541538" y="941033"/>
                <a:ext cx="11108924" cy="2989986"/>
              </a:xfrm>
              <a:prstGeom prst="rect">
                <a:avLst/>
              </a:prstGeom>
              <a:blipFill>
                <a:blip r:embed="rId2"/>
                <a:stretch>
                  <a:fillRect l="-1701" t="-3055"/>
                </a:stretch>
              </a:blipFill>
            </p:spPr>
            <p:txBody>
              <a:bodyPr/>
              <a:lstStyle/>
              <a:p>
                <a:r>
                  <a:rPr lang="fr-FR">
                    <a:noFill/>
                  </a:rPr>
                  <a:t> </a:t>
                </a:r>
              </a:p>
            </p:txBody>
          </p:sp>
        </mc:Fallback>
      </mc:AlternateContent>
      <p:pic>
        <p:nvPicPr>
          <p:cNvPr id="6146" name="Picture 2" descr="Gif pour virevoltant">
            <a:extLst>
              <a:ext uri="{FF2B5EF4-FFF2-40B4-BE49-F238E27FC236}">
                <a16:creationId xmlns:a16="http://schemas.microsoft.com/office/drawing/2014/main" id="{BC16B89B-4956-4EDA-874E-F386C5B654B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776464" y="4485442"/>
            <a:ext cx="2639071" cy="1979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856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Formules mathématiques</a:t>
            </a:r>
          </a:p>
        </p:txBody>
      </p:sp>
      <mc:AlternateContent xmlns:mc="http://schemas.openxmlformats.org/markup-compatibility/2006" xmlns:a14="http://schemas.microsoft.com/office/drawing/2010/main">
        <mc:Choice Requires="a14">
          <p:sp>
            <p:nvSpPr>
              <p:cNvPr id="6" name="ZoneTexte 5">
                <a:extLst>
                  <a:ext uri="{FF2B5EF4-FFF2-40B4-BE49-F238E27FC236}">
                    <a16:creationId xmlns:a16="http://schemas.microsoft.com/office/drawing/2014/main" id="{A8526CED-0ECC-44CB-B05B-54286705E259}"/>
                  </a:ext>
                </a:extLst>
              </p:cNvPr>
              <p:cNvSpPr txBox="1"/>
              <p:nvPr/>
            </p:nvSpPr>
            <p:spPr>
              <a:xfrm>
                <a:off x="541538" y="941033"/>
                <a:ext cx="11108924" cy="5641224"/>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 Les équations</a:t>
                </a:r>
              </a:p>
              <a:p>
                <a:endParaRPr lang="fr-FR" sz="3600" b="1" dirty="0">
                  <a:solidFill>
                    <a:srgbClr val="0070C0"/>
                  </a:solidFill>
                  <a:latin typeface="Bodoni MT" panose="02070603080606020203" pitchFamily="18" charset="0"/>
                </a:endParaRPr>
              </a:p>
              <a:p>
                <a:pPr algn="just"/>
                <a:r>
                  <a:rPr lang="fr-FR" sz="2400" dirty="0">
                    <a:latin typeface="Bodoni MT" panose="02070603080606020203" pitchFamily="18" charset="0"/>
                  </a:rPr>
                  <a:t>Pour certaines formules, il n’est pas nécessaire de les connaitre par cœur, il suffit de connaitre une formule de base et de changer l’équation pour retrouver la formule qui nous intéresse.</a:t>
                </a:r>
              </a:p>
              <a:p>
                <a:pPr algn="just"/>
                <a:endParaRPr lang="fr-FR" sz="240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r>
                        <a:rPr lang="fr-FR" sz="2400" b="0" i="1" smtClean="0">
                          <a:latin typeface="Cambria Math" panose="02040503050406030204" pitchFamily="18" charset="0"/>
                        </a:rPr>
                        <m:t>𝑎𝑥</m:t>
                      </m:r>
                      <m:r>
                        <a:rPr lang="fr-FR" sz="2400" b="0" i="1" smtClean="0">
                          <a:latin typeface="Cambria Math" panose="02040503050406030204" pitchFamily="18" charset="0"/>
                        </a:rPr>
                        <m:t>+</m:t>
                      </m:r>
                      <m:r>
                        <a:rPr lang="fr-FR" sz="2400" b="0" i="1" smtClean="0">
                          <a:latin typeface="Cambria Math" panose="02040503050406030204" pitchFamily="18" charset="0"/>
                        </a:rPr>
                        <m:t>𝑏</m:t>
                      </m:r>
                      <m:r>
                        <a:rPr lang="fr-FR" sz="2400" b="0" i="1" smtClean="0">
                          <a:latin typeface="Cambria Math" panose="02040503050406030204" pitchFamily="18" charset="0"/>
                        </a:rPr>
                        <m:t>=</m:t>
                      </m:r>
                      <m:r>
                        <a:rPr lang="fr-FR" sz="2400" b="0" i="1" smtClean="0">
                          <a:latin typeface="Cambria Math" panose="02040503050406030204" pitchFamily="18" charset="0"/>
                        </a:rPr>
                        <m:t>𝑐</m:t>
                      </m:r>
                      <m:r>
                        <a:rPr lang="fr-FR" sz="2400" b="0" i="1" smtClean="0">
                          <a:latin typeface="Cambria Math" panose="02040503050406030204" pitchFamily="18" charset="0"/>
                        </a:rPr>
                        <m:t>→</m:t>
                      </m:r>
                      <m:r>
                        <a:rPr lang="fr-FR" sz="2400" b="0" i="1" smtClean="0">
                          <a:latin typeface="Cambria Math" panose="02040503050406030204" pitchFamily="18" charset="0"/>
                        </a:rPr>
                        <m:t>𝑎𝑥</m:t>
                      </m:r>
                      <m:r>
                        <a:rPr lang="fr-FR" sz="2400" b="0" i="1" smtClean="0">
                          <a:latin typeface="Cambria Math" panose="02040503050406030204" pitchFamily="18" charset="0"/>
                        </a:rPr>
                        <m:t>=</m:t>
                      </m:r>
                      <m:r>
                        <a:rPr lang="fr-FR" sz="2400" b="0" i="1" smtClean="0">
                          <a:latin typeface="Cambria Math" panose="02040503050406030204" pitchFamily="18" charset="0"/>
                        </a:rPr>
                        <m:t>𝑐</m:t>
                      </m:r>
                      <m:r>
                        <a:rPr lang="fr-FR" sz="2400" b="0" i="1" smtClean="0">
                          <a:latin typeface="Cambria Math" panose="02040503050406030204" pitchFamily="18" charset="0"/>
                        </a:rPr>
                        <m:t>−</m:t>
                      </m:r>
                      <m:r>
                        <a:rPr lang="fr-FR" sz="2400" b="0" i="1" smtClean="0">
                          <a:latin typeface="Cambria Math" panose="02040503050406030204" pitchFamily="18" charset="0"/>
                        </a:rPr>
                        <m:t>𝑏</m:t>
                      </m:r>
                      <m:r>
                        <a:rPr lang="fr-FR" sz="2400" b="0" i="1" smtClean="0">
                          <a:latin typeface="Cambria Math" panose="02040503050406030204" pitchFamily="18" charset="0"/>
                        </a:rPr>
                        <m:t>→</m:t>
                      </m:r>
                      <m:r>
                        <a:rPr lang="fr-FR" sz="2400" b="0" i="1" smtClean="0">
                          <a:latin typeface="Cambria Math" panose="02040503050406030204" pitchFamily="18" charset="0"/>
                        </a:rPr>
                        <m:t>𝑎</m:t>
                      </m:r>
                      <m:r>
                        <a:rPr lang="fr-FR" sz="2400" b="0" i="1" smtClean="0">
                          <a:latin typeface="Cambria Math" panose="02040503050406030204" pitchFamily="18" charset="0"/>
                        </a:rPr>
                        <m:t>=</m:t>
                      </m:r>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𝑐</m:t>
                          </m:r>
                          <m:r>
                            <a:rPr lang="fr-FR" sz="2400" b="0" i="1" smtClean="0">
                              <a:latin typeface="Cambria Math" panose="02040503050406030204" pitchFamily="18" charset="0"/>
                            </a:rPr>
                            <m:t>−</m:t>
                          </m:r>
                          <m:r>
                            <a:rPr lang="fr-FR" sz="2400" b="0" i="1" smtClean="0">
                              <a:latin typeface="Cambria Math" panose="02040503050406030204" pitchFamily="18" charset="0"/>
                            </a:rPr>
                            <m:t>𝑏</m:t>
                          </m:r>
                        </m:num>
                        <m:den>
                          <m:r>
                            <a:rPr lang="fr-FR" sz="2400" b="0" i="1" smtClean="0">
                              <a:latin typeface="Cambria Math" panose="02040503050406030204" pitchFamily="18" charset="0"/>
                            </a:rPr>
                            <m:t>𝑥</m:t>
                          </m:r>
                        </m:den>
                      </m:f>
                    </m:oMath>
                  </m:oMathPara>
                </a14:m>
                <a:endParaRPr lang="fr-FR" sz="2400" dirty="0">
                  <a:latin typeface="Bodoni MT" panose="02070603080606020203" pitchFamily="18" charset="0"/>
                </a:endParaRPr>
              </a:p>
              <a:p>
                <a:pPr algn="just"/>
                <a:endParaRPr lang="fr-FR" sz="240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rad>
                        <m:radPr>
                          <m:degHide m:val="on"/>
                          <m:ctrlPr>
                            <a:rPr lang="fr-FR" sz="2400" i="1" smtClean="0">
                              <a:latin typeface="Cambria Math" panose="02040503050406030204" pitchFamily="18" charset="0"/>
                            </a:rPr>
                          </m:ctrlPr>
                        </m:radPr>
                        <m:deg/>
                        <m:e>
                          <m:r>
                            <a:rPr lang="fr-FR" sz="2400" b="0" i="1" smtClean="0">
                              <a:latin typeface="Cambria Math" panose="02040503050406030204" pitchFamily="18" charset="0"/>
                            </a:rPr>
                            <m:t>𝑎</m:t>
                          </m:r>
                        </m:e>
                      </m:rad>
                      <m:r>
                        <a:rPr lang="fr-FR" sz="2400" b="0" i="1" smtClean="0">
                          <a:latin typeface="Cambria Math" panose="02040503050406030204" pitchFamily="18" charset="0"/>
                        </a:rPr>
                        <m:t>=</m:t>
                      </m:r>
                      <m:r>
                        <a:rPr lang="fr-FR" sz="2400" b="0" i="1" smtClean="0">
                          <a:latin typeface="Cambria Math" panose="02040503050406030204" pitchFamily="18" charset="0"/>
                        </a:rPr>
                        <m:t>𝑏</m:t>
                      </m:r>
                      <m:r>
                        <a:rPr lang="fr-FR" sz="2400" b="0" i="1" smtClean="0">
                          <a:latin typeface="Cambria Math" panose="02040503050406030204" pitchFamily="18" charset="0"/>
                        </a:rPr>
                        <m:t>→</m:t>
                      </m:r>
                      <m:r>
                        <a:rPr lang="fr-FR" sz="2400" b="0" i="1" smtClean="0">
                          <a:latin typeface="Cambria Math" panose="02040503050406030204" pitchFamily="18" charset="0"/>
                        </a:rPr>
                        <m:t>𝑎</m:t>
                      </m:r>
                      <m:r>
                        <a:rPr lang="fr-FR" sz="2400" b="0" i="1" smtClean="0">
                          <a:latin typeface="Cambria Math" panose="02040503050406030204" pitchFamily="18" charset="0"/>
                        </a:rPr>
                        <m:t>=</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𝑏</m:t>
                          </m:r>
                        </m:e>
                        <m:sup>
                          <m:r>
                            <a:rPr lang="fr-FR" sz="2400" b="0" i="1" smtClean="0">
                              <a:latin typeface="Cambria Math" panose="02040503050406030204" pitchFamily="18" charset="0"/>
                            </a:rPr>
                            <m:t>2</m:t>
                          </m:r>
                        </m:sup>
                      </m:sSup>
                    </m:oMath>
                  </m:oMathPara>
                </a14:m>
                <a:endParaRPr lang="fr-FR" sz="2400" b="0" dirty="0">
                  <a:latin typeface="Bodoni MT" panose="02070603080606020203" pitchFamily="18" charset="0"/>
                </a:endParaRPr>
              </a:p>
              <a:p>
                <a:pPr algn="just"/>
                <a:endParaRPr lang="fr-FR" sz="2400" b="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f>
                        <m:fPr>
                          <m:ctrlPr>
                            <a:rPr lang="fr-FR" sz="2400" i="1" smtClean="0">
                              <a:latin typeface="Cambria Math" panose="02040503050406030204" pitchFamily="18" charset="0"/>
                            </a:rPr>
                          </m:ctrlPr>
                        </m:fPr>
                        <m:num>
                          <m:rad>
                            <m:radPr>
                              <m:degHide m:val="on"/>
                              <m:ctrlPr>
                                <a:rPr lang="fr-FR" sz="2400" i="1" smtClean="0">
                                  <a:latin typeface="Cambria Math" panose="02040503050406030204" pitchFamily="18" charset="0"/>
                                </a:rPr>
                              </m:ctrlPr>
                            </m:radPr>
                            <m:deg/>
                            <m:e>
                              <m:r>
                                <a:rPr lang="fr-FR" sz="2400" b="0" i="1" smtClean="0">
                                  <a:latin typeface="Cambria Math" panose="02040503050406030204" pitchFamily="18" charset="0"/>
                                </a:rPr>
                                <m:t>𝑎</m:t>
                              </m:r>
                              <m:r>
                                <a:rPr lang="fr-FR" sz="2400" b="0" i="1" smtClean="0">
                                  <a:latin typeface="Cambria Math" panose="02040503050406030204" pitchFamily="18" charset="0"/>
                                </a:rPr>
                                <m:t>−</m:t>
                              </m:r>
                              <m:r>
                                <a:rPr lang="fr-FR" sz="2400" b="0" i="1" smtClean="0">
                                  <a:latin typeface="Cambria Math" panose="02040503050406030204" pitchFamily="18" charset="0"/>
                                </a:rPr>
                                <m:t>𝑏</m:t>
                              </m:r>
                            </m:e>
                          </m:rad>
                        </m:num>
                        <m:den>
                          <m:r>
                            <a:rPr lang="fr-FR" sz="2400" b="0" i="1" smtClean="0">
                              <a:latin typeface="Cambria Math" panose="02040503050406030204" pitchFamily="18" charset="0"/>
                            </a:rPr>
                            <m:t>𝑐</m:t>
                          </m:r>
                        </m:den>
                      </m:f>
                      <m:r>
                        <a:rPr lang="fr-FR" sz="2400" b="0" i="1" smtClean="0">
                          <a:latin typeface="Cambria Math" panose="02040503050406030204" pitchFamily="18" charset="0"/>
                        </a:rPr>
                        <m:t>−</m:t>
                      </m:r>
                      <m:r>
                        <a:rPr lang="fr-FR" sz="2400" b="0" i="1" smtClean="0">
                          <a:latin typeface="Cambria Math" panose="02040503050406030204" pitchFamily="18" charset="0"/>
                        </a:rPr>
                        <m:t>𝑑</m:t>
                      </m:r>
                      <m:r>
                        <a:rPr lang="fr-FR" sz="2400" b="0" i="1" smtClean="0">
                          <a:latin typeface="Cambria Math" panose="02040503050406030204" pitchFamily="18" charset="0"/>
                        </a:rPr>
                        <m:t>=</m:t>
                      </m:r>
                      <m:r>
                        <a:rPr lang="fr-FR" sz="2400" b="0" i="1" smtClean="0">
                          <a:latin typeface="Cambria Math" panose="02040503050406030204" pitchFamily="18" charset="0"/>
                        </a:rPr>
                        <m:t>𝑒</m:t>
                      </m:r>
                      <m:r>
                        <a:rPr lang="fr-FR" sz="2400" b="0" i="1" smtClean="0">
                          <a:latin typeface="Cambria Math" panose="02040503050406030204" pitchFamily="18" charset="0"/>
                        </a:rPr>
                        <m:t>→</m:t>
                      </m:r>
                      <m:f>
                        <m:fPr>
                          <m:ctrlPr>
                            <a:rPr lang="fr-FR" sz="2400" b="0" i="1" smtClean="0">
                              <a:latin typeface="Cambria Math" panose="02040503050406030204" pitchFamily="18" charset="0"/>
                            </a:rPr>
                          </m:ctrlPr>
                        </m:fPr>
                        <m:num>
                          <m:rad>
                            <m:radPr>
                              <m:degHide m:val="on"/>
                              <m:ctrlPr>
                                <a:rPr lang="fr-FR" sz="2400" b="0" i="1" smtClean="0">
                                  <a:latin typeface="Cambria Math" panose="02040503050406030204" pitchFamily="18" charset="0"/>
                                </a:rPr>
                              </m:ctrlPr>
                            </m:radPr>
                            <m:deg/>
                            <m:e>
                              <m:r>
                                <a:rPr lang="fr-FR" sz="2400" b="0" i="1" smtClean="0">
                                  <a:latin typeface="Cambria Math" panose="02040503050406030204" pitchFamily="18" charset="0"/>
                                </a:rPr>
                                <m:t>𝑎</m:t>
                              </m:r>
                              <m:r>
                                <a:rPr lang="fr-FR" sz="2400" b="0" i="1" smtClean="0">
                                  <a:latin typeface="Cambria Math" panose="02040503050406030204" pitchFamily="18" charset="0"/>
                                </a:rPr>
                                <m:t>−</m:t>
                              </m:r>
                              <m:r>
                                <a:rPr lang="fr-FR" sz="2400" b="0" i="1" smtClean="0">
                                  <a:latin typeface="Cambria Math" panose="02040503050406030204" pitchFamily="18" charset="0"/>
                                </a:rPr>
                                <m:t>𝑏</m:t>
                              </m:r>
                            </m:e>
                          </m:rad>
                        </m:num>
                        <m:den>
                          <m:r>
                            <a:rPr lang="fr-FR" sz="2400" b="0" i="1" smtClean="0">
                              <a:latin typeface="Cambria Math" panose="02040503050406030204" pitchFamily="18" charset="0"/>
                            </a:rPr>
                            <m:t>𝑐</m:t>
                          </m:r>
                        </m:den>
                      </m:f>
                      <m:r>
                        <a:rPr lang="fr-FR" sz="2400" b="0" i="1" smtClean="0">
                          <a:latin typeface="Cambria Math" panose="02040503050406030204" pitchFamily="18" charset="0"/>
                        </a:rPr>
                        <m:t>=</m:t>
                      </m:r>
                      <m:r>
                        <a:rPr lang="fr-FR" sz="2400" b="0" i="1" smtClean="0">
                          <a:latin typeface="Cambria Math" panose="02040503050406030204" pitchFamily="18" charset="0"/>
                        </a:rPr>
                        <m:t>𝑒</m:t>
                      </m:r>
                      <m:r>
                        <a:rPr lang="fr-FR" sz="2400" b="0" i="1" smtClean="0">
                          <a:latin typeface="Cambria Math" panose="02040503050406030204" pitchFamily="18" charset="0"/>
                        </a:rPr>
                        <m:t>+</m:t>
                      </m:r>
                      <m:r>
                        <a:rPr lang="fr-FR" sz="2400" b="0" i="1" smtClean="0">
                          <a:latin typeface="Cambria Math" panose="02040503050406030204" pitchFamily="18" charset="0"/>
                        </a:rPr>
                        <m:t>𝑑</m:t>
                      </m:r>
                      <m:r>
                        <a:rPr lang="fr-FR" sz="2400" b="0" i="1" smtClean="0">
                          <a:latin typeface="Cambria Math" panose="02040503050406030204" pitchFamily="18" charset="0"/>
                        </a:rPr>
                        <m:t>→</m:t>
                      </m:r>
                      <m:rad>
                        <m:radPr>
                          <m:degHide m:val="on"/>
                          <m:ctrlPr>
                            <a:rPr lang="fr-FR" sz="2400" b="0" i="1" smtClean="0">
                              <a:latin typeface="Cambria Math" panose="02040503050406030204" pitchFamily="18" charset="0"/>
                            </a:rPr>
                          </m:ctrlPr>
                        </m:radPr>
                        <m:deg/>
                        <m:e>
                          <m:r>
                            <a:rPr lang="fr-FR" sz="2400" b="0" i="1" smtClean="0">
                              <a:latin typeface="Cambria Math" panose="02040503050406030204" pitchFamily="18" charset="0"/>
                            </a:rPr>
                            <m:t>𝑎</m:t>
                          </m:r>
                          <m:r>
                            <a:rPr lang="fr-FR" sz="2400" b="0" i="1" smtClean="0">
                              <a:latin typeface="Cambria Math" panose="02040503050406030204" pitchFamily="18" charset="0"/>
                            </a:rPr>
                            <m:t>−</m:t>
                          </m:r>
                          <m:r>
                            <a:rPr lang="fr-FR" sz="2400" b="0" i="1" smtClean="0">
                              <a:latin typeface="Cambria Math" panose="02040503050406030204" pitchFamily="18" charset="0"/>
                            </a:rPr>
                            <m:t>𝑏</m:t>
                          </m:r>
                        </m:e>
                      </m:rad>
                      <m:r>
                        <a:rPr lang="fr-FR" sz="2400" b="0" i="1" smtClean="0">
                          <a:latin typeface="Cambria Math" panose="02040503050406030204" pitchFamily="18" charset="0"/>
                        </a:rPr>
                        <m:t>=</m:t>
                      </m:r>
                      <m:r>
                        <a:rPr lang="fr-FR" sz="2400" b="0" i="1" smtClean="0">
                          <a:latin typeface="Cambria Math" panose="02040503050406030204" pitchFamily="18" charset="0"/>
                        </a:rPr>
                        <m:t>𝑐</m:t>
                      </m:r>
                      <m:d>
                        <m:dPr>
                          <m:ctrlPr>
                            <a:rPr lang="fr-FR" sz="2400" b="0" i="1" smtClean="0">
                              <a:latin typeface="Cambria Math" panose="02040503050406030204" pitchFamily="18" charset="0"/>
                            </a:rPr>
                          </m:ctrlPr>
                        </m:dPr>
                        <m:e>
                          <m:r>
                            <a:rPr lang="fr-FR" sz="2400" b="0" i="1" smtClean="0">
                              <a:latin typeface="Cambria Math" panose="02040503050406030204" pitchFamily="18" charset="0"/>
                            </a:rPr>
                            <m:t>𝑒</m:t>
                          </m:r>
                          <m:r>
                            <a:rPr lang="fr-FR" sz="2400" b="0" i="1" smtClean="0">
                              <a:latin typeface="Cambria Math" panose="02040503050406030204" pitchFamily="18" charset="0"/>
                            </a:rPr>
                            <m:t>+</m:t>
                          </m:r>
                          <m:r>
                            <a:rPr lang="fr-FR" sz="2400" b="0" i="1" smtClean="0">
                              <a:latin typeface="Cambria Math" panose="02040503050406030204" pitchFamily="18" charset="0"/>
                            </a:rPr>
                            <m:t>𝑑</m:t>
                          </m:r>
                        </m:e>
                      </m:d>
                      <m:r>
                        <a:rPr lang="fr-FR" sz="2400" b="0" i="1" smtClean="0">
                          <a:latin typeface="Cambria Math" panose="02040503050406030204" pitchFamily="18" charset="0"/>
                        </a:rPr>
                        <m:t>→</m:t>
                      </m:r>
                      <m:r>
                        <a:rPr lang="fr-FR" sz="2400" b="0" i="1" smtClean="0">
                          <a:latin typeface="Cambria Math" panose="02040503050406030204" pitchFamily="18" charset="0"/>
                        </a:rPr>
                        <m:t>𝑎</m:t>
                      </m:r>
                      <m:r>
                        <a:rPr lang="fr-FR" sz="2400" b="0" i="1" smtClean="0">
                          <a:latin typeface="Cambria Math" panose="02040503050406030204" pitchFamily="18" charset="0"/>
                        </a:rPr>
                        <m:t>−</m:t>
                      </m:r>
                      <m:r>
                        <a:rPr lang="fr-FR" sz="2400" b="0" i="1" smtClean="0">
                          <a:latin typeface="Cambria Math" panose="02040503050406030204" pitchFamily="18" charset="0"/>
                        </a:rPr>
                        <m:t>𝑏</m:t>
                      </m:r>
                      <m:r>
                        <a:rPr lang="fr-FR" sz="2400" b="0" i="1" smtClean="0">
                          <a:latin typeface="Cambria Math" panose="02040503050406030204" pitchFamily="18" charset="0"/>
                        </a:rPr>
                        <m:t>=</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m:t>
                          </m:r>
                          <m:r>
                            <a:rPr lang="fr-FR" sz="2400" b="0" i="1" smtClean="0">
                              <a:latin typeface="Cambria Math" panose="02040503050406030204" pitchFamily="18" charset="0"/>
                            </a:rPr>
                            <m:t>𝑐</m:t>
                          </m:r>
                          <m:r>
                            <a:rPr lang="fr-FR" sz="2400" b="0" i="1" smtClean="0">
                              <a:latin typeface="Cambria Math" panose="02040503050406030204" pitchFamily="18" charset="0"/>
                            </a:rPr>
                            <m:t>(</m:t>
                          </m:r>
                          <m:r>
                            <a:rPr lang="fr-FR" sz="2400" b="0" i="1" smtClean="0">
                              <a:latin typeface="Cambria Math" panose="02040503050406030204" pitchFamily="18" charset="0"/>
                            </a:rPr>
                            <m:t>𝑒</m:t>
                          </m:r>
                          <m:r>
                            <a:rPr lang="fr-FR" sz="2400" b="0" i="1" smtClean="0">
                              <a:latin typeface="Cambria Math" panose="02040503050406030204" pitchFamily="18" charset="0"/>
                            </a:rPr>
                            <m:t>+</m:t>
                          </m:r>
                          <m:r>
                            <a:rPr lang="fr-FR" sz="2400" b="0" i="1" smtClean="0">
                              <a:latin typeface="Cambria Math" panose="02040503050406030204" pitchFamily="18" charset="0"/>
                            </a:rPr>
                            <m:t>𝑑</m:t>
                          </m:r>
                          <m:r>
                            <a:rPr lang="fr-FR" sz="2400" b="0" i="1" smtClean="0">
                              <a:latin typeface="Cambria Math" panose="02040503050406030204" pitchFamily="18" charset="0"/>
                            </a:rPr>
                            <m:t>)</m:t>
                          </m:r>
                        </m:e>
                        <m:sup>
                          <m:r>
                            <a:rPr lang="fr-FR" sz="2400" b="0" i="1" smtClean="0">
                              <a:latin typeface="Cambria Math" panose="02040503050406030204" pitchFamily="18" charset="0"/>
                            </a:rPr>
                            <m:t>2</m:t>
                          </m:r>
                        </m:sup>
                      </m:sSup>
                    </m:oMath>
                  </m:oMathPara>
                </a14:m>
                <a:endParaRPr lang="fr-FR" sz="2400" b="0" dirty="0">
                  <a:latin typeface="Bodoni MT" panose="02070603080606020203" pitchFamily="18" charset="0"/>
                </a:endParaRPr>
              </a:p>
              <a:p>
                <a:pPr algn="just"/>
                <a14:m>
                  <m:oMathPara xmlns:m="http://schemas.openxmlformats.org/officeDocument/2006/math">
                    <m:oMathParaPr>
                      <m:jc m:val="centerGroup"/>
                    </m:oMathParaPr>
                    <m:oMath xmlns:m="http://schemas.openxmlformats.org/officeDocument/2006/math">
                      <m:r>
                        <a:rPr lang="fr-FR" sz="2400" b="0" i="1" smtClean="0">
                          <a:latin typeface="Cambria Math" panose="02040503050406030204" pitchFamily="18" charset="0"/>
                        </a:rPr>
                        <m:t>→</m:t>
                      </m:r>
                      <m:r>
                        <a:rPr lang="fr-FR" sz="2400" b="0" i="1" smtClean="0">
                          <a:latin typeface="Cambria Math" panose="02040503050406030204" pitchFamily="18" charset="0"/>
                        </a:rPr>
                        <m:t>𝑎</m:t>
                      </m:r>
                      <m:r>
                        <a:rPr lang="fr-FR" sz="2400" b="0" i="1" smtClean="0">
                          <a:latin typeface="Cambria Math" panose="02040503050406030204" pitchFamily="18" charset="0"/>
                        </a:rPr>
                        <m:t>=</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m:t>
                          </m:r>
                          <m:r>
                            <a:rPr lang="fr-FR" sz="2400" b="0" i="1" smtClean="0">
                              <a:latin typeface="Cambria Math" panose="02040503050406030204" pitchFamily="18" charset="0"/>
                            </a:rPr>
                            <m:t>𝑐</m:t>
                          </m:r>
                          <m:r>
                            <a:rPr lang="fr-FR" sz="2400" b="0" i="1" smtClean="0">
                              <a:latin typeface="Cambria Math" panose="02040503050406030204" pitchFamily="18" charset="0"/>
                            </a:rPr>
                            <m:t>(</m:t>
                          </m:r>
                          <m:r>
                            <a:rPr lang="fr-FR" sz="2400" b="0" i="1" smtClean="0">
                              <a:latin typeface="Cambria Math" panose="02040503050406030204" pitchFamily="18" charset="0"/>
                            </a:rPr>
                            <m:t>𝑒</m:t>
                          </m:r>
                          <m:r>
                            <a:rPr lang="fr-FR" sz="2400" b="0" i="1" smtClean="0">
                              <a:latin typeface="Cambria Math" panose="02040503050406030204" pitchFamily="18" charset="0"/>
                            </a:rPr>
                            <m:t>+</m:t>
                          </m:r>
                          <m:r>
                            <a:rPr lang="fr-FR" sz="2400" b="0" i="1" smtClean="0">
                              <a:latin typeface="Cambria Math" panose="02040503050406030204" pitchFamily="18" charset="0"/>
                            </a:rPr>
                            <m:t>𝑑</m:t>
                          </m:r>
                          <m:r>
                            <a:rPr lang="fr-FR" sz="2400" b="0" i="1" smtClean="0">
                              <a:latin typeface="Cambria Math" panose="02040503050406030204" pitchFamily="18" charset="0"/>
                            </a:rPr>
                            <m:t>)</m:t>
                          </m:r>
                        </m:e>
                        <m:sup>
                          <m:r>
                            <a:rPr lang="fr-FR" sz="2400" b="0" i="1" smtClean="0">
                              <a:latin typeface="Cambria Math" panose="02040503050406030204" pitchFamily="18" charset="0"/>
                            </a:rPr>
                            <m:t>2</m:t>
                          </m:r>
                        </m:sup>
                      </m:sSup>
                      <m:r>
                        <a:rPr lang="fr-FR" sz="2400" b="0" i="1" smtClean="0">
                          <a:latin typeface="Cambria Math" panose="02040503050406030204" pitchFamily="18" charset="0"/>
                        </a:rPr>
                        <m:t>+</m:t>
                      </m:r>
                      <m:r>
                        <a:rPr lang="fr-FR" sz="2400" b="0" i="1" smtClean="0">
                          <a:latin typeface="Cambria Math" panose="02040503050406030204" pitchFamily="18" charset="0"/>
                        </a:rPr>
                        <m:t>𝑏</m:t>
                      </m:r>
                    </m:oMath>
                  </m:oMathPara>
                </a14:m>
                <a:endParaRPr lang="fr-FR" sz="2400" dirty="0">
                  <a:latin typeface="Bodoni MT" panose="02070603080606020203" pitchFamily="18" charset="0"/>
                </a:endParaRPr>
              </a:p>
            </p:txBody>
          </p:sp>
        </mc:Choice>
        <mc:Fallback xmlns="">
          <p:sp>
            <p:nvSpPr>
              <p:cNvPr id="6" name="ZoneTexte 5">
                <a:extLst>
                  <a:ext uri="{FF2B5EF4-FFF2-40B4-BE49-F238E27FC236}">
                    <a16:creationId xmlns:a16="http://schemas.microsoft.com/office/drawing/2014/main" id="{A8526CED-0ECC-44CB-B05B-54286705E259}"/>
                  </a:ext>
                </a:extLst>
              </p:cNvPr>
              <p:cNvSpPr txBox="1">
                <a:spLocks noRot="1" noChangeAspect="1" noMove="1" noResize="1" noEditPoints="1" noAdjustHandles="1" noChangeArrowheads="1" noChangeShapeType="1" noTextEdit="1"/>
              </p:cNvSpPr>
              <p:nvPr/>
            </p:nvSpPr>
            <p:spPr>
              <a:xfrm>
                <a:off x="541538" y="941033"/>
                <a:ext cx="11108924" cy="5641224"/>
              </a:xfrm>
              <a:prstGeom prst="rect">
                <a:avLst/>
              </a:prstGeom>
              <a:blipFill>
                <a:blip r:embed="rId2"/>
                <a:stretch>
                  <a:fillRect l="-1701" t="-1620" r="-823" b="-432"/>
                </a:stretch>
              </a:blipFill>
            </p:spPr>
            <p:txBody>
              <a:bodyPr/>
              <a:lstStyle/>
              <a:p>
                <a:r>
                  <a:rPr lang="fr-FR">
                    <a:noFill/>
                  </a:rPr>
                  <a:t> </a:t>
                </a:r>
              </a:p>
            </p:txBody>
          </p:sp>
        </mc:Fallback>
      </mc:AlternateContent>
    </p:spTree>
    <p:extLst>
      <p:ext uri="{BB962C8B-B14F-4D97-AF65-F5344CB8AC3E}">
        <p14:creationId xmlns:p14="http://schemas.microsoft.com/office/powerpoint/2010/main" val="2939284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Astuces calcul / calcul mental</a:t>
            </a:r>
          </a:p>
        </p:txBody>
      </p:sp>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11407806" cy="5016758"/>
          </a:xfrm>
          <a:prstGeom prst="rect">
            <a:avLst/>
          </a:prstGeom>
          <a:noFill/>
        </p:spPr>
        <p:txBody>
          <a:bodyPr wrap="square" rtlCol="0">
            <a:spAutoFit/>
          </a:bodyPr>
          <a:lstStyle/>
          <a:p>
            <a:r>
              <a:rPr lang="fr-FR" sz="3200" b="1" dirty="0">
                <a:solidFill>
                  <a:srgbClr val="FF0000"/>
                </a:solidFill>
                <a:latin typeface="Bodoni MT" panose="02070603080606020203" pitchFamily="18" charset="0"/>
              </a:rPr>
              <a:t>Avant toute chose : faites les calculs en dernier, surtout les gros !</a:t>
            </a:r>
          </a:p>
          <a:p>
            <a:endParaRPr lang="fr-FR" sz="3600" b="1" dirty="0">
              <a:solidFill>
                <a:srgbClr val="0070C0"/>
              </a:solidFill>
              <a:latin typeface="Bodoni MT" panose="02070603080606020203" pitchFamily="18" charset="0"/>
            </a:endParaRPr>
          </a:p>
          <a:p>
            <a:r>
              <a:rPr lang="fr-FR" sz="3600" b="1" dirty="0">
                <a:solidFill>
                  <a:srgbClr val="0070C0"/>
                </a:solidFill>
                <a:latin typeface="Bodoni MT" panose="02070603080606020203" pitchFamily="18" charset="0"/>
              </a:rPr>
              <a:t>A- Mettre en évidence les variables du calcul</a:t>
            </a:r>
          </a:p>
          <a:p>
            <a:endParaRPr lang="fr-FR" sz="2400" i="1" dirty="0">
              <a:latin typeface="Bodoni MT" panose="02070603080606020203" pitchFamily="18" charset="0"/>
            </a:endParaRPr>
          </a:p>
          <a:p>
            <a:pPr algn="just"/>
            <a:r>
              <a:rPr lang="fr-FR" sz="2400" dirty="0">
                <a:latin typeface="Bodoni MT" panose="02070603080606020203" pitchFamily="18" charset="0"/>
              </a:rPr>
              <a:t>C’est important pour être efficace quand on fait son calcul ! </a:t>
            </a:r>
          </a:p>
          <a:p>
            <a:pPr algn="just"/>
            <a:endParaRPr lang="fr-FR" sz="2400" dirty="0">
              <a:latin typeface="Bodoni MT" panose="02070603080606020203" pitchFamily="18" charset="0"/>
            </a:endParaRPr>
          </a:p>
          <a:p>
            <a:pPr algn="just"/>
            <a:endParaRPr lang="fr-FR" sz="2400" dirty="0">
              <a:latin typeface="Bodoni MT" panose="02070603080606020203" pitchFamily="18" charset="0"/>
            </a:endParaRPr>
          </a:p>
          <a:p>
            <a:pPr algn="just"/>
            <a:r>
              <a:rPr lang="fr-FR" sz="2400" dirty="0">
                <a:latin typeface="Bodoni MT" panose="02070603080606020203" pitchFamily="18" charset="0"/>
              </a:rPr>
              <a:t>2 écoles pour ça :</a:t>
            </a:r>
          </a:p>
          <a:p>
            <a:pPr algn="just"/>
            <a:endParaRPr lang="fr-FR" sz="2400" dirty="0">
              <a:latin typeface="Bodoni MT" panose="02070603080606020203" pitchFamily="18" charset="0"/>
            </a:endParaRPr>
          </a:p>
          <a:p>
            <a:pPr algn="just"/>
            <a:r>
              <a:rPr lang="fr-FR" sz="2400" b="1" dirty="0">
                <a:latin typeface="Bodoni MT" panose="02070603080606020203" pitchFamily="18" charset="0"/>
              </a:rPr>
              <a:t>1- surligner les variables directement sur l’énoncé du sujet</a:t>
            </a:r>
          </a:p>
          <a:p>
            <a:pPr algn="just"/>
            <a:endParaRPr lang="fr-FR" sz="2400" b="1" dirty="0">
              <a:latin typeface="Bodoni MT" panose="02070603080606020203" pitchFamily="18" charset="0"/>
            </a:endParaRPr>
          </a:p>
          <a:p>
            <a:pPr algn="just"/>
            <a:r>
              <a:rPr lang="fr-FR" sz="2400" b="1" dirty="0">
                <a:latin typeface="Bodoni MT" panose="02070603080606020203" pitchFamily="18" charset="0"/>
              </a:rPr>
              <a:t>2- tout réécrire sur son brouillon</a:t>
            </a:r>
          </a:p>
        </p:txBody>
      </p:sp>
    </p:spTree>
    <p:extLst>
      <p:ext uri="{BB962C8B-B14F-4D97-AF65-F5344CB8AC3E}">
        <p14:creationId xmlns:p14="http://schemas.microsoft.com/office/powerpoint/2010/main" val="759770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Astuces calcul / calcul mental</a:t>
            </a:r>
          </a:p>
        </p:txBody>
      </p:sp>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11407806" cy="5632311"/>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B- Noter la formule puis remplacer dans la formule les variables par leurs valeurs (attention aux conversions)</a:t>
            </a:r>
          </a:p>
          <a:p>
            <a:endParaRPr lang="fr-FR" sz="3600" b="1" dirty="0">
              <a:solidFill>
                <a:srgbClr val="0070C0"/>
              </a:solidFill>
              <a:latin typeface="Bodoni MT" panose="02070603080606020203" pitchFamily="18" charset="0"/>
            </a:endParaRPr>
          </a:p>
          <a:p>
            <a:r>
              <a:rPr lang="fr-FR" sz="3600" b="1" dirty="0">
                <a:solidFill>
                  <a:srgbClr val="0070C0"/>
                </a:solidFill>
                <a:latin typeface="Bodoni MT" panose="02070603080606020203" pitchFamily="18" charset="0"/>
              </a:rPr>
              <a:t>C- Faire son calcul</a:t>
            </a:r>
            <a:endParaRPr lang="fr-FR" sz="2400" i="1" dirty="0">
              <a:latin typeface="Bodoni MT" panose="02070603080606020203" pitchFamily="18" charset="0"/>
            </a:endParaRPr>
          </a:p>
          <a:p>
            <a:pPr algn="just"/>
            <a:endParaRPr lang="fr-FR" sz="2400" dirty="0">
              <a:latin typeface="Bodoni MT" panose="02070603080606020203" pitchFamily="18" charset="0"/>
            </a:endParaRPr>
          </a:p>
          <a:p>
            <a:pPr algn="just"/>
            <a:r>
              <a:rPr lang="fr-FR" sz="2400" dirty="0">
                <a:latin typeface="Bodoni MT" panose="02070603080606020203" pitchFamily="18" charset="0"/>
              </a:rPr>
              <a:t>Pas de secret pour le calcul de mental, il faut surtout bien s’entrainer !</a:t>
            </a:r>
          </a:p>
          <a:p>
            <a:pPr algn="just"/>
            <a:endParaRPr lang="fr-FR" sz="2400" dirty="0">
              <a:latin typeface="Bodoni MT" panose="02070603080606020203" pitchFamily="18" charset="0"/>
            </a:endParaRPr>
          </a:p>
          <a:p>
            <a:pPr algn="just"/>
            <a:r>
              <a:rPr lang="fr-FR" sz="2400" b="1" u="sng" dirty="0">
                <a:latin typeface="Bodoni MT" panose="02070603080606020203" pitchFamily="18" charset="0"/>
              </a:rPr>
              <a:t>Quelques astuces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 </a:t>
            </a:r>
            <a:r>
              <a:rPr lang="fr-FR" sz="2400" b="1" dirty="0">
                <a:latin typeface="Bodoni MT" panose="02070603080606020203" pitchFamily="18" charset="0"/>
              </a:rPr>
              <a:t>Rassembler dans le calcul les puissances de 10</a:t>
            </a:r>
            <a:r>
              <a:rPr lang="fr-FR" sz="2400" dirty="0">
                <a:latin typeface="Bodoni MT" panose="02070603080606020203" pitchFamily="18" charset="0"/>
              </a:rPr>
              <a:t> d’un côté et les autres chiffres de l’autre</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 </a:t>
            </a:r>
            <a:r>
              <a:rPr lang="fr-FR" sz="2400" b="1" dirty="0">
                <a:latin typeface="Bodoni MT" panose="02070603080606020203" pitchFamily="18" charset="0"/>
              </a:rPr>
              <a:t>Simplifier</a:t>
            </a:r>
            <a:r>
              <a:rPr lang="fr-FR" sz="2400" dirty="0">
                <a:latin typeface="Bodoni MT" panose="02070603080606020203" pitchFamily="18" charset="0"/>
              </a:rPr>
              <a:t> tout ce qui peut l’être avant de commencer à calculer de tête (puissances de 10 notamment)</a:t>
            </a:r>
          </a:p>
        </p:txBody>
      </p:sp>
    </p:spTree>
    <p:extLst>
      <p:ext uri="{BB962C8B-B14F-4D97-AF65-F5344CB8AC3E}">
        <p14:creationId xmlns:p14="http://schemas.microsoft.com/office/powerpoint/2010/main" val="336003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Astuces calcul / calcul mental</a:t>
            </a:r>
          </a:p>
        </p:txBody>
      </p:sp>
      <mc:AlternateContent xmlns:mc="http://schemas.openxmlformats.org/markup-compatibility/2006">
        <mc:Choice xmlns:a14="http://schemas.microsoft.com/office/drawing/2010/main" Requires="a14">
          <p:sp>
            <p:nvSpPr>
              <p:cNvPr id="6" name="ZoneTexte 5">
                <a:extLst>
                  <a:ext uri="{FF2B5EF4-FFF2-40B4-BE49-F238E27FC236}">
                    <a16:creationId xmlns:a16="http://schemas.microsoft.com/office/drawing/2014/main" id="{A8526CED-0ECC-44CB-B05B-54286705E259}"/>
                  </a:ext>
                </a:extLst>
              </p:cNvPr>
              <p:cNvSpPr txBox="1"/>
              <p:nvPr/>
            </p:nvSpPr>
            <p:spPr>
              <a:xfrm>
                <a:off x="392097" y="700773"/>
                <a:ext cx="11407806" cy="6073522"/>
              </a:xfrm>
              <a:prstGeom prst="rect">
                <a:avLst/>
              </a:prstGeom>
              <a:noFill/>
            </p:spPr>
            <p:txBody>
              <a:bodyPr wrap="square" rtlCol="0">
                <a:spAutoFit/>
              </a:bodyPr>
              <a:lstStyle/>
              <a:p>
                <a:pPr algn="just"/>
                <a:r>
                  <a:rPr lang="fr-FR" sz="2400" dirty="0">
                    <a:latin typeface="Bodoni MT" panose="02070603080606020203" pitchFamily="18" charset="0"/>
                  </a:rPr>
                  <a:t>- </a:t>
                </a:r>
                <a:r>
                  <a:rPr lang="fr-FR" sz="2400" b="1" dirty="0">
                    <a:latin typeface="Bodoni MT" panose="02070603080606020203" pitchFamily="18" charset="0"/>
                  </a:rPr>
                  <a:t>Manier les chiffres</a:t>
                </a:r>
                <a:r>
                  <a:rPr lang="fr-FR" sz="2400" dirty="0">
                    <a:latin typeface="Bodoni MT" panose="02070603080606020203" pitchFamily="18" charset="0"/>
                  </a:rPr>
                  <a:t> en rajoutant des puissances de 10 s’il faut pour se simplifier les calculs </a:t>
                </a:r>
              </a:p>
              <a:p>
                <a:pPr algn="just"/>
                <a:r>
                  <a:rPr lang="fr-FR" sz="2400" i="1" dirty="0">
                    <a:latin typeface="Bodoni MT" panose="02070603080606020203" pitchFamily="18" charset="0"/>
                  </a:rPr>
                  <a:t>Exemple : </a:t>
                </a:r>
                <a14:m>
                  <m:oMath xmlns:m="http://schemas.openxmlformats.org/officeDocument/2006/math">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140</m:t>
                        </m:r>
                      </m:num>
                      <m:den>
                        <m:r>
                          <a:rPr lang="fr-FR" sz="2400" b="0" i="1" smtClean="0">
                            <a:latin typeface="Cambria Math" panose="02040503050406030204" pitchFamily="18" charset="0"/>
                          </a:rPr>
                          <m:t>0,7</m:t>
                        </m:r>
                      </m:den>
                    </m:f>
                    <m:r>
                      <a:rPr lang="fr-FR" sz="2400" b="0" i="0" smtClean="0">
                        <a:latin typeface="Cambria Math" panose="02040503050406030204" pitchFamily="18" charset="0"/>
                      </a:rPr>
                      <m:t>=</m:t>
                    </m:r>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14.</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10</m:t>
                            </m:r>
                          </m:e>
                          <m:sup>
                            <m:r>
                              <a:rPr lang="fr-FR" sz="2400" b="0" i="1" smtClean="0">
                                <a:latin typeface="Cambria Math" panose="02040503050406030204" pitchFamily="18" charset="0"/>
                              </a:rPr>
                              <m:t>1</m:t>
                            </m:r>
                          </m:sup>
                        </m:sSup>
                      </m:num>
                      <m:den>
                        <m:r>
                          <a:rPr lang="fr-FR" sz="2400" b="0" i="1" smtClean="0">
                            <a:latin typeface="Cambria Math" panose="02040503050406030204" pitchFamily="18" charset="0"/>
                          </a:rPr>
                          <m:t>7.</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10</m:t>
                            </m:r>
                          </m:e>
                          <m:sup>
                            <m:r>
                              <a:rPr lang="fr-FR" sz="2400" b="0" i="1" smtClean="0">
                                <a:latin typeface="Cambria Math" panose="02040503050406030204" pitchFamily="18" charset="0"/>
                              </a:rPr>
                              <m:t>−1</m:t>
                            </m:r>
                          </m:sup>
                        </m:sSup>
                      </m:den>
                    </m:f>
                    <m:r>
                      <a:rPr lang="fr-FR" sz="2400" b="0" i="1" smtClean="0">
                        <a:latin typeface="Cambria Math" panose="02040503050406030204" pitchFamily="18" charset="0"/>
                      </a:rPr>
                      <m:t>=2.</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10</m:t>
                        </m:r>
                      </m:e>
                      <m:sup>
                        <m:r>
                          <a:rPr lang="fr-FR" sz="2400" b="0" i="1" smtClean="0">
                            <a:latin typeface="Cambria Math" panose="02040503050406030204" pitchFamily="18" charset="0"/>
                          </a:rPr>
                          <m:t>2</m:t>
                        </m:r>
                      </m:sup>
                    </m:sSup>
                    <m:r>
                      <a:rPr lang="fr-FR" sz="2400" b="0" i="1" smtClean="0">
                        <a:latin typeface="Cambria Math" panose="02040503050406030204" pitchFamily="18" charset="0"/>
                      </a:rPr>
                      <m:t>=200</m:t>
                    </m:r>
                  </m:oMath>
                </a14:m>
                <a:r>
                  <a:rPr lang="fr-FR" sz="2400" dirty="0">
                    <a:latin typeface="Bodoni MT" panose="02070603080606020203" pitchFamily="18" charset="0"/>
                  </a:rPr>
                  <a:t>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 </a:t>
                </a:r>
                <a:r>
                  <a:rPr lang="el-GR" sz="2400" b="1" dirty="0">
                    <a:latin typeface="Bodoni MT" panose="02070603080606020203" pitchFamily="18" charset="0"/>
                  </a:rPr>
                  <a:t>π</a:t>
                </a:r>
                <a:r>
                  <a:rPr lang="fr-FR" sz="2400" b="1" dirty="0">
                    <a:latin typeface="Bodoni MT" panose="02070603080606020203" pitchFamily="18" charset="0"/>
                  </a:rPr>
                  <a:t> = 3</a:t>
                </a:r>
                <a:r>
                  <a:rPr lang="fr-FR" sz="2400" dirty="0">
                    <a:latin typeface="Bodoni MT" panose="02070603080606020203" pitchFamily="18" charset="0"/>
                  </a:rPr>
                  <a:t>, sauf si on a un 3,14 dans le calcul pour le simplifier directement </a:t>
                </a:r>
              </a:p>
              <a:p>
                <a:pPr algn="just"/>
                <a:endParaRPr lang="fr-FR" sz="2400" dirty="0">
                  <a:latin typeface="Bodoni MT" panose="02070603080606020203" pitchFamily="18" charset="0"/>
                </a:endParaRPr>
              </a:p>
              <a:p>
                <a:pPr algn="just"/>
                <a:r>
                  <a:rPr lang="fr-FR" sz="2400" dirty="0"/>
                  <a:t>- </a:t>
                </a:r>
                <a14:m>
                  <m:oMath xmlns:m="http://schemas.openxmlformats.org/officeDocument/2006/math">
                    <m:sSup>
                      <m:sSupPr>
                        <m:ctrlPr>
                          <a:rPr lang="fr-FR" sz="2400" i="1" smtClean="0">
                            <a:latin typeface="Cambria Math" panose="02040503050406030204" pitchFamily="18" charset="0"/>
                          </a:rPr>
                        </m:ctrlPr>
                      </m:sSupPr>
                      <m:e>
                        <m:r>
                          <a:rPr lang="fr-FR" sz="2400" b="0" i="1" smtClean="0">
                            <a:latin typeface="Cambria Math" panose="02040503050406030204" pitchFamily="18" charset="0"/>
                          </a:rPr>
                          <m:t>2</m:t>
                        </m:r>
                      </m:e>
                      <m:sup>
                        <m:r>
                          <a:rPr lang="fr-FR" sz="2400" b="0" i="1" smtClean="0">
                            <a:latin typeface="Cambria Math" panose="02040503050406030204" pitchFamily="18" charset="0"/>
                          </a:rPr>
                          <m:t>4</m:t>
                        </m:r>
                      </m:sup>
                    </m:sSup>
                    <m:r>
                      <a:rPr lang="fr-FR" sz="2400" b="0" i="1" smtClean="0">
                        <a:latin typeface="Cambria Math" panose="02040503050406030204" pitchFamily="18" charset="0"/>
                      </a:rPr>
                      <m:t>=</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2</m:t>
                        </m:r>
                      </m:e>
                      <m:sup>
                        <m:r>
                          <a:rPr lang="fr-FR" sz="2400" b="0" i="1" smtClean="0">
                            <a:latin typeface="Cambria Math" panose="02040503050406030204" pitchFamily="18" charset="0"/>
                          </a:rPr>
                          <m:t>3</m:t>
                        </m:r>
                      </m:sup>
                    </m:sSup>
                    <m:r>
                      <a:rPr lang="fr-FR" sz="2400" b="0" i="1" smtClean="0">
                        <a:latin typeface="Cambria Math" panose="02040503050406030204" pitchFamily="18" charset="0"/>
                        <a:ea typeface="Cambria Math" panose="02040503050406030204" pitchFamily="18" charset="0"/>
                      </a:rPr>
                      <m:t>×2 </m:t>
                    </m:r>
                    <m:r>
                      <a:rPr lang="fr-FR" sz="2400" b="0" i="1" smtClean="0">
                        <a:latin typeface="Cambria Math" panose="02040503050406030204" pitchFamily="18" charset="0"/>
                        <a:ea typeface="Cambria Math" panose="02040503050406030204" pitchFamily="18" charset="0"/>
                      </a:rPr>
                      <m:t>𝑒𝑡</m:t>
                    </m:r>
                    <m:r>
                      <a:rPr lang="fr-FR" sz="2400" b="0" i="1" smtClean="0">
                        <a:latin typeface="Cambria Math" panose="02040503050406030204" pitchFamily="18" charset="0"/>
                        <a:ea typeface="Cambria Math" panose="02040503050406030204" pitchFamily="18" charset="0"/>
                      </a:rPr>
                      <m:t> </m:t>
                    </m:r>
                    <m:sSup>
                      <m:sSupPr>
                        <m:ctrlPr>
                          <a:rPr lang="fr-FR" sz="2400" b="0" i="1" smtClean="0">
                            <a:latin typeface="Cambria Math" panose="02040503050406030204" pitchFamily="18" charset="0"/>
                            <a:ea typeface="Cambria Math" panose="02040503050406030204" pitchFamily="18" charset="0"/>
                          </a:rPr>
                        </m:ctrlPr>
                      </m:sSupPr>
                      <m:e>
                        <m:r>
                          <a:rPr lang="fr-FR" sz="2400" b="0" i="1" smtClean="0">
                            <a:latin typeface="Cambria Math" panose="02040503050406030204" pitchFamily="18" charset="0"/>
                            <a:ea typeface="Cambria Math" panose="02040503050406030204" pitchFamily="18" charset="0"/>
                          </a:rPr>
                          <m:t>2</m:t>
                        </m:r>
                      </m:e>
                      <m:sup>
                        <m:r>
                          <a:rPr lang="fr-FR" sz="2400" b="0" i="1" smtClean="0">
                            <a:latin typeface="Cambria Math" panose="02040503050406030204" pitchFamily="18" charset="0"/>
                            <a:ea typeface="Cambria Math" panose="02040503050406030204" pitchFamily="18" charset="0"/>
                          </a:rPr>
                          <m:t>3</m:t>
                        </m:r>
                      </m:sup>
                    </m:sSup>
                    <m:r>
                      <a:rPr lang="fr-FR" sz="2400" b="0" i="1" smtClean="0">
                        <a:latin typeface="Cambria Math" panose="02040503050406030204" pitchFamily="18" charset="0"/>
                        <a:ea typeface="Cambria Math" panose="02040503050406030204" pitchFamily="18" charset="0"/>
                      </a:rPr>
                      <m:t>=8</m:t>
                    </m:r>
                  </m:oMath>
                </a14:m>
                <a:r>
                  <a:rPr lang="fr-FR" sz="2400" dirty="0">
                    <a:latin typeface="Bodoni MT" panose="02070603080606020203" pitchFamily="18" charset="0"/>
                  </a:rPr>
                  <a:t> → simplification dans la loi de Poiseuille </a:t>
                </a:r>
              </a:p>
              <a:p>
                <a:pPr algn="just"/>
                <a:endParaRPr lang="fr-FR" sz="2400" dirty="0">
                  <a:latin typeface="Bodoni MT" panose="02070603080606020203" pitchFamily="18" charset="0"/>
                </a:endParaRPr>
              </a:p>
              <a:p>
                <a:pPr algn="just"/>
                <a:r>
                  <a:rPr lang="fr-FR" sz="2400" b="0" dirty="0"/>
                  <a:t>- </a:t>
                </a:r>
                <a14:m>
                  <m:oMath xmlns:m="http://schemas.openxmlformats.org/officeDocument/2006/math">
                    <m:r>
                      <a:rPr lang="fr-FR" sz="2400" b="0" i="1" smtClean="0">
                        <a:latin typeface="Cambria Math" panose="02040503050406030204" pitchFamily="18" charset="0"/>
                      </a:rPr>
                      <m:t>133=</m:t>
                    </m:r>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4.</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10</m:t>
                            </m:r>
                          </m:e>
                          <m:sup>
                            <m:r>
                              <a:rPr lang="fr-FR" sz="2400" b="0" i="1" smtClean="0">
                                <a:latin typeface="Cambria Math" panose="02040503050406030204" pitchFamily="18" charset="0"/>
                              </a:rPr>
                              <m:t>2</m:t>
                            </m:r>
                          </m:sup>
                        </m:sSup>
                      </m:num>
                      <m:den>
                        <m:r>
                          <a:rPr lang="fr-FR" sz="2400" b="0" i="1" smtClean="0">
                            <a:latin typeface="Cambria Math" panose="02040503050406030204" pitchFamily="18" charset="0"/>
                          </a:rPr>
                          <m:t>3</m:t>
                        </m:r>
                      </m:den>
                    </m:f>
                    <m:r>
                      <a:rPr lang="fr-FR" sz="2400" b="0" i="1" smtClean="0">
                        <a:latin typeface="Cambria Math" panose="02040503050406030204" pitchFamily="18" charset="0"/>
                      </a:rPr>
                      <m:t> </m:t>
                    </m:r>
                    <m:r>
                      <a:rPr lang="fr-FR" sz="2400" b="0" i="1" smtClean="0">
                        <a:latin typeface="Cambria Math" panose="02040503050406030204" pitchFamily="18" charset="0"/>
                      </a:rPr>
                      <m:t>(</m:t>
                    </m:r>
                    <m:r>
                      <a:rPr lang="fr-FR" sz="2400" b="0" i="1" smtClean="0">
                        <a:latin typeface="Cambria Math" panose="02040503050406030204" pitchFamily="18" charset="0"/>
                      </a:rPr>
                      <m:t>𝑑𝑜𝑛𝑐</m:t>
                    </m:r>
                    <m:r>
                      <a:rPr lang="fr-FR" sz="2400" b="0" i="1" smtClean="0">
                        <a:latin typeface="Cambria Math" panose="02040503050406030204" pitchFamily="18" charset="0"/>
                      </a:rPr>
                      <m:t> </m:t>
                    </m:r>
                    <m:r>
                      <a:rPr lang="fr-FR" sz="2400" b="0" i="1" smtClean="0">
                        <a:latin typeface="Cambria Math" panose="02040503050406030204" pitchFamily="18" charset="0"/>
                      </a:rPr>
                      <m:t>𝑑𝑖𝑣𝑖𝑠𝑒𝑟</m:t>
                    </m:r>
                    <m:r>
                      <a:rPr lang="fr-FR" sz="2400" b="0" i="1" smtClean="0">
                        <a:latin typeface="Cambria Math" panose="02040503050406030204" pitchFamily="18" charset="0"/>
                      </a:rPr>
                      <m:t> </m:t>
                    </m:r>
                    <m:r>
                      <a:rPr lang="fr-FR" sz="2400" b="0" i="1" smtClean="0">
                        <a:latin typeface="Cambria Math" panose="02040503050406030204" pitchFamily="18" charset="0"/>
                      </a:rPr>
                      <m:t>𝑝𝑎𝑟</m:t>
                    </m:r>
                    <m:r>
                      <a:rPr lang="fr-FR" sz="2400" b="0" i="1" smtClean="0">
                        <a:latin typeface="Cambria Math" panose="02040503050406030204" pitchFamily="18" charset="0"/>
                      </a:rPr>
                      <m:t> 133 </m:t>
                    </m:r>
                    <m:r>
                      <a:rPr lang="fr-FR" sz="2400" b="0" i="1" smtClean="0">
                        <a:latin typeface="Cambria Math" panose="02040503050406030204" pitchFamily="18" charset="0"/>
                      </a:rPr>
                      <m:t>𝑟𝑒𝑣𝑖𝑒𝑛𝑡</m:t>
                    </m:r>
                    <m:r>
                      <a:rPr lang="fr-FR" sz="2400" b="0" i="1" smtClean="0">
                        <a:latin typeface="Cambria Math" panose="02040503050406030204" pitchFamily="18" charset="0"/>
                      </a:rPr>
                      <m:t> à </m:t>
                    </m:r>
                    <m:r>
                      <a:rPr lang="fr-FR" sz="2400" b="0" i="1" smtClean="0">
                        <a:latin typeface="Cambria Math" panose="02040503050406030204" pitchFamily="18" charset="0"/>
                      </a:rPr>
                      <m:t>𝑚𝑢𝑙𝑡𝑖𝑝𝑙𝑖𝑒𝑟</m:t>
                    </m:r>
                    <m:r>
                      <a:rPr lang="fr-FR" sz="2400" b="0" i="1" smtClean="0">
                        <a:latin typeface="Cambria Math" panose="02040503050406030204" pitchFamily="18" charset="0"/>
                      </a:rPr>
                      <m:t> </m:t>
                    </m:r>
                    <m:r>
                      <a:rPr lang="fr-FR" sz="2400" b="0" i="1" smtClean="0">
                        <a:latin typeface="Cambria Math" panose="02040503050406030204" pitchFamily="18" charset="0"/>
                      </a:rPr>
                      <m:t>𝑝𝑎𝑟</m:t>
                    </m:r>
                    <m:r>
                      <a:rPr lang="fr-FR" sz="2400" b="0" i="1" smtClean="0">
                        <a:latin typeface="Cambria Math" panose="02040503050406030204" pitchFamily="18" charset="0"/>
                      </a:rPr>
                      <m:t> </m:t>
                    </m:r>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3</m:t>
                        </m:r>
                      </m:num>
                      <m:den>
                        <m:r>
                          <a:rPr lang="fr-FR" sz="2400" b="0" i="1" smtClean="0">
                            <a:latin typeface="Cambria Math" panose="02040503050406030204" pitchFamily="18" charset="0"/>
                          </a:rPr>
                          <m:t>4.</m:t>
                        </m:r>
                        <m:sSup>
                          <m:sSupPr>
                            <m:ctrlPr>
                              <a:rPr lang="fr-FR" sz="2400" b="0" i="1" smtClean="0">
                                <a:latin typeface="Cambria Math" panose="02040503050406030204" pitchFamily="18" charset="0"/>
                              </a:rPr>
                            </m:ctrlPr>
                          </m:sSupPr>
                          <m:e>
                            <m:r>
                              <a:rPr lang="fr-FR" sz="2400" b="0" i="1" smtClean="0">
                                <a:latin typeface="Cambria Math" panose="02040503050406030204" pitchFamily="18" charset="0"/>
                              </a:rPr>
                              <m:t>10</m:t>
                            </m:r>
                          </m:e>
                          <m:sup>
                            <m:r>
                              <a:rPr lang="fr-FR" sz="2400" b="0" i="1" smtClean="0">
                                <a:latin typeface="Cambria Math" panose="02040503050406030204" pitchFamily="18" charset="0"/>
                              </a:rPr>
                              <m:t>2</m:t>
                            </m:r>
                          </m:sup>
                        </m:sSup>
                      </m:den>
                    </m:f>
                  </m:oMath>
                </a14:m>
                <a:r>
                  <a:rPr lang="fr-FR" sz="2400" dirty="0">
                    <a:latin typeface="Bodoni MT" panose="02070603080606020203" pitchFamily="18" charset="0"/>
                  </a:rPr>
                  <a:t>) → conversion entre Pa et </a:t>
                </a:r>
                <a:r>
                  <a:rPr lang="fr-FR" sz="2400" dirty="0" err="1">
                    <a:latin typeface="Bodoni MT" panose="02070603080606020203" pitchFamily="18" charset="0"/>
                  </a:rPr>
                  <a:t>mmHg</a:t>
                </a:r>
                <a:endParaRPr lang="fr-FR" sz="2400" dirty="0">
                  <a:latin typeface="Bodoni MT" panose="02070603080606020203" pitchFamily="18" charset="0"/>
                </a:endParaRPr>
              </a:p>
              <a:p>
                <a:pPr algn="just"/>
                <a:endParaRPr lang="fr-FR" sz="2400" dirty="0">
                  <a:latin typeface="Bodoni MT" panose="02070603080606020203" pitchFamily="18" charset="0"/>
                </a:endParaRPr>
              </a:p>
              <a:p>
                <a:pPr algn="just"/>
                <a:r>
                  <a:rPr lang="fr-FR" sz="2400" dirty="0">
                    <a:latin typeface="Bodoni MT" panose="02070603080606020203" pitchFamily="18" charset="0"/>
                  </a:rPr>
                  <a:t>- </a:t>
                </a:r>
                <a:r>
                  <a:rPr lang="fr-FR" sz="2400" b="1" dirty="0">
                    <a:latin typeface="Bodoni MT" panose="02070603080606020203" pitchFamily="18" charset="0"/>
                  </a:rPr>
                  <a:t>Utiliser des arrondis mais en faisant attention</a:t>
                </a:r>
                <a:r>
                  <a:rPr lang="fr-FR" sz="2400" dirty="0">
                    <a:latin typeface="Bodoni MT" panose="02070603080606020203" pitchFamily="18" charset="0"/>
                  </a:rPr>
                  <a:t>, la majorité des calculs sont faits pour être faisables de tête avec des simplifications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 Ne pas hésiter à </a:t>
                </a:r>
                <a:r>
                  <a:rPr lang="fr-FR" sz="2400" b="1" dirty="0">
                    <a:latin typeface="Bodoni MT" panose="02070603080606020203" pitchFamily="18" charset="0"/>
                  </a:rPr>
                  <a:t>poser une multiplication</a:t>
                </a:r>
                <a:r>
                  <a:rPr lang="fr-FR" sz="2400" dirty="0">
                    <a:latin typeface="Bodoni MT" panose="02070603080606020203" pitchFamily="18" charset="0"/>
                  </a:rPr>
                  <a:t> si nécessaire !</a:t>
                </a:r>
              </a:p>
            </p:txBody>
          </p:sp>
        </mc:Choice>
        <mc:Fallback>
          <p:sp>
            <p:nvSpPr>
              <p:cNvPr id="6" name="ZoneTexte 5">
                <a:extLst>
                  <a:ext uri="{FF2B5EF4-FFF2-40B4-BE49-F238E27FC236}">
                    <a16:creationId xmlns:a16="http://schemas.microsoft.com/office/drawing/2014/main" id="{A8526CED-0ECC-44CB-B05B-54286705E259}"/>
                  </a:ext>
                </a:extLst>
              </p:cNvPr>
              <p:cNvSpPr txBox="1">
                <a:spLocks noRot="1" noChangeAspect="1" noMove="1" noResize="1" noEditPoints="1" noAdjustHandles="1" noChangeArrowheads="1" noChangeShapeType="1" noTextEdit="1"/>
              </p:cNvSpPr>
              <p:nvPr/>
            </p:nvSpPr>
            <p:spPr>
              <a:xfrm>
                <a:off x="392097" y="700773"/>
                <a:ext cx="11407806" cy="6073522"/>
              </a:xfrm>
              <a:prstGeom prst="rect">
                <a:avLst/>
              </a:prstGeom>
              <a:blipFill>
                <a:blip r:embed="rId2"/>
                <a:stretch>
                  <a:fillRect l="-801" t="-803" r="-801" b="-1406"/>
                </a:stretch>
              </a:blipFill>
            </p:spPr>
            <p:txBody>
              <a:bodyPr/>
              <a:lstStyle/>
              <a:p>
                <a:r>
                  <a:rPr lang="fr-FR">
                    <a:noFill/>
                  </a:rPr>
                  <a:t> </a:t>
                </a:r>
              </a:p>
            </p:txBody>
          </p:sp>
        </mc:Fallback>
      </mc:AlternateContent>
    </p:spTree>
    <p:extLst>
      <p:ext uri="{BB962C8B-B14F-4D97-AF65-F5344CB8AC3E}">
        <p14:creationId xmlns:p14="http://schemas.microsoft.com/office/powerpoint/2010/main" val="2862114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Astuces calcul / calcul mental</a:t>
            </a:r>
          </a:p>
        </p:txBody>
      </p:sp>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11407806" cy="3231654"/>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D- Vérifier dans l’énoncé l’unité demandée et faire la conversion si nécessaire</a:t>
            </a:r>
          </a:p>
          <a:p>
            <a:endParaRPr lang="fr-FR" sz="3600" b="1" dirty="0">
              <a:solidFill>
                <a:srgbClr val="0070C0"/>
              </a:solidFill>
              <a:latin typeface="Bodoni MT" panose="02070603080606020203" pitchFamily="18" charset="0"/>
            </a:endParaRPr>
          </a:p>
          <a:p>
            <a:r>
              <a:rPr lang="fr-FR" sz="3600" b="1" dirty="0">
                <a:solidFill>
                  <a:srgbClr val="0070C0"/>
                </a:solidFill>
                <a:latin typeface="Bodoni MT" panose="02070603080606020203" pitchFamily="18" charset="0"/>
              </a:rPr>
              <a:t>E- Cocher la bonne réponse parce qu’on est trop fort et qu’on a réussi son QCM de calcul</a:t>
            </a:r>
            <a:endParaRPr lang="fr-FR" sz="2400" i="1" dirty="0">
              <a:latin typeface="Bodoni MT" panose="02070603080606020203" pitchFamily="18" charset="0"/>
            </a:endParaRPr>
          </a:p>
          <a:p>
            <a:pPr algn="just"/>
            <a:endParaRPr lang="fr-FR" sz="2400" dirty="0">
              <a:latin typeface="Bodoni MT" panose="02070603080606020203" pitchFamily="18" charset="0"/>
            </a:endParaRPr>
          </a:p>
        </p:txBody>
      </p:sp>
      <p:pic>
        <p:nvPicPr>
          <p:cNvPr id="8194" name="Picture 2">
            <a:extLst>
              <a:ext uri="{FF2B5EF4-FFF2-40B4-BE49-F238E27FC236}">
                <a16:creationId xmlns:a16="http://schemas.microsoft.com/office/drawing/2014/main" id="{528E397B-B40A-46AB-B8F1-407C824E03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9486" y="3355944"/>
            <a:ext cx="3239425" cy="3239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742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Astuces calcul / calcul mental</a:t>
            </a:r>
          </a:p>
        </p:txBody>
      </p:sp>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11407806" cy="5078313"/>
          </a:xfrm>
          <a:prstGeom prst="rect">
            <a:avLst/>
          </a:prstGeom>
          <a:noFill/>
        </p:spPr>
        <p:txBody>
          <a:bodyPr wrap="square" rtlCol="0">
            <a:spAutoFit/>
          </a:bodyPr>
          <a:lstStyle/>
          <a:p>
            <a:r>
              <a:rPr lang="fr-FR" sz="3600" b="1" dirty="0">
                <a:solidFill>
                  <a:srgbClr val="0070C0"/>
                </a:solidFill>
                <a:latin typeface="Bodoni MT" panose="02070603080606020203" pitchFamily="18" charset="0"/>
              </a:rPr>
              <a:t>F- En cas de pépin pendant le calcul</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Surtout pas de panique si vous bloquez sur le calcul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La chose à ne pas faire : rester bloquer sur le même calcul ! Changez de QCM et vous reviendrez à celui-là plus tard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Les étapes pour retomber sur le bon résultat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1) S’assurer qu’on a utilisé la </a:t>
            </a:r>
            <a:r>
              <a:rPr lang="fr-FR" sz="2400" b="1" dirty="0">
                <a:latin typeface="Bodoni MT" panose="02070603080606020203" pitchFamily="18" charset="0"/>
              </a:rPr>
              <a:t>bonne formule</a:t>
            </a:r>
          </a:p>
          <a:p>
            <a:pPr marL="457200" indent="-457200" algn="just">
              <a:buAutoNum type="arabicParenR"/>
            </a:pPr>
            <a:endParaRPr lang="fr-FR" sz="2400" dirty="0">
              <a:latin typeface="Bodoni MT" panose="02070603080606020203" pitchFamily="18" charset="0"/>
            </a:endParaRPr>
          </a:p>
          <a:p>
            <a:pPr algn="just"/>
            <a:r>
              <a:rPr lang="fr-FR" sz="2400" dirty="0">
                <a:latin typeface="Bodoni MT" panose="02070603080606020203" pitchFamily="18" charset="0"/>
              </a:rPr>
              <a:t>2) Vérifier les </a:t>
            </a:r>
            <a:r>
              <a:rPr lang="fr-FR" sz="2400" b="1" dirty="0">
                <a:latin typeface="Bodoni MT" panose="02070603080606020203" pitchFamily="18" charset="0"/>
              </a:rPr>
              <a:t>valeurs des variables</a:t>
            </a:r>
            <a:r>
              <a:rPr lang="fr-FR" sz="2400" dirty="0">
                <a:latin typeface="Bodoni MT" panose="02070603080606020203" pitchFamily="18" charset="0"/>
              </a:rPr>
              <a:t> utilisées à l’aide de l’énoncé, il suffit d’avoir mal écrit un chiffre ou une puissance et tout est décalé</a:t>
            </a:r>
          </a:p>
        </p:txBody>
      </p:sp>
    </p:spTree>
    <p:extLst>
      <p:ext uri="{BB962C8B-B14F-4D97-AF65-F5344CB8AC3E}">
        <p14:creationId xmlns:p14="http://schemas.microsoft.com/office/powerpoint/2010/main" val="2933667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BE0CE87-BC28-4E66-9785-04555E27839F}"/>
              </a:ext>
            </a:extLst>
          </p:cNvPr>
          <p:cNvSpPr txBox="1"/>
          <p:nvPr/>
        </p:nvSpPr>
        <p:spPr>
          <a:xfrm>
            <a:off x="392097" y="177553"/>
            <a:ext cx="11407806" cy="523220"/>
          </a:xfrm>
          <a:prstGeom prst="rect">
            <a:avLst/>
          </a:prstGeom>
          <a:noFill/>
        </p:spPr>
        <p:txBody>
          <a:bodyPr wrap="square" rtlCol="0">
            <a:spAutoFit/>
          </a:bodyPr>
          <a:lstStyle/>
          <a:p>
            <a:pPr algn="ctr"/>
            <a:r>
              <a:rPr lang="fr-FR" sz="2800" b="1">
                <a:solidFill>
                  <a:srgbClr val="0070C0"/>
                </a:solidFill>
                <a:latin typeface="Bodoni MT" panose="02070603080606020203" pitchFamily="18" charset="0"/>
              </a:rPr>
              <a:t>3- Astuces calcul / calcul mental</a:t>
            </a:r>
            <a:endParaRPr lang="fr-FR" sz="2800" b="1" dirty="0">
              <a:solidFill>
                <a:srgbClr val="0070C0"/>
              </a:solidFill>
              <a:latin typeface="Bodoni MT" panose="02070603080606020203" pitchFamily="18" charset="0"/>
            </a:endParaRPr>
          </a:p>
        </p:txBody>
      </p:sp>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7180554" cy="4893647"/>
          </a:xfrm>
          <a:prstGeom prst="rect">
            <a:avLst/>
          </a:prstGeom>
          <a:noFill/>
        </p:spPr>
        <p:txBody>
          <a:bodyPr wrap="square" rtlCol="0">
            <a:spAutoFit/>
          </a:bodyPr>
          <a:lstStyle/>
          <a:p>
            <a:pPr algn="just"/>
            <a:r>
              <a:rPr lang="fr-FR" sz="2400" dirty="0">
                <a:latin typeface="Bodoni MT" panose="02070603080606020203" pitchFamily="18" charset="0"/>
              </a:rPr>
              <a:t>3) De même, vérifier dans son calcul qu’une </a:t>
            </a:r>
            <a:r>
              <a:rPr lang="fr-FR" sz="2400" b="1" dirty="0">
                <a:latin typeface="Bodoni MT" panose="02070603080606020203" pitchFamily="18" charset="0"/>
              </a:rPr>
              <a:t>puissance ou un chiffre n’ait pas été mal écrit </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4) Vérifier tout le calcul en suivant les étapes que vous avez faites pour voir si c’est une </a:t>
            </a:r>
            <a:r>
              <a:rPr lang="fr-FR" sz="2400" b="1" dirty="0">
                <a:latin typeface="Bodoni MT" panose="02070603080606020203" pitchFamily="18" charset="0"/>
              </a:rPr>
              <a:t>erreur de calcul mental</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5) Si vous ne voyez toujours pas d’où cela provient, retournez votre feuille de brouillon et </a:t>
            </a:r>
            <a:r>
              <a:rPr lang="fr-FR" sz="2400" b="1" dirty="0">
                <a:latin typeface="Bodoni MT" panose="02070603080606020203" pitchFamily="18" charset="0"/>
              </a:rPr>
              <a:t>recommencez à 0</a:t>
            </a:r>
            <a:r>
              <a:rPr lang="fr-FR" sz="2400" dirty="0">
                <a:latin typeface="Bodoni MT" panose="02070603080606020203" pitchFamily="18" charset="0"/>
              </a:rPr>
              <a:t> avec le temps qu’il vous reste</a:t>
            </a:r>
          </a:p>
          <a:p>
            <a:pPr algn="just"/>
            <a:endParaRPr lang="fr-FR" sz="2400" dirty="0">
              <a:latin typeface="Bodoni MT" panose="02070603080606020203" pitchFamily="18" charset="0"/>
            </a:endParaRPr>
          </a:p>
          <a:p>
            <a:pPr algn="just"/>
            <a:r>
              <a:rPr lang="fr-FR" sz="2400" dirty="0">
                <a:latin typeface="Bodoni MT" panose="02070603080606020203" pitchFamily="18" charset="0"/>
              </a:rPr>
              <a:t>6) Si vous n’avez plus le temps, cochez une réponse au hasard, c’est </a:t>
            </a:r>
            <a:r>
              <a:rPr lang="fr-FR" sz="2400" b="1" dirty="0">
                <a:latin typeface="Bodoni MT" panose="02070603080606020203" pitchFamily="18" charset="0"/>
              </a:rPr>
              <a:t>une chance sur cinq</a:t>
            </a:r>
            <a:r>
              <a:rPr lang="fr-FR" sz="2400" dirty="0">
                <a:latin typeface="Bodoni MT" panose="02070603080606020203" pitchFamily="18" charset="0"/>
              </a:rPr>
              <a:t> pour les </a:t>
            </a:r>
            <a:r>
              <a:rPr lang="fr-FR" sz="2400" dirty="0" err="1">
                <a:latin typeface="Bodoni MT" panose="02070603080606020203" pitchFamily="18" charset="0"/>
              </a:rPr>
              <a:t>QCMs</a:t>
            </a:r>
            <a:r>
              <a:rPr lang="fr-FR" sz="2400" dirty="0">
                <a:latin typeface="Bodoni MT" panose="02070603080606020203" pitchFamily="18" charset="0"/>
              </a:rPr>
              <a:t> de calcul !</a:t>
            </a:r>
          </a:p>
        </p:txBody>
      </p:sp>
      <p:pic>
        <p:nvPicPr>
          <p:cNvPr id="9218" name="Picture 2">
            <a:extLst>
              <a:ext uri="{FF2B5EF4-FFF2-40B4-BE49-F238E27FC236}">
                <a16:creationId xmlns:a16="http://schemas.microsoft.com/office/drawing/2014/main" id="{AB2B907A-4775-4BFA-84E7-234445431E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0906" y="700773"/>
            <a:ext cx="3432871" cy="5774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187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11407806" cy="4401205"/>
          </a:xfrm>
          <a:prstGeom prst="rect">
            <a:avLst/>
          </a:prstGeom>
          <a:noFill/>
        </p:spPr>
        <p:txBody>
          <a:bodyPr wrap="square" rtlCol="0">
            <a:spAutoFit/>
          </a:bodyPr>
          <a:lstStyle/>
          <a:p>
            <a:pPr algn="ctr"/>
            <a:r>
              <a:rPr lang="fr-FR" sz="6000" b="1" dirty="0" err="1">
                <a:solidFill>
                  <a:srgbClr val="0070C0"/>
                </a:solidFill>
                <a:latin typeface="Bodoni MT" panose="02070603080606020203" pitchFamily="18" charset="0"/>
              </a:rPr>
              <a:t>Fiiiiiiiin</a:t>
            </a:r>
            <a:endParaRPr lang="fr-FR" sz="6000" b="1" dirty="0">
              <a:solidFill>
                <a:srgbClr val="0070C0"/>
              </a:solidFill>
              <a:latin typeface="Bodoni MT" panose="02070603080606020203" pitchFamily="18" charset="0"/>
            </a:endParaRPr>
          </a:p>
          <a:p>
            <a:pPr algn="ctr"/>
            <a:endParaRPr lang="fr-FR" sz="4400" dirty="0">
              <a:latin typeface="Bodoni MT" panose="02070603080606020203" pitchFamily="18" charset="0"/>
            </a:endParaRPr>
          </a:p>
          <a:p>
            <a:pPr algn="ctr"/>
            <a:r>
              <a:rPr lang="fr-FR" sz="4400" dirty="0">
                <a:latin typeface="Bodoni MT" panose="02070603080606020203" pitchFamily="18" charset="0"/>
              </a:rPr>
              <a:t>Merci pour votre attention !</a:t>
            </a:r>
          </a:p>
          <a:p>
            <a:pPr algn="ctr"/>
            <a:endParaRPr lang="fr-FR" sz="4400" dirty="0">
              <a:latin typeface="Bodoni MT" panose="02070603080606020203" pitchFamily="18" charset="0"/>
            </a:endParaRPr>
          </a:p>
          <a:p>
            <a:pPr algn="ctr"/>
            <a:r>
              <a:rPr lang="fr-FR" sz="4400" dirty="0">
                <a:latin typeface="Bodoni MT" panose="02070603080606020203" pitchFamily="18" charset="0"/>
              </a:rPr>
              <a:t>Maintenant place à la méthodo des </a:t>
            </a:r>
            <a:r>
              <a:rPr lang="fr-FR" sz="4400" dirty="0" err="1">
                <a:latin typeface="Bodoni MT" panose="02070603080606020203" pitchFamily="18" charset="0"/>
              </a:rPr>
              <a:t>QCMs</a:t>
            </a:r>
            <a:r>
              <a:rPr lang="fr-FR" sz="4400" dirty="0">
                <a:latin typeface="Bodoni MT" panose="02070603080606020203" pitchFamily="18" charset="0"/>
              </a:rPr>
              <a:t> de calcul typiques de </a:t>
            </a:r>
            <a:r>
              <a:rPr lang="fr-FR" sz="4400" dirty="0" err="1">
                <a:latin typeface="Bodoni MT" panose="02070603080606020203" pitchFamily="18" charset="0"/>
              </a:rPr>
              <a:t>Biophysio</a:t>
            </a:r>
            <a:r>
              <a:rPr lang="fr-FR" sz="4400" dirty="0">
                <a:latin typeface="Bodoni MT" panose="02070603080606020203" pitchFamily="18" charset="0"/>
              </a:rPr>
              <a:t> !</a:t>
            </a:r>
            <a:endParaRPr lang="fr-FR" sz="2400" dirty="0">
              <a:latin typeface="Bodoni MT" panose="02070603080606020203" pitchFamily="18" charset="0"/>
            </a:endParaRPr>
          </a:p>
        </p:txBody>
      </p:sp>
    </p:spTree>
    <p:extLst>
      <p:ext uri="{BB962C8B-B14F-4D97-AF65-F5344CB8AC3E}">
        <p14:creationId xmlns:p14="http://schemas.microsoft.com/office/powerpoint/2010/main" val="337084669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1728</TotalTime>
  <Words>1046</Words>
  <Application>Microsoft Office PowerPoint</Application>
  <PresentationFormat>Grand écran</PresentationFormat>
  <Paragraphs>142</Paragraphs>
  <Slides>16</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Bodoni MT</vt:lpstr>
      <vt:lpstr>Calibri</vt:lpstr>
      <vt:lpstr>Calibri Light</vt:lpstr>
      <vt:lpstr>Cambria Math</vt:lpstr>
      <vt:lpstr>Thème Office</vt:lpstr>
      <vt:lpstr>ATELIER MÉTHODO : RÉSOLUTION DE CALCULS EN BIOPHYSIO</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ATELIER MÉTHODO : RÉSOLUTION DE CALCULS EN BIOPHYSIO</dc:title>
  <dc:creator>Bastien</dc:creator>
  <cp:lastModifiedBy>Bastien</cp:lastModifiedBy>
  <cp:revision>1</cp:revision>
  <dcterms:created xsi:type="dcterms:W3CDTF">2021-08-22T12:39:07Z</dcterms:created>
  <dcterms:modified xsi:type="dcterms:W3CDTF">2021-08-26T07:34:26Z</dcterms:modified>
</cp:coreProperties>
</file>