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8" r:id="rId11"/>
    <p:sldId id="267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299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148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4202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255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326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735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32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037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954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9032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050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47664-111C-4AE2-B6EB-AE2A269FFA0A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FDF8C29-BAE2-46E1-9C9D-B61D2FDAE4A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73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1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C243F4-F4A5-4EFE-BF6F-383D11314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D5C7D26-21D0-489A-83B8-AE7BD96EA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67" y="0"/>
            <a:ext cx="6471138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BD6DD0A-BA11-4B85-B67A-8DA16EBEF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266" y="139043"/>
            <a:ext cx="9071467" cy="126232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B8A3F84-93A3-4778-A3B9-4A6E73885A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0266" y="1813100"/>
            <a:ext cx="9071467" cy="12623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DAED239-5F84-4BC0-803B-2FA7F68698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18" name="Image 17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9617FEEB-2F54-4BE0-AAA8-5266CB3C97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56040">
            <a:off x="8101321" y="2897869"/>
            <a:ext cx="3531486" cy="2547216"/>
          </a:xfrm>
          <a:prstGeom prst="rect">
            <a:avLst/>
          </a:prstGeom>
        </p:spPr>
      </p:pic>
      <p:pic>
        <p:nvPicPr>
          <p:cNvPr id="22" name="Image 21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F5323DAD-DBC2-47B2-BF5F-63E1EE6AF1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4422">
            <a:off x="424171" y="2726419"/>
            <a:ext cx="3531486" cy="254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9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>
            <a:extLst>
              <a:ext uri="{FF2B5EF4-FFF2-40B4-BE49-F238E27FC236}">
                <a16:creationId xmlns:a16="http://schemas.microsoft.com/office/drawing/2014/main" id="{F5507121-4F3A-44AE-8DD7-4034A79CB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920" y="4235548"/>
            <a:ext cx="4613082" cy="1877825"/>
          </a:xfrm>
          <a:prstGeom prst="rect">
            <a:avLst/>
          </a:prstGeom>
        </p:spPr>
      </p:pic>
      <p:pic>
        <p:nvPicPr>
          <p:cNvPr id="4" name="Image 3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B900084B-A1BA-4E12-AFE6-4744CD585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5968FDC-396A-42B6-B504-4A9328FD1C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E81150E-DD6E-4573-9B21-85A784FDC8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13" name="Image 12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DCC7CEC3-8B7C-472E-8A37-A36E27A9E3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5797">
            <a:off x="852048" y="225325"/>
            <a:ext cx="2272314" cy="163899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8033E7-097E-445A-A862-3D9D1851D51F}"/>
              </a:ext>
            </a:extLst>
          </p:cNvPr>
          <p:cNvSpPr txBox="1"/>
          <p:nvPr/>
        </p:nvSpPr>
        <p:spPr>
          <a:xfrm>
            <a:off x="1760563" y="2042329"/>
            <a:ext cx="8661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La cellule transmet son </a:t>
            </a:r>
            <a:r>
              <a:rPr lang="fr-FR" sz="2400" u="sng" dirty="0"/>
              <a:t>patrimoine génétique </a:t>
            </a:r>
            <a:r>
              <a:rPr lang="fr-FR" sz="2400" dirty="0"/>
              <a:t>par la </a:t>
            </a:r>
            <a:r>
              <a:rPr lang="fr-FR" sz="2400" b="1" u="sng" dirty="0">
                <a:solidFill>
                  <a:srgbClr val="FF0000"/>
                </a:solidFill>
                <a:latin typeface="Agency FB" panose="020B0503020202020204" pitchFamily="34" charset="0"/>
                <a:cs typeface="Calibri" panose="020F0502020204030204" pitchFamily="34" charset="0"/>
              </a:rPr>
              <a:t>division cellulaire</a:t>
            </a:r>
          </a:p>
        </p:txBody>
      </p:sp>
      <p:pic>
        <p:nvPicPr>
          <p:cNvPr id="8" name="Image 7" descr="Une image contenant coloré, rose, table, très coloré&#10;&#10;Description générée automatiquement">
            <a:extLst>
              <a:ext uri="{FF2B5EF4-FFF2-40B4-BE49-F238E27FC236}">
                <a16:creationId xmlns:a16="http://schemas.microsoft.com/office/drawing/2014/main" id="{DDA81428-D4B2-4E9E-BF07-3194594B45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469" y="-6433"/>
            <a:ext cx="2190853" cy="122449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9621DE3-BE27-4085-BF9C-A1B15208CB49}"/>
              </a:ext>
            </a:extLst>
          </p:cNvPr>
          <p:cNvSpPr txBox="1"/>
          <p:nvPr/>
        </p:nvSpPr>
        <p:spPr>
          <a:xfrm>
            <a:off x="1774208" y="2524836"/>
            <a:ext cx="8702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Le cycle cellulaire est divisé en </a:t>
            </a:r>
            <a:r>
              <a:rPr lang="fr-FR" sz="2400" b="1" u="sng" dirty="0">
                <a:solidFill>
                  <a:srgbClr val="FF0000"/>
                </a:solidFill>
                <a:latin typeface="Agency FB" panose="020B0503020202020204" pitchFamily="34" charset="0"/>
                <a:cs typeface="Calibri" panose="020F0502020204030204" pitchFamily="34" charset="0"/>
              </a:rPr>
              <a:t>deux phases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5F24B2AA-D7E3-4694-83C4-7081EF0A3184}"/>
              </a:ext>
            </a:extLst>
          </p:cNvPr>
          <p:cNvSpPr txBox="1"/>
          <p:nvPr/>
        </p:nvSpPr>
        <p:spPr>
          <a:xfrm>
            <a:off x="1815476" y="3047438"/>
            <a:ext cx="8688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sz="2400" u="sng" dirty="0">
                <a:solidFill>
                  <a:srgbClr val="FF0000"/>
                </a:solidFill>
              </a:rPr>
              <a:t>L’Interphase</a:t>
            </a:r>
            <a:r>
              <a:rPr lang="fr-FR" sz="2400" dirty="0">
                <a:solidFill>
                  <a:srgbClr val="FF0000"/>
                </a:solidFill>
              </a:rPr>
              <a:t> :</a:t>
            </a:r>
            <a:r>
              <a:rPr lang="fr-FR" sz="2400" dirty="0"/>
              <a:t>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Phase G1, S, G2. </a:t>
            </a:r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La réplication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a lieu en </a:t>
            </a:r>
            <a:r>
              <a:rPr lang="fr-FR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Phase S</a:t>
            </a:r>
            <a:r>
              <a:rPr lang="fr-FR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7953517D-7645-441D-83EB-C42F7AE7E45F}"/>
              </a:ext>
            </a:extLst>
          </p:cNvPr>
          <p:cNvSpPr txBox="1"/>
          <p:nvPr/>
        </p:nvSpPr>
        <p:spPr>
          <a:xfrm>
            <a:off x="1804100" y="3404551"/>
            <a:ext cx="8688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sz="2400" u="sng" dirty="0">
                <a:solidFill>
                  <a:srgbClr val="FF0000"/>
                </a:solidFill>
              </a:rPr>
              <a:t>La mitose</a:t>
            </a:r>
            <a:r>
              <a:rPr lang="fr-FR" sz="2400" dirty="0">
                <a:solidFill>
                  <a:srgbClr val="FF0000"/>
                </a:solidFill>
              </a:rPr>
              <a:t> : </a:t>
            </a:r>
            <a:r>
              <a:rPr lang="fr-FR" sz="2400" dirty="0"/>
              <a:t>Elle permet la répartition des chromosomes entre deux cellules filles</a:t>
            </a:r>
            <a:endParaRPr lang="fr-FR" sz="2400" b="1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A13FA49E-A68A-4211-B9EA-EDC8331282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5309" y="3858912"/>
            <a:ext cx="3876923" cy="2254461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E90A7F6D-CC67-433D-896A-74BD246279BC}"/>
              </a:ext>
            </a:extLst>
          </p:cNvPr>
          <p:cNvSpPr txBox="1"/>
          <p:nvPr/>
        </p:nvSpPr>
        <p:spPr>
          <a:xfrm>
            <a:off x="2093902" y="5315375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S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02AAA093-EE42-48EE-9038-388DD6406A2B}"/>
              </a:ext>
            </a:extLst>
          </p:cNvPr>
          <p:cNvSpPr txBox="1"/>
          <p:nvPr/>
        </p:nvSpPr>
        <p:spPr>
          <a:xfrm>
            <a:off x="2312269" y="4687577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G2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E31E12F6-8C60-421A-A902-8776E5015CDF}"/>
              </a:ext>
            </a:extLst>
          </p:cNvPr>
          <p:cNvSpPr txBox="1"/>
          <p:nvPr/>
        </p:nvSpPr>
        <p:spPr>
          <a:xfrm>
            <a:off x="3679321" y="4662555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M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F25B9F0B-994B-40F9-AA6F-5C181BD9B28C}"/>
              </a:ext>
            </a:extLst>
          </p:cNvPr>
          <p:cNvSpPr txBox="1"/>
          <p:nvPr/>
        </p:nvSpPr>
        <p:spPr>
          <a:xfrm>
            <a:off x="4432226" y="5347221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G1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F758EAC-EB6E-4EF1-AC25-4375E120AE4E}"/>
              </a:ext>
            </a:extLst>
          </p:cNvPr>
          <p:cNvSpPr txBox="1"/>
          <p:nvPr/>
        </p:nvSpPr>
        <p:spPr>
          <a:xfrm>
            <a:off x="7398123" y="13326"/>
            <a:ext cx="29088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Vous avez vu j’ai mis des flamants roses, c’est grave beau et en plus petite anecdote, plus un flamant est rose plus il est agressif  :D</a:t>
            </a:r>
          </a:p>
        </p:txBody>
      </p:sp>
    </p:spTree>
    <p:extLst>
      <p:ext uri="{BB962C8B-B14F-4D97-AF65-F5344CB8AC3E}">
        <p14:creationId xmlns:p14="http://schemas.microsoft.com/office/powerpoint/2010/main" val="257027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5DA7E247-BB43-4FFF-B15F-E3CA521C2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4913EB1-EE74-47A7-BB35-9CF1FC13D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88C7F09-B84B-41CD-9DC6-DA8487F8B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12" name="Image 11" descr="Une image contenant lumière&#10;&#10;Description générée automatiquement">
            <a:extLst>
              <a:ext uri="{FF2B5EF4-FFF2-40B4-BE49-F238E27FC236}">
                <a16:creationId xmlns:a16="http://schemas.microsoft.com/office/drawing/2014/main" id="{5853BC03-5655-4882-9143-6BDA78C55D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987" y="2166318"/>
            <a:ext cx="6561723" cy="3730900"/>
          </a:xfrm>
          <a:prstGeom prst="rect">
            <a:avLst/>
          </a:prstGeom>
        </p:spPr>
      </p:pic>
      <p:pic>
        <p:nvPicPr>
          <p:cNvPr id="14" name="Image 13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AC8E856F-419B-4CEB-B4AF-98875599C6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8C89D52F-AC90-4CF5-B9D1-30F50E493E54}"/>
              </a:ext>
            </a:extLst>
          </p:cNvPr>
          <p:cNvSpPr txBox="1"/>
          <p:nvPr/>
        </p:nvSpPr>
        <p:spPr>
          <a:xfrm>
            <a:off x="6855044" y="2027425"/>
            <a:ext cx="4333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/>
              <a:t>Avant la réplication</a:t>
            </a:r>
            <a:r>
              <a:rPr lang="fr-FR" sz="2400" dirty="0"/>
              <a:t>, la cellule possède </a:t>
            </a:r>
            <a:r>
              <a:rPr lang="fr-FR" sz="2400" u="sng" dirty="0">
                <a:solidFill>
                  <a:srgbClr val="FF0000"/>
                </a:solidFill>
              </a:rPr>
              <a:t>2nK </a:t>
            </a:r>
            <a:r>
              <a:rPr lang="fr-FR" sz="2400" dirty="0">
                <a:solidFill>
                  <a:srgbClr val="FF0000"/>
                </a:solidFill>
              </a:rPr>
              <a:t>à </a:t>
            </a:r>
            <a:r>
              <a:rPr lang="fr-FR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UNE</a:t>
            </a:r>
            <a:r>
              <a:rPr lang="fr-FR" sz="2400" dirty="0">
                <a:solidFill>
                  <a:srgbClr val="FF0000"/>
                </a:solidFill>
              </a:rPr>
              <a:t> chromatide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90786979-34E8-4448-86C2-28D1DD7E2837}"/>
              </a:ext>
            </a:extLst>
          </p:cNvPr>
          <p:cNvSpPr txBox="1"/>
          <p:nvPr/>
        </p:nvSpPr>
        <p:spPr>
          <a:xfrm>
            <a:off x="6636388" y="2815932"/>
            <a:ext cx="4839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Après la réplication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, la cellule possède </a:t>
            </a:r>
            <a:r>
              <a:rPr lang="fr-FR" sz="2400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2nK</a:t>
            </a:r>
            <a:r>
              <a:rPr lang="fr-F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à </a:t>
            </a:r>
            <a:r>
              <a:rPr lang="fr-FR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DEUX</a:t>
            </a:r>
            <a:r>
              <a:rPr lang="fr-F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chromatides</a:t>
            </a:r>
            <a:endParaRPr lang="fr-FR" sz="2400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111D6CE-9AE4-4E89-8FB0-ED70CBDB3406}"/>
              </a:ext>
            </a:extLst>
          </p:cNvPr>
          <p:cNvSpPr txBox="1"/>
          <p:nvPr/>
        </p:nvSpPr>
        <p:spPr>
          <a:xfrm>
            <a:off x="1378230" y="4293706"/>
            <a:ext cx="2478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(Pendant la Phase </a:t>
            </a:r>
            <a:r>
              <a:rPr lang="fr-FR" b="1" u="sng" dirty="0"/>
              <a:t>S</a:t>
            </a:r>
            <a:r>
              <a:rPr lang="fr-FR" dirty="0"/>
              <a:t> qui est la phase de </a:t>
            </a:r>
            <a:r>
              <a:rPr lang="fr-FR" b="1" u="sng" dirty="0"/>
              <a:t>S</a:t>
            </a:r>
            <a:r>
              <a:rPr lang="fr-FR" dirty="0"/>
              <a:t>ynthèse d’ADN (Réplication))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1D2A258-5BD0-4B7D-ADD0-B05CEEB978AE}"/>
              </a:ext>
            </a:extLst>
          </p:cNvPr>
          <p:cNvSpPr txBox="1"/>
          <p:nvPr/>
        </p:nvSpPr>
        <p:spPr>
          <a:xfrm>
            <a:off x="6934556" y="3935894"/>
            <a:ext cx="4333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>
                <a:solidFill>
                  <a:srgbClr val="FF0000"/>
                </a:solidFill>
              </a:rPr>
              <a:t>Elle est donc nécessaire à la division cellulaire puisqu’elle permet de dupliquer le génome d’une cellule avant sa division ! </a:t>
            </a:r>
          </a:p>
        </p:txBody>
      </p:sp>
    </p:spTree>
    <p:extLst>
      <p:ext uri="{BB962C8B-B14F-4D97-AF65-F5344CB8AC3E}">
        <p14:creationId xmlns:p14="http://schemas.microsoft.com/office/powerpoint/2010/main" val="619167392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2C253A88-6F5F-4EBD-803E-01CA9C95F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9" name="Image 8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CEE6C212-F736-478D-B522-95DC3AB7B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75802B0-94CF-4014-9852-26A2E9229B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4A0D3F5-89F6-4C02-AD1A-951E59CD00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5F19B671-78C2-4066-93EB-C27603882873}"/>
              </a:ext>
            </a:extLst>
          </p:cNvPr>
          <p:cNvSpPr txBox="1"/>
          <p:nvPr/>
        </p:nvSpPr>
        <p:spPr>
          <a:xfrm>
            <a:off x="344735" y="1802669"/>
            <a:ext cx="504889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rgbClr val="FF0000"/>
                </a:solidFill>
              </a:rPr>
              <a:t>I – Généralités sur la Réplication</a:t>
            </a:r>
          </a:p>
          <a:p>
            <a:endParaRPr lang="fr-FR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D7677CC-CC94-432F-AED0-C21A1674C6F2}"/>
              </a:ext>
            </a:extLst>
          </p:cNvPr>
          <p:cNvSpPr txBox="1"/>
          <p:nvPr/>
        </p:nvSpPr>
        <p:spPr>
          <a:xfrm>
            <a:off x="-138968" y="2326133"/>
            <a:ext cx="121984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La réplication est </a:t>
            </a:r>
            <a:r>
              <a:rPr lang="fr-FR" u="sng" dirty="0">
                <a:solidFill>
                  <a:srgbClr val="FF0000"/>
                </a:solidFill>
              </a:rPr>
              <a:t>semi-conservative</a:t>
            </a:r>
            <a:r>
              <a:rPr lang="fr-FR" dirty="0">
                <a:solidFill>
                  <a:srgbClr val="FF0000"/>
                </a:solidFill>
              </a:rPr>
              <a:t> : </a:t>
            </a:r>
          </a:p>
          <a:p>
            <a:pPr lvl="1"/>
            <a:r>
              <a:rPr lang="fr-FR" dirty="0"/>
              <a:t>Chaque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brin parental </a:t>
            </a:r>
            <a:r>
              <a:rPr lang="fr-FR" dirty="0"/>
              <a:t>sert de matrice pour synthétiser un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brin fils</a:t>
            </a:r>
            <a:r>
              <a:rPr lang="fr-FR" dirty="0"/>
              <a:t>. Chaque nouvelle molécules/chromatides comprend alors </a:t>
            </a:r>
            <a:r>
              <a:rPr lang="fr-FR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un brin fils et un brin parental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48D2B811-6F7C-421B-9AA8-9C4F176AE1F1}"/>
              </a:ext>
            </a:extLst>
          </p:cNvPr>
          <p:cNvSpPr txBox="1"/>
          <p:nvPr/>
        </p:nvSpPr>
        <p:spPr>
          <a:xfrm>
            <a:off x="-132340" y="3459195"/>
            <a:ext cx="12198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La réplication repose sur </a:t>
            </a:r>
            <a:r>
              <a:rPr lang="fr-FR" u="sng" dirty="0">
                <a:solidFill>
                  <a:srgbClr val="FF0000"/>
                </a:solidFill>
              </a:rPr>
              <a:t>le principe de complémentarité des bases</a:t>
            </a:r>
            <a:r>
              <a:rPr lang="fr-FR" dirty="0">
                <a:solidFill>
                  <a:srgbClr val="FF0000"/>
                </a:solidFill>
              </a:rPr>
              <a:t> : </a:t>
            </a:r>
            <a:endParaRPr lang="fr-FR" u="sng" dirty="0">
              <a:solidFill>
                <a:srgbClr val="FF0000"/>
              </a:solidFill>
            </a:endParaRPr>
          </a:p>
          <a:p>
            <a:pPr lvl="1"/>
            <a:r>
              <a:rPr lang="fr-FR" dirty="0"/>
              <a:t>Les nucléotides sont complémentaires au </a:t>
            </a:r>
            <a:r>
              <a:rPr lang="fr-FR" b="1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brin parent </a:t>
            </a:r>
            <a:r>
              <a:rPr lang="fr-FR" dirty="0"/>
              <a:t>par des </a:t>
            </a:r>
            <a:r>
              <a:rPr lang="fr-FR" u="sng" dirty="0"/>
              <a:t>liaisons hydrogènes</a:t>
            </a:r>
          </a:p>
          <a:p>
            <a:pPr lvl="1"/>
            <a:r>
              <a:rPr lang="fr-FR" dirty="0"/>
              <a:t>Les nucléotides sont ensuite un a un reliés </a:t>
            </a:r>
            <a:r>
              <a:rPr lang="fr-FR" b="1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entre eux </a:t>
            </a:r>
            <a:r>
              <a:rPr lang="fr-FR" dirty="0"/>
              <a:t>par des </a:t>
            </a:r>
            <a:r>
              <a:rPr lang="fr-FR" u="sng" dirty="0"/>
              <a:t>liaisons 3’5’-phosphodiester</a:t>
            </a:r>
          </a:p>
          <a:p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4C96B235-4AB2-40C8-BAB1-1BF22B8B578D}"/>
              </a:ext>
            </a:extLst>
          </p:cNvPr>
          <p:cNvSpPr txBox="1"/>
          <p:nvPr/>
        </p:nvSpPr>
        <p:spPr>
          <a:xfrm>
            <a:off x="-125712" y="4724782"/>
            <a:ext cx="125960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La réplication est également </a:t>
            </a:r>
            <a:r>
              <a:rPr lang="fr-FR" u="sng" dirty="0">
                <a:solidFill>
                  <a:srgbClr val="FF0000"/>
                </a:solidFill>
              </a:rPr>
              <a:t>asymétrique</a:t>
            </a:r>
            <a:r>
              <a:rPr lang="fr-FR" dirty="0">
                <a:solidFill>
                  <a:srgbClr val="FF0000"/>
                </a:solidFill>
              </a:rPr>
              <a:t> : </a:t>
            </a:r>
          </a:p>
          <a:p>
            <a:pPr lvl="1"/>
            <a:r>
              <a:rPr lang="fr-FR" dirty="0"/>
              <a:t>Les deux brins d’une molécule sont dit </a:t>
            </a:r>
            <a:r>
              <a:rPr lang="fr-FR" u="sng" dirty="0"/>
              <a:t>antiparallèles</a:t>
            </a:r>
            <a:r>
              <a:rPr lang="fr-FR" dirty="0"/>
              <a:t> : à l’extrémité </a:t>
            </a:r>
            <a:r>
              <a:rPr lang="fr-FR" i="1" u="sng" dirty="0"/>
              <a:t>3’-OH </a:t>
            </a:r>
            <a:r>
              <a:rPr lang="fr-FR" dirty="0"/>
              <a:t>d’un brin correspond l’extrémité </a:t>
            </a:r>
            <a:r>
              <a:rPr lang="fr-FR" i="1" u="sng" dirty="0"/>
              <a:t>5’-</a:t>
            </a:r>
            <a:r>
              <a:rPr lang="fr-FR" i="1" dirty="0"/>
              <a:t>P </a:t>
            </a:r>
          </a:p>
          <a:p>
            <a:pPr lvl="1"/>
            <a:r>
              <a:rPr lang="fr-FR" dirty="0"/>
              <a:t>de l’autre brin</a:t>
            </a:r>
          </a:p>
        </p:txBody>
      </p:sp>
    </p:spTree>
    <p:extLst>
      <p:ext uri="{BB962C8B-B14F-4D97-AF65-F5344CB8AC3E}">
        <p14:creationId xmlns:p14="http://schemas.microsoft.com/office/powerpoint/2010/main" val="371745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8104B72E-4AB0-4515-B93D-07EC51CB7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5" name="Image 4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C418A595-8676-4E3C-A610-4F466F173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5191AA2-3668-48AB-90FE-3A55CBA735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9D8BF50-E19D-42AC-BC92-58DE4B4255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34C3061-6B8C-4065-91C9-280C922D2487}"/>
              </a:ext>
            </a:extLst>
          </p:cNvPr>
          <p:cNvSpPr txBox="1"/>
          <p:nvPr/>
        </p:nvSpPr>
        <p:spPr>
          <a:xfrm>
            <a:off x="344735" y="2442924"/>
            <a:ext cx="542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Réplication semi-conservative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D764F5F-0477-4CB1-AE25-11EAFC1F1D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2641" y="2939707"/>
            <a:ext cx="5623064" cy="309268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7294B67-B9F2-4778-8C31-C0DD96A13031}"/>
              </a:ext>
            </a:extLst>
          </p:cNvPr>
          <p:cNvSpPr txBox="1"/>
          <p:nvPr/>
        </p:nvSpPr>
        <p:spPr>
          <a:xfrm>
            <a:off x="1563756" y="5512904"/>
            <a:ext cx="3101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Brin parental avant la réplication 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3114568-9339-480B-8FE2-D8E435FED09F}"/>
              </a:ext>
            </a:extLst>
          </p:cNvPr>
          <p:cNvSpPr txBox="1"/>
          <p:nvPr/>
        </p:nvSpPr>
        <p:spPr>
          <a:xfrm>
            <a:off x="4373216" y="3216966"/>
            <a:ext cx="3697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Brin parental pendant la réplication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F8DA3CC8-77F5-4F9D-AB25-E28F821C369B}"/>
              </a:ext>
            </a:extLst>
          </p:cNvPr>
          <p:cNvSpPr txBox="1"/>
          <p:nvPr/>
        </p:nvSpPr>
        <p:spPr>
          <a:xfrm>
            <a:off x="4203010" y="5323426"/>
            <a:ext cx="3697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</a:rPr>
              <a:t>Brin fils obtenu par duplication selon un modèle semi-conservatif</a:t>
            </a: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F04302A3-D705-43CD-BE5E-EEC8E0916895}"/>
              </a:ext>
            </a:extLst>
          </p:cNvPr>
          <p:cNvSpPr/>
          <p:nvPr/>
        </p:nvSpPr>
        <p:spPr>
          <a:xfrm>
            <a:off x="9372599" y="3695700"/>
            <a:ext cx="1630845" cy="162772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8" name="Connecteur : en arc 17">
            <a:extLst>
              <a:ext uri="{FF2B5EF4-FFF2-40B4-BE49-F238E27FC236}">
                <a16:creationId xmlns:a16="http://schemas.microsoft.com/office/drawing/2014/main" id="{EF59531E-8A92-4B74-8AAB-A12D85FFE523}"/>
              </a:ext>
            </a:extLst>
          </p:cNvPr>
          <p:cNvCxnSpPr/>
          <p:nvPr/>
        </p:nvCxnSpPr>
        <p:spPr>
          <a:xfrm>
            <a:off x="8705850" y="3876675"/>
            <a:ext cx="933450" cy="723900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39495F3B-5E94-4A34-A2E0-BA127A069787}"/>
              </a:ext>
            </a:extLst>
          </p:cNvPr>
          <p:cNvCxnSpPr/>
          <p:nvPr/>
        </p:nvCxnSpPr>
        <p:spPr>
          <a:xfrm>
            <a:off x="9953625" y="4152899"/>
            <a:ext cx="0" cy="93600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0AA482E8-1781-43AF-826A-305345A77BC5}"/>
              </a:ext>
            </a:extLst>
          </p:cNvPr>
          <p:cNvCxnSpPr/>
          <p:nvPr/>
        </p:nvCxnSpPr>
        <p:spPr>
          <a:xfrm>
            <a:off x="10382250" y="4143374"/>
            <a:ext cx="0" cy="93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>
            <a:extLst>
              <a:ext uri="{FF2B5EF4-FFF2-40B4-BE49-F238E27FC236}">
                <a16:creationId xmlns:a16="http://schemas.microsoft.com/office/drawing/2014/main" id="{9821A840-D6DF-484C-9EB0-0185683EA9EF}"/>
              </a:ext>
            </a:extLst>
          </p:cNvPr>
          <p:cNvSpPr txBox="1"/>
          <p:nvPr/>
        </p:nvSpPr>
        <p:spPr>
          <a:xfrm>
            <a:off x="9344025" y="2577922"/>
            <a:ext cx="1714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Au final, dans une cellule fille : 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7A84A6BC-12D1-4858-9806-F9EBB31EB530}"/>
              </a:ext>
            </a:extLst>
          </p:cNvPr>
          <p:cNvSpPr txBox="1"/>
          <p:nvPr/>
        </p:nvSpPr>
        <p:spPr>
          <a:xfrm>
            <a:off x="9296400" y="3038475"/>
            <a:ext cx="196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0000"/>
                </a:solidFill>
              </a:rPr>
              <a:t>1 brin parental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DE7592A-3D52-4928-96E6-9C2205083AB9}"/>
              </a:ext>
            </a:extLst>
          </p:cNvPr>
          <p:cNvSpPr txBox="1"/>
          <p:nvPr/>
        </p:nvSpPr>
        <p:spPr>
          <a:xfrm>
            <a:off x="9296400" y="3295650"/>
            <a:ext cx="196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0070C0"/>
                </a:solidFill>
              </a:rPr>
              <a:t>1 brin fils</a:t>
            </a:r>
          </a:p>
        </p:txBody>
      </p:sp>
      <p:sp>
        <p:nvSpPr>
          <p:cNvPr id="25" name="Cœur 24">
            <a:extLst>
              <a:ext uri="{FF2B5EF4-FFF2-40B4-BE49-F238E27FC236}">
                <a16:creationId xmlns:a16="http://schemas.microsoft.com/office/drawing/2014/main" id="{1B4A2322-1265-468B-91C7-AF1C419E387F}"/>
              </a:ext>
            </a:extLst>
          </p:cNvPr>
          <p:cNvSpPr/>
          <p:nvPr/>
        </p:nvSpPr>
        <p:spPr>
          <a:xfrm>
            <a:off x="9172575" y="3233015"/>
            <a:ext cx="123825" cy="8923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Cœur 25">
            <a:extLst>
              <a:ext uri="{FF2B5EF4-FFF2-40B4-BE49-F238E27FC236}">
                <a16:creationId xmlns:a16="http://schemas.microsoft.com/office/drawing/2014/main" id="{5C9A0A85-EBF1-417C-8E97-D0C405F4FB38}"/>
              </a:ext>
            </a:extLst>
          </p:cNvPr>
          <p:cNvSpPr/>
          <p:nvPr/>
        </p:nvSpPr>
        <p:spPr>
          <a:xfrm>
            <a:off x="9172575" y="3452090"/>
            <a:ext cx="123825" cy="8923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80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F90000C4-4562-4A92-A813-18D2728DB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5" name="Image 4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A3688ECA-211C-4DB5-BF3C-9E0FEA9F4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8025708-F160-4D50-857C-D390DA68AB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F16B4BA-A187-4AE3-B7DE-10645AA3C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4BA5513-78E5-44DB-8166-CBB30AC08C0A}"/>
              </a:ext>
            </a:extLst>
          </p:cNvPr>
          <p:cNvSpPr txBox="1"/>
          <p:nvPr/>
        </p:nvSpPr>
        <p:spPr>
          <a:xfrm>
            <a:off x="182880" y="1855680"/>
            <a:ext cx="501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rgbClr val="FF0000"/>
                </a:solidFill>
              </a:rPr>
              <a:t>II- Mécanisme de Réplication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9C6B486-DA8C-459A-A68B-6068C643C2B4}"/>
              </a:ext>
            </a:extLst>
          </p:cNvPr>
          <p:cNvSpPr txBox="1"/>
          <p:nvPr/>
        </p:nvSpPr>
        <p:spPr>
          <a:xfrm>
            <a:off x="4427814" y="1952555"/>
            <a:ext cx="5327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En </a:t>
            </a:r>
            <a:r>
              <a:rPr lang="fr-FR" i="1" u="sng" dirty="0"/>
              <a:t>3 phases </a:t>
            </a:r>
            <a:r>
              <a:rPr lang="fr-FR" dirty="0"/>
              <a:t>: </a:t>
            </a:r>
            <a:r>
              <a:rPr lang="fr-FR" u="sng" dirty="0"/>
              <a:t>Initiation</a:t>
            </a:r>
            <a:r>
              <a:rPr lang="fr-FR" dirty="0"/>
              <a:t> / </a:t>
            </a:r>
            <a:r>
              <a:rPr lang="fr-FR" u="sng" dirty="0"/>
              <a:t>Elongation</a:t>
            </a:r>
            <a:r>
              <a:rPr lang="fr-FR" dirty="0"/>
              <a:t> / </a:t>
            </a:r>
            <a:r>
              <a:rPr lang="fr-FR" u="sng" dirty="0"/>
              <a:t>Terminaison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F198D46-99C0-4419-B147-8F76EA0DE21A}"/>
              </a:ext>
            </a:extLst>
          </p:cNvPr>
          <p:cNvSpPr txBox="1"/>
          <p:nvPr/>
        </p:nvSpPr>
        <p:spPr>
          <a:xfrm>
            <a:off x="23858" y="2385390"/>
            <a:ext cx="3037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800" u="sng" dirty="0">
                <a:solidFill>
                  <a:srgbClr val="0070C0"/>
                </a:solidFill>
              </a:rPr>
              <a:t> Initiation</a:t>
            </a:r>
          </a:p>
        </p:txBody>
      </p:sp>
      <p:pic>
        <p:nvPicPr>
          <p:cNvPr id="12" name="Image 11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BE3CB3C3-1927-40D8-990B-0774DF64C4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8210">
            <a:off x="-202208" y="3429863"/>
            <a:ext cx="2563000" cy="192225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7D404881-67A0-48BC-BEA6-A3A4313B1243}"/>
              </a:ext>
            </a:extLst>
          </p:cNvPr>
          <p:cNvSpPr txBox="1"/>
          <p:nvPr/>
        </p:nvSpPr>
        <p:spPr>
          <a:xfrm>
            <a:off x="2465484" y="2779854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L’ADN Double brin va être ouvert </a:t>
            </a:r>
            <a:r>
              <a:rPr lang="fr-FR" u="sng" dirty="0"/>
              <a:t>en deux </a:t>
            </a:r>
            <a:r>
              <a:rPr lang="fr-FR" dirty="0"/>
              <a:t>par des enzymes appelées </a:t>
            </a:r>
            <a:r>
              <a:rPr lang="fr-FR" b="1" u="sng" dirty="0">
                <a:solidFill>
                  <a:srgbClr val="00B05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Hélicases</a:t>
            </a:r>
          </a:p>
        </p:txBody>
      </p:sp>
      <p:sp>
        <p:nvSpPr>
          <p:cNvPr id="15" name="Flèche : droite 14">
            <a:extLst>
              <a:ext uri="{FF2B5EF4-FFF2-40B4-BE49-F238E27FC236}">
                <a16:creationId xmlns:a16="http://schemas.microsoft.com/office/drawing/2014/main" id="{E18FAFD2-D1CB-4C37-8CE8-0FD1E5828DE6}"/>
              </a:ext>
            </a:extLst>
          </p:cNvPr>
          <p:cNvSpPr/>
          <p:nvPr/>
        </p:nvSpPr>
        <p:spPr>
          <a:xfrm>
            <a:off x="1895063" y="2904413"/>
            <a:ext cx="570421" cy="236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7A64488-CF70-47CF-AF55-67A6B359FB33}"/>
              </a:ext>
            </a:extLst>
          </p:cNvPr>
          <p:cNvSpPr txBox="1"/>
          <p:nvPr/>
        </p:nvSpPr>
        <p:spPr>
          <a:xfrm>
            <a:off x="2479316" y="3418201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L’initiation va alors débuter en de nombreux points sur chaque chromosomes </a:t>
            </a:r>
            <a:r>
              <a:rPr lang="fr-FR" u="sng" dirty="0">
                <a:solidFill>
                  <a:srgbClr val="00B050"/>
                </a:solidFill>
              </a:rPr>
              <a:t>(origine de réplication)</a:t>
            </a:r>
          </a:p>
        </p:txBody>
      </p:sp>
      <p:sp>
        <p:nvSpPr>
          <p:cNvPr id="17" name="Flèche : droite 16">
            <a:extLst>
              <a:ext uri="{FF2B5EF4-FFF2-40B4-BE49-F238E27FC236}">
                <a16:creationId xmlns:a16="http://schemas.microsoft.com/office/drawing/2014/main" id="{6E479FCD-1C33-4E29-A93E-AFFD5DC7A6E0}"/>
              </a:ext>
            </a:extLst>
          </p:cNvPr>
          <p:cNvSpPr/>
          <p:nvPr/>
        </p:nvSpPr>
        <p:spPr>
          <a:xfrm>
            <a:off x="1908895" y="3515935"/>
            <a:ext cx="570421" cy="236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249701E-A147-4509-A760-8AA99BFFDF6A}"/>
              </a:ext>
            </a:extLst>
          </p:cNvPr>
          <p:cNvSpPr txBox="1"/>
          <p:nvPr/>
        </p:nvSpPr>
        <p:spPr>
          <a:xfrm>
            <a:off x="2479316" y="4056548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Chaque origine de réplication individualise de part et d’autre </a:t>
            </a:r>
            <a:r>
              <a:rPr lang="fr-FR" b="1" u="sng" dirty="0">
                <a:solidFill>
                  <a:srgbClr val="00B05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 fourches de réplication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A1D92240-193A-4914-8001-8F02F974C875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12" y="4456602"/>
            <a:ext cx="5011972" cy="157313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Flèche : droite 19">
            <a:extLst>
              <a:ext uri="{FF2B5EF4-FFF2-40B4-BE49-F238E27FC236}">
                <a16:creationId xmlns:a16="http://schemas.microsoft.com/office/drawing/2014/main" id="{88349C98-35B6-4AFD-AF94-8B3C4A49C124}"/>
              </a:ext>
            </a:extLst>
          </p:cNvPr>
          <p:cNvSpPr/>
          <p:nvPr/>
        </p:nvSpPr>
        <p:spPr>
          <a:xfrm>
            <a:off x="1908895" y="4154282"/>
            <a:ext cx="570421" cy="236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Cœur 20">
            <a:extLst>
              <a:ext uri="{FF2B5EF4-FFF2-40B4-BE49-F238E27FC236}">
                <a16:creationId xmlns:a16="http://schemas.microsoft.com/office/drawing/2014/main" id="{DA3FC1F9-B6F4-4FC4-85E5-72DBFE51B2A4}"/>
              </a:ext>
            </a:extLst>
          </p:cNvPr>
          <p:cNvSpPr/>
          <p:nvPr/>
        </p:nvSpPr>
        <p:spPr>
          <a:xfrm>
            <a:off x="1975156" y="5032062"/>
            <a:ext cx="398973" cy="35011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94861CEE-05A0-4647-BB50-1F036E9A109D}"/>
              </a:ext>
            </a:extLst>
          </p:cNvPr>
          <p:cNvSpPr txBox="1"/>
          <p:nvPr/>
        </p:nvSpPr>
        <p:spPr>
          <a:xfrm>
            <a:off x="2603328" y="5029858"/>
            <a:ext cx="501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 Bulle de répli = 1 Origine + 2 fourches</a:t>
            </a:r>
          </a:p>
        </p:txBody>
      </p:sp>
      <p:pic>
        <p:nvPicPr>
          <p:cNvPr id="25" name="Image 24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4FACDA02-D187-462B-ADE0-3B07AC0E6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6500">
            <a:off x="8690111" y="2445217"/>
            <a:ext cx="2563000" cy="1922250"/>
          </a:xfrm>
          <a:prstGeom prst="rect">
            <a:avLst/>
          </a:prstGeom>
        </p:spPr>
      </p:pic>
      <p:pic>
        <p:nvPicPr>
          <p:cNvPr id="26" name="Image 25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4239992B-D8F2-435B-AAD0-0B7C40EF0B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6500">
            <a:off x="8842511" y="2597617"/>
            <a:ext cx="2563000" cy="1922250"/>
          </a:xfrm>
          <a:prstGeom prst="rect">
            <a:avLst/>
          </a:prstGeom>
        </p:spPr>
      </p:pic>
      <p:pic>
        <p:nvPicPr>
          <p:cNvPr id="27" name="Image 26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361AEE71-4164-4723-998D-FF663CA2A8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6500">
            <a:off x="8994911" y="2750017"/>
            <a:ext cx="2563000" cy="1922250"/>
          </a:xfrm>
          <a:prstGeom prst="rect">
            <a:avLst/>
          </a:prstGeom>
        </p:spPr>
      </p:pic>
      <p:pic>
        <p:nvPicPr>
          <p:cNvPr id="28" name="Image 27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2303D9A7-8FA1-4951-9AE7-88EA731AE9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8210">
            <a:off x="-49808" y="3582263"/>
            <a:ext cx="2563000" cy="1922250"/>
          </a:xfrm>
          <a:prstGeom prst="rect">
            <a:avLst/>
          </a:prstGeom>
        </p:spPr>
      </p:pic>
      <p:pic>
        <p:nvPicPr>
          <p:cNvPr id="29" name="Image 28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BBD069C0-5E6E-4D6D-BC69-D3C9B5278A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8210">
            <a:off x="102592" y="3734663"/>
            <a:ext cx="2563000" cy="1922250"/>
          </a:xfrm>
          <a:prstGeom prst="rect">
            <a:avLst/>
          </a:prstGeom>
        </p:spPr>
      </p:pic>
      <p:sp>
        <p:nvSpPr>
          <p:cNvPr id="30" name="Cœur 29">
            <a:extLst>
              <a:ext uri="{FF2B5EF4-FFF2-40B4-BE49-F238E27FC236}">
                <a16:creationId xmlns:a16="http://schemas.microsoft.com/office/drawing/2014/main" id="{0DDD0767-0580-4459-9B52-17C03EEE88B1}"/>
              </a:ext>
            </a:extLst>
          </p:cNvPr>
          <p:cNvSpPr/>
          <p:nvPr/>
        </p:nvSpPr>
        <p:spPr>
          <a:xfrm>
            <a:off x="1949355" y="5598430"/>
            <a:ext cx="428686" cy="33372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D362F41E-5449-4958-90B3-14C56E03445C}"/>
              </a:ext>
            </a:extLst>
          </p:cNvPr>
          <p:cNvSpPr txBox="1"/>
          <p:nvPr/>
        </p:nvSpPr>
        <p:spPr>
          <a:xfrm>
            <a:off x="2609956" y="5526817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Réplication est bidirectionnelle +++</a:t>
            </a:r>
          </a:p>
          <a:p>
            <a:r>
              <a:rPr lang="fr-FR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 partir de chaque point d’initiation</a:t>
            </a:r>
          </a:p>
        </p:txBody>
      </p:sp>
    </p:spTree>
    <p:extLst>
      <p:ext uri="{BB962C8B-B14F-4D97-AF65-F5344CB8AC3E}">
        <p14:creationId xmlns:p14="http://schemas.microsoft.com/office/powerpoint/2010/main" val="28757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63FF4B22-948E-4C20-AEE3-AC48D6AF4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6" name="Image 5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85911C40-9026-454C-A5BC-D85988363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900D87B-BDCA-4B3F-9C15-89CCFB58D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8FEC5B-1B7D-4BFB-886D-6E3775B7F8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B1A7F6B-AD53-4582-9F9B-C63BBE56D69D}"/>
              </a:ext>
            </a:extLst>
          </p:cNvPr>
          <p:cNvSpPr txBox="1"/>
          <p:nvPr/>
        </p:nvSpPr>
        <p:spPr>
          <a:xfrm>
            <a:off x="23858" y="2385390"/>
            <a:ext cx="3037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u="sng" dirty="0">
                <a:solidFill>
                  <a:srgbClr val="0070C0"/>
                </a:solidFill>
              </a:rPr>
              <a:t>Elongation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2B84530-7F27-4730-A754-48681FD8ADCA}"/>
              </a:ext>
            </a:extLst>
          </p:cNvPr>
          <p:cNvSpPr txBox="1"/>
          <p:nvPr/>
        </p:nvSpPr>
        <p:spPr>
          <a:xfrm>
            <a:off x="2451652" y="2027581"/>
            <a:ext cx="8441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 partir des brins parents sont synthétisés </a:t>
            </a:r>
            <a:r>
              <a:rPr lang="fr-FR" u="sng" dirty="0"/>
              <a:t>les brins fils </a:t>
            </a:r>
            <a:r>
              <a:rPr lang="fr-FR" dirty="0"/>
              <a:t>par </a:t>
            </a:r>
            <a:r>
              <a:rPr lang="fr-FR" sz="20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l’ADN Polymérase δ/ε 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6065BF3-1C92-4E55-B5CB-03395FE2BDF9}"/>
              </a:ext>
            </a:extLst>
          </p:cNvPr>
          <p:cNvSpPr txBox="1"/>
          <p:nvPr/>
        </p:nvSpPr>
        <p:spPr>
          <a:xfrm>
            <a:off x="2458280" y="2498035"/>
            <a:ext cx="8441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cs typeface="Calibri Light" panose="020F0302020204030204" pitchFamily="34" charset="0"/>
              </a:rPr>
              <a:t>Cette enzyme relie les dNTPS entre eux, cependant elle a besoin d’une extrémité </a:t>
            </a:r>
            <a:r>
              <a:rPr lang="fr-FR" u="sng" dirty="0">
                <a:solidFill>
                  <a:srgbClr val="FF0000"/>
                </a:solidFill>
                <a:cs typeface="Calibri Light" panose="020F0302020204030204" pitchFamily="34" charset="0"/>
              </a:rPr>
              <a:t>3’-OH préexistante</a:t>
            </a:r>
            <a:r>
              <a:rPr lang="fr-FR" dirty="0">
                <a:solidFill>
                  <a:srgbClr val="FF0000"/>
                </a:solidFill>
                <a:cs typeface="Calibri Light" panose="020F0302020204030204" pitchFamily="34" charset="0"/>
              </a:rPr>
              <a:t> </a:t>
            </a:r>
            <a:r>
              <a:rPr lang="fr-FR" dirty="0">
                <a:cs typeface="Calibri Light" panose="020F0302020204030204" pitchFamily="34" charset="0"/>
              </a:rPr>
              <a:t> pour pouvoir fonctionner</a:t>
            </a:r>
          </a:p>
        </p:txBody>
      </p:sp>
      <p:sp>
        <p:nvSpPr>
          <p:cNvPr id="13" name="Cœur 12">
            <a:extLst>
              <a:ext uri="{FF2B5EF4-FFF2-40B4-BE49-F238E27FC236}">
                <a16:creationId xmlns:a16="http://schemas.microsoft.com/office/drawing/2014/main" id="{0ED69BD2-CA8C-4C96-AE8C-9C12E4B1AF7F}"/>
              </a:ext>
            </a:extLst>
          </p:cNvPr>
          <p:cNvSpPr/>
          <p:nvPr/>
        </p:nvSpPr>
        <p:spPr>
          <a:xfrm>
            <a:off x="1914941" y="3349483"/>
            <a:ext cx="543339" cy="37426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6EF06AC-96D7-49F5-A311-60C68BE3503C}"/>
              </a:ext>
            </a:extLst>
          </p:cNvPr>
          <p:cNvSpPr txBox="1"/>
          <p:nvPr/>
        </p:nvSpPr>
        <p:spPr>
          <a:xfrm>
            <a:off x="2597428" y="3339549"/>
            <a:ext cx="8441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réplication se fait uniquement dans le sens 5’-3’</a:t>
            </a:r>
          </a:p>
          <a:p>
            <a:r>
              <a:rPr lang="fr-FR" sz="24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L’ADN Polymérase δ/ε synthétise le brin fils dans le sens 5’-3’ </a:t>
            </a:r>
          </a:p>
        </p:txBody>
      </p:sp>
      <p:sp>
        <p:nvSpPr>
          <p:cNvPr id="15" name="Cœur 14">
            <a:extLst>
              <a:ext uri="{FF2B5EF4-FFF2-40B4-BE49-F238E27FC236}">
                <a16:creationId xmlns:a16="http://schemas.microsoft.com/office/drawing/2014/main" id="{8B948E23-EB32-4E2E-937A-7B89DF207630}"/>
              </a:ext>
            </a:extLst>
          </p:cNvPr>
          <p:cNvSpPr/>
          <p:nvPr/>
        </p:nvSpPr>
        <p:spPr>
          <a:xfrm>
            <a:off x="9071127" y="3369891"/>
            <a:ext cx="543339" cy="37426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A894F70D-F771-41C7-BE59-1ED78938C206}"/>
              </a:ext>
            </a:extLst>
          </p:cNvPr>
          <p:cNvSpPr txBox="1"/>
          <p:nvPr/>
        </p:nvSpPr>
        <p:spPr>
          <a:xfrm>
            <a:off x="2451656" y="4293708"/>
            <a:ext cx="8441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cs typeface="Calibri Light" panose="020F0302020204030204" pitchFamily="34" charset="0"/>
              </a:rPr>
              <a:t>L’ADN Polymérase </a:t>
            </a:r>
            <a:r>
              <a:rPr lang="fr-FR" b="1" u="sng" dirty="0">
                <a:solidFill>
                  <a:srgbClr val="FFC000"/>
                </a:solidFill>
              </a:rPr>
              <a:t>α</a:t>
            </a:r>
            <a:r>
              <a:rPr lang="fr-FR" dirty="0"/>
              <a:t> apporte une </a:t>
            </a:r>
            <a:r>
              <a:rPr lang="fr-FR" b="1" u="sng" dirty="0">
                <a:solidFill>
                  <a:srgbClr val="FFC000"/>
                </a:solidFill>
              </a:rPr>
              <a:t>a</a:t>
            </a:r>
            <a:r>
              <a:rPr lang="fr-FR" dirty="0"/>
              <a:t>morce en 5’ à partir du brin parent </a:t>
            </a:r>
            <a:endParaRPr lang="fr-FR" dirty="0">
              <a:cs typeface="Calibri Light" panose="020F0302020204030204" pitchFamily="34" charset="0"/>
            </a:endParaRPr>
          </a:p>
        </p:txBody>
      </p:sp>
      <p:pic>
        <p:nvPicPr>
          <p:cNvPr id="22" name="Google Shape;191;p25">
            <a:extLst>
              <a:ext uri="{FF2B5EF4-FFF2-40B4-BE49-F238E27FC236}">
                <a16:creationId xmlns:a16="http://schemas.microsoft.com/office/drawing/2014/main" id="{4D934B55-F427-4B7A-80FC-FA8C71E7E2DE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21496" y="4719942"/>
            <a:ext cx="5812423" cy="20457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8795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5CA29FA6-26EB-4EFE-A933-0A7C516E1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5" name="Image 4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600EF169-D151-4B12-9F1F-13C043033F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9D5E47C-9BB1-47F7-BAEE-6698EA3EEB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8F5E11-B6A3-4C18-A957-E8BD616253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5F350EA-764A-478E-AA21-28B062CBA0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853436"/>
            <a:ext cx="12191999" cy="5004563"/>
          </a:xfrm>
          <a:prstGeom prst="rect">
            <a:avLst/>
          </a:prstGeom>
        </p:spPr>
      </p:pic>
      <p:sp>
        <p:nvSpPr>
          <p:cNvPr id="9" name="Cœur 8">
            <a:extLst>
              <a:ext uri="{FF2B5EF4-FFF2-40B4-BE49-F238E27FC236}">
                <a16:creationId xmlns:a16="http://schemas.microsoft.com/office/drawing/2014/main" id="{0C319FC8-B621-420E-8DA2-5723A9FBBD46}"/>
              </a:ext>
            </a:extLst>
          </p:cNvPr>
          <p:cNvSpPr/>
          <p:nvPr/>
        </p:nvSpPr>
        <p:spPr>
          <a:xfrm>
            <a:off x="2419643" y="3798277"/>
            <a:ext cx="1252025" cy="129422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Cœur 15">
            <a:extLst>
              <a:ext uri="{FF2B5EF4-FFF2-40B4-BE49-F238E27FC236}">
                <a16:creationId xmlns:a16="http://schemas.microsoft.com/office/drawing/2014/main" id="{AC862111-59D9-49EC-87A3-452B33A233C9}"/>
              </a:ext>
            </a:extLst>
          </p:cNvPr>
          <p:cNvSpPr/>
          <p:nvPr/>
        </p:nvSpPr>
        <p:spPr>
          <a:xfrm>
            <a:off x="8701180" y="3798277"/>
            <a:ext cx="1252025" cy="129422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75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D19B5D6-3385-450E-9B04-1AC4959F7BBB}"/>
              </a:ext>
            </a:extLst>
          </p:cNvPr>
          <p:cNvSpPr txBox="1"/>
          <p:nvPr/>
        </p:nvSpPr>
        <p:spPr>
          <a:xfrm>
            <a:off x="1298712" y="2027582"/>
            <a:ext cx="107740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1</a:t>
            </a:r>
            <a:r>
              <a:rPr lang="fr-FR" sz="2400" dirty="0"/>
              <a:t> – A propos de la réplication </a:t>
            </a:r>
          </a:p>
          <a:p>
            <a:endParaRPr lang="fr-FR" sz="2400" dirty="0"/>
          </a:p>
          <a:p>
            <a:r>
              <a:rPr lang="fr-FR" sz="2400" dirty="0"/>
              <a:t>A-  Elle a lieu en phase G1 du cycle cellulaire </a:t>
            </a:r>
          </a:p>
          <a:p>
            <a:endParaRPr lang="fr-FR" sz="2400" dirty="0"/>
          </a:p>
          <a:p>
            <a:r>
              <a:rPr lang="fr-FR" sz="2400" dirty="0"/>
              <a:t>B-  Elle s’effectue selon un modèle demi-conservatif</a:t>
            </a:r>
          </a:p>
          <a:p>
            <a:endParaRPr lang="fr-FR" sz="2400" dirty="0"/>
          </a:p>
          <a:p>
            <a:r>
              <a:rPr lang="fr-FR" sz="2400" dirty="0"/>
              <a:t>C-  Le brin fils et le brin parent sont antiparallèles l’un de l’autre</a:t>
            </a:r>
          </a:p>
          <a:p>
            <a:endParaRPr lang="fr-FR" sz="2400" dirty="0"/>
          </a:p>
          <a:p>
            <a:r>
              <a:rPr lang="fr-FR" sz="2400" dirty="0"/>
              <a:t>D-  Elle se fait en 4 phases : Initiation / Duplication / Elongation / Terminaison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FF4CC15-020C-43CC-B0F5-C93B1B9CD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832" y="1110931"/>
            <a:ext cx="7399133" cy="99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2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0717FBC2-3835-470C-BF77-BC56F302B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832" y="1110931"/>
            <a:ext cx="7399133" cy="995724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4524EDB-539B-4801-A49F-4D9C40149C51}"/>
              </a:ext>
            </a:extLst>
          </p:cNvPr>
          <p:cNvSpPr txBox="1"/>
          <p:nvPr/>
        </p:nvSpPr>
        <p:spPr>
          <a:xfrm>
            <a:off x="1298712" y="2027582"/>
            <a:ext cx="107740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1</a:t>
            </a:r>
            <a:r>
              <a:rPr lang="fr-FR" sz="2400" dirty="0"/>
              <a:t> – A propos de la réplication 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A-</a:t>
            </a:r>
            <a:r>
              <a:rPr lang="fr-FR" sz="2400" dirty="0"/>
              <a:t>  Elle a lieu en phase </a:t>
            </a:r>
            <a:r>
              <a:rPr lang="fr-FR" sz="2400" u="sng" dirty="0">
                <a:solidFill>
                  <a:srgbClr val="00B050"/>
                </a:solidFill>
              </a:rPr>
              <a:t>S</a:t>
            </a:r>
            <a:r>
              <a:rPr lang="fr-FR" sz="2400" dirty="0"/>
              <a:t> du cycle cellulaire 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B-</a:t>
            </a:r>
            <a:r>
              <a:rPr lang="fr-FR" sz="2400" dirty="0"/>
              <a:t>  Elle s’effectue selon un modèle </a:t>
            </a:r>
            <a:r>
              <a:rPr lang="fr-FR" sz="2400" u="sng" dirty="0">
                <a:solidFill>
                  <a:srgbClr val="00B050"/>
                </a:solidFill>
              </a:rPr>
              <a:t>semi-conservatif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C-</a:t>
            </a:r>
            <a:r>
              <a:rPr lang="fr-FR" sz="2400" dirty="0"/>
              <a:t>  Elle se fait en 4 phases : Initiation / </a:t>
            </a:r>
            <a:r>
              <a:rPr lang="fr-FR" sz="2400" strike="sngStrike" dirty="0">
                <a:solidFill>
                  <a:srgbClr val="FF0000"/>
                </a:solidFill>
              </a:rPr>
              <a:t>Duplication</a:t>
            </a:r>
            <a:r>
              <a:rPr lang="fr-FR" sz="2400" dirty="0"/>
              <a:t> / Elongation / Terminaison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</a:rPr>
              <a:t>D-</a:t>
            </a:r>
            <a:r>
              <a:rPr lang="fr-FR" sz="2400" dirty="0"/>
              <a:t>  Le brin fils et le brin parent sont antiparallèles l’un de l’autre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80226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B55B850-903C-4F75-9065-33EBD536C3F4}"/>
              </a:ext>
            </a:extLst>
          </p:cNvPr>
          <p:cNvSpPr txBox="1"/>
          <p:nvPr/>
        </p:nvSpPr>
        <p:spPr>
          <a:xfrm>
            <a:off x="1298712" y="2027582"/>
            <a:ext cx="107740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2</a:t>
            </a:r>
            <a:r>
              <a:rPr lang="fr-FR" sz="2400" dirty="0"/>
              <a:t> – A propos de la réplication </a:t>
            </a:r>
          </a:p>
          <a:p>
            <a:endParaRPr lang="fr-FR" sz="2400" dirty="0"/>
          </a:p>
          <a:p>
            <a:r>
              <a:rPr lang="fr-FR" sz="2400" dirty="0"/>
              <a:t>A-  L’ADN polymérase </a:t>
            </a:r>
            <a:r>
              <a:rPr lang="fr-FR" sz="2400" dirty="0">
                <a:cs typeface="Calibri Light" panose="020F0302020204030204" pitchFamily="34" charset="0"/>
              </a:rPr>
              <a:t>δ/ε synthétise le brin fils dans le sens 5’-3’</a:t>
            </a:r>
            <a:endParaRPr lang="fr-FR" sz="2400" dirty="0"/>
          </a:p>
          <a:p>
            <a:endParaRPr lang="fr-FR" sz="2400" dirty="0"/>
          </a:p>
          <a:p>
            <a:r>
              <a:rPr lang="fr-FR" sz="2400" dirty="0"/>
              <a:t>B-</a:t>
            </a:r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 Light" panose="020F0302020204030204" pitchFamily="34" charset="0"/>
              </a:rPr>
              <a:t>  </a:t>
            </a:r>
            <a:r>
              <a:rPr lang="fr-FR" sz="2400" dirty="0">
                <a:cs typeface="Calibri Light" panose="020F0302020204030204" pitchFamily="34" charset="0"/>
              </a:rPr>
              <a:t>L’ADN polymérase δ/ε synthétise une amorce </a:t>
            </a:r>
          </a:p>
          <a:p>
            <a:endParaRPr lang="fr-FR" sz="2400" dirty="0"/>
          </a:p>
          <a:p>
            <a:r>
              <a:rPr lang="fr-FR" sz="2400" dirty="0"/>
              <a:t>C-  Le brin indirect est synthétisé dans le sens de progression de la fourche</a:t>
            </a:r>
          </a:p>
          <a:p>
            <a:endParaRPr lang="fr-FR" sz="2400" dirty="0"/>
          </a:p>
          <a:p>
            <a:r>
              <a:rPr lang="fr-FR" sz="2400" dirty="0"/>
              <a:t>D-  Le brin direct est également appelé brin tardif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4DDEA2-B18F-4060-84CB-711665FC5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832" y="1110931"/>
            <a:ext cx="7399133" cy="99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7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2F7423A2-34C1-4FB1-81D9-193868319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832" y="1110931"/>
            <a:ext cx="7399133" cy="99572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3745F27-03BB-4108-8A33-BA71E8335FEE}"/>
              </a:ext>
            </a:extLst>
          </p:cNvPr>
          <p:cNvSpPr txBox="1"/>
          <p:nvPr/>
        </p:nvSpPr>
        <p:spPr>
          <a:xfrm>
            <a:off x="1298712" y="2027582"/>
            <a:ext cx="107740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2</a:t>
            </a:r>
            <a:r>
              <a:rPr lang="fr-FR" sz="2400" dirty="0"/>
              <a:t> – A propos de la réplication 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</a:rPr>
              <a:t>A-</a:t>
            </a:r>
            <a:r>
              <a:rPr lang="fr-FR" sz="2400" dirty="0"/>
              <a:t>  L’ADN polymérase </a:t>
            </a:r>
            <a:r>
              <a:rPr lang="fr-FR" sz="2400" dirty="0">
                <a:cs typeface="Calibri Light" panose="020F0302020204030204" pitchFamily="34" charset="0"/>
              </a:rPr>
              <a:t>δ/ε synthétise le brin fils dans le sens 5’-3’</a:t>
            </a:r>
            <a:endParaRPr lang="fr-FR" sz="2400" dirty="0"/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B-</a:t>
            </a:r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 Light" panose="020F0302020204030204" pitchFamily="34" charset="0"/>
              </a:rPr>
              <a:t>  </a:t>
            </a:r>
            <a:r>
              <a:rPr lang="fr-FR" sz="2400" dirty="0">
                <a:cs typeface="Calibri Light" panose="020F0302020204030204" pitchFamily="34" charset="0"/>
              </a:rPr>
              <a:t>L’ADN polymérase </a:t>
            </a:r>
            <a:r>
              <a:rPr lang="fr-FR" sz="2400" u="sng" dirty="0">
                <a:solidFill>
                  <a:srgbClr val="00B0F0"/>
                </a:solidFill>
              </a:rPr>
              <a:t>α</a:t>
            </a:r>
            <a:r>
              <a:rPr lang="fr-FR" sz="2400" dirty="0">
                <a:cs typeface="Calibri Light" panose="020F0302020204030204" pitchFamily="34" charset="0"/>
              </a:rPr>
              <a:t> synthétise une </a:t>
            </a:r>
            <a:r>
              <a:rPr lang="fr-FR" sz="2400" u="sng" dirty="0">
                <a:solidFill>
                  <a:srgbClr val="00B0F0"/>
                </a:solidFill>
                <a:cs typeface="Calibri Light" panose="020F0302020204030204" pitchFamily="34" charset="0"/>
              </a:rPr>
              <a:t>a</a:t>
            </a:r>
            <a:r>
              <a:rPr lang="fr-FR" sz="2400" dirty="0">
                <a:cs typeface="Calibri Light" panose="020F0302020204030204" pitchFamily="34" charset="0"/>
              </a:rPr>
              <a:t>morce 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C-</a:t>
            </a:r>
            <a:r>
              <a:rPr lang="fr-FR" sz="2400" dirty="0"/>
              <a:t>  Le brin </a:t>
            </a:r>
            <a:r>
              <a:rPr lang="fr-FR" sz="2400" strike="sngStrike" dirty="0">
                <a:solidFill>
                  <a:srgbClr val="FF0000"/>
                </a:solidFill>
              </a:rPr>
              <a:t>in</a:t>
            </a:r>
            <a:r>
              <a:rPr lang="fr-FR" sz="2400" dirty="0">
                <a:solidFill>
                  <a:srgbClr val="00B050"/>
                </a:solidFill>
              </a:rPr>
              <a:t>direct </a:t>
            </a:r>
            <a:r>
              <a:rPr lang="fr-FR" sz="2400" dirty="0"/>
              <a:t>est synthétisé dans le sens de progression de la fourche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D- </a:t>
            </a:r>
            <a:r>
              <a:rPr lang="fr-FR" sz="2400" dirty="0"/>
              <a:t> Le brin </a:t>
            </a:r>
            <a:r>
              <a:rPr lang="fr-FR" sz="2400" dirty="0">
                <a:solidFill>
                  <a:srgbClr val="00B050"/>
                </a:solidFill>
              </a:rPr>
              <a:t>(in)</a:t>
            </a:r>
            <a:r>
              <a:rPr lang="fr-FR" sz="2400" dirty="0"/>
              <a:t>direct est également appelé brin tardif</a:t>
            </a:r>
          </a:p>
        </p:txBody>
      </p:sp>
    </p:spTree>
    <p:extLst>
      <p:ext uri="{BB962C8B-B14F-4D97-AF65-F5344CB8AC3E}">
        <p14:creationId xmlns:p14="http://schemas.microsoft.com/office/powerpoint/2010/main" val="54701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3053</TotalTime>
  <Words>657</Words>
  <Application>Microsoft Office PowerPoint</Application>
  <PresentationFormat>Grand écran</PresentationFormat>
  <Paragraphs>80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20" baseType="lpstr">
      <vt:lpstr>Agency FB</vt:lpstr>
      <vt:lpstr>Arial</vt:lpstr>
      <vt:lpstr>Calibri</vt:lpstr>
      <vt:lpstr>Calibri Light</vt:lpstr>
      <vt:lpstr>Gill Sans MT</vt:lpstr>
      <vt:lpstr>Symbol</vt:lpstr>
      <vt:lpstr>Wingdings</vt:lpstr>
      <vt:lpstr>Galerie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Yanis Ahmidouche</dc:creator>
  <cp:lastModifiedBy>Yanis Ahmidouche</cp:lastModifiedBy>
  <cp:revision>38</cp:revision>
  <dcterms:created xsi:type="dcterms:W3CDTF">2020-08-16T14:53:15Z</dcterms:created>
  <dcterms:modified xsi:type="dcterms:W3CDTF">2020-08-18T17:55:55Z</dcterms:modified>
</cp:coreProperties>
</file>